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1" r:id="rId14"/>
    <p:sldId id="290" r:id="rId1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" initials="N" lastIdx="1" clrIdx="0">
    <p:extLst>
      <p:ext uri="{19B8F6BF-5375-455C-9EA6-DF929625EA0E}">
        <p15:presenceInfo xmlns:p15="http://schemas.microsoft.com/office/powerpoint/2012/main" userId="Nam" providerId="None"/>
      </p:ext>
    </p:extLst>
  </p:cmAuthor>
  <p:cmAuthor id="2" name="남상준" initials="남" lastIdx="2" clrIdx="1">
    <p:extLst>
      <p:ext uri="{19B8F6BF-5375-455C-9EA6-DF929625EA0E}">
        <p15:presenceInfo xmlns:p15="http://schemas.microsoft.com/office/powerpoint/2012/main" userId="252c228ecfab5fc1" providerId="Windows Live"/>
      </p:ext>
    </p:extLst>
  </p:cmAuthor>
  <p:cmAuthor id="3" name="Kim" initials="K" lastIdx="6" clrIdx="2">
    <p:extLst>
      <p:ext uri="{19B8F6BF-5375-455C-9EA6-DF929625EA0E}">
        <p15:presenceInfo xmlns:p15="http://schemas.microsoft.com/office/powerpoint/2012/main" userId="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D1D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470" autoAdjust="0"/>
  </p:normalViewPr>
  <p:slideViewPr>
    <p:cSldViewPr>
      <p:cViewPr varScale="1">
        <p:scale>
          <a:sx n="108" d="100"/>
          <a:sy n="108" d="100"/>
        </p:scale>
        <p:origin x="13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585E-3F63-40A3-A004-41E1EC2063ED}" type="datetimeFigureOut">
              <a:rPr lang="ko-KR" altLang="en-US" smtClean="0"/>
              <a:pPr/>
              <a:t>2017-11-22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52D1-68EE-4637-8E16-07EA9740DA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02490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4749E0A1-75D2-46C3-A1EA-39DC94590029}" type="datetimeFigureOut">
              <a:rPr lang="en-US" altLang="ko-KR"/>
              <a:pPr>
                <a:defRPr/>
              </a:pPr>
              <a:t>11/22/2017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98E18B36-B730-42B0-834A-A6676F01BFF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25751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B9FF979-5560-43AA-903D-7EB1B6819A88}" type="datetime1">
              <a:rPr lang="en-US" altLang="ko-KR" smtClean="0"/>
              <a:t>11/22/2017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E18B36-B730-42B0-834A-A6676F01BFF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547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>
            <a:spLocks/>
          </p:cNvSpPr>
          <p:nvPr userDrawn="1"/>
        </p:nvSpPr>
        <p:spPr>
          <a:xfrm>
            <a:off x="6011863" y="6572250"/>
            <a:ext cx="2989262" cy="230188"/>
          </a:xfrm>
          <a:prstGeom prst="rect">
            <a:avLst/>
          </a:prstGeom>
        </p:spPr>
        <p:txBody>
          <a:bodyPr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Sung Woo Chung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6E729FF7-A29D-47D2-B627-C23AD55AF50A}" type="datetime4"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November 22, 2017</a:t>
            </a:fld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A35A25D5-3029-4BF6-9925-F82496619B18}" type="slidenum"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sz="800" b="1" dirty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3" name="날짜 개체 틀 5"/>
          <p:cNvSpPr txBox="1">
            <a:spLocks/>
          </p:cNvSpPr>
          <p:nvPr userDrawn="1"/>
        </p:nvSpPr>
        <p:spPr>
          <a:xfrm>
            <a:off x="142875" y="6527800"/>
            <a:ext cx="757238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SMRL  |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" name="날짜 개체 틀 5"/>
          <p:cNvSpPr txBox="1">
            <a:spLocks/>
          </p:cNvSpPr>
          <p:nvPr userDrawn="1"/>
        </p:nvSpPr>
        <p:spPr>
          <a:xfrm>
            <a:off x="827088" y="6510338"/>
            <a:ext cx="1584325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SoC &amp; Microprocessor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Research Laboratory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990600" y="3536157"/>
            <a:ext cx="7162800" cy="182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24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628650" y="1676400"/>
            <a:ext cx="7886700" cy="928688"/>
          </a:xfrm>
          <a:prstGeom prst="rect">
            <a:avLst/>
          </a:prstGeom>
        </p:spPr>
        <p:txBody>
          <a:bodyPr/>
          <a:lstStyle>
            <a:lvl1pPr>
              <a:defRPr lang="ko-KR" altLang="en-US" sz="40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 txBox="1">
            <a:spLocks/>
          </p:cNvSpPr>
          <p:nvPr userDrawn="1"/>
        </p:nvSpPr>
        <p:spPr>
          <a:xfrm>
            <a:off x="6011863" y="6572250"/>
            <a:ext cx="2989262" cy="230188"/>
          </a:xfrm>
          <a:prstGeom prst="rect">
            <a:avLst/>
          </a:prstGeom>
        </p:spPr>
        <p:txBody>
          <a:bodyPr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Sung Woo Chung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6E729FF7-A29D-47D2-B627-C23AD55AF50A}" type="datetime4"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November 22, 2017</a:t>
            </a:fld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A35A25D5-3029-4BF6-9925-F82496619B18}" type="slidenum"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sz="800" b="1" dirty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3" name="날짜 개체 틀 5"/>
          <p:cNvSpPr txBox="1">
            <a:spLocks/>
          </p:cNvSpPr>
          <p:nvPr userDrawn="1"/>
        </p:nvSpPr>
        <p:spPr>
          <a:xfrm>
            <a:off x="142875" y="6527800"/>
            <a:ext cx="757238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SMRL  |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" name="날짜 개체 틀 5"/>
          <p:cNvSpPr txBox="1">
            <a:spLocks/>
          </p:cNvSpPr>
          <p:nvPr userDrawn="1"/>
        </p:nvSpPr>
        <p:spPr>
          <a:xfrm>
            <a:off x="827088" y="6510338"/>
            <a:ext cx="1584325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SoC &amp; Microprocessor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Research Laboratory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19100" y="532719"/>
            <a:ext cx="8343900" cy="457200"/>
          </a:xfrm>
          <a:prstGeom prst="rect">
            <a:avLst/>
          </a:prstGeom>
          <a:solidFill>
            <a:srgbClr val="B51D1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419100" y="1454036"/>
            <a:ext cx="8343900" cy="200025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u"/>
              <a:defRPr sz="1800" b="1"/>
            </a:lvl1pPr>
            <a:lvl2pPr marL="742950" indent="-285750">
              <a:buFont typeface="Wingdings" panose="05000000000000000000" pitchFamily="2" charset="2"/>
              <a:buChar char="Ø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Arial" panose="020B0604020202020204" pitchFamily="34" charset="0"/>
              <a:buChar char="•"/>
              <a:defRPr sz="1600"/>
            </a:lvl4pPr>
            <a:lvl5pPr marL="2057400" indent="-228600">
              <a:buFont typeface="Arial" panose="020B0604020202020204" pitchFamily="34" charset="0"/>
              <a:buChar char="»"/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419100" y="3804444"/>
            <a:ext cx="8343900" cy="2000250"/>
          </a:xfrm>
          <a:prstGeom prst="rect">
            <a:avLst/>
          </a:prstGeom>
          <a:ln w="25400">
            <a:solidFill>
              <a:srgbClr val="4D4D4D"/>
            </a:solidFill>
          </a:ln>
        </p:spPr>
        <p:txBody>
          <a:bodyPr/>
          <a:lstStyle>
            <a:lvl1pPr marL="342900" indent="-342900">
              <a:buClr>
                <a:srgbClr val="B51D1D"/>
              </a:buClr>
              <a:buFont typeface="Wingdings" panose="05000000000000000000" pitchFamily="2" charset="2"/>
              <a:buChar char="§"/>
              <a:defRPr sz="1800" b="1">
                <a:solidFill>
                  <a:srgbClr val="4D4D4D"/>
                </a:solidFill>
              </a:defRPr>
            </a:lvl1pPr>
            <a:lvl2pPr marL="742950" indent="-285750">
              <a:buClr>
                <a:srgbClr val="B51D1D"/>
              </a:buClr>
              <a:buFont typeface="맑은 고딕" panose="020B0503020000020004" pitchFamily="50" charset="-127"/>
              <a:buChar char="→"/>
              <a:defRPr sz="1600">
                <a:solidFill>
                  <a:srgbClr val="4D4D4D"/>
                </a:solidFill>
              </a:defRPr>
            </a:lvl2pPr>
            <a:lvl3pPr marL="11430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rgbClr val="B51D1D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B51D1D"/>
              </a:buClr>
              <a:buFont typeface="Wingdings" panose="05000000000000000000" pitchFamily="2" charset="2"/>
              <a:buChar char="§"/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55202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86000" y="142875"/>
            <a:ext cx="6715125" cy="142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42875" y="142875"/>
            <a:ext cx="2071688" cy="14287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42875" y="428625"/>
            <a:ext cx="8858250" cy="60245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029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200" y="5949950"/>
            <a:ext cx="1250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021388"/>
            <a:ext cx="24606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슬라이드 번호 개체 틀 6"/>
          <p:cNvSpPr txBox="1">
            <a:spLocks/>
          </p:cNvSpPr>
          <p:nvPr userDrawn="1"/>
        </p:nvSpPr>
        <p:spPr>
          <a:xfrm>
            <a:off x="6011863" y="6572250"/>
            <a:ext cx="2989262" cy="230188"/>
          </a:xfrm>
          <a:prstGeom prst="rect">
            <a:avLst/>
          </a:prstGeom>
        </p:spPr>
        <p:txBody>
          <a:bodyPr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Sung Woo Chung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6E729FF7-A29D-47D2-B627-C23AD55AF50A}" type="datetime4"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November 22, 2017</a:t>
            </a:fld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| </a:t>
            </a:r>
            <a:fld id="{A35A25D5-3029-4BF6-9925-F82496619B18}" type="slidenum"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sz="800" b="1" dirty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3" name="날짜 개체 틀 5"/>
          <p:cNvSpPr txBox="1">
            <a:spLocks/>
          </p:cNvSpPr>
          <p:nvPr userDrawn="1"/>
        </p:nvSpPr>
        <p:spPr>
          <a:xfrm>
            <a:off x="142875" y="6527800"/>
            <a:ext cx="757238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SMRL  |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날짜 개체 틀 5"/>
          <p:cNvSpPr txBox="1">
            <a:spLocks/>
          </p:cNvSpPr>
          <p:nvPr userDrawn="1"/>
        </p:nvSpPr>
        <p:spPr>
          <a:xfrm>
            <a:off x="827088" y="6510338"/>
            <a:ext cx="1584325" cy="285750"/>
          </a:xfrm>
          <a:prstGeom prst="rect">
            <a:avLst/>
          </a:prstGeom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SoC &amp; Microprocessor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Research Laboratory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5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b="0" dirty="0"/>
          </a:p>
          <a:p>
            <a:r>
              <a:rPr lang="en-US" altLang="ko-KR" sz="2000" b="0" dirty="0"/>
              <a:t>CA, 2017 Fall</a:t>
            </a:r>
          </a:p>
          <a:p>
            <a:r>
              <a:rPr lang="en-US" altLang="ko-KR" sz="2000" b="0" dirty="0"/>
              <a:t>Sang Jun Nam, TA</a:t>
            </a:r>
          </a:p>
          <a:p>
            <a:r>
              <a:rPr lang="en-US" altLang="ko-KR" sz="2000" b="0" dirty="0" err="1"/>
              <a:t>heesosic@korea.ac.kr</a:t>
            </a:r>
            <a:endParaRPr lang="ko-KR" altLang="en-US" sz="2000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Term project</a:t>
            </a:r>
            <a:br>
              <a:rPr lang="en-US" altLang="ko-KR" sz="3200" dirty="0"/>
            </a:br>
            <a:r>
              <a:rPr lang="en-US" altLang="ko-KR" sz="2400" b="0" dirty="0"/>
              <a:t>Tutorial for Using SimpleScalar</a:t>
            </a:r>
            <a:endParaRPr lang="ko-KR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75662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Installing the Simplescalar Environment (for Windows Users)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343900" cy="609600"/>
          </a:xfrm>
        </p:spPr>
        <p:txBody>
          <a:bodyPr/>
          <a:lstStyle/>
          <a:p>
            <a:r>
              <a:rPr lang="en-US" altLang="ko-KR" dirty="0"/>
              <a:t>Import virtual system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0799"/>
            <a:ext cx="3124200" cy="23552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47800" y="2819400"/>
            <a:ext cx="381000" cy="304800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81200" y="2868096"/>
            <a:ext cx="105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Click!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-5211" t="-20077" r="891" b="-15225"/>
          <a:stretch/>
        </p:blipFill>
        <p:spPr>
          <a:xfrm>
            <a:off x="3962400" y="1753281"/>
            <a:ext cx="4523908" cy="364566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400550" y="3581399"/>
            <a:ext cx="704850" cy="147113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48200" y="3962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2"/>
                </a:solidFill>
              </a:rPr>
              <a:t>pw:1234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Installing the Simplescalar Environment (for Windows Users)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343900" cy="609600"/>
          </a:xfrm>
        </p:spPr>
        <p:txBody>
          <a:bodyPr/>
          <a:lstStyle/>
          <a:p>
            <a:r>
              <a:rPr lang="en-US" altLang="ko-KR" dirty="0"/>
              <a:t>Practice Simplescalar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81" y="1447800"/>
            <a:ext cx="4633797" cy="36623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0" y="4221330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Execute a terminal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Enter the directory of Simplescalar</a:t>
            </a:r>
          </a:p>
          <a:p>
            <a:r>
              <a:rPr lang="en-US" altLang="ko-KR" sz="1200" dirty="0"/>
              <a:t>‘cd </a:t>
            </a:r>
            <a:r>
              <a:rPr lang="en-US" altLang="ko-KR" sz="1200" dirty="0" err="1"/>
              <a:t>simplesim</a:t>
            </a:r>
            <a:r>
              <a:rPr lang="en-US" altLang="ko-KR" sz="1200" dirty="0"/>
              <a:t>-3.0/’</a:t>
            </a:r>
          </a:p>
          <a:p>
            <a:pPr algn="ctr"/>
            <a:endParaRPr lang="en-US" altLang="ko-KR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6821" y="5236993"/>
            <a:ext cx="7257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Execute benchmarks using Simplescalar (cc1, go)</a:t>
            </a:r>
          </a:p>
          <a:p>
            <a:r>
              <a:rPr lang="en-US" altLang="ko-KR" sz="1200" dirty="0"/>
              <a:t>./sim-</a:t>
            </a:r>
            <a:r>
              <a:rPr lang="en-US" altLang="ko-KR" sz="1200" dirty="0" err="1"/>
              <a:t>outorder</a:t>
            </a:r>
            <a:r>
              <a:rPr lang="en-US" altLang="ko-KR" sz="1200" dirty="0"/>
              <a:t> benchmark/</a:t>
            </a:r>
            <a:r>
              <a:rPr lang="en-US" altLang="ko-KR" sz="1200" dirty="0" err="1"/>
              <a:t>apsi00.peak.ev6</a:t>
            </a:r>
            <a:r>
              <a:rPr lang="en-US" altLang="ko-KR" sz="1200" dirty="0"/>
              <a:t> &lt; benchmark/</a:t>
            </a:r>
            <a:r>
              <a:rPr lang="en-US" altLang="ko-KR" sz="1200" dirty="0" err="1"/>
              <a:t>apsi.in</a:t>
            </a:r>
            <a:endParaRPr lang="en-US" altLang="ko-KR" sz="1200" dirty="0"/>
          </a:p>
          <a:p>
            <a:r>
              <a:rPr lang="en-US" altLang="ko-KR" sz="1200" dirty="0"/>
              <a:t>./sim-</a:t>
            </a:r>
            <a:r>
              <a:rPr lang="en-US" altLang="ko-KR" sz="1200" dirty="0" err="1"/>
              <a:t>outorder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max:inst</a:t>
            </a:r>
            <a:r>
              <a:rPr lang="en-US" altLang="ko-KR" sz="1200" dirty="0"/>
              <a:t> 100000000 benchmark/</a:t>
            </a:r>
            <a:r>
              <a:rPr lang="en-US" altLang="ko-KR" sz="1200" dirty="0" err="1"/>
              <a:t>mcf</a:t>
            </a:r>
            <a:r>
              <a:rPr lang="en-US" altLang="ko-KR" sz="1200" dirty="0"/>
              <a:t> benchmark/</a:t>
            </a:r>
            <a:r>
              <a:rPr lang="en-US" altLang="ko-KR" sz="1200" dirty="0" err="1"/>
              <a:t>inp.in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401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Installing the Simplescalar Environment (for Windows Users)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343900" cy="609600"/>
          </a:xfrm>
        </p:spPr>
        <p:txBody>
          <a:bodyPr/>
          <a:lstStyle/>
          <a:p>
            <a:r>
              <a:rPr lang="en-US" altLang="ko-KR" dirty="0"/>
              <a:t>Practice Simplescalar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1175" y="1540790"/>
            <a:ext cx="3276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You can see simulation statistics</a:t>
            </a:r>
          </a:p>
          <a:p>
            <a:pPr marL="171450" indent="-171450">
              <a:buFontTx/>
              <a:buChar char="-"/>
            </a:pPr>
            <a:r>
              <a:rPr lang="en-US" altLang="ko-KR" sz="1600" dirty="0"/>
              <a:t>total number of instructions </a:t>
            </a:r>
          </a:p>
          <a:p>
            <a:pPr marL="171450" indent="-171450">
              <a:buFontTx/>
              <a:buChar char="-"/>
            </a:pPr>
            <a:r>
              <a:rPr lang="en-US" altLang="ko-KR" sz="1600" dirty="0"/>
              <a:t>total number of loads and stores</a:t>
            </a:r>
          </a:p>
          <a:p>
            <a:pPr marL="171450" indent="-171450">
              <a:buFontTx/>
              <a:buChar char="-"/>
            </a:pPr>
            <a:r>
              <a:rPr lang="en-US" altLang="ko-KR" sz="1600" dirty="0"/>
              <a:t>total number of branches </a:t>
            </a:r>
          </a:p>
          <a:p>
            <a:pPr marL="171450" indent="-171450">
              <a:buFontTx/>
              <a:buChar char="-"/>
            </a:pPr>
            <a:r>
              <a:rPr lang="en-US" altLang="ko-KR" sz="1600" dirty="0"/>
              <a:t>total simulation time in cycles</a:t>
            </a:r>
          </a:p>
          <a:p>
            <a:pPr marL="171450" indent="-171450">
              <a:buFontTx/>
              <a:buChar char="-"/>
            </a:pPr>
            <a:r>
              <a:rPr lang="en-US" altLang="ko-KR" sz="1600" dirty="0"/>
              <a:t>etc..</a:t>
            </a: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600" dirty="0"/>
              <a:t>You have to analyze and modify the source code of </a:t>
            </a:r>
            <a:r>
              <a:rPr lang="en-US" altLang="ko-KR" sz="1600" b="1" u="sng" dirty="0"/>
              <a:t>cache replacement policy</a:t>
            </a:r>
            <a:r>
              <a:rPr lang="en-US" altLang="ko-KR" sz="1600" dirty="0"/>
              <a:t> in Simplescalar</a:t>
            </a:r>
          </a:p>
          <a:p>
            <a:pPr algn="ctr"/>
            <a:r>
              <a:rPr lang="en-US" altLang="ko-KR" b="1" dirty="0"/>
              <a:t>‘vi </a:t>
            </a:r>
            <a:r>
              <a:rPr lang="en-US" altLang="ko-KR" b="1" dirty="0" err="1"/>
              <a:t>cache.c</a:t>
            </a:r>
            <a:r>
              <a:rPr lang="en-US" altLang="ko-KR" b="1" dirty="0"/>
              <a:t>’</a:t>
            </a:r>
          </a:p>
          <a:p>
            <a:pPr algn="ctr"/>
            <a:r>
              <a:rPr lang="en-US" altLang="ko-KR" b="1" dirty="0"/>
              <a:t>‘vi cache.h’</a:t>
            </a:r>
          </a:p>
          <a:p>
            <a:pPr algn="ctr"/>
            <a:endParaRPr lang="en-US" altLang="ko-KR" b="1" dirty="0"/>
          </a:p>
          <a:p>
            <a:r>
              <a:rPr lang="en-US" altLang="ko-KR" sz="1600" dirty="0"/>
              <a:t>After you modify the source code, you have to re-compile the </a:t>
            </a:r>
            <a:r>
              <a:rPr lang="en-US" altLang="ko-KR" sz="1600" dirty="0" err="1"/>
              <a:t>Simplescalar</a:t>
            </a:r>
            <a:endParaRPr lang="en-US" altLang="ko-KR" sz="1600" dirty="0"/>
          </a:p>
          <a:p>
            <a:pPr algn="ctr"/>
            <a:r>
              <a:rPr lang="en-US" altLang="ko-KR" b="1" dirty="0"/>
              <a:t>‘make’</a:t>
            </a:r>
          </a:p>
          <a:p>
            <a:pPr algn="ctr"/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476775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4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Installing the Simplescalar Environment (for Windows Users)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9100" y="1066800"/>
                <a:ext cx="8343900" cy="609600"/>
              </a:xfrm>
            </p:spPr>
            <p:txBody>
              <a:bodyPr/>
              <a:lstStyle/>
              <a:p>
                <a:r>
                  <a:rPr lang="en-US" altLang="ko-KR" dirty="0"/>
                  <a:t>Major statistics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Check if the values are same </a:t>
                </a:r>
                <a:endParaRPr lang="en-US" altLang="ko-KR" i="1" dirty="0"/>
              </a:p>
              <a:p>
                <a:pPr lvl="1"/>
                <a:r>
                  <a:rPr lang="en-US" altLang="ko-KR" i="1" dirty="0" err="1"/>
                  <a:t>L1</a:t>
                </a:r>
                <a:r>
                  <a:rPr lang="en-US" altLang="ko-KR" i="1" dirty="0"/>
                  <a:t> data cache hit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𝑐𝑎𝑐h𝑒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h𝑖𝑡𝑠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𝑐𝑎𝑐h𝑒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𝑎𝑐𝑐𝑒𝑠𝑠𝑒𝑠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altLang="ko-KR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9100" y="1066800"/>
                <a:ext cx="8343900" cy="609600"/>
              </a:xfrm>
              <a:blipFill>
                <a:blip r:embed="rId2"/>
                <a:stretch>
                  <a:fillRect l="-511" t="-5000" b="-6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00913"/>
              </p:ext>
            </p:extLst>
          </p:nvPr>
        </p:nvGraphicFramePr>
        <p:xfrm>
          <a:off x="838570" y="1690774"/>
          <a:ext cx="7238630" cy="157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91">
                  <a:extLst>
                    <a:ext uri="{9D8B030D-6E8A-4147-A177-3AD203B41FA5}">
                      <a16:colId xmlns:a16="http://schemas.microsoft.com/office/drawing/2014/main" val="1622068223"/>
                    </a:ext>
                  </a:extLst>
                </a:gridCol>
                <a:gridCol w="1698052">
                  <a:extLst>
                    <a:ext uri="{9D8B030D-6E8A-4147-A177-3AD203B41FA5}">
                      <a16:colId xmlns:a16="http://schemas.microsoft.com/office/drawing/2014/main" val="2046057424"/>
                    </a:ext>
                  </a:extLst>
                </a:gridCol>
                <a:gridCol w="1787423">
                  <a:extLst>
                    <a:ext uri="{9D8B030D-6E8A-4147-A177-3AD203B41FA5}">
                      <a16:colId xmlns:a16="http://schemas.microsoft.com/office/drawing/2014/main" val="249879618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54905687"/>
                    </a:ext>
                  </a:extLst>
                </a:gridCol>
                <a:gridCol w="991564">
                  <a:extLst>
                    <a:ext uri="{9D8B030D-6E8A-4147-A177-3AD203B41FA5}">
                      <a16:colId xmlns:a16="http://schemas.microsoft.com/office/drawing/2014/main" val="2537270441"/>
                    </a:ext>
                  </a:extLst>
                </a:gridCol>
              </a:tblGrid>
              <a:tr h="96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Benchmark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Total</a:t>
                      </a:r>
                      <a:r>
                        <a:rPr lang="en-US" altLang="ko-KR" sz="1050" baseline="0" dirty="0"/>
                        <a:t> # of instructions</a:t>
                      </a:r>
                      <a:br>
                        <a:rPr lang="en-US" altLang="ko-KR" sz="1050" baseline="0" dirty="0"/>
                      </a:br>
                      <a:r>
                        <a:rPr lang="en-US" altLang="ko-KR" sz="1050" baseline="0" dirty="0"/>
                        <a:t>(</a:t>
                      </a:r>
                      <a:r>
                        <a:rPr lang="en-US" altLang="ko-KR" sz="1050" baseline="0" dirty="0" err="1"/>
                        <a:t>sim_num_insn</a:t>
                      </a:r>
                      <a:r>
                        <a:rPr lang="en-US" altLang="ko-KR" sz="1050" baseline="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# of Data </a:t>
                      </a:r>
                      <a:r>
                        <a:rPr lang="en-US" altLang="ko-KR" sz="1050" dirty="0" err="1"/>
                        <a:t>L1</a:t>
                      </a:r>
                      <a:r>
                        <a:rPr lang="en-US" altLang="ko-KR" sz="1050" dirty="0"/>
                        <a:t> cache accesses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en-US" altLang="ko-KR" sz="1050" dirty="0" err="1"/>
                        <a:t>dl1.accesses</a:t>
                      </a:r>
                      <a:r>
                        <a:rPr lang="en-US" altLang="ko-KR" sz="105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# of Data </a:t>
                      </a:r>
                      <a:r>
                        <a:rPr lang="en-US" altLang="ko-KR" sz="1050" dirty="0" err="1"/>
                        <a:t>L2</a:t>
                      </a:r>
                      <a:r>
                        <a:rPr lang="en-US" altLang="ko-KR" sz="1050" dirty="0"/>
                        <a:t> cache accesses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en-US" altLang="ko-KR" sz="1050" dirty="0" err="1"/>
                        <a:t>ul2.accesses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CPI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en-US" altLang="ko-KR" sz="1050" dirty="0" err="1"/>
                        <a:t>sim_CPI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126759"/>
                  </a:ext>
                </a:extLst>
              </a:tr>
              <a:tr h="307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apsi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50190686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25069771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12511049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0.3767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206261"/>
                  </a:ext>
                </a:extLst>
              </a:tr>
              <a:tr h="307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mcf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100000000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82136338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14285308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0.4645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37643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48200" y="6172200"/>
            <a:ext cx="4310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*default cache replacement policy - LRU (Least Recently Used)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905185" y="3283936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Benchmark results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1680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2743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Q&amp;A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95343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Simulator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19100" y="1143000"/>
            <a:ext cx="8343900" cy="4661694"/>
          </a:xfrm>
        </p:spPr>
        <p:txBody>
          <a:bodyPr/>
          <a:lstStyle/>
          <a:p>
            <a:r>
              <a:rPr lang="en-US" altLang="ko-KR" dirty="0"/>
              <a:t>What is an architectural simulator</a:t>
            </a:r>
          </a:p>
          <a:p>
            <a:pPr lvl="1"/>
            <a:r>
              <a:rPr lang="en-US" altLang="ko-KR" dirty="0"/>
              <a:t>A tool that reproduces the behavior of a computing device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Why use a simulator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A faster, more flexible software development cycle</a:t>
            </a:r>
          </a:p>
          <a:p>
            <a:pPr lvl="2" eaLnBrk="1" hangingPunct="1"/>
            <a:r>
              <a:rPr lang="en-US" altLang="ko-KR" sz="1400" dirty="0">
                <a:ea typeface="굴림" panose="020B0600000101010101" pitchFamily="50" charset="-127"/>
              </a:rPr>
              <a:t>Permit more design space exploration</a:t>
            </a:r>
          </a:p>
          <a:p>
            <a:pPr lvl="2" eaLnBrk="1" hangingPunct="1"/>
            <a:r>
              <a:rPr lang="en-US" altLang="ko-KR" sz="1400" dirty="0">
                <a:ea typeface="굴림" panose="020B0600000101010101" pitchFamily="50" charset="-127"/>
              </a:rPr>
              <a:t>Facilitates validation before H/W becomes available</a:t>
            </a:r>
          </a:p>
          <a:p>
            <a:pPr lvl="2" eaLnBrk="1" hangingPunct="1"/>
            <a:r>
              <a:rPr lang="en-US" altLang="ko-KR" sz="1400" dirty="0">
                <a:ea typeface="굴림" panose="020B0600000101010101" pitchFamily="50" charset="-127"/>
              </a:rPr>
              <a:t>Level of abstraction is tailored by design task</a:t>
            </a:r>
          </a:p>
          <a:p>
            <a:pPr lvl="2" eaLnBrk="1" hangingPunct="1"/>
            <a:r>
              <a:rPr lang="en-US" altLang="ko-KR" sz="1400" dirty="0">
                <a:ea typeface="굴림" panose="020B0600000101010101" pitchFamily="50" charset="-127"/>
              </a:rPr>
              <a:t>Possible to increase/improve system instrumentation</a:t>
            </a:r>
          </a:p>
          <a:p>
            <a:pPr lvl="2" eaLnBrk="1" hangingPunct="1"/>
            <a:r>
              <a:rPr lang="en-US" altLang="ko-KR" sz="1400" dirty="0">
                <a:ea typeface="굴림" panose="020B0600000101010101" pitchFamily="50" charset="-127"/>
              </a:rPr>
              <a:t>Usually less expensive than building a real system</a:t>
            </a:r>
          </a:p>
          <a:p>
            <a:pPr lvl="2" eaLnBrk="1" hangingPunct="1"/>
            <a:endParaRPr lang="en-US" altLang="ko-KR" sz="1400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1600" dirty="0">
                <a:ea typeface="굴림" panose="020B0600000101010101" pitchFamily="50" charset="-127"/>
              </a:rPr>
              <a:t>We use the </a:t>
            </a:r>
            <a:r>
              <a:rPr lang="en-US" altLang="ko-KR" sz="1600" dirty="0">
                <a:solidFill>
                  <a:schemeClr val="accent2"/>
                </a:solidFill>
                <a:ea typeface="굴림" panose="020B0600000101010101" pitchFamily="50" charset="-127"/>
              </a:rPr>
              <a:t>SimpleScalar</a:t>
            </a:r>
            <a:r>
              <a:rPr lang="en-US" altLang="ko-KR" sz="1600" dirty="0">
                <a:ea typeface="굴림" panose="020B0600000101010101" pitchFamily="50" charset="-127"/>
              </a:rPr>
              <a:t> (uni-processor, superscalar)</a:t>
            </a:r>
          </a:p>
          <a:p>
            <a:pPr lvl="1" eaLnBrk="1" hangingPunct="1"/>
            <a:r>
              <a:rPr lang="en-US" altLang="ko-KR" sz="1400" dirty="0">
                <a:ea typeface="굴림" panose="020B0600000101010101" pitchFamily="50" charset="-127"/>
              </a:rPr>
              <a:t>Widely used in the academia and industry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0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SimpleScalar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5800" y="14478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Sim-Fast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286000" y="14478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Sim-Safe	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886200" y="14478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Sim-Profile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486400" y="14478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Sim-Cache</a:t>
            </a:r>
          </a:p>
          <a:p>
            <a:pPr algn="ctr"/>
            <a:r>
              <a:rPr lang="en-US" altLang="ko-KR" sz="1400" dirty="0"/>
              <a:t>Sim-</a:t>
            </a:r>
            <a:r>
              <a:rPr lang="en-US" altLang="ko-KR" sz="1400" dirty="0" err="1"/>
              <a:t>BPred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86600" y="1447800"/>
            <a:ext cx="1371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Sim-</a:t>
            </a:r>
            <a:r>
              <a:rPr lang="en-US" altLang="ko-KR" sz="1400" dirty="0" err="1"/>
              <a:t>Outorder</a:t>
            </a:r>
            <a:endParaRPr lang="ko-KR" altLang="en-US" sz="14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38200" y="2470688"/>
            <a:ext cx="12049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800">
                <a:ea typeface="굴림" panose="020B0600000101010101" pitchFamily="50" charset="-127"/>
              </a:rPr>
              <a:t>300 lines</a:t>
            </a:r>
          </a:p>
          <a:p>
            <a:pPr>
              <a:buFontTx/>
              <a:buChar char="-"/>
            </a:pPr>
            <a:r>
              <a:rPr lang="en-US" altLang="ko-KR" sz="1800">
                <a:ea typeface="굴림" panose="020B0600000101010101" pitchFamily="50" charset="-127"/>
              </a:rPr>
              <a:t>functional</a:t>
            </a:r>
          </a:p>
          <a:p>
            <a:pPr>
              <a:buFontTx/>
              <a:buChar char="-"/>
            </a:pPr>
            <a:r>
              <a:rPr lang="en-US" altLang="ko-KR" sz="1800">
                <a:ea typeface="굴림" panose="020B0600000101010101" pitchFamily="50" charset="-127"/>
              </a:rPr>
              <a:t>No timing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86000" y="2470688"/>
            <a:ext cx="1447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800" dirty="0">
                <a:ea typeface="굴림" panose="020B0600000101010101" pitchFamily="50" charset="-127"/>
              </a:rPr>
              <a:t>350 lines</a:t>
            </a:r>
          </a:p>
          <a:p>
            <a:pPr>
              <a:buFontTx/>
              <a:buChar char="-"/>
            </a:pPr>
            <a:r>
              <a:rPr lang="en-US" altLang="ko-KR" sz="1800" dirty="0">
                <a:ea typeface="굴림" panose="020B0600000101010101" pitchFamily="50" charset="-127"/>
              </a:rPr>
              <a:t>functional w/checks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86200" y="2470688"/>
            <a:ext cx="12890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800">
                <a:ea typeface="굴림" panose="020B0600000101010101" pitchFamily="50" charset="-127"/>
              </a:rPr>
              <a:t>900 lines</a:t>
            </a:r>
          </a:p>
          <a:p>
            <a:pPr>
              <a:buFontTx/>
              <a:buChar char="-"/>
            </a:pPr>
            <a:r>
              <a:rPr lang="en-US" altLang="ko-KR" sz="1800">
                <a:ea typeface="굴림" panose="020B0600000101010101" pitchFamily="50" charset="-127"/>
              </a:rPr>
              <a:t>functional</a:t>
            </a:r>
          </a:p>
          <a:p>
            <a:pPr>
              <a:buFontTx/>
              <a:buChar char="-"/>
            </a:pPr>
            <a:r>
              <a:rPr lang="en-US" altLang="ko-KR" sz="1800">
                <a:ea typeface="굴림" panose="020B0600000101010101" pitchFamily="50" charset="-127"/>
              </a:rPr>
              <a:t>Lot of stats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465762" y="2470688"/>
            <a:ext cx="13922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800" dirty="0">
                <a:ea typeface="굴림" panose="020B0600000101010101" pitchFamily="50" charset="-127"/>
              </a:rPr>
              <a:t>&lt; 1000 lines</a:t>
            </a:r>
          </a:p>
          <a:p>
            <a:pPr>
              <a:buFontTx/>
              <a:buChar char="-"/>
            </a:pPr>
            <a:r>
              <a:rPr lang="en-US" altLang="ko-KR" sz="1800" dirty="0">
                <a:ea typeface="굴림" panose="020B0600000101010101" pitchFamily="50" charset="-127"/>
              </a:rPr>
              <a:t>functional</a:t>
            </a:r>
          </a:p>
          <a:p>
            <a:pPr>
              <a:buFontTx/>
              <a:buChar char="-"/>
            </a:pPr>
            <a:r>
              <a:rPr lang="en-US" altLang="ko-KR" sz="1800" dirty="0">
                <a:ea typeface="굴림" panose="020B0600000101010101" pitchFamily="50" charset="-127"/>
              </a:rPr>
              <a:t>Cache stats</a:t>
            </a:r>
          </a:p>
          <a:p>
            <a:pPr>
              <a:buFontTx/>
              <a:buChar char="-"/>
            </a:pPr>
            <a:r>
              <a:rPr lang="en-US" altLang="ko-KR" sz="1800" dirty="0">
                <a:ea typeface="굴림" panose="020B0600000101010101" pitchFamily="50" charset="-127"/>
              </a:rPr>
              <a:t>Branch stats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092950" y="2470688"/>
            <a:ext cx="14414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800" dirty="0">
                <a:ea typeface="굴림" panose="020B0600000101010101" pitchFamily="50" charset="-127"/>
              </a:rPr>
              <a:t>3900 lines</a:t>
            </a:r>
          </a:p>
          <a:p>
            <a:pPr>
              <a:buFontTx/>
              <a:buChar char="-"/>
            </a:pPr>
            <a:r>
              <a:rPr lang="en-US" altLang="ko-KR" sz="1800" dirty="0">
                <a:ea typeface="굴림" panose="020B0600000101010101" pitchFamily="50" charset="-127"/>
              </a:rPr>
              <a:t>performance</a:t>
            </a:r>
          </a:p>
          <a:p>
            <a:pPr>
              <a:buFontTx/>
              <a:buChar char="-"/>
            </a:pPr>
            <a:r>
              <a:rPr lang="en-US" altLang="ko-KR" sz="1800" dirty="0" err="1">
                <a:ea typeface="굴림" panose="020B0600000101010101" pitchFamily="50" charset="-127"/>
              </a:rPr>
              <a:t>OoO</a:t>
            </a:r>
            <a:r>
              <a:rPr lang="en-US" altLang="ko-KR" sz="1800" dirty="0">
                <a:ea typeface="굴림" panose="020B0600000101010101" pitchFamily="50" charset="-127"/>
              </a:rPr>
              <a:t> issue</a:t>
            </a:r>
          </a:p>
          <a:p>
            <a:pPr>
              <a:buFontTx/>
              <a:buChar char="-"/>
            </a:pPr>
            <a:r>
              <a:rPr lang="en-US" altLang="ko-KR" sz="1800" dirty="0">
                <a:ea typeface="굴림" panose="020B0600000101010101" pitchFamily="50" charset="-127"/>
              </a:rPr>
              <a:t>Branch pred.</a:t>
            </a:r>
          </a:p>
          <a:p>
            <a:pPr>
              <a:buFontTx/>
              <a:buChar char="-"/>
            </a:pPr>
            <a:r>
              <a:rPr lang="en-US" altLang="ko-KR" sz="1800" dirty="0" err="1">
                <a:ea typeface="굴림" panose="020B0600000101010101" pitchFamily="50" charset="-127"/>
              </a:rPr>
              <a:t>Mis</a:t>
            </a:r>
            <a:r>
              <a:rPr lang="en-US" altLang="ko-KR" sz="1800" dirty="0">
                <a:ea typeface="굴림" panose="020B0600000101010101" pitchFamily="50" charset="-127"/>
              </a:rPr>
              <a:t>-spec.</a:t>
            </a:r>
          </a:p>
          <a:p>
            <a:pPr>
              <a:buFontTx/>
              <a:buChar char="-"/>
            </a:pPr>
            <a:r>
              <a:rPr lang="en-US" altLang="ko-KR" sz="1800" dirty="0">
                <a:ea typeface="굴림" panose="020B0600000101010101" pitchFamily="50" charset="-127"/>
              </a:rPr>
              <a:t>ALUs</a:t>
            </a:r>
          </a:p>
          <a:p>
            <a:pPr>
              <a:buFontTx/>
              <a:buChar char="-"/>
            </a:pPr>
            <a:r>
              <a:rPr lang="en-US" altLang="ko-KR" sz="1800" dirty="0">
                <a:ea typeface="굴림" panose="020B0600000101010101" pitchFamily="50" charset="-127"/>
              </a:rPr>
              <a:t>Cache</a:t>
            </a:r>
          </a:p>
          <a:p>
            <a:pPr>
              <a:buFontTx/>
              <a:buChar char="-"/>
            </a:pPr>
            <a:r>
              <a:rPr lang="en-US" altLang="ko-KR" sz="1800" dirty="0">
                <a:ea typeface="굴림" panose="020B0600000101010101" pitchFamily="50" charset="-127"/>
              </a:rPr>
              <a:t>TLB</a:t>
            </a:r>
          </a:p>
          <a:p>
            <a:pPr>
              <a:buFontTx/>
              <a:buChar char="-"/>
            </a:pPr>
            <a:r>
              <a:rPr lang="en-US" altLang="ko-KR" sz="1800" dirty="0">
                <a:ea typeface="굴림" panose="020B0600000101010101" pitchFamily="50" charset="-127"/>
              </a:rPr>
              <a:t>200+ KIPS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752600" y="5334000"/>
            <a:ext cx="586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752600" y="5791200"/>
            <a:ext cx="586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810000" y="4953000"/>
            <a:ext cx="173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Performance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114800" y="5410200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Detail</a:t>
            </a:r>
          </a:p>
        </p:txBody>
      </p:sp>
    </p:spTree>
    <p:extLst>
      <p:ext uri="{BB962C8B-B14F-4D97-AF65-F5344CB8AC3E}">
        <p14:creationId xmlns:p14="http://schemas.microsoft.com/office/powerpoint/2010/main" val="299546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60D844-32A5-4E3C-B81D-5C434A32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79914"/>
            <a:ext cx="6303713" cy="41957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Installing the Simplescalar Environment (for Windows Users)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343900" cy="609600"/>
          </a:xfrm>
        </p:spPr>
        <p:txBody>
          <a:bodyPr/>
          <a:lstStyle/>
          <a:p>
            <a:r>
              <a:rPr lang="en-US" altLang="ko-KR" dirty="0"/>
              <a:t>Download VirtualBox</a:t>
            </a:r>
          </a:p>
          <a:p>
            <a:pPr lvl="1"/>
            <a:r>
              <a:rPr lang="en-US" altLang="ko-KR" sz="1400" dirty="0"/>
              <a:t>‘https://</a:t>
            </a:r>
            <a:r>
              <a:rPr lang="en-US" altLang="ko-KR" sz="1400" dirty="0" err="1"/>
              <a:t>www.virtualbox.org</a:t>
            </a:r>
            <a:r>
              <a:rPr lang="en-US" altLang="ko-KR" sz="1400" dirty="0"/>
              <a:t>/wiki/Downloads’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267136" y="3918466"/>
            <a:ext cx="1000063" cy="196334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4954" y="3930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Click!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4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Installing the Simplescalar Environment (for Windows Users)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343900" cy="609600"/>
          </a:xfrm>
        </p:spPr>
        <p:txBody>
          <a:bodyPr/>
          <a:lstStyle/>
          <a:p>
            <a:r>
              <a:rPr lang="en-US" altLang="ko-KR" dirty="0"/>
              <a:t>Install VirtualBox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3438491" cy="26882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99186" y="4648200"/>
            <a:ext cx="533400" cy="152400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36461" y="46159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Click!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78" y="2207218"/>
            <a:ext cx="3441795" cy="269085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984869" y="4648200"/>
            <a:ext cx="533400" cy="152400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22144" y="46159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Click!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6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Installing the Simplescalar Environment (for Windows Users)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343900" cy="609600"/>
          </a:xfrm>
        </p:spPr>
        <p:txBody>
          <a:bodyPr/>
          <a:lstStyle/>
          <a:p>
            <a:r>
              <a:rPr lang="en-US" altLang="ko-KR" dirty="0"/>
              <a:t>Install VirtualBox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7218"/>
            <a:ext cx="3441795" cy="26908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99186" y="4648200"/>
            <a:ext cx="533400" cy="152400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36461" y="46159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Click!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07219"/>
            <a:ext cx="3441794" cy="26908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984869" y="4648200"/>
            <a:ext cx="533400" cy="152400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22144" y="46159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Click!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4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Installing the Simplescalar Environment (for Windows Users)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343900" cy="609600"/>
          </a:xfrm>
        </p:spPr>
        <p:txBody>
          <a:bodyPr/>
          <a:lstStyle/>
          <a:p>
            <a:r>
              <a:rPr lang="en-US" altLang="ko-KR" dirty="0"/>
              <a:t>Install VirtualBox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3441795" cy="26908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99186" y="4648200"/>
            <a:ext cx="533400" cy="152400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36461" y="46159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Click!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805" y="2209800"/>
            <a:ext cx="3441795" cy="26908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198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Waiting!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0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Installing the Simplescalar Environment (for Windows Users)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343900" cy="609600"/>
          </a:xfrm>
        </p:spPr>
        <p:txBody>
          <a:bodyPr/>
          <a:lstStyle/>
          <a:p>
            <a:r>
              <a:rPr lang="en-US" altLang="ko-KR" dirty="0"/>
              <a:t>Import virtual system</a:t>
            </a:r>
          </a:p>
          <a:p>
            <a:pPr lvl="1"/>
            <a:r>
              <a:rPr lang="en-US" altLang="ko-KR" sz="1400" dirty="0"/>
              <a:t>“https://</a:t>
            </a:r>
            <a:r>
              <a:rPr lang="en-US" altLang="ko-KR" sz="1400" dirty="0" err="1"/>
              <a:t>drive.google.com</a:t>
            </a:r>
            <a:r>
              <a:rPr lang="en-US" altLang="ko-KR" sz="1400" dirty="0"/>
              <a:t>/file/d/</a:t>
            </a:r>
            <a:r>
              <a:rPr lang="en-US" altLang="ko-KR" sz="1400" dirty="0" err="1"/>
              <a:t>1d7mInXydX6gFwDSyaFbHYNeyp-XtlVJ</a:t>
            </a:r>
            <a:r>
              <a:rPr lang="en-US" altLang="ko-KR" sz="1400" dirty="0"/>
              <a:t>_/</a:t>
            </a:r>
            <a:r>
              <a:rPr lang="en-US" altLang="ko-KR" sz="1400" dirty="0" err="1"/>
              <a:t>view?usp</a:t>
            </a:r>
            <a:r>
              <a:rPr lang="en-US" altLang="ko-KR" sz="1400" dirty="0"/>
              <a:t>=sharing”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4" y="1981200"/>
            <a:ext cx="4782109" cy="36051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9100" y="2514600"/>
            <a:ext cx="1714500" cy="152400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11116" y="226493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Click!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259769"/>
            <a:ext cx="2565819" cy="28241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867399" y="3276600"/>
            <a:ext cx="2413419" cy="152400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15201" y="4876800"/>
            <a:ext cx="457200" cy="152400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924800" y="496720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Click!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0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Installing the Simplescalar Environment (for Windows Users)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9100" y="1066800"/>
            <a:ext cx="8343900" cy="609600"/>
          </a:xfrm>
        </p:spPr>
        <p:txBody>
          <a:bodyPr/>
          <a:lstStyle/>
          <a:p>
            <a:r>
              <a:rPr lang="en-US" altLang="ko-KR" dirty="0"/>
              <a:t>Import virtual system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2565819" cy="282416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895600" y="4572000"/>
            <a:ext cx="457200" cy="152400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429000" y="462069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Click!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895600"/>
            <a:ext cx="2998969" cy="8648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71484" y="3886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Waiting!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9440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35165</TotalTime>
  <Words>525</Words>
  <Application>Microsoft Office PowerPoint</Application>
  <PresentationFormat>화면 슬라이드 쇼(4:3)</PresentationFormat>
  <Paragraphs>142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맑은 고딕</vt:lpstr>
      <vt:lpstr>Arial</vt:lpstr>
      <vt:lpstr>Calibri</vt:lpstr>
      <vt:lpstr>Cambria Math</vt:lpstr>
      <vt:lpstr>Times</vt:lpstr>
      <vt:lpstr>Verdana</vt:lpstr>
      <vt:lpstr>Wingdings</vt:lpstr>
      <vt:lpstr>디자인 사용자 지정</vt:lpstr>
      <vt:lpstr>Term project Tutorial for Using SimpleScalar</vt:lpstr>
      <vt:lpstr>Simulator</vt:lpstr>
      <vt:lpstr>SimpleScalar</vt:lpstr>
      <vt:lpstr>Installing the Simplescalar Environment (for Windows Users)</vt:lpstr>
      <vt:lpstr>Installing the Simplescalar Environment (for Windows Users)</vt:lpstr>
      <vt:lpstr>Installing the Simplescalar Environment (for Windows Users)</vt:lpstr>
      <vt:lpstr>Installing the Simplescalar Environment (for Windows Users)</vt:lpstr>
      <vt:lpstr>Installing the Simplescalar Environment (for Windows Users)</vt:lpstr>
      <vt:lpstr>Installing the Simplescalar Environment (for Windows Users)</vt:lpstr>
      <vt:lpstr>Installing the Simplescalar Environment (for Windows Users)</vt:lpstr>
      <vt:lpstr>Installing the Simplescalar Environment (for Windows Users)</vt:lpstr>
      <vt:lpstr>Installing the Simplescalar Environment (for Windows Users)</vt:lpstr>
      <vt:lpstr>Installing the Simplescalar Environment (for Windows Users)</vt:lpstr>
      <vt:lpstr>PowerPoint 프레젠테이션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Larrabee</dc:title>
  <dc:creator>lcuser</dc:creator>
  <cp:lastModifiedBy>남상준</cp:lastModifiedBy>
  <cp:revision>1256</cp:revision>
  <cp:lastPrinted>2013-12-06T02:29:48Z</cp:lastPrinted>
  <dcterms:created xsi:type="dcterms:W3CDTF">2009-05-07T01:31:08Z</dcterms:created>
  <dcterms:modified xsi:type="dcterms:W3CDTF">2017-11-22T04:13:31Z</dcterms:modified>
</cp:coreProperties>
</file>