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289" r:id="rId4"/>
    <p:sldId id="292" r:id="rId5"/>
    <p:sldId id="293" r:id="rId6"/>
    <p:sldId id="283" r:id="rId7"/>
    <p:sldId id="285" r:id="rId8"/>
  </p:sldIdLst>
  <p:sldSz cx="9144000" cy="6858000" type="screen4x3"/>
  <p:notesSz cx="9925050" cy="6792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" initials="N" lastIdx="1" clrIdx="0">
    <p:extLst>
      <p:ext uri="{19B8F6BF-5375-455C-9EA6-DF929625EA0E}">
        <p15:presenceInfo xmlns:p15="http://schemas.microsoft.com/office/powerpoint/2012/main" userId="Nam" providerId="None"/>
      </p:ext>
    </p:extLst>
  </p:cmAuthor>
  <p:cmAuthor id="2" name="Kim" initials="K" lastIdx="20" clrIdx="1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D1D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470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937" cy="33997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797" y="1"/>
            <a:ext cx="4301937" cy="33997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2017-11-21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1855"/>
            <a:ext cx="4301937" cy="33997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797" y="6451855"/>
            <a:ext cx="4301937" cy="33997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937" cy="339972"/>
          </a:xfrm>
          <a:prstGeom prst="rect">
            <a:avLst/>
          </a:prstGeom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0797" y="1"/>
            <a:ext cx="4301937" cy="339972"/>
          </a:xfrm>
          <a:prstGeom prst="rect">
            <a:avLst/>
          </a:prstGeom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11/21/2017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2" rIns="91403" bIns="457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042" y="3227015"/>
            <a:ext cx="7940967" cy="3056485"/>
          </a:xfrm>
          <a:prstGeom prst="rect">
            <a:avLst/>
          </a:prstGeom>
        </p:spPr>
        <p:txBody>
          <a:bodyPr vert="horz" lIns="91403" tIns="45702" rIns="91403" bIns="45702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1855"/>
            <a:ext cx="4301937" cy="339972"/>
          </a:xfrm>
          <a:prstGeom prst="rect">
            <a:avLst/>
          </a:prstGeom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0797" y="6451855"/>
            <a:ext cx="4301937" cy="339972"/>
          </a:xfrm>
          <a:prstGeom prst="rect">
            <a:avLst/>
          </a:prstGeom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0BD3E0-666B-4E39-A5A1-FD342DDD4AD5}" type="datetime1">
              <a:rPr lang="en-US" altLang="ko-KR" smtClean="0"/>
              <a:t>11/21/2017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41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0BD3E0-666B-4E39-A5A1-FD342DDD4AD5}" type="datetime1">
              <a:rPr lang="en-US" altLang="ko-KR" smtClean="0"/>
              <a:t>11/22/2017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79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22A500-8544-4004-ACCA-7E7DE8F63ED5}" type="datetime1">
              <a:rPr lang="en-US" altLang="ko-KR" smtClean="0"/>
              <a:t>11/21/2017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56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22A500-8544-4004-ACCA-7E7DE8F63ED5}" type="datetime1">
              <a:rPr lang="en-US" altLang="ko-KR" smtClean="0"/>
              <a:t>11/21/2017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79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21,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21,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/>
            </a:lvl1pPr>
            <a:lvl2pPr marL="742950" indent="-285750">
              <a:buFont typeface="Wingdings" panose="05000000000000000000" pitchFamily="2" charset="2"/>
              <a:buChar char="Ø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Arial" panose="020B0604020202020204" pitchFamily="34" charset="0"/>
              <a:buChar char="•"/>
              <a:defRPr sz="1600"/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B51D1D"/>
              </a:buClr>
              <a:buFont typeface="Wingdings" panose="05000000000000000000" pitchFamily="2" charset="2"/>
              <a:buChar char="§"/>
              <a:defRPr sz="1800" b="1">
                <a:solidFill>
                  <a:srgbClr val="4D4D4D"/>
                </a:solidFill>
              </a:defRPr>
            </a:lvl1pPr>
            <a:lvl2pPr marL="742950" indent="-285750">
              <a:buClr>
                <a:srgbClr val="B51D1D"/>
              </a:buClr>
              <a:buFont typeface="맑은 고딕" panose="020B0503020000020004" pitchFamily="50" charset="-127"/>
              <a:buChar char="→"/>
              <a:defRPr sz="1600">
                <a:solidFill>
                  <a:srgbClr val="4D4D4D"/>
                </a:solidFill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86000" y="142875"/>
            <a:ext cx="671512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42875" y="142875"/>
            <a:ext cx="2071688" cy="1428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42875" y="428625"/>
            <a:ext cx="8858250" cy="60245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5949950"/>
            <a:ext cx="1250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021388"/>
            <a:ext cx="24606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21,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r>
              <a:rPr lang="en-US" altLang="ko-KR" sz="2000" b="0" dirty="0"/>
              <a:t>CA, 2017 Fall</a:t>
            </a:r>
          </a:p>
          <a:p>
            <a:r>
              <a:rPr lang="en-US" altLang="ko-KR" sz="2000" b="0" dirty="0"/>
              <a:t>Sang Jun Nam, TA</a:t>
            </a:r>
          </a:p>
          <a:p>
            <a:r>
              <a:rPr lang="en-US" altLang="ko-KR" sz="2000" b="0" dirty="0" err="1"/>
              <a:t>heesosic@korea.ac.kr</a:t>
            </a:r>
            <a:endParaRPr lang="ko-KR" altLang="en-US" sz="20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 project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5662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>
            <a:cxnSpLocks/>
          </p:cNvCxnSpPr>
          <p:nvPr/>
        </p:nvCxnSpPr>
        <p:spPr>
          <a:xfrm>
            <a:off x="5448615" y="1707288"/>
            <a:ext cx="0" cy="33732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19100" y="1143000"/>
            <a:ext cx="8343900" cy="405155"/>
          </a:xfrm>
          <a:ln>
            <a:noFill/>
          </a:ln>
        </p:spPr>
        <p:txBody>
          <a:bodyPr/>
          <a:lstStyle/>
          <a:p>
            <a:r>
              <a:rPr lang="en-US" altLang="ko-KR" sz="1600" u="sng" dirty="0"/>
              <a:t>Objective: Improvement of cache replacement policy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83" y="4198846"/>
            <a:ext cx="2482985" cy="52322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 Source code analysis report </a:t>
            </a:r>
            <a:r>
              <a:rPr lang="en-US" altLang="ko-KR" sz="1400" b="1" dirty="0"/>
              <a:t>10 pts</a:t>
            </a:r>
          </a:p>
        </p:txBody>
      </p:sp>
      <p:sp>
        <p:nvSpPr>
          <p:cNvPr id="7" name="순서도: 다중 문서 6"/>
          <p:cNvSpPr/>
          <p:nvPr/>
        </p:nvSpPr>
        <p:spPr>
          <a:xfrm>
            <a:off x="535915" y="2430693"/>
            <a:ext cx="1905000" cy="106680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Cache</a:t>
            </a:r>
            <a:endParaRPr lang="ko-KR" altLang="en-US" sz="1200" dirty="0"/>
          </a:p>
        </p:txBody>
      </p:sp>
      <p:sp>
        <p:nvSpPr>
          <p:cNvPr id="8" name="순서도: 처리 7"/>
          <p:cNvSpPr/>
          <p:nvPr/>
        </p:nvSpPr>
        <p:spPr bwMode="auto">
          <a:xfrm>
            <a:off x="383514" y="2278294"/>
            <a:ext cx="2286001" cy="1371600"/>
          </a:xfrm>
          <a:prstGeom prst="flowChartProcess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383514" y="1856387"/>
            <a:ext cx="86211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</a:rPr>
              <a:t>Given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순서도: 다중 문서 15"/>
          <p:cNvSpPr/>
          <p:nvPr/>
        </p:nvSpPr>
        <p:spPr>
          <a:xfrm>
            <a:off x="3272893" y="2363949"/>
            <a:ext cx="1905000" cy="106680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Improved cache replacement policy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2541" y="4091124"/>
            <a:ext cx="2705703" cy="738664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Cache hit rate of proposed cache replacement policy </a:t>
            </a:r>
          </a:p>
          <a:p>
            <a:pPr algn="ctr"/>
            <a:r>
              <a:rPr lang="en-US" altLang="ko-KR" sz="1400" b="1" dirty="0"/>
              <a:t>5 pts</a:t>
            </a:r>
          </a:p>
        </p:txBody>
      </p:sp>
      <p:sp>
        <p:nvSpPr>
          <p:cNvPr id="18" name="순서도: 다중 문서 17"/>
          <p:cNvSpPr/>
          <p:nvPr/>
        </p:nvSpPr>
        <p:spPr>
          <a:xfrm>
            <a:off x="6044018" y="2354160"/>
            <a:ext cx="2337982" cy="106680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More improved cache replacement policy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0665" y="3911008"/>
            <a:ext cx="3530935" cy="116955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Proposed cache replacement policy report </a:t>
            </a:r>
          </a:p>
          <a:p>
            <a:pPr algn="ctr"/>
            <a:r>
              <a:rPr lang="en-US" altLang="ko-KR" sz="1400" b="1" dirty="0"/>
              <a:t>10 pts</a:t>
            </a:r>
          </a:p>
          <a:p>
            <a:pPr algn="ctr"/>
            <a:r>
              <a:rPr lang="en-US" altLang="ko-KR" sz="1400" dirty="0"/>
              <a:t>Cache hit rate of proposed </a:t>
            </a:r>
            <a:br>
              <a:rPr lang="en-US" altLang="ko-KR" sz="1400" dirty="0"/>
            </a:br>
            <a:r>
              <a:rPr lang="en-US" altLang="ko-KR" sz="1400" dirty="0"/>
              <a:t>cache replacement policy </a:t>
            </a:r>
          </a:p>
          <a:p>
            <a:pPr algn="ctr"/>
            <a:r>
              <a:rPr lang="en-US" altLang="ko-KR" sz="1400" b="1" dirty="0"/>
              <a:t>5 pts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549142" y="5577748"/>
            <a:ext cx="272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</a:rPr>
              <a:t>Due : 12/4 23:59:59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5728390" y="5577748"/>
            <a:ext cx="272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</a:rPr>
              <a:t>Due : 12/11 23:59:59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아래쪽 화살표 3"/>
          <p:cNvSpPr/>
          <p:nvPr/>
        </p:nvSpPr>
        <p:spPr bwMode="auto">
          <a:xfrm rot="16200000">
            <a:off x="2162542" y="2728157"/>
            <a:ext cx="1541698" cy="368082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5" name="아래쪽 화살표 3"/>
          <p:cNvSpPr/>
          <p:nvPr/>
        </p:nvSpPr>
        <p:spPr bwMode="auto">
          <a:xfrm rot="16200000">
            <a:off x="4760375" y="2734889"/>
            <a:ext cx="1541698" cy="368082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654542" y="2885106"/>
            <a:ext cx="457200" cy="4928083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/>
          <p:cNvSpPr/>
          <p:nvPr/>
        </p:nvSpPr>
        <p:spPr>
          <a:xfrm rot="16200000">
            <a:off x="6942024" y="3756771"/>
            <a:ext cx="457200" cy="3184753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1st term project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9100" y="1143000"/>
                <a:ext cx="8343900" cy="4419600"/>
              </a:xfrm>
              <a:ln>
                <a:noFill/>
              </a:ln>
            </p:spPr>
            <p:txBody>
              <a:bodyPr/>
              <a:lstStyle/>
              <a:p>
                <a:r>
                  <a:rPr lang="en-US" altLang="ko-KR" sz="1600" dirty="0"/>
                  <a:t>Analyze the source code of cache (10 pts)</a:t>
                </a:r>
              </a:p>
              <a:p>
                <a:pPr lvl="1"/>
                <a:r>
                  <a:rPr lang="en-US" altLang="ko-KR" sz="1400" dirty="0"/>
                  <a:t>You have to understand and analyze the source code of cache in Simplescalar </a:t>
                </a:r>
                <a:br>
                  <a:rPr lang="en-US" altLang="ko-KR" sz="1400" dirty="0"/>
                </a:br>
                <a:r>
                  <a:rPr lang="en-US" altLang="ko-KR" sz="1400" dirty="0"/>
                  <a:t>(cache.c, cache.h)</a:t>
                </a:r>
              </a:p>
              <a:p>
                <a:pPr lvl="2"/>
                <a:r>
                  <a:rPr lang="en-US" altLang="ko-KR" sz="1400" dirty="0"/>
                  <a:t>Main parameters, main functions, etc.</a:t>
                </a:r>
                <a:endParaRPr lang="en-US" altLang="ko-KR" sz="1200" dirty="0"/>
              </a:p>
              <a:p>
                <a:pPr lvl="1"/>
                <a:r>
                  <a:rPr lang="en-US" altLang="ko-KR" sz="1400" dirty="0"/>
                  <a:t>Submission</a:t>
                </a:r>
              </a:p>
              <a:p>
                <a:pPr lvl="2"/>
                <a:r>
                  <a:rPr lang="en-US" altLang="ko-KR" sz="1400" b="1" dirty="0"/>
                  <a:t>Report (MS word, limitation: 4)</a:t>
                </a:r>
              </a:p>
              <a:p>
                <a:r>
                  <a:rPr lang="en-US" altLang="ko-KR" sz="1600" dirty="0"/>
                  <a:t>Propose an advanced cache replacement policy (5 pts)</a:t>
                </a:r>
              </a:p>
              <a:p>
                <a:pPr lvl="1"/>
                <a:r>
                  <a:rPr lang="en-US" altLang="ko-KR" sz="1400" dirty="0"/>
                  <a:t>You have to propose and implement an advanced cache replacement policy in Simplescalar</a:t>
                </a:r>
              </a:p>
              <a:p>
                <a:pPr lvl="1"/>
                <a:r>
                  <a:rPr lang="en-US" altLang="ko-KR" sz="1400" dirty="0"/>
                  <a:t>Depending on average </a:t>
                </a:r>
                <a:r>
                  <a:rPr lang="en-US" altLang="ko-KR" sz="1400" b="1" dirty="0"/>
                  <a:t>hit rate of L1 data cache (</a:t>
                </a:r>
                <a:r>
                  <a:rPr lang="en-US" altLang="ko-KR" sz="1400" b="1" dirty="0" err="1"/>
                  <a:t>dl1</a:t>
                </a:r>
                <a:r>
                  <a:rPr lang="en-US" altLang="ko-KR" sz="1400" b="1" dirty="0"/>
                  <a:t>) and L2 data cache (</a:t>
                </a:r>
                <a:r>
                  <a:rPr lang="en-US" altLang="ko-KR" sz="1400" b="1" dirty="0" err="1"/>
                  <a:t>ul2</a:t>
                </a:r>
                <a:r>
                  <a:rPr lang="en-US" altLang="ko-KR" sz="1400" b="1" dirty="0"/>
                  <a:t>)</a:t>
                </a:r>
                <a:r>
                  <a:rPr lang="en-US" altLang="ko-KR" sz="1400" dirty="0"/>
                  <a:t>, </a:t>
                </a:r>
                <a:br>
                  <a:rPr lang="en-US" altLang="ko-KR" sz="1400" dirty="0"/>
                </a:br>
                <a:r>
                  <a:rPr lang="en-US" altLang="ko-KR" sz="1400" dirty="0"/>
                  <a:t>score is granted</a:t>
                </a:r>
              </a:p>
              <a:p>
                <a:pPr lvl="2"/>
                <a:r>
                  <a:rPr lang="en-US" altLang="ko-KR" sz="1400" dirty="0"/>
                  <a:t>Cache hit rate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𝑎𝑐𝑐𝑒𝑠𝑠𝑒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400" dirty="0"/>
                  <a:t>The team who has the highest cache hit rate will get 5 points</a:t>
                </a:r>
              </a:p>
              <a:p>
                <a:pPr lvl="2"/>
                <a:r>
                  <a:rPr lang="en-US" altLang="ko-KR" sz="1400" dirty="0"/>
                  <a:t>The score will be reduced by 0.1 point depending on your rank</a:t>
                </a:r>
              </a:p>
              <a:p>
                <a:pPr lvl="3"/>
                <a:r>
                  <a:rPr lang="en-US" altLang="ko-KR" sz="1200" dirty="0"/>
                  <a:t>When there are two in second grade, the following team is fourth</a:t>
                </a:r>
              </a:p>
              <a:p>
                <a:pPr lvl="1"/>
                <a:r>
                  <a:rPr lang="en-US" altLang="ko-KR" sz="1400" dirty="0"/>
                  <a:t>Submission</a:t>
                </a:r>
              </a:p>
              <a:p>
                <a:pPr lvl="2"/>
                <a:r>
                  <a:rPr lang="en-US" altLang="ko-KR" sz="1400" b="1" dirty="0"/>
                  <a:t>Modified source code (cache.c, cache.h)</a:t>
                </a:r>
              </a:p>
              <a:p>
                <a:pPr lvl="2"/>
                <a:r>
                  <a:rPr lang="en-US" altLang="ko-KR" sz="1400" b="1" dirty="0"/>
                  <a:t>Screenshot of execution result</a:t>
                </a:r>
              </a:p>
              <a:p>
                <a:pPr lvl="7">
                  <a:buFont typeface="Wingdings" panose="05000000000000000000" pitchFamily="2" charset="2"/>
                  <a:buChar char="Ø"/>
                </a:pPr>
                <a:endParaRPr lang="en-US" altLang="ko-KR" sz="18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9100" y="1143000"/>
                <a:ext cx="8343900" cy="4419600"/>
              </a:xfrm>
              <a:blipFill>
                <a:blip r:embed="rId3"/>
                <a:stretch>
                  <a:fillRect l="-292" t="-414" b="-9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0F72884-52B7-42D0-B53A-A8DB1AFB757A}"/>
              </a:ext>
            </a:extLst>
          </p:cNvPr>
          <p:cNvSpPr/>
          <p:nvPr/>
        </p:nvSpPr>
        <p:spPr>
          <a:xfrm>
            <a:off x="5257800" y="5410200"/>
            <a:ext cx="3581400" cy="990600"/>
          </a:xfrm>
          <a:prstGeom prst="rect">
            <a:avLst/>
          </a:prstGeom>
          <a:noFill/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Due date: 12/4 (Monday) 23:59:59</a:t>
            </a:r>
          </a:p>
          <a:p>
            <a:pPr algn="ctr"/>
            <a:r>
              <a:rPr lang="en-US" altLang="ko-KR" b="1" dirty="0" err="1"/>
              <a:t>koreasmrl@gmail.com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65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2nd term 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19100" y="1143000"/>
            <a:ext cx="8343900" cy="4419600"/>
          </a:xfrm>
          <a:ln>
            <a:noFill/>
          </a:ln>
        </p:spPr>
        <p:txBody>
          <a:bodyPr/>
          <a:lstStyle/>
          <a:p>
            <a:r>
              <a:rPr lang="en-US" altLang="ko-KR" sz="1600" dirty="0"/>
              <a:t>Propose a more advanced cache replacement policy (15 pts)</a:t>
            </a:r>
          </a:p>
          <a:p>
            <a:pPr lvl="1"/>
            <a:r>
              <a:rPr lang="en-US" altLang="ko-KR" sz="1400" dirty="0"/>
              <a:t>You have to propose and implement a more advanced cache replacement policy in Simplescalar</a:t>
            </a:r>
          </a:p>
          <a:p>
            <a:pPr lvl="1"/>
            <a:r>
              <a:rPr lang="en-US" altLang="ko-KR" sz="1400" dirty="0"/>
              <a:t>You have to submit your proposed cache replacement policy report </a:t>
            </a:r>
            <a:r>
              <a:rPr lang="en-US" altLang="ko-KR" sz="1400" b="1" dirty="0"/>
              <a:t>(10 pts)</a:t>
            </a:r>
          </a:p>
          <a:p>
            <a:pPr lvl="2"/>
            <a:r>
              <a:rPr lang="en-US" altLang="ko-KR" sz="1400" dirty="0"/>
              <a:t>Which scheme is used</a:t>
            </a:r>
          </a:p>
          <a:p>
            <a:pPr lvl="1"/>
            <a:r>
              <a:rPr lang="en-US" altLang="ko-KR" sz="1400" dirty="0"/>
              <a:t>Depending on average </a:t>
            </a:r>
            <a:r>
              <a:rPr lang="en-US" altLang="ko-KR" sz="1400" b="1" dirty="0"/>
              <a:t>hit rate of L1 data cache (</a:t>
            </a:r>
            <a:r>
              <a:rPr lang="en-US" altLang="ko-KR" sz="1400" b="1" dirty="0" err="1"/>
              <a:t>dl1</a:t>
            </a:r>
            <a:r>
              <a:rPr lang="en-US" altLang="ko-KR" sz="1400" b="1" dirty="0"/>
              <a:t>) and L2 data cache (</a:t>
            </a:r>
            <a:r>
              <a:rPr lang="en-US" altLang="ko-KR" sz="1400" b="1" dirty="0" err="1"/>
              <a:t>ul2</a:t>
            </a:r>
            <a:r>
              <a:rPr lang="en-US" altLang="ko-KR" sz="1400" b="1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score is granted </a:t>
            </a:r>
            <a:r>
              <a:rPr lang="en-US" altLang="ko-KR" sz="1400" b="1" dirty="0"/>
              <a:t>(5 pts)</a:t>
            </a:r>
          </a:p>
          <a:p>
            <a:pPr lvl="2"/>
            <a:r>
              <a:rPr lang="en-US" altLang="ko-KR" sz="1400" dirty="0"/>
              <a:t>Same as 1st</a:t>
            </a:r>
            <a:endParaRPr lang="en-US" altLang="ko-KR" sz="1400" baseline="300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Submission</a:t>
            </a:r>
          </a:p>
          <a:p>
            <a:pPr lvl="2"/>
            <a:r>
              <a:rPr lang="en-US" altLang="ko-KR" sz="1400" b="1" dirty="0"/>
              <a:t>Modified source code (cache.c, cache.h)</a:t>
            </a:r>
          </a:p>
          <a:p>
            <a:pPr lvl="2"/>
            <a:r>
              <a:rPr lang="en-US" altLang="ko-KR" sz="1400" b="1" dirty="0"/>
              <a:t>Proposed cache replacement policy report (MS word, limitation: 2)</a:t>
            </a:r>
          </a:p>
          <a:p>
            <a:pPr lvl="2"/>
            <a:r>
              <a:rPr lang="en-US" altLang="ko-KR" sz="1400" b="1" dirty="0"/>
              <a:t>Screenshot of execution result</a:t>
            </a:r>
          </a:p>
          <a:p>
            <a:pPr lvl="7"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F78A8D-7E66-4ED5-8530-A8583BBFBE27}"/>
              </a:ext>
            </a:extLst>
          </p:cNvPr>
          <p:cNvSpPr/>
          <p:nvPr/>
        </p:nvSpPr>
        <p:spPr>
          <a:xfrm>
            <a:off x="5257800" y="5410200"/>
            <a:ext cx="3581400" cy="990600"/>
          </a:xfrm>
          <a:prstGeom prst="rect">
            <a:avLst/>
          </a:prstGeom>
          <a:noFill/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Due date: 12/11 (Monday) 23:59:59</a:t>
            </a:r>
          </a:p>
          <a:p>
            <a:pPr algn="ctr"/>
            <a:r>
              <a:rPr lang="en-US" altLang="ko-KR" b="1" dirty="0" err="1"/>
              <a:t>koreasmrl@gmail.com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793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parameters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19100" y="1066800"/>
            <a:ext cx="8343900" cy="5029200"/>
          </a:xfrm>
          <a:ln>
            <a:noFill/>
          </a:ln>
        </p:spPr>
        <p:txBody>
          <a:bodyPr/>
          <a:lstStyle/>
          <a:p>
            <a:r>
              <a:rPr lang="en-US" altLang="ko-KR" sz="1600" dirty="0">
                <a:ea typeface="굴림" panose="020B0600000101010101" pitchFamily="50" charset="-127"/>
              </a:rPr>
              <a:t>L1 Data Cache (</a:t>
            </a:r>
            <a:r>
              <a:rPr lang="en-US" altLang="ko-KR" sz="1600" dirty="0" err="1">
                <a:ea typeface="굴림" panose="020B0600000101010101" pitchFamily="50" charset="-127"/>
              </a:rPr>
              <a:t>dl1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Number of sets in the cache 64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Block size of the cache 32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Associativity of the cache 8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L2 Data Cache (</a:t>
            </a:r>
            <a:r>
              <a:rPr lang="en-US" altLang="ko-KR" sz="1600" dirty="0" err="1">
                <a:ea typeface="굴림" panose="020B0600000101010101" pitchFamily="50" charset="-127"/>
              </a:rPr>
              <a:t>ul2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Number of sets in the cache 512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Block size of the cache 64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Associativity of the cache 8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900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Cache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Number of sets in the cache: (default)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Block size of the cache: (default)</a:t>
            </a:r>
          </a:p>
          <a:p>
            <a:pPr lvl="1"/>
            <a:r>
              <a:rPr lang="en-US" altLang="ko-KR" sz="1400" dirty="0">
                <a:ea typeface="굴림" panose="020B0600000101010101" pitchFamily="50" charset="-127"/>
              </a:rPr>
              <a:t>Associativity of the cache: (default)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9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19100" y="1066800"/>
            <a:ext cx="8343900" cy="5029200"/>
          </a:xfrm>
          <a:ln>
            <a:noFill/>
          </a:ln>
        </p:spPr>
        <p:txBody>
          <a:bodyPr/>
          <a:lstStyle/>
          <a:p>
            <a:r>
              <a:rPr lang="en-US" altLang="ko-KR" sz="1400" dirty="0"/>
              <a:t>How to measure cache replacement policy</a:t>
            </a:r>
          </a:p>
          <a:p>
            <a:pPr lvl="1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benchmark, you have to use applications below</a:t>
            </a:r>
          </a:p>
          <a:p>
            <a:pPr lvl="2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mcf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to use Simplescalar source code and configuration, decided by TA</a:t>
            </a:r>
          </a:p>
          <a:p>
            <a:pPr lvl="2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– default values</a:t>
            </a:r>
          </a:p>
          <a:p>
            <a:pPr lvl="2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modify Simplescalar source code and configuration except for things related to cache replacement policy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100" dirty="0">
                <a:solidFill>
                  <a:schemeClr val="accent2"/>
                </a:solidFill>
              </a:rPr>
              <a:t>※ </a:t>
            </a:r>
            <a:r>
              <a:rPr lang="en-US" altLang="ko-KR" sz="1200" dirty="0">
                <a:solidFill>
                  <a:schemeClr val="accent2"/>
                </a:solidFill>
              </a:rPr>
              <a:t>Remember!</a:t>
            </a:r>
          </a:p>
          <a:p>
            <a:pPr marL="914400" lvl="2" indent="0"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use other benchmarks, or modify configuration except for cache replacement policy, you will get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point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/>
              <a:t>Two people per a team</a:t>
            </a:r>
          </a:p>
          <a:p>
            <a:pPr lvl="1"/>
            <a:r>
              <a:rPr lang="en-US" altLang="ko-KR" sz="1200" dirty="0">
                <a:ea typeface="굴림" panose="020B0600000101010101" pitchFamily="50" charset="-127"/>
              </a:rPr>
              <a:t>You have to look for your partner</a:t>
            </a:r>
          </a:p>
          <a:p>
            <a:pPr lvl="1"/>
            <a:r>
              <a:rPr lang="en-US" altLang="ko-KR" sz="1200" dirty="0">
                <a:ea typeface="굴림" panose="020B0600000101010101" pitchFamily="50" charset="-127"/>
              </a:rPr>
              <a:t>It doesn’t matter, if you do alone (but, providing no benefit)</a:t>
            </a:r>
          </a:p>
          <a:p>
            <a:pPr lvl="1"/>
            <a:r>
              <a:rPr lang="en-US" altLang="ko-KR" sz="1200" b="1" dirty="0">
                <a:solidFill>
                  <a:srgbClr val="C00000"/>
                </a:solidFill>
                <a:ea typeface="굴림" panose="020B0600000101010101" pitchFamily="50" charset="-127"/>
              </a:rPr>
              <a:t>Send me an e-mail about partner until 11/27 (Monday)</a:t>
            </a:r>
          </a:p>
          <a:p>
            <a:pPr lvl="2"/>
            <a:r>
              <a:rPr lang="en-US" altLang="ko-KR" sz="1200" b="1" dirty="0" err="1">
                <a:solidFill>
                  <a:srgbClr val="C00000"/>
                </a:solidFill>
                <a:ea typeface="굴림" panose="020B0600000101010101" pitchFamily="50" charset="-127"/>
              </a:rPr>
              <a:t>koreasmrl@gmail.com</a:t>
            </a:r>
            <a:r>
              <a:rPr lang="en-US" altLang="ko-KR" sz="1200" b="1" dirty="0">
                <a:solidFill>
                  <a:srgbClr val="C00000"/>
                </a:solidFill>
                <a:ea typeface="굴림" panose="020B0600000101010101" pitchFamily="50" charset="-127"/>
              </a:rPr>
              <a:t> </a:t>
            </a:r>
          </a:p>
          <a:p>
            <a:pPr lvl="1"/>
            <a:endParaRPr lang="en-US" altLang="ko-KR" sz="1200" dirty="0">
              <a:ea typeface="굴림" panose="020B0600000101010101" pitchFamily="50" charset="-127"/>
            </a:endParaRPr>
          </a:p>
          <a:p>
            <a:r>
              <a:rPr lang="en-US" altLang="ko-KR" sz="1400" dirty="0">
                <a:ea typeface="굴림" panose="020B0600000101010101" pitchFamily="50" charset="-127"/>
              </a:rPr>
              <a:t>About late submission</a:t>
            </a:r>
          </a:p>
          <a:p>
            <a:pPr lvl="1"/>
            <a:r>
              <a:rPr lang="en-US" altLang="ko-KR" sz="1200" dirty="0">
                <a:ea typeface="굴림" panose="020B0600000101010101" pitchFamily="50" charset="-127"/>
              </a:rPr>
              <a:t>Report</a:t>
            </a:r>
          </a:p>
          <a:p>
            <a:pPr lvl="2"/>
            <a:r>
              <a:rPr lang="en-US" altLang="ko-KR" sz="1200" dirty="0">
                <a:ea typeface="굴림" panose="020B0600000101010101" pitchFamily="50" charset="-127"/>
              </a:rPr>
              <a:t>2 points are subtracted within a week from the due date</a:t>
            </a:r>
          </a:p>
          <a:p>
            <a:pPr lvl="2"/>
            <a:r>
              <a:rPr lang="en-US" altLang="ko-KR" sz="1200" dirty="0">
                <a:ea typeface="굴림" panose="020B0600000101010101" pitchFamily="50" charset="-127"/>
              </a:rPr>
              <a:t>After a week, 0 point is granted</a:t>
            </a:r>
          </a:p>
          <a:p>
            <a:pPr lvl="1"/>
            <a:r>
              <a:rPr lang="en-US" altLang="ko-KR" sz="1200" dirty="0">
                <a:ea typeface="굴림" panose="020B0600000101010101" pitchFamily="50" charset="-127"/>
              </a:rPr>
              <a:t>Others</a:t>
            </a:r>
          </a:p>
          <a:p>
            <a:pPr lvl="2"/>
            <a:r>
              <a:rPr lang="en-US" altLang="ko-KR" sz="1200" dirty="0">
                <a:ea typeface="굴림" panose="020B0600000101010101" pitchFamily="50" charset="-127"/>
              </a:rPr>
              <a:t>After the due date, 0 point is granted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743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Q&amp;A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5717154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28783</TotalTime>
  <Words>333</Words>
  <Application>Microsoft Office PowerPoint</Application>
  <PresentationFormat>화면 슬라이드 쇼(4:3)</PresentationFormat>
  <Paragraphs>100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Cambria Math</vt:lpstr>
      <vt:lpstr>Times New Roman</vt:lpstr>
      <vt:lpstr>Verdana</vt:lpstr>
      <vt:lpstr>Wingdings</vt:lpstr>
      <vt:lpstr>디자인 사용자 지정</vt:lpstr>
      <vt:lpstr>Term project</vt:lpstr>
      <vt:lpstr>Overview</vt:lpstr>
      <vt:lpstr>1st term project</vt:lpstr>
      <vt:lpstr>2nd term project</vt:lpstr>
      <vt:lpstr>Cache parameters</vt:lpstr>
      <vt:lpstr>Notice</vt:lpstr>
      <vt:lpstr>PowerPoint 프레젠테이션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남상준</cp:lastModifiedBy>
  <cp:revision>1292</cp:revision>
  <cp:lastPrinted>2017-11-22T04:26:30Z</cp:lastPrinted>
  <dcterms:created xsi:type="dcterms:W3CDTF">2009-05-07T01:31:08Z</dcterms:created>
  <dcterms:modified xsi:type="dcterms:W3CDTF">2017-11-22T04:29:44Z</dcterms:modified>
</cp:coreProperties>
</file>