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sldIdLst>
    <p:sldId id="256" r:id="rId2"/>
    <p:sldId id="259" r:id="rId3"/>
    <p:sldId id="276" r:id="rId4"/>
    <p:sldId id="275" r:id="rId5"/>
    <p:sldId id="279" r:id="rId6"/>
    <p:sldId id="266" r:id="rId7"/>
    <p:sldId id="257" r:id="rId8"/>
    <p:sldId id="258" r:id="rId9"/>
    <p:sldId id="287" r:id="rId10"/>
    <p:sldId id="286" r:id="rId11"/>
    <p:sldId id="285" r:id="rId12"/>
    <p:sldId id="283" r:id="rId13"/>
    <p:sldId id="284" r:id="rId14"/>
    <p:sldId id="282" r:id="rId15"/>
    <p:sldId id="264" r:id="rId16"/>
    <p:sldId id="29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595959"/>
    <a:srgbClr val="FFC000"/>
    <a:srgbClr val="C9C9C9"/>
    <a:srgbClr val="CC99FF"/>
    <a:srgbClr val="CC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2139C3-F8AF-4373-9C0F-2CEF62AA9473}" v="146" dt="2019-01-17T15:00:16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6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42" y="108"/>
      </p:cViewPr>
      <p:guideLst>
        <p:guide orient="horz" pos="2160"/>
        <p:guide pos="3840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CDFCE1-DB67-4DF6-9D55-CBCE87781C7A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1629CDB-5AEB-4F86-8230-48FB928149DA}">
      <dgm:prSet phldrT="[텍스트]" custT="1"/>
      <dgm:spPr>
        <a:solidFill>
          <a:schemeClr val="bg1"/>
        </a:solidFill>
        <a:ln w="53975">
          <a:solidFill>
            <a:srgbClr val="FFC000"/>
          </a:solidFill>
        </a:ln>
      </dgm:spPr>
      <dgm:t>
        <a:bodyPr/>
        <a:lstStyle/>
        <a:p>
          <a:pPr latinLnBrk="1"/>
          <a:r>
            <a:rPr lang="ko-KR" altLang="en-US" sz="2800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민간</a:t>
          </a:r>
          <a:endParaRPr lang="ko-KR" altLang="en-US" sz="1600" dirty="0">
            <a:solidFill>
              <a:srgbClr val="FFC000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DEB0548D-56EA-44E9-90FB-4AA11ACC069F}" type="parTrans" cxnId="{E0209DA2-A218-4FAE-B11A-C72A9E1E7CF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F9D518B5-C07B-4E97-8AF7-D8B8F5BF252E}" type="sibTrans" cxnId="{E0209DA2-A218-4FAE-B11A-C72A9E1E7CF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F5398D13-85EE-4744-83E0-46DF73AD28F7}">
      <dgm:prSet phldrT="[텍스트]" custT="1"/>
      <dgm:spPr>
        <a:solidFill>
          <a:schemeClr val="bg1"/>
        </a:solidFill>
        <a:ln w="50800">
          <a:solidFill>
            <a:srgbClr val="5B9BD5"/>
          </a:solidFill>
        </a:ln>
      </dgm:spPr>
      <dgm:t>
        <a:bodyPr/>
        <a:lstStyle/>
        <a:p>
          <a:pPr latinLnBrk="1"/>
          <a:r>
            <a:rPr lang="ko-KR" altLang="en-US" sz="2800" b="1" dirty="0">
              <a:solidFill>
                <a:srgbClr val="5B9BD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기업</a:t>
          </a:r>
          <a:endParaRPr lang="en-US" altLang="ko-KR" sz="2800" b="1" dirty="0">
            <a:solidFill>
              <a:srgbClr val="5B9BD5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F64C0918-6A35-4097-8328-2E748EAACA2D}" type="parTrans" cxnId="{482B32CC-9EE8-4BEB-9B83-A36A3DDC56F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A27CA747-99C1-47FB-8A48-59B71FF0F421}" type="sibTrans" cxnId="{482B32CC-9EE8-4BEB-9B83-A36A3DDC56F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45987A6A-7F62-4C01-A1DA-5E0F283286A2}">
      <dgm:prSet phldrT="[텍스트]" custT="1"/>
      <dgm:spPr>
        <a:solidFill>
          <a:schemeClr val="bg1"/>
        </a:solidFill>
        <a:ln w="41275">
          <a:solidFill>
            <a:schemeClr val="bg2">
              <a:lumMod val="50000"/>
            </a:schemeClr>
          </a:solidFill>
        </a:ln>
      </dgm:spPr>
      <dgm:t>
        <a:bodyPr/>
        <a:lstStyle/>
        <a:p>
          <a:pPr latinLnBrk="1"/>
          <a:r>
            <a:rPr lang="ko-KR" altLang="en-US" sz="28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정부기관</a:t>
          </a:r>
          <a:endParaRPr lang="en-US" altLang="ko-KR" sz="2800" dirty="0">
            <a:solidFill>
              <a:srgbClr val="595959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08930E04-ADC6-4DB4-8077-C09413FA35C8}" type="parTrans" cxnId="{63E1584D-C621-49CA-BF0D-624BC5C05EC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0B32E570-6F36-47E4-9A29-C336EECE547A}" type="sibTrans" cxnId="{63E1584D-C621-49CA-BF0D-624BC5C05EC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5FEBFB23-D4F8-440C-A7AC-B36E4A1CB8A9}" type="pres">
      <dgm:prSet presAssocID="{74CDFCE1-DB67-4DF6-9D55-CBCE87781C7A}" presName="Name0" presStyleCnt="0">
        <dgm:presLayoutVars>
          <dgm:chMax val="7"/>
          <dgm:resizeHandles val="exact"/>
        </dgm:presLayoutVars>
      </dgm:prSet>
      <dgm:spPr/>
    </dgm:pt>
    <dgm:pt modelId="{ABE5A440-B4D7-41CE-9E0E-FD2CA2B89247}" type="pres">
      <dgm:prSet presAssocID="{74CDFCE1-DB67-4DF6-9D55-CBCE87781C7A}" presName="comp1" presStyleCnt="0"/>
      <dgm:spPr/>
    </dgm:pt>
    <dgm:pt modelId="{EA2430EA-AE4E-42C2-82E9-F17770E2858A}" type="pres">
      <dgm:prSet presAssocID="{74CDFCE1-DB67-4DF6-9D55-CBCE87781C7A}" presName="circle1" presStyleLbl="node1" presStyleIdx="0" presStyleCnt="3"/>
      <dgm:spPr/>
    </dgm:pt>
    <dgm:pt modelId="{9890D6EA-3B2D-4B85-9584-F6DE4ED341B0}" type="pres">
      <dgm:prSet presAssocID="{74CDFCE1-DB67-4DF6-9D55-CBCE87781C7A}" presName="c1text" presStyleLbl="node1" presStyleIdx="0" presStyleCnt="3">
        <dgm:presLayoutVars>
          <dgm:bulletEnabled val="1"/>
        </dgm:presLayoutVars>
      </dgm:prSet>
      <dgm:spPr/>
    </dgm:pt>
    <dgm:pt modelId="{CE5CABC9-B3B6-4FE0-82DB-5113F67F2565}" type="pres">
      <dgm:prSet presAssocID="{74CDFCE1-DB67-4DF6-9D55-CBCE87781C7A}" presName="comp2" presStyleCnt="0"/>
      <dgm:spPr/>
    </dgm:pt>
    <dgm:pt modelId="{007E8B6F-255C-4B49-AEBC-41841E990657}" type="pres">
      <dgm:prSet presAssocID="{74CDFCE1-DB67-4DF6-9D55-CBCE87781C7A}" presName="circle2" presStyleLbl="node1" presStyleIdx="1" presStyleCnt="3"/>
      <dgm:spPr/>
    </dgm:pt>
    <dgm:pt modelId="{27CFF3F4-3F94-499D-952F-01AF8E176738}" type="pres">
      <dgm:prSet presAssocID="{74CDFCE1-DB67-4DF6-9D55-CBCE87781C7A}" presName="c2text" presStyleLbl="node1" presStyleIdx="1" presStyleCnt="3">
        <dgm:presLayoutVars>
          <dgm:bulletEnabled val="1"/>
        </dgm:presLayoutVars>
      </dgm:prSet>
      <dgm:spPr/>
    </dgm:pt>
    <dgm:pt modelId="{485000F1-801A-40B9-9D70-B9FFC5D81ADA}" type="pres">
      <dgm:prSet presAssocID="{74CDFCE1-DB67-4DF6-9D55-CBCE87781C7A}" presName="comp3" presStyleCnt="0"/>
      <dgm:spPr/>
    </dgm:pt>
    <dgm:pt modelId="{F8EF6DC4-894D-4D73-AA2B-1206B5533F45}" type="pres">
      <dgm:prSet presAssocID="{74CDFCE1-DB67-4DF6-9D55-CBCE87781C7A}" presName="circle3" presStyleLbl="node1" presStyleIdx="2" presStyleCnt="3"/>
      <dgm:spPr/>
    </dgm:pt>
    <dgm:pt modelId="{C6A79185-1841-410E-B0ED-0EEE04E461D0}" type="pres">
      <dgm:prSet presAssocID="{74CDFCE1-DB67-4DF6-9D55-CBCE87781C7A}" presName="c3text" presStyleLbl="node1" presStyleIdx="2" presStyleCnt="3">
        <dgm:presLayoutVars>
          <dgm:bulletEnabled val="1"/>
        </dgm:presLayoutVars>
      </dgm:prSet>
      <dgm:spPr/>
    </dgm:pt>
  </dgm:ptLst>
  <dgm:cxnLst>
    <dgm:cxn modelId="{47A64503-FFFA-4B50-81EF-3F2F3669CD9C}" type="presOf" srcId="{F5398D13-85EE-4744-83E0-46DF73AD28F7}" destId="{007E8B6F-255C-4B49-AEBC-41841E990657}" srcOrd="0" destOrd="0" presId="urn:microsoft.com/office/officeart/2005/8/layout/venn2"/>
    <dgm:cxn modelId="{18D96F18-EA4F-42AE-99CA-4DF909FA0279}" type="presOf" srcId="{45987A6A-7F62-4C01-A1DA-5E0F283286A2}" destId="{F8EF6DC4-894D-4D73-AA2B-1206B5533F45}" srcOrd="0" destOrd="0" presId="urn:microsoft.com/office/officeart/2005/8/layout/venn2"/>
    <dgm:cxn modelId="{CE959F64-FE52-4FCB-8F8B-4CB096218052}" type="presOf" srcId="{74CDFCE1-DB67-4DF6-9D55-CBCE87781C7A}" destId="{5FEBFB23-D4F8-440C-A7AC-B36E4A1CB8A9}" srcOrd="0" destOrd="0" presId="urn:microsoft.com/office/officeart/2005/8/layout/venn2"/>
    <dgm:cxn modelId="{AB63EC44-87A2-45BE-981C-D57299DC00D1}" type="presOf" srcId="{B1629CDB-5AEB-4F86-8230-48FB928149DA}" destId="{EA2430EA-AE4E-42C2-82E9-F17770E2858A}" srcOrd="0" destOrd="0" presId="urn:microsoft.com/office/officeart/2005/8/layout/venn2"/>
    <dgm:cxn modelId="{63E1584D-C621-49CA-BF0D-624BC5C05ECB}" srcId="{74CDFCE1-DB67-4DF6-9D55-CBCE87781C7A}" destId="{45987A6A-7F62-4C01-A1DA-5E0F283286A2}" srcOrd="2" destOrd="0" parTransId="{08930E04-ADC6-4DB4-8077-C09413FA35C8}" sibTransId="{0B32E570-6F36-47E4-9A29-C336EECE547A}"/>
    <dgm:cxn modelId="{0D73FC8E-EF43-474F-B532-9BD8FAEBA0C3}" type="presOf" srcId="{45987A6A-7F62-4C01-A1DA-5E0F283286A2}" destId="{C6A79185-1841-410E-B0ED-0EEE04E461D0}" srcOrd="1" destOrd="0" presId="urn:microsoft.com/office/officeart/2005/8/layout/venn2"/>
    <dgm:cxn modelId="{E0209DA2-A218-4FAE-B11A-C72A9E1E7CF1}" srcId="{74CDFCE1-DB67-4DF6-9D55-CBCE87781C7A}" destId="{B1629CDB-5AEB-4F86-8230-48FB928149DA}" srcOrd="0" destOrd="0" parTransId="{DEB0548D-56EA-44E9-90FB-4AA11ACC069F}" sibTransId="{F9D518B5-C07B-4E97-8AF7-D8B8F5BF252E}"/>
    <dgm:cxn modelId="{DF9CADAF-6917-43D7-AEB1-13BE77A316A6}" type="presOf" srcId="{F5398D13-85EE-4744-83E0-46DF73AD28F7}" destId="{27CFF3F4-3F94-499D-952F-01AF8E176738}" srcOrd="1" destOrd="0" presId="urn:microsoft.com/office/officeart/2005/8/layout/venn2"/>
    <dgm:cxn modelId="{36D9E8B9-8CF5-48AB-9996-910A368DD106}" type="presOf" srcId="{B1629CDB-5AEB-4F86-8230-48FB928149DA}" destId="{9890D6EA-3B2D-4B85-9584-F6DE4ED341B0}" srcOrd="1" destOrd="0" presId="urn:microsoft.com/office/officeart/2005/8/layout/venn2"/>
    <dgm:cxn modelId="{482B32CC-9EE8-4BEB-9B83-A36A3DDC56FB}" srcId="{74CDFCE1-DB67-4DF6-9D55-CBCE87781C7A}" destId="{F5398D13-85EE-4744-83E0-46DF73AD28F7}" srcOrd="1" destOrd="0" parTransId="{F64C0918-6A35-4097-8328-2E748EAACA2D}" sibTransId="{A27CA747-99C1-47FB-8A48-59B71FF0F421}"/>
    <dgm:cxn modelId="{D457ABBA-820D-447B-AF97-D89A82EAED84}" type="presParOf" srcId="{5FEBFB23-D4F8-440C-A7AC-B36E4A1CB8A9}" destId="{ABE5A440-B4D7-41CE-9E0E-FD2CA2B89247}" srcOrd="0" destOrd="0" presId="urn:microsoft.com/office/officeart/2005/8/layout/venn2"/>
    <dgm:cxn modelId="{8C8725D8-762C-4F5E-B1A0-EF946DD2FDFB}" type="presParOf" srcId="{ABE5A440-B4D7-41CE-9E0E-FD2CA2B89247}" destId="{EA2430EA-AE4E-42C2-82E9-F17770E2858A}" srcOrd="0" destOrd="0" presId="urn:microsoft.com/office/officeart/2005/8/layout/venn2"/>
    <dgm:cxn modelId="{FED132BC-46D2-4C06-8109-FB6DA9D87A0A}" type="presParOf" srcId="{ABE5A440-B4D7-41CE-9E0E-FD2CA2B89247}" destId="{9890D6EA-3B2D-4B85-9584-F6DE4ED341B0}" srcOrd="1" destOrd="0" presId="urn:microsoft.com/office/officeart/2005/8/layout/venn2"/>
    <dgm:cxn modelId="{AF5A444E-728D-4962-B4EF-19BB1552CAC7}" type="presParOf" srcId="{5FEBFB23-D4F8-440C-A7AC-B36E4A1CB8A9}" destId="{CE5CABC9-B3B6-4FE0-82DB-5113F67F2565}" srcOrd="1" destOrd="0" presId="urn:microsoft.com/office/officeart/2005/8/layout/venn2"/>
    <dgm:cxn modelId="{8F1B272F-03FC-478C-A8CD-A3C2E3CBF28D}" type="presParOf" srcId="{CE5CABC9-B3B6-4FE0-82DB-5113F67F2565}" destId="{007E8B6F-255C-4B49-AEBC-41841E990657}" srcOrd="0" destOrd="0" presId="urn:microsoft.com/office/officeart/2005/8/layout/venn2"/>
    <dgm:cxn modelId="{DB187113-7E61-4EA8-8295-30F681201759}" type="presParOf" srcId="{CE5CABC9-B3B6-4FE0-82DB-5113F67F2565}" destId="{27CFF3F4-3F94-499D-952F-01AF8E176738}" srcOrd="1" destOrd="0" presId="urn:microsoft.com/office/officeart/2005/8/layout/venn2"/>
    <dgm:cxn modelId="{598E018E-6693-45F1-B70F-D917E87A64BB}" type="presParOf" srcId="{5FEBFB23-D4F8-440C-A7AC-B36E4A1CB8A9}" destId="{485000F1-801A-40B9-9D70-B9FFC5D81ADA}" srcOrd="2" destOrd="0" presId="urn:microsoft.com/office/officeart/2005/8/layout/venn2"/>
    <dgm:cxn modelId="{C5A8FE00-B7FF-498D-BF24-FBE5851311E4}" type="presParOf" srcId="{485000F1-801A-40B9-9D70-B9FFC5D81ADA}" destId="{F8EF6DC4-894D-4D73-AA2B-1206B5533F45}" srcOrd="0" destOrd="0" presId="urn:microsoft.com/office/officeart/2005/8/layout/venn2"/>
    <dgm:cxn modelId="{22FD7419-1A3E-47C5-ACA1-A93B3DE32A1D}" type="presParOf" srcId="{485000F1-801A-40B9-9D70-B9FFC5D81ADA}" destId="{C6A79185-1841-410E-B0ED-0EEE04E461D0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430EA-AE4E-42C2-82E9-F17770E2858A}">
      <dsp:nvSpPr>
        <dsp:cNvPr id="0" name=""/>
        <dsp:cNvSpPr/>
      </dsp:nvSpPr>
      <dsp:spPr>
        <a:xfrm>
          <a:off x="619631" y="0"/>
          <a:ext cx="4812161" cy="4812161"/>
        </a:xfrm>
        <a:prstGeom prst="ellipse">
          <a:avLst/>
        </a:prstGeom>
        <a:solidFill>
          <a:schemeClr val="bg1"/>
        </a:solidFill>
        <a:ln w="53975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민간</a:t>
          </a:r>
          <a:endParaRPr lang="ko-KR" altLang="en-US" sz="1600" kern="1200" dirty="0">
            <a:solidFill>
              <a:srgbClr val="FFC000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2184786" y="240608"/>
        <a:ext cx="1681850" cy="721824"/>
      </dsp:txXfrm>
    </dsp:sp>
    <dsp:sp modelId="{007E8B6F-255C-4B49-AEBC-41841E990657}">
      <dsp:nvSpPr>
        <dsp:cNvPr id="0" name=""/>
        <dsp:cNvSpPr/>
      </dsp:nvSpPr>
      <dsp:spPr>
        <a:xfrm>
          <a:off x="1221151" y="1203040"/>
          <a:ext cx="3609120" cy="3609120"/>
        </a:xfrm>
        <a:prstGeom prst="ellipse">
          <a:avLst/>
        </a:prstGeom>
        <a:solidFill>
          <a:schemeClr val="bg1"/>
        </a:solidFill>
        <a:ln w="50800" cap="flat" cmpd="sng" algn="ctr">
          <a:solidFill>
            <a:srgbClr val="5B9BD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1" kern="1200" dirty="0">
              <a:solidFill>
                <a:srgbClr val="5B9BD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기업</a:t>
          </a:r>
          <a:endParaRPr lang="en-US" altLang="ko-KR" sz="2800" b="1" kern="1200" dirty="0">
            <a:solidFill>
              <a:srgbClr val="5B9BD5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2184786" y="1428610"/>
        <a:ext cx="1681850" cy="676710"/>
      </dsp:txXfrm>
    </dsp:sp>
    <dsp:sp modelId="{F8EF6DC4-894D-4D73-AA2B-1206B5533F45}">
      <dsp:nvSpPr>
        <dsp:cNvPr id="0" name=""/>
        <dsp:cNvSpPr/>
      </dsp:nvSpPr>
      <dsp:spPr>
        <a:xfrm>
          <a:off x="1822671" y="2406080"/>
          <a:ext cx="2406080" cy="2406080"/>
        </a:xfrm>
        <a:prstGeom prst="ellipse">
          <a:avLst/>
        </a:prstGeom>
        <a:solidFill>
          <a:schemeClr val="bg1"/>
        </a:solidFill>
        <a:ln w="41275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정부기관</a:t>
          </a:r>
          <a:endParaRPr lang="en-US" altLang="ko-KR" sz="2800" kern="1200" dirty="0">
            <a:solidFill>
              <a:srgbClr val="595959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2175034" y="3007600"/>
        <a:ext cx="1701355" cy="1203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EAB76-E4A0-4D26-BE06-2DC0476FF2FB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24B44-26BC-423A-A981-DE42A1BF0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412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24B44-26BC-423A-A981-DE42A1BF0E8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148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24B44-26BC-423A-A981-DE42A1BF0E8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172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24B44-26BC-423A-A981-DE42A1BF0E8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207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출처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B724B44-26BC-423A-A981-DE42A1BF0E80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출처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B724B44-26BC-423A-A981-DE42A1BF0E80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24B44-26BC-423A-A981-DE42A1BF0E8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237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정부 </a:t>
            </a:r>
            <a:r>
              <a:rPr lang="en-US" altLang="ko-KR" dirty="0"/>
              <a:t>R&amp;D -&gt; </a:t>
            </a:r>
            <a:r>
              <a:rPr lang="ko-KR" altLang="en-US" dirty="0"/>
              <a:t>기업 </a:t>
            </a:r>
            <a:r>
              <a:rPr lang="en-US" altLang="ko-KR" dirty="0"/>
              <a:t>(</a:t>
            </a:r>
            <a:r>
              <a:rPr lang="ko-KR" altLang="en-US" dirty="0"/>
              <a:t>금융</a:t>
            </a:r>
            <a:r>
              <a:rPr lang="en-US" altLang="ko-KR" dirty="0"/>
              <a:t>, </a:t>
            </a:r>
            <a:r>
              <a:rPr lang="ko-KR" altLang="en-US" dirty="0"/>
              <a:t>보험</a:t>
            </a:r>
            <a:r>
              <a:rPr lang="en-US" altLang="ko-KR" dirty="0"/>
              <a:t>, </a:t>
            </a:r>
            <a:r>
              <a:rPr lang="ko-KR" altLang="en-US" dirty="0"/>
              <a:t>언론</a:t>
            </a:r>
            <a:r>
              <a:rPr lang="en-US" altLang="ko-KR" dirty="0"/>
              <a:t>, </a:t>
            </a:r>
            <a:r>
              <a:rPr lang="ko-KR" altLang="en-US" dirty="0"/>
              <a:t>서비스</a:t>
            </a:r>
            <a:r>
              <a:rPr lang="en-US" altLang="ko-KR" dirty="0"/>
              <a:t>) -&gt; </a:t>
            </a:r>
            <a:r>
              <a:rPr lang="ko-KR" altLang="en-US" dirty="0"/>
              <a:t>민간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24B44-26BC-423A-A981-DE42A1BF0E8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77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88F97-9F19-4091-A777-BBDA13A97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910CB6-B8B7-4D38-8C0A-C51C3038F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7FE600-7501-4B1F-88F4-5BC640A4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E6D2-84B0-45D8-B28D-EB31507F9227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BF4C7F-2D69-4D4E-BFFC-8373AA0C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13FF29-BB73-44EB-A778-B22B0CE2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5531-C129-4D09-9037-20987C6F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59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41B88-6970-4174-B33C-87F32FBDD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FBD79E-755B-4AD9-9B5D-9090E07F3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C296D-1BBF-4F24-91D3-140DE316F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644D07-3E47-474C-9BA6-C62D5EB23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E6D2-84B0-45D8-B28D-EB31507F9227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7D831-82E7-4D64-B977-6FE98CA4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D648DA-8CC2-4332-A873-9C998353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5531-C129-4D09-9037-20987C6F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34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9CF77-EFFB-4235-9917-4EE6DF2D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0D3254-595C-4F9F-B084-5FBC109DD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093BD-52DF-4A0F-AF45-EA0EB0FA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E6D2-84B0-45D8-B28D-EB31507F9227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5627D4-1686-4625-899F-C5BE087D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0D0E6B-4FD8-4777-A3BE-12BD0B1D6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5531-C129-4D09-9037-20987C6F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896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8FFEA9-E82E-4AFF-BFD8-A47B21C28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897AF4-3460-4FE4-8CC4-5170C8BBB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0C9104-8B18-4AA4-83A3-29FA061A9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E6D2-84B0-45D8-B28D-EB31507F9227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5665F9-3C52-4BE4-B271-8B6F73A3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769D8-FE95-47CC-955C-73FAB090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5531-C129-4D09-9037-20987C6F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28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53BC5-87B2-4E0F-B4F1-642457D3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2FC27-7103-48E6-9C7C-10BC01BD9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0252B0-B780-460A-90D8-0412802B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E6D2-84B0-45D8-B28D-EB31507F9227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8C8FD-52EE-43C9-A901-8F115EBF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B54A8-CD0D-454C-8724-AA6F81AE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5531-C129-4D09-9037-20987C6F68E1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D4B90E9-8887-475D-B5EF-D04A6D180F91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8DB25C3-E660-4FE1-B61B-D1B9A3F40708}"/>
                </a:ext>
              </a:extLst>
            </p:cNvPr>
            <p:cNvSpPr/>
            <p:nvPr/>
          </p:nvSpPr>
          <p:spPr>
            <a:xfrm>
              <a:off x="646130" y="0"/>
              <a:ext cx="1154587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0892085-AF16-4F64-A320-81FC24AB7177}"/>
                </a:ext>
              </a:extLst>
            </p:cNvPr>
            <p:cNvSpPr/>
            <p:nvPr/>
          </p:nvSpPr>
          <p:spPr>
            <a:xfrm>
              <a:off x="0" y="0"/>
              <a:ext cx="650840" cy="6858000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13E5044A-8163-4792-9DFD-48AAB12807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3" t="14039" r="11432" b="23934"/>
          <a:stretch/>
        </p:blipFill>
        <p:spPr>
          <a:xfrm>
            <a:off x="10896088" y="250476"/>
            <a:ext cx="1109775" cy="59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5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1EE8E3-3C17-4806-BEE2-44B4F9C38B99}"/>
              </a:ext>
            </a:extLst>
          </p:cNvPr>
          <p:cNvSpPr/>
          <p:nvPr userDrawn="1"/>
        </p:nvSpPr>
        <p:spPr>
          <a:xfrm>
            <a:off x="646130" y="0"/>
            <a:ext cx="1154587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08EAD9-17DB-4B79-A54A-412EC1E1D394}"/>
              </a:ext>
            </a:extLst>
          </p:cNvPr>
          <p:cNvSpPr/>
          <p:nvPr userDrawn="1"/>
        </p:nvSpPr>
        <p:spPr>
          <a:xfrm>
            <a:off x="0" y="0"/>
            <a:ext cx="65084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81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F8D82-9E1B-40EC-A607-A01A2566F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183454-729E-4C0A-9EDD-E1399B837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442320-C58D-45A2-A6A9-A21F210B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E6D2-84B0-45D8-B28D-EB31507F9227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437139-77F4-49C5-BA54-4F469C52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480A2D-D8D2-4F15-9697-B674A5DF5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5531-C129-4D09-9037-20987C6F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20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F2454-BF6C-4472-8ADC-585ECEC44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3FD2AC-4E91-42AE-A276-325079D86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ED9D13-E591-4FA9-A55E-526D6292D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A364FC-31EA-46C8-AFEC-C3AE80FE4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E6D2-84B0-45D8-B28D-EB31507F9227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9AC08D-70C6-4378-9FA7-85329AA2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3AD7A5-4035-4DB4-B6B5-991C29AE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5531-C129-4D09-9037-20987C6F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0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CAE52-C85F-4CCE-B0B1-96A3EDCF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B208DC-38E2-470E-8B9D-23F60B0E5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0615F4-7B79-4AA2-A174-D9E09EF1F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C4F633-7B3F-4DBA-9649-242D59E9E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2C3C3E-BD7A-40F4-AA9F-8510FBF5C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185255-F533-4891-AE3A-73FC7B307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E6D2-84B0-45D8-B28D-EB31507F9227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AF10F2-265C-4435-8CAB-DC9FBAC7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811018-6A63-4D9A-BB20-FECFBD53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5531-C129-4D09-9037-20987C6F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58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D9107-CD8C-4530-B67D-5A8F7BDE5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A6AFFE-45C6-40D1-B3F7-14A221448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E6D2-84B0-45D8-B28D-EB31507F9227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CCAAF6-8A70-4D56-A01A-2BF9003C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C404F2-EE5D-4EF2-914F-D9360C24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5531-C129-4D09-9037-20987C6F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02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FEE1E2-4D45-417C-A828-FDAC4D4A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E6D2-84B0-45D8-B28D-EB31507F9227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0078B2-88BA-4A86-9A68-BB2F992A9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E0F43C-4C5D-4D10-A2A5-2438B81D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5531-C129-4D09-9037-20987C6F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7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9CF10-5412-4948-A247-03D5FAB1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8F92B0-E521-4DE1-862B-619C20498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09B18-180F-45D5-B24D-38806BCB2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039FCF-6F40-4B1F-9AC2-8B6D938F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E6D2-84B0-45D8-B28D-EB31507F9227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77D4F-BE34-4BD2-B363-8E44E9991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4063BE-667B-43AF-A975-84945571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5531-C129-4D09-9037-20987C6F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58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64C1F6-01C6-46C8-90C8-64C06B140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29F0AD-F3B8-4CB1-860E-F7F01BD2B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2AB86-9408-4D25-AC38-90AE563FF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4E6D2-84B0-45D8-B28D-EB31507F9227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75BC77-D438-4FCC-B638-17833CD79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ADC917-7A8D-4552-8D81-F6B8CE84E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45531-C129-4D09-9037-20987C6F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19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90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5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9CF6AB-1335-4701-A8B6-E2BA3947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613098"/>
            <a:ext cx="4068178" cy="992064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cap="all" spc="100" dirty="0">
                <a:highlight>
                  <a:srgbClr val="FFC0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음성데이터</a:t>
            </a:r>
            <a:r>
              <a:rPr lang="ko-KR" altLang="en-US" sz="2000" cap="all" spc="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ko-KR" altLang="en-US" sz="2000" u="sng" cap="all" spc="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신뢰성 확보</a:t>
            </a:r>
            <a:r>
              <a:rPr lang="ko-KR" altLang="en-US" sz="2000" cap="all" spc="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위한</a:t>
            </a:r>
            <a:endParaRPr lang="en-US" altLang="ko-KR" sz="2000" cap="all" spc="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000" cap="all" spc="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블록체인 기반 어플리케이션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02E8CDC-4F4B-47D3-8DEB-4B3CC53E7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618" y="2864276"/>
            <a:ext cx="6645566" cy="43461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DBB731-6BAC-43D6-B173-5FA31CA73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18" y="129265"/>
            <a:ext cx="1600200" cy="3619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132D25-FCE9-4A48-A735-32F42406D15D}"/>
              </a:ext>
            </a:extLst>
          </p:cNvPr>
          <p:cNvSpPr txBox="1"/>
          <p:nvPr/>
        </p:nvSpPr>
        <p:spPr>
          <a:xfrm>
            <a:off x="7973052" y="5656709"/>
            <a:ext cx="404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59595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dirty="0">
                <a:solidFill>
                  <a:srgbClr val="59595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  <a:endParaRPr lang="en-US" altLang="ko-KR" dirty="0">
              <a:solidFill>
                <a:srgbClr val="59595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solidFill>
                  <a:srgbClr val="59595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김혁 김서원 </a:t>
            </a:r>
            <a:r>
              <a:rPr lang="ko-KR" altLang="en-US" dirty="0" err="1">
                <a:solidFill>
                  <a:srgbClr val="59595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박건호</a:t>
            </a:r>
            <a:r>
              <a:rPr lang="en-US" altLang="ko-KR" dirty="0">
                <a:solidFill>
                  <a:srgbClr val="59595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solidFill>
                  <a:srgbClr val="59595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박진호 </a:t>
            </a:r>
            <a:r>
              <a:rPr lang="ko-KR" altLang="en-US" dirty="0" err="1">
                <a:solidFill>
                  <a:srgbClr val="59595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이한주</a:t>
            </a:r>
            <a:r>
              <a:rPr lang="ko-KR" altLang="en-US" dirty="0">
                <a:solidFill>
                  <a:srgbClr val="59595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>
                <a:solidFill>
                  <a:srgbClr val="59595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임강욱</a:t>
            </a:r>
            <a:endParaRPr lang="ko-KR" altLang="en-US" dirty="0">
              <a:solidFill>
                <a:srgbClr val="59595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7714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A5E4D0A-D551-42ED-AC0C-F1DE93051F0A}"/>
              </a:ext>
            </a:extLst>
          </p:cNvPr>
          <p:cNvSpPr/>
          <p:nvPr/>
        </p:nvSpPr>
        <p:spPr>
          <a:xfrm>
            <a:off x="-1" y="0"/>
            <a:ext cx="4578317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4E33D2E-994A-4A62-95B9-226AC9DE0416}"/>
              </a:ext>
            </a:extLst>
          </p:cNvPr>
          <p:cNvGrpSpPr/>
          <p:nvPr/>
        </p:nvGrpSpPr>
        <p:grpSpPr>
          <a:xfrm>
            <a:off x="4064703" y="2229372"/>
            <a:ext cx="5089027" cy="2399253"/>
            <a:chOff x="5718915" y="2623153"/>
            <a:chExt cx="3089331" cy="1114610"/>
          </a:xfrm>
        </p:grpSpPr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92A1D1BA-0CE2-4BE6-AE78-FEFE4CD853FA}"/>
                </a:ext>
              </a:extLst>
            </p:cNvPr>
            <p:cNvSpPr/>
            <p:nvPr/>
          </p:nvSpPr>
          <p:spPr>
            <a:xfrm rot="16200000">
              <a:off x="5777207" y="3484263"/>
              <a:ext cx="195209" cy="31179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92AA46B-C4FA-48D8-B358-4A958A655ED5}"/>
                </a:ext>
              </a:extLst>
            </p:cNvPr>
            <p:cNvSpPr/>
            <p:nvPr/>
          </p:nvSpPr>
          <p:spPr>
            <a:xfrm>
              <a:off x="5718915" y="2623153"/>
              <a:ext cx="3089331" cy="10170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400" dirty="0">
                  <a:solidFill>
                    <a:schemeClr val="bg1"/>
                  </a:solidFill>
                  <a:latin typeface="Raleway Light" panose="020B0403030101060003" pitchFamily="34" charset="0"/>
                  <a:ea typeface="a옛날목욕탕B" panose="02020600000000000000" pitchFamily="18" charset="-127"/>
                </a:rPr>
                <a:t>   Why</a:t>
              </a:r>
            </a:p>
            <a:p>
              <a:r>
                <a:rPr lang="en-US" altLang="ko-KR" sz="4400" dirty="0">
                  <a:solidFill>
                    <a:schemeClr val="bg1"/>
                  </a:solidFill>
                  <a:latin typeface="Raleway Light" panose="020B0403030101060003" pitchFamily="34" charset="0"/>
                  <a:ea typeface="a옛날목욕탕B" panose="02020600000000000000" pitchFamily="18" charset="-127"/>
                </a:rPr>
                <a:t>	 </a:t>
              </a:r>
              <a:r>
                <a:rPr lang="en-US" altLang="ko-KR" sz="4800" b="1" i="1" dirty="0">
                  <a:solidFill>
                    <a:schemeClr val="bg1"/>
                  </a:solidFill>
                  <a:latin typeface="Raleway" panose="020B0503030101060003" pitchFamily="34" charset="0"/>
                  <a:ea typeface="a옛날목욕탕B" panose="02020600000000000000" pitchFamily="18" charset="-127"/>
                </a:rPr>
                <a:t>RECOBLOC?</a:t>
              </a:r>
              <a:endParaRPr lang="en-US" altLang="ko-KR" sz="4400" b="1" i="1" dirty="0">
                <a:solidFill>
                  <a:schemeClr val="bg1"/>
                </a:solidFill>
                <a:latin typeface="Raleway" panose="020B0503030101060003" pitchFamily="34" charset="0"/>
                <a:ea typeface="a옛날목욕탕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2428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29C9861-D2BF-4EA5-B709-7A7307B5F1DC}"/>
              </a:ext>
            </a:extLst>
          </p:cNvPr>
          <p:cNvGrpSpPr/>
          <p:nvPr/>
        </p:nvGrpSpPr>
        <p:grpSpPr>
          <a:xfrm>
            <a:off x="339046" y="311792"/>
            <a:ext cx="2214325" cy="904713"/>
            <a:chOff x="339046" y="311792"/>
            <a:chExt cx="2214325" cy="904713"/>
          </a:xfrm>
        </p:grpSpPr>
        <p:sp>
          <p:nvSpPr>
            <p:cNvPr id="4" name="이등변 삼각형 3">
              <a:extLst>
                <a:ext uri="{FF2B5EF4-FFF2-40B4-BE49-F238E27FC236}">
                  <a16:creationId xmlns:a16="http://schemas.microsoft.com/office/drawing/2014/main" id="{01CC234C-2261-4D54-8EA5-121F03F5110D}"/>
                </a:ext>
              </a:extLst>
            </p:cNvPr>
            <p:cNvSpPr/>
            <p:nvPr/>
          </p:nvSpPr>
          <p:spPr>
            <a:xfrm rot="16200000">
              <a:off x="397339" y="963005"/>
              <a:ext cx="195209" cy="311792"/>
            </a:xfrm>
            <a:prstGeom prst="triangl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F654A4-24DF-4522-8784-A8730D3C2C18}"/>
                </a:ext>
              </a:extLst>
            </p:cNvPr>
            <p:cNvSpPr/>
            <p:nvPr/>
          </p:nvSpPr>
          <p:spPr>
            <a:xfrm>
              <a:off x="339046" y="311792"/>
              <a:ext cx="2214325" cy="8071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Raleway Light" panose="020B0403030101060003" pitchFamily="34" charset="0"/>
                </a:rPr>
                <a:t> Feature 1</a:t>
              </a:r>
              <a:endParaRPr lang="ko-KR" altLang="en-US" sz="3200" dirty="0">
                <a:solidFill>
                  <a:schemeClr val="bg1"/>
                </a:solidFill>
                <a:latin typeface="Raleway Light" panose="020B0403030101060003" pitchFamily="34" charset="0"/>
                <a:ea typeface="a옛날목욕탕B" panose="02020600000000000000" pitchFamily="18" charset="-127"/>
              </a:endParaRPr>
            </a:p>
          </p:txBody>
        </p: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13291E2-C6D1-4425-AE51-D4BAABF6FF96}"/>
              </a:ext>
            </a:extLst>
          </p:cNvPr>
          <p:cNvCxnSpPr>
            <a:cxnSpLocks/>
          </p:cNvCxnSpPr>
          <p:nvPr/>
        </p:nvCxnSpPr>
        <p:spPr>
          <a:xfrm>
            <a:off x="2748095" y="922675"/>
            <a:ext cx="3519145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0F157C-6E87-43DC-B720-2F4D99CD39EC}"/>
              </a:ext>
            </a:extLst>
          </p:cNvPr>
          <p:cNvSpPr/>
          <p:nvPr/>
        </p:nvSpPr>
        <p:spPr>
          <a:xfrm>
            <a:off x="2748095" y="392181"/>
            <a:ext cx="37143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5B9BD5"/>
                </a:solidFill>
                <a:latin typeface="Raleway SemiBold" panose="020B0703030101060003" pitchFamily="34" charset="0"/>
              </a:rPr>
              <a:t>Use blockchain</a:t>
            </a:r>
            <a:endParaRPr lang="ko-KR" altLang="en-US" sz="3600" dirty="0">
              <a:solidFill>
                <a:srgbClr val="5B9BD5"/>
              </a:solidFill>
              <a:latin typeface="Raleway SemiBold" panose="020B0703030101060003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D0A9E1-0E8F-4081-88C0-81B5342B95D1}"/>
              </a:ext>
            </a:extLst>
          </p:cNvPr>
          <p:cNvSpPr/>
          <p:nvPr/>
        </p:nvSpPr>
        <p:spPr>
          <a:xfrm>
            <a:off x="1679828" y="1901293"/>
            <a:ext cx="9338070" cy="644080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변조 여부에 대한 신뢰성 보장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3571F0-6E5B-4813-8CBD-308F5894F641}"/>
              </a:ext>
            </a:extLst>
          </p:cNvPr>
          <p:cNvSpPr/>
          <p:nvPr/>
        </p:nvSpPr>
        <p:spPr>
          <a:xfrm>
            <a:off x="1679828" y="2953528"/>
            <a:ext cx="9338070" cy="644080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탈중앙화를 통한 음성데이터 관리의 투명성 확보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FA81DF-25A0-44E0-BA98-FD10BDF26D8C}"/>
              </a:ext>
            </a:extLst>
          </p:cNvPr>
          <p:cNvSpPr/>
          <p:nvPr/>
        </p:nvSpPr>
        <p:spPr>
          <a:xfrm>
            <a:off x="1679828" y="4277182"/>
            <a:ext cx="9338070" cy="1753316"/>
          </a:xfrm>
          <a:prstGeom prst="rect">
            <a:avLst/>
          </a:prstGeom>
          <a:solidFill>
            <a:srgbClr val="FFC000"/>
          </a:solidFill>
          <a:ln w="38100" cmpd="sng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59595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법적 근거의 타당성 평가</a:t>
            </a:r>
            <a:endParaRPr lang="en-US" altLang="ko-KR" sz="2000" dirty="0">
              <a:solidFill>
                <a:srgbClr val="59595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59595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법 집행이나 공무 수행절차의 투명화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59595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기업에서 고객의 음성데이터 투명하게 관리해 기업 이미지에 긍정적 영향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59595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기업 내 중요 회의록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EF3668-81F3-4F8A-A3FC-152E0CE3058C}"/>
              </a:ext>
            </a:extLst>
          </p:cNvPr>
          <p:cNvSpPr/>
          <p:nvPr/>
        </p:nvSpPr>
        <p:spPr>
          <a:xfrm>
            <a:off x="9545233" y="4277182"/>
            <a:ext cx="1117653" cy="45439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Cases</a:t>
            </a:r>
          </a:p>
        </p:txBody>
      </p:sp>
    </p:spTree>
    <p:extLst>
      <p:ext uri="{BB962C8B-B14F-4D97-AF65-F5344CB8AC3E}">
        <p14:creationId xmlns:p14="http://schemas.microsoft.com/office/powerpoint/2010/main" val="3718711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29C9861-D2BF-4EA5-B709-7A7307B5F1DC}"/>
              </a:ext>
            </a:extLst>
          </p:cNvPr>
          <p:cNvGrpSpPr/>
          <p:nvPr/>
        </p:nvGrpSpPr>
        <p:grpSpPr>
          <a:xfrm>
            <a:off x="339046" y="311792"/>
            <a:ext cx="2214325" cy="904713"/>
            <a:chOff x="339046" y="311792"/>
            <a:chExt cx="2214325" cy="904713"/>
          </a:xfrm>
        </p:grpSpPr>
        <p:sp>
          <p:nvSpPr>
            <p:cNvPr id="4" name="이등변 삼각형 3">
              <a:extLst>
                <a:ext uri="{FF2B5EF4-FFF2-40B4-BE49-F238E27FC236}">
                  <a16:creationId xmlns:a16="http://schemas.microsoft.com/office/drawing/2014/main" id="{01CC234C-2261-4D54-8EA5-121F03F5110D}"/>
                </a:ext>
              </a:extLst>
            </p:cNvPr>
            <p:cNvSpPr/>
            <p:nvPr/>
          </p:nvSpPr>
          <p:spPr>
            <a:xfrm rot="16200000">
              <a:off x="397339" y="963005"/>
              <a:ext cx="195209" cy="311792"/>
            </a:xfrm>
            <a:prstGeom prst="triangl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F654A4-24DF-4522-8784-A8730D3C2C18}"/>
                </a:ext>
              </a:extLst>
            </p:cNvPr>
            <p:cNvSpPr/>
            <p:nvPr/>
          </p:nvSpPr>
          <p:spPr>
            <a:xfrm>
              <a:off x="339046" y="311792"/>
              <a:ext cx="2214325" cy="8071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Raleway Light" panose="020B0403030101060003" pitchFamily="34" charset="0"/>
                </a:rPr>
                <a:t> Feature 2</a:t>
              </a:r>
              <a:endParaRPr lang="ko-KR" altLang="en-US" sz="3200" dirty="0">
                <a:solidFill>
                  <a:schemeClr val="bg1"/>
                </a:solidFill>
                <a:latin typeface="Raleway Light" panose="020B0403030101060003" pitchFamily="34" charset="0"/>
                <a:ea typeface="a옛날목욕탕B" panose="02020600000000000000" pitchFamily="18" charset="-127"/>
              </a:endParaRPr>
            </a:p>
          </p:txBody>
        </p: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13291E2-C6D1-4425-AE51-D4BAABF6FF96}"/>
              </a:ext>
            </a:extLst>
          </p:cNvPr>
          <p:cNvCxnSpPr>
            <a:cxnSpLocks/>
          </p:cNvCxnSpPr>
          <p:nvPr/>
        </p:nvCxnSpPr>
        <p:spPr>
          <a:xfrm>
            <a:off x="2748095" y="922675"/>
            <a:ext cx="499862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0F157C-6E87-43DC-B720-2F4D99CD39EC}"/>
              </a:ext>
            </a:extLst>
          </p:cNvPr>
          <p:cNvSpPr/>
          <p:nvPr/>
        </p:nvSpPr>
        <p:spPr>
          <a:xfrm>
            <a:off x="2748095" y="392181"/>
            <a:ext cx="5214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5B9BD5"/>
                </a:solidFill>
                <a:latin typeface="Raleway SemiBold" panose="020B0703030101060003" pitchFamily="34" charset="0"/>
              </a:rPr>
              <a:t>Upload metadata only</a:t>
            </a:r>
            <a:endParaRPr lang="ko-KR" altLang="en-US" sz="3600" dirty="0">
              <a:solidFill>
                <a:srgbClr val="5B9BD5"/>
              </a:solidFill>
              <a:latin typeface="Raleway SemiBold" panose="020B07030301010600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5E3CA1-A608-452C-A612-E0C6D49A86AE}"/>
              </a:ext>
            </a:extLst>
          </p:cNvPr>
          <p:cNvSpPr/>
          <p:nvPr/>
        </p:nvSpPr>
        <p:spPr>
          <a:xfrm>
            <a:off x="1679828" y="1901292"/>
            <a:ext cx="9338070" cy="1047389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marL="342900" indent="-3429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음성파일을 사용자의 소유물이 아닌 그 자체로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Identity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부여해 음성파일을 가진 누구나 해당 파일의 신뢰성 검증을 수행할 수 있음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DDCDDF7-F6B2-47A3-8C0B-4CFEE29C25B1}"/>
              </a:ext>
            </a:extLst>
          </p:cNvPr>
          <p:cNvSpPr/>
          <p:nvPr/>
        </p:nvSpPr>
        <p:spPr>
          <a:xfrm>
            <a:off x="1679828" y="3312851"/>
            <a:ext cx="9338070" cy="1047388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marL="342900" indent="-3429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음성데이터 자체가 아닌 메타데이터만을 블록체인에 담기 때문에 처리속도와 용량문제를 해결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CB2C52-415F-4AAE-BFF1-EDC14BDE1379}"/>
              </a:ext>
            </a:extLst>
          </p:cNvPr>
          <p:cNvSpPr/>
          <p:nvPr/>
        </p:nvSpPr>
        <p:spPr>
          <a:xfrm>
            <a:off x="1679828" y="4724409"/>
            <a:ext cx="9338070" cy="689528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marL="342900" indent="-3429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 파일 자체는 개개인의 디바이스에 보관되므로 프라이버시 보장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0984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29C9861-D2BF-4EA5-B709-7A7307B5F1DC}"/>
              </a:ext>
            </a:extLst>
          </p:cNvPr>
          <p:cNvGrpSpPr/>
          <p:nvPr/>
        </p:nvGrpSpPr>
        <p:grpSpPr>
          <a:xfrm>
            <a:off x="339046" y="311792"/>
            <a:ext cx="2214325" cy="904713"/>
            <a:chOff x="339046" y="311792"/>
            <a:chExt cx="2214325" cy="904713"/>
          </a:xfrm>
        </p:grpSpPr>
        <p:sp>
          <p:nvSpPr>
            <p:cNvPr id="4" name="이등변 삼각형 3">
              <a:extLst>
                <a:ext uri="{FF2B5EF4-FFF2-40B4-BE49-F238E27FC236}">
                  <a16:creationId xmlns:a16="http://schemas.microsoft.com/office/drawing/2014/main" id="{01CC234C-2261-4D54-8EA5-121F03F5110D}"/>
                </a:ext>
              </a:extLst>
            </p:cNvPr>
            <p:cNvSpPr/>
            <p:nvPr/>
          </p:nvSpPr>
          <p:spPr>
            <a:xfrm rot="16200000">
              <a:off x="397339" y="963005"/>
              <a:ext cx="195209" cy="311792"/>
            </a:xfrm>
            <a:prstGeom prst="triangl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F654A4-24DF-4522-8784-A8730D3C2C18}"/>
                </a:ext>
              </a:extLst>
            </p:cNvPr>
            <p:cNvSpPr/>
            <p:nvPr/>
          </p:nvSpPr>
          <p:spPr>
            <a:xfrm>
              <a:off x="339046" y="311792"/>
              <a:ext cx="2214325" cy="8071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Raleway Light" panose="020B0403030101060003" pitchFamily="34" charset="0"/>
                </a:rPr>
                <a:t> Feature 3</a:t>
              </a:r>
              <a:endParaRPr lang="ko-KR" altLang="en-US" sz="3200" dirty="0">
                <a:solidFill>
                  <a:schemeClr val="bg1"/>
                </a:solidFill>
                <a:latin typeface="Raleway Light" panose="020B0403030101060003" pitchFamily="34" charset="0"/>
                <a:ea typeface="a옛날목욕탕B" panose="02020600000000000000" pitchFamily="18" charset="-127"/>
              </a:endParaRPr>
            </a:p>
          </p:txBody>
        </p: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13291E2-C6D1-4425-AE51-D4BAABF6FF96}"/>
              </a:ext>
            </a:extLst>
          </p:cNvPr>
          <p:cNvCxnSpPr>
            <a:cxnSpLocks/>
          </p:cNvCxnSpPr>
          <p:nvPr/>
        </p:nvCxnSpPr>
        <p:spPr>
          <a:xfrm>
            <a:off x="2748095" y="922675"/>
            <a:ext cx="5686988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0F157C-6E87-43DC-B720-2F4D99CD39EC}"/>
              </a:ext>
            </a:extLst>
          </p:cNvPr>
          <p:cNvSpPr/>
          <p:nvPr/>
        </p:nvSpPr>
        <p:spPr>
          <a:xfrm>
            <a:off x="2748095" y="392181"/>
            <a:ext cx="58411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5B9BD5"/>
                </a:solidFill>
                <a:latin typeface="Raleway SemiBold" panose="020B0703030101060003" pitchFamily="34" charset="0"/>
              </a:rPr>
              <a:t>High realizable possibility</a:t>
            </a:r>
            <a:endParaRPr lang="ko-KR" altLang="en-US" sz="3600" dirty="0">
              <a:solidFill>
                <a:srgbClr val="5B9BD5"/>
              </a:solidFill>
              <a:latin typeface="Raleway SemiBold" panose="020B07030301010600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629EBE-16E7-44FE-95AB-E8550F1DF3F3}"/>
              </a:ext>
            </a:extLst>
          </p:cNvPr>
          <p:cNvSpPr/>
          <p:nvPr/>
        </p:nvSpPr>
        <p:spPr>
          <a:xfrm>
            <a:off x="1679828" y="1901292"/>
            <a:ext cx="9338070" cy="1360186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marL="342900" indent="-3429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토큰을 별도로 발행하지 않아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Token Economy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대한 일반 사용자의 학습이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필요없다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그에 따라 일반 사용자들의 진입장벽이 낮아 빠른 시장확장 가능성을 엿볼 수 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16E250-CF65-4AFB-83A7-B3BC1336DDFB}"/>
              </a:ext>
            </a:extLst>
          </p:cNvPr>
          <p:cNvSpPr/>
          <p:nvPr/>
        </p:nvSpPr>
        <p:spPr>
          <a:xfrm>
            <a:off x="1679828" y="3652404"/>
            <a:ext cx="9338070" cy="1052091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marL="342900" indent="-3429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기존의 어플리케이션을 대체하는 것이 아닌 연동되어 사용되기 때문에 접근성이 높다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B30B67-83C2-418E-A49F-18C4C56FC2B9}"/>
              </a:ext>
            </a:extLst>
          </p:cNvPr>
          <p:cNvSpPr/>
          <p:nvPr/>
        </p:nvSpPr>
        <p:spPr>
          <a:xfrm>
            <a:off x="1679828" y="5095421"/>
            <a:ext cx="9338070" cy="1052092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marL="342900" indent="-3429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기존의 음성파일도 새로 등록할 수 있게 설계해 현재 사용중인 시스템에 적용되어 신뢰성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보안을 강화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8445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E7B48CAC-8179-4D38-AF66-0027C21693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5189267"/>
              </p:ext>
            </p:extLst>
          </p:nvPr>
        </p:nvGraphicFramePr>
        <p:xfrm>
          <a:off x="375618" y="1523321"/>
          <a:ext cx="6051424" cy="4812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D7355A44-B6EE-4F0D-988F-03AAB9AC3C93}"/>
              </a:ext>
            </a:extLst>
          </p:cNvPr>
          <p:cNvGrpSpPr/>
          <p:nvPr/>
        </p:nvGrpSpPr>
        <p:grpSpPr>
          <a:xfrm>
            <a:off x="339047" y="311792"/>
            <a:ext cx="1840627" cy="904713"/>
            <a:chOff x="339047" y="311792"/>
            <a:chExt cx="1840627" cy="904713"/>
          </a:xfrm>
        </p:grpSpPr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E5572DA1-EBBB-4984-93CC-B744A607B490}"/>
                </a:ext>
              </a:extLst>
            </p:cNvPr>
            <p:cNvSpPr/>
            <p:nvPr/>
          </p:nvSpPr>
          <p:spPr>
            <a:xfrm rot="16200000">
              <a:off x="397339" y="963005"/>
              <a:ext cx="195209" cy="311792"/>
            </a:xfrm>
            <a:prstGeom prst="triangl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5811773-BB19-403D-8F30-C95343595059}"/>
                </a:ext>
              </a:extLst>
            </p:cNvPr>
            <p:cNvSpPr/>
            <p:nvPr/>
          </p:nvSpPr>
          <p:spPr>
            <a:xfrm>
              <a:off x="339047" y="311792"/>
              <a:ext cx="1840627" cy="8071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Raleway Light" panose="020B0403030101060003" pitchFamily="34" charset="0"/>
                </a:rPr>
                <a:t> Market</a:t>
              </a:r>
              <a:endParaRPr lang="ko-KR" altLang="en-US" sz="3200" dirty="0">
                <a:solidFill>
                  <a:schemeClr val="bg1"/>
                </a:solidFill>
                <a:latin typeface="Raleway Light" panose="020B0403030101060003" pitchFamily="34" charset="0"/>
                <a:ea typeface="a옛날목욕탕B" panose="02020600000000000000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1382A10-D9FF-4CE5-8A7D-CCC5B6EB3BCE}"/>
              </a:ext>
            </a:extLst>
          </p:cNvPr>
          <p:cNvGrpSpPr/>
          <p:nvPr/>
        </p:nvGrpSpPr>
        <p:grpSpPr>
          <a:xfrm>
            <a:off x="6149165" y="4921485"/>
            <a:ext cx="4521553" cy="1494114"/>
            <a:chOff x="6096000" y="4921485"/>
            <a:chExt cx="4521553" cy="1494114"/>
          </a:xfrm>
        </p:grpSpPr>
        <p:pic>
          <p:nvPicPr>
            <p:cNvPr id="2052" name="Picture 4" descr="https://lh6.googleusercontent.com/rfimfFmrn1Y_36xRbwBLYQMWOFOv2w2806WbZqcfpoUcAJOyZSgtIQnsugQvyRjA1tRqeSMCvaZpq1nGdsoDg9404ZbRxrvpxkKYj31BsDnPsgaKI_IGQ11mRTL-Me0i2sOSgD-Nk1k">
              <a:extLst>
                <a:ext uri="{FF2B5EF4-FFF2-40B4-BE49-F238E27FC236}">
                  <a16:creationId xmlns:a16="http://schemas.microsoft.com/office/drawing/2014/main" id="{9A426562-57CA-46F9-BE47-C6A07B8537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0125" y="5478686"/>
              <a:ext cx="827999" cy="8280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053" name="Picture 5" descr="https://lh4.googleusercontent.com/tuBRFUT2dW8aVafR2zLYUXmY6610UsXGfURIuSEEpTEnYrxpq9moVdhs_D1ecQFSsvNt0712DsPsau5yd-tWyHkxsouyiaR2l6hN3xUwHieKS8aocyQuZ21sPEdd7KgXtDK0sfrKWmU">
              <a:extLst>
                <a:ext uri="{FF2B5EF4-FFF2-40B4-BE49-F238E27FC236}">
                  <a16:creationId xmlns:a16="http://schemas.microsoft.com/office/drawing/2014/main" id="{54472A54-F865-40E9-A736-ACC090C790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2205" y="5515599"/>
              <a:ext cx="899999" cy="900000"/>
            </a:xfrm>
            <a:prstGeom prst="rect">
              <a:avLst/>
            </a:prstGeom>
            <a:solidFill>
              <a:schemeClr val="bg1"/>
            </a:solidFill>
          </p:spPr>
        </p:pic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1E8132D-5802-450E-B664-18B4900EE27E}"/>
                </a:ext>
              </a:extLst>
            </p:cNvPr>
            <p:cNvGrpSpPr/>
            <p:nvPr/>
          </p:nvGrpSpPr>
          <p:grpSpPr>
            <a:xfrm>
              <a:off x="6096000" y="4921485"/>
              <a:ext cx="4521553" cy="400110"/>
              <a:chOff x="6521970" y="1498843"/>
              <a:chExt cx="4521553" cy="400110"/>
            </a:xfrm>
          </p:grpSpPr>
          <p:sp>
            <p:nvSpPr>
              <p:cNvPr id="16" name="화살표: 오른쪽 15">
                <a:extLst>
                  <a:ext uri="{FF2B5EF4-FFF2-40B4-BE49-F238E27FC236}">
                    <a16:creationId xmlns:a16="http://schemas.microsoft.com/office/drawing/2014/main" id="{44F45DC2-A105-42B8-9E22-6D29885F1AD0}"/>
                  </a:ext>
                </a:extLst>
              </p:cNvPr>
              <p:cNvSpPr/>
              <p:nvPr/>
            </p:nvSpPr>
            <p:spPr>
              <a:xfrm>
                <a:off x="6521970" y="1554882"/>
                <a:ext cx="1043340" cy="288032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C06FE8-C0C4-40E9-A223-EC9061A3C33E}"/>
                  </a:ext>
                </a:extLst>
              </p:cNvPr>
              <p:cNvSpPr txBox="1"/>
              <p:nvPr/>
            </p:nvSpPr>
            <p:spPr>
              <a:xfrm>
                <a:off x="7793915" y="1498843"/>
                <a:ext cx="32496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법 집행이나 공무 수행에 활용</a:t>
                </a:r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ACDDD53-A632-492A-A619-EDA8518F3124}"/>
              </a:ext>
            </a:extLst>
          </p:cNvPr>
          <p:cNvGrpSpPr/>
          <p:nvPr/>
        </p:nvGrpSpPr>
        <p:grpSpPr>
          <a:xfrm>
            <a:off x="6149165" y="3121070"/>
            <a:ext cx="5810694" cy="1454718"/>
            <a:chOff x="6096000" y="2920500"/>
            <a:chExt cx="5810694" cy="1454718"/>
          </a:xfrm>
        </p:grpSpPr>
        <p:pic>
          <p:nvPicPr>
            <p:cNvPr id="2050" name="Picture 2" descr="https://lh6.googleusercontent.com/9b2cPfHyrpmvHSBX90LrD6UAgJMHFQuEKkX6B4hgeVx7tXFNnkYGN0OOMM9GpQfKdwdDjIhgtjM3rS_NtHb-PtuDuq7XWeDdsySu7hQe-WpPbCk4yUwqCdyNnypNXhxdGGnmcggR6zE">
              <a:extLst>
                <a:ext uri="{FF2B5EF4-FFF2-40B4-BE49-F238E27FC236}">
                  <a16:creationId xmlns:a16="http://schemas.microsoft.com/office/drawing/2014/main" id="{944B5EB5-B2B0-401E-BE3D-4FA0E13FF3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575" y="3464724"/>
              <a:ext cx="89999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https://lh5.googleusercontent.com/y3RW-pvQmkd1MHQccS-iRn5IhS4Z8hEOLytjkInzrDS1ss2bPSBRi2C4GBmdyAdoxxkRoMAQmQvG3uDaaselJipdgG74OBZR9YeFMYEw3YywVaZasxxhOv3RVEJbxsyRhNfMaLHdaFA">
              <a:extLst>
                <a:ext uri="{FF2B5EF4-FFF2-40B4-BE49-F238E27FC236}">
                  <a16:creationId xmlns:a16="http://schemas.microsoft.com/office/drawing/2014/main" id="{0ACB90BD-907A-4F92-A556-6D52A86D86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5684" y="3475218"/>
              <a:ext cx="89999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4F0A0FA-23F4-43D3-A756-AF813E68D8FD}"/>
                </a:ext>
              </a:extLst>
            </p:cNvPr>
            <p:cNvGrpSpPr/>
            <p:nvPr/>
          </p:nvGrpSpPr>
          <p:grpSpPr>
            <a:xfrm>
              <a:off x="6096000" y="2920500"/>
              <a:ext cx="5810694" cy="400110"/>
              <a:chOff x="6516834" y="2044256"/>
              <a:chExt cx="5810694" cy="400110"/>
            </a:xfrm>
          </p:grpSpPr>
          <p:sp>
            <p:nvSpPr>
              <p:cNvPr id="17" name="화살표: 오른쪽 16">
                <a:extLst>
                  <a:ext uri="{FF2B5EF4-FFF2-40B4-BE49-F238E27FC236}">
                    <a16:creationId xmlns:a16="http://schemas.microsoft.com/office/drawing/2014/main" id="{7634604A-76D7-4C9A-A438-B57211FD47FD}"/>
                  </a:ext>
                </a:extLst>
              </p:cNvPr>
              <p:cNvSpPr/>
              <p:nvPr/>
            </p:nvSpPr>
            <p:spPr>
              <a:xfrm>
                <a:off x="6516834" y="2100295"/>
                <a:ext cx="1043340" cy="288032"/>
              </a:xfrm>
              <a:prstGeom prst="rightArrow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E19DD9-BA51-4413-A031-FACDF7D14D4A}"/>
                  </a:ext>
                </a:extLst>
              </p:cNvPr>
              <p:cNvSpPr txBox="1"/>
              <p:nvPr/>
            </p:nvSpPr>
            <p:spPr>
              <a:xfrm>
                <a:off x="7793915" y="2044256"/>
                <a:ext cx="45336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금융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보험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언론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서비스 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Business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에 활용</a:t>
                </a:r>
              </a:p>
            </p:txBody>
          </p: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9A1E96D-B3D2-4F98-8B51-4ABED4EA55C7}"/>
              </a:ext>
            </a:extLst>
          </p:cNvPr>
          <p:cNvGrpSpPr/>
          <p:nvPr/>
        </p:nvGrpSpPr>
        <p:grpSpPr>
          <a:xfrm>
            <a:off x="6149165" y="1323934"/>
            <a:ext cx="4949508" cy="1451438"/>
            <a:chOff x="6096000" y="1323934"/>
            <a:chExt cx="4949508" cy="145143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0662387-14C3-4F28-AF24-767E8DBB3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4575" y="1875372"/>
              <a:ext cx="900000" cy="900000"/>
            </a:xfrm>
            <a:prstGeom prst="rect">
              <a:avLst/>
            </a:prstGeom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673EE74-8D62-4448-A3B0-D8FB80A45068}"/>
                </a:ext>
              </a:extLst>
            </p:cNvPr>
            <p:cNvGrpSpPr/>
            <p:nvPr/>
          </p:nvGrpSpPr>
          <p:grpSpPr>
            <a:xfrm>
              <a:off x="6096000" y="1323934"/>
              <a:ext cx="4949508" cy="400110"/>
              <a:chOff x="6516834" y="2612693"/>
              <a:chExt cx="4949508" cy="400110"/>
            </a:xfrm>
          </p:grpSpPr>
          <p:sp>
            <p:nvSpPr>
              <p:cNvPr id="18" name="화살표: 오른쪽 17">
                <a:extLst>
                  <a:ext uri="{FF2B5EF4-FFF2-40B4-BE49-F238E27FC236}">
                    <a16:creationId xmlns:a16="http://schemas.microsoft.com/office/drawing/2014/main" id="{7669DD1C-AD47-49E0-A553-C5D3D39E8D57}"/>
                  </a:ext>
                </a:extLst>
              </p:cNvPr>
              <p:cNvSpPr/>
              <p:nvPr/>
            </p:nvSpPr>
            <p:spPr>
              <a:xfrm>
                <a:off x="6516834" y="2668732"/>
                <a:ext cx="1043340" cy="288032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3727B0-4F9F-469B-98BD-154801E730CA}"/>
                  </a:ext>
                </a:extLst>
              </p:cNvPr>
              <p:cNvSpPr txBox="1"/>
              <p:nvPr/>
            </p:nvSpPr>
            <p:spPr>
              <a:xfrm>
                <a:off x="7783282" y="2612693"/>
                <a:ext cx="3683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민간으로의 사용자 확대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1155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0703A7B-3C42-4EC9-902A-1293A57189E7}"/>
              </a:ext>
            </a:extLst>
          </p:cNvPr>
          <p:cNvGrpSpPr/>
          <p:nvPr/>
        </p:nvGrpSpPr>
        <p:grpSpPr>
          <a:xfrm>
            <a:off x="339047" y="311792"/>
            <a:ext cx="3416207" cy="904713"/>
            <a:chOff x="339047" y="311792"/>
            <a:chExt cx="3416207" cy="904713"/>
          </a:xfrm>
        </p:grpSpPr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24F2BAC2-49B1-4B3C-ADD7-942C84533693}"/>
                </a:ext>
              </a:extLst>
            </p:cNvPr>
            <p:cNvSpPr/>
            <p:nvPr/>
          </p:nvSpPr>
          <p:spPr>
            <a:xfrm rot="16200000">
              <a:off x="397339" y="963005"/>
              <a:ext cx="195209" cy="311792"/>
            </a:xfrm>
            <a:prstGeom prst="triangl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47E2E9C-BFC7-428D-9B77-E42BA3CC63F2}"/>
                </a:ext>
              </a:extLst>
            </p:cNvPr>
            <p:cNvSpPr/>
            <p:nvPr/>
          </p:nvSpPr>
          <p:spPr>
            <a:xfrm>
              <a:off x="339047" y="311792"/>
              <a:ext cx="3416207" cy="8071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Raleway Light" panose="020B0403030101060003" pitchFamily="34" charset="0"/>
                </a:rPr>
                <a:t> Business Model</a:t>
              </a:r>
              <a:endParaRPr lang="ko-KR" altLang="en-US" sz="3200" dirty="0">
                <a:solidFill>
                  <a:schemeClr val="bg1"/>
                </a:solidFill>
                <a:latin typeface="Raleway Light" panose="020B0403030101060003" pitchFamily="34" charset="0"/>
                <a:ea typeface="a옛날목욕탕B" panose="02020600000000000000" pitchFamily="18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C9FDEC-E673-4D55-8458-B6E1B9843407}"/>
              </a:ext>
            </a:extLst>
          </p:cNvPr>
          <p:cNvSpPr/>
          <p:nvPr/>
        </p:nvSpPr>
        <p:spPr>
          <a:xfrm>
            <a:off x="650841" y="1"/>
            <a:ext cx="11541160" cy="214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C54B5E-86D1-424A-8681-DB46351F14D3}"/>
              </a:ext>
            </a:extLst>
          </p:cNvPr>
          <p:cNvSpPr/>
          <p:nvPr/>
        </p:nvSpPr>
        <p:spPr>
          <a:xfrm>
            <a:off x="8450157" y="2347065"/>
            <a:ext cx="2740240" cy="3808800"/>
          </a:xfrm>
          <a:prstGeom prst="rect">
            <a:avLst/>
          </a:prstGeom>
          <a:solidFill>
            <a:srgbClr val="59595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프리미엄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Back-Up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서비스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A4EC50-24EE-4D61-96E7-01CFE47119D4}"/>
              </a:ext>
            </a:extLst>
          </p:cNvPr>
          <p:cNvSpPr/>
          <p:nvPr/>
        </p:nvSpPr>
        <p:spPr>
          <a:xfrm>
            <a:off x="1652445" y="4507065"/>
            <a:ext cx="2740240" cy="1648800"/>
          </a:xfrm>
          <a:prstGeom prst="rect">
            <a:avLst/>
          </a:prstGeom>
          <a:solidFill>
            <a:srgbClr val="59595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정부기관과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R&amp;D</a:t>
            </a:r>
          </a:p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사업 지원금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1F7764-EFBC-456C-A4F9-C902231600C5}"/>
              </a:ext>
            </a:extLst>
          </p:cNvPr>
          <p:cNvSpPr/>
          <p:nvPr/>
        </p:nvSpPr>
        <p:spPr>
          <a:xfrm>
            <a:off x="5051301" y="3429000"/>
            <a:ext cx="2740240" cy="2726865"/>
          </a:xfrm>
          <a:prstGeom prst="rect">
            <a:avLst/>
          </a:prstGeom>
          <a:solidFill>
            <a:srgbClr val="59595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협약을 맺은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기관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에게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정기 사용료 청구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44E5B96-D4FA-4B25-B6DE-8167CF87A1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0" t="6072" r="11819" b="6462"/>
          <a:stretch/>
        </p:blipFill>
        <p:spPr>
          <a:xfrm>
            <a:off x="9280277" y="867463"/>
            <a:ext cx="1080000" cy="136871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675A7C2-D1AD-4D09-BEC3-1AE0F11A8F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22" t="6040" r="17980" b="6200"/>
          <a:stretch/>
        </p:blipFill>
        <p:spPr>
          <a:xfrm>
            <a:off x="5881421" y="2225906"/>
            <a:ext cx="1080000" cy="1096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A454103-38AF-4DDE-85FF-69BFE9B58A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27" t="4314" r="11004" b="4480"/>
          <a:stretch/>
        </p:blipFill>
        <p:spPr>
          <a:xfrm>
            <a:off x="2482565" y="3321906"/>
            <a:ext cx="1080000" cy="107607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1E03AA-6865-47F4-B743-A3B03088A309}"/>
              </a:ext>
            </a:extLst>
          </p:cNvPr>
          <p:cNvSpPr/>
          <p:nvPr/>
        </p:nvSpPr>
        <p:spPr>
          <a:xfrm>
            <a:off x="5881421" y="3321906"/>
            <a:ext cx="1080000" cy="214188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200" dirty="0">
              <a:solidFill>
                <a:schemeClr val="bg1"/>
              </a:solidFill>
              <a:latin typeface="Raleway Light" panose="020B0403030101060003" pitchFamily="34" charset="0"/>
              <a:ea typeface="a옛날목욕탕B" panose="02020600000000000000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112618E-30D8-47AA-8F3F-D36C5CAE59EA}"/>
              </a:ext>
            </a:extLst>
          </p:cNvPr>
          <p:cNvSpPr/>
          <p:nvPr/>
        </p:nvSpPr>
        <p:spPr>
          <a:xfrm>
            <a:off x="2482565" y="4399971"/>
            <a:ext cx="1080000" cy="214188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200" dirty="0">
              <a:solidFill>
                <a:schemeClr val="bg1"/>
              </a:solidFill>
              <a:latin typeface="Raleway Light" panose="020B0403030101060003" pitchFamily="34" charset="0"/>
              <a:ea typeface="a옛날목욕탕B" panose="02020600000000000000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D1061A-3D19-4D7E-90B4-E9D00148921F}"/>
              </a:ext>
            </a:extLst>
          </p:cNvPr>
          <p:cNvSpPr/>
          <p:nvPr/>
        </p:nvSpPr>
        <p:spPr>
          <a:xfrm>
            <a:off x="9280277" y="2239971"/>
            <a:ext cx="1080000" cy="214188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200" dirty="0">
              <a:solidFill>
                <a:schemeClr val="bg1"/>
              </a:solidFill>
              <a:latin typeface="Raleway Light" panose="020B0403030101060003" pitchFamily="34" charset="0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1292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A5E4D0A-D551-42ED-AC0C-F1DE93051F0A}"/>
              </a:ext>
            </a:extLst>
          </p:cNvPr>
          <p:cNvSpPr/>
          <p:nvPr/>
        </p:nvSpPr>
        <p:spPr>
          <a:xfrm>
            <a:off x="-1" y="0"/>
            <a:ext cx="4578317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4E33D2E-994A-4A62-95B9-226AC9DE0416}"/>
              </a:ext>
            </a:extLst>
          </p:cNvPr>
          <p:cNvGrpSpPr/>
          <p:nvPr/>
        </p:nvGrpSpPr>
        <p:grpSpPr>
          <a:xfrm>
            <a:off x="4064701" y="2229364"/>
            <a:ext cx="4062595" cy="2399262"/>
            <a:chOff x="5718914" y="2623149"/>
            <a:chExt cx="2466228" cy="1114614"/>
          </a:xfrm>
        </p:grpSpPr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92A1D1BA-0CE2-4BE6-AE78-FEFE4CD853FA}"/>
                </a:ext>
              </a:extLst>
            </p:cNvPr>
            <p:cNvSpPr/>
            <p:nvPr/>
          </p:nvSpPr>
          <p:spPr>
            <a:xfrm rot="16200000">
              <a:off x="5777207" y="3484263"/>
              <a:ext cx="195209" cy="31179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92AA46B-C4FA-48D8-B358-4A958A655ED5}"/>
                </a:ext>
              </a:extLst>
            </p:cNvPr>
            <p:cNvSpPr/>
            <p:nvPr/>
          </p:nvSpPr>
          <p:spPr>
            <a:xfrm>
              <a:off x="5718914" y="2623149"/>
              <a:ext cx="2466228" cy="10170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b="1" i="1" dirty="0">
                  <a:solidFill>
                    <a:schemeClr val="bg1"/>
                  </a:solidFill>
                  <a:latin typeface="Raleway Light" panose="020B0403030101060003" pitchFamily="34" charset="0"/>
                  <a:ea typeface="a옛날목욕탕B" panose="02020600000000000000" pitchFamily="18" charset="-127"/>
                </a:rPr>
                <a:t>Q </a:t>
              </a:r>
              <a:r>
                <a:rPr lang="en-US" altLang="ko-KR" sz="4500" b="1" dirty="0">
                  <a:solidFill>
                    <a:schemeClr val="bg1"/>
                  </a:solidFill>
                  <a:latin typeface="Raleway Light" panose="020B0403030101060003" pitchFamily="34" charset="0"/>
                  <a:ea typeface="a옛날목욕탕B" panose="02020600000000000000" pitchFamily="18" charset="-127"/>
                </a:rPr>
                <a:t>&amp;</a:t>
              </a:r>
              <a:r>
                <a:rPr lang="en-US" altLang="ko-KR" sz="4500" b="1" i="1" dirty="0">
                  <a:solidFill>
                    <a:schemeClr val="bg1"/>
                  </a:solidFill>
                  <a:latin typeface="Raleway Light" panose="020B0403030101060003" pitchFamily="34" charset="0"/>
                  <a:ea typeface="a옛날목욕탕B" panose="02020600000000000000" pitchFamily="18" charset="-127"/>
                </a:rPr>
                <a:t> </a:t>
              </a:r>
              <a:r>
                <a:rPr lang="en-US" altLang="ko-KR" sz="6000" b="1" i="1" dirty="0">
                  <a:solidFill>
                    <a:schemeClr val="bg1"/>
                  </a:solidFill>
                  <a:latin typeface="Raleway Light" panose="020B0403030101060003" pitchFamily="34" charset="0"/>
                  <a:ea typeface="a옛날목욕탕B" panose="02020600000000000000" pitchFamily="18" charset="-127"/>
                </a:rPr>
                <a:t>A</a:t>
              </a:r>
              <a:endParaRPr lang="en-US" altLang="ko-KR" sz="6000" b="1" i="1" dirty="0">
                <a:solidFill>
                  <a:schemeClr val="bg1"/>
                </a:solidFill>
                <a:latin typeface="Raleway" panose="020B0503030101060003" pitchFamily="34" charset="0"/>
                <a:ea typeface="a옛날목욕탕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185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C9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640A7257-037F-441F-A164-204F3377FE10}"/>
              </a:ext>
            </a:extLst>
          </p:cNvPr>
          <p:cNvGrpSpPr/>
          <p:nvPr/>
        </p:nvGrpSpPr>
        <p:grpSpPr>
          <a:xfrm>
            <a:off x="5977848" y="1216506"/>
            <a:ext cx="5511230" cy="2119436"/>
            <a:chOff x="838199" y="1690689"/>
            <a:chExt cx="6435903" cy="281554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8723754-F8A2-4D93-AC47-3E948DF02BAA}"/>
                </a:ext>
              </a:extLst>
            </p:cNvPr>
            <p:cNvSpPr/>
            <p:nvPr/>
          </p:nvSpPr>
          <p:spPr>
            <a:xfrm>
              <a:off x="838199" y="1690689"/>
              <a:ext cx="6435903" cy="281554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8DC92F1-9C34-4293-9B66-85DCAE1B8A51}"/>
                </a:ext>
              </a:extLst>
            </p:cNvPr>
            <p:cNvSpPr txBox="1"/>
            <p:nvPr/>
          </p:nvSpPr>
          <p:spPr>
            <a:xfrm>
              <a:off x="930666" y="1837370"/>
              <a:ext cx="6250968" cy="4906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‘</a:t>
              </a:r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카슈끄지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살해’ </a:t>
              </a:r>
              <a:r>
                <a:rPr lang="ko-KR" altLang="en-US" dirty="0" err="1">
                  <a:highlight>
                    <a:srgbClr val="FFFF00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녹취록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공개 ‘파문’</a:t>
              </a:r>
              <a:endParaRPr lang="ko-KR" altLang="en-US" sz="2400" dirty="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49475E8-7C89-4E15-A7F0-0626DE83BC4D}"/>
                </a:ext>
              </a:extLst>
            </p:cNvPr>
            <p:cNvCxnSpPr>
              <a:cxnSpLocks/>
            </p:cNvCxnSpPr>
            <p:nvPr/>
          </p:nvCxnSpPr>
          <p:spPr>
            <a:xfrm>
              <a:off x="930665" y="2460749"/>
              <a:ext cx="62509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681DD5-A6B1-42C7-A6A5-EED1F0803F78}"/>
                </a:ext>
              </a:extLst>
            </p:cNvPr>
            <p:cNvSpPr txBox="1"/>
            <p:nvPr/>
          </p:nvSpPr>
          <p:spPr>
            <a:xfrm>
              <a:off x="1020667" y="2508113"/>
              <a:ext cx="6070965" cy="1839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CNN, ‘</a:t>
              </a:r>
              <a:r>
                <a:rPr lang="ko-KR" altLang="en-US" sz="1400" b="1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카슈끄지</a:t>
              </a:r>
              <a:r>
                <a:rPr lang="ko-KR" altLang="en-US" sz="14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400" b="1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녹취록</a:t>
              </a:r>
              <a:r>
                <a:rPr lang="ko-KR" altLang="en-US" sz="14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’ 구체적 내용 보도</a:t>
              </a:r>
            </a:p>
            <a:p>
              <a:pPr algn="just"/>
              <a:r>
                <a:rPr lang="ko-KR" altLang="en-US" sz="14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공화당 “</a:t>
              </a:r>
              <a:r>
                <a:rPr lang="ko-KR" altLang="en-US" sz="1400" b="1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스모킹</a:t>
              </a:r>
              <a:r>
                <a:rPr lang="ko-KR" altLang="en-US" sz="14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건 없고 </a:t>
              </a:r>
              <a:r>
                <a:rPr lang="ko-KR" altLang="en-US" sz="1400" b="1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스모킹</a:t>
              </a:r>
              <a:r>
                <a:rPr lang="ko-KR" altLang="en-US" sz="14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톱 있다”</a:t>
              </a:r>
              <a:endPara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just"/>
              <a:endPara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just"/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사우디아라비아 출신 언론인 </a:t>
              </a:r>
              <a:r>
                <a:rPr lang="ko-KR" altLang="en-US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자말</a:t>
              </a:r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카슈끄지</a:t>
              </a:r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400" dirty="0">
                  <a:highlight>
                    <a:srgbClr val="FFFF00"/>
                  </a:highligh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살해 정황을 담은 </a:t>
              </a:r>
              <a:r>
                <a:rPr lang="ko-KR" altLang="en-US" sz="1400" dirty="0" err="1">
                  <a:highlight>
                    <a:srgbClr val="FFFF00"/>
                  </a:highligh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녹취록에는</a:t>
              </a:r>
              <a:r>
                <a:rPr lang="ko-KR" altLang="en-US" sz="1400" dirty="0">
                  <a:highlight>
                    <a:srgbClr val="FFFF00"/>
                  </a:highligh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‘비명’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‘</a:t>
              </a:r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경련’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‘</a:t>
              </a:r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절단’ 등 당시 끔찍한 상황을 짐작케 하는 내용들이 고스란히 담긴 것으로 알려져 충격을 주고 있다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2D22C73-2464-4A49-BF67-FB3B915A4B87}"/>
              </a:ext>
            </a:extLst>
          </p:cNvPr>
          <p:cNvGrpSpPr/>
          <p:nvPr/>
        </p:nvGrpSpPr>
        <p:grpSpPr>
          <a:xfrm>
            <a:off x="1139654" y="2358261"/>
            <a:ext cx="5511230" cy="3048627"/>
            <a:chOff x="838199" y="1690688"/>
            <a:chExt cx="6435903" cy="404991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0B70677-3844-4595-A2F4-6D4DC61C2019}"/>
                </a:ext>
              </a:extLst>
            </p:cNvPr>
            <p:cNvSpPr/>
            <p:nvPr/>
          </p:nvSpPr>
          <p:spPr>
            <a:xfrm>
              <a:off x="838199" y="1690688"/>
              <a:ext cx="6435903" cy="40499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B3F93E1-F7AD-485F-8863-C784A62123F2}"/>
                </a:ext>
              </a:extLst>
            </p:cNvPr>
            <p:cNvSpPr txBox="1"/>
            <p:nvPr/>
          </p:nvSpPr>
          <p:spPr>
            <a:xfrm>
              <a:off x="930665" y="1794755"/>
              <a:ext cx="6250968" cy="4497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최순실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게이트 녹음 게이트</a:t>
              </a: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FAFF7AE1-361C-48D7-8DB4-3FCAF942F5E9}"/>
                </a:ext>
              </a:extLst>
            </p:cNvPr>
            <p:cNvCxnSpPr>
              <a:cxnSpLocks/>
            </p:cNvCxnSpPr>
            <p:nvPr/>
          </p:nvCxnSpPr>
          <p:spPr>
            <a:xfrm>
              <a:off x="930665" y="2351565"/>
              <a:ext cx="62509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CAC8BF5-1D51-42EC-B6A4-C42F3EB54F29}"/>
                </a:ext>
              </a:extLst>
            </p:cNvPr>
            <p:cNvSpPr txBox="1"/>
            <p:nvPr/>
          </p:nvSpPr>
          <p:spPr>
            <a:xfrm>
              <a:off x="1020666" y="2410641"/>
              <a:ext cx="6070965" cy="3270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박근혜 정부에서 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'</a:t>
              </a:r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문화계 황태자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'</a:t>
              </a:r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 불렸던 광고감독 </a:t>
              </a:r>
              <a:r>
                <a:rPr lang="ko-KR" altLang="en-US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차은택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(47·</a:t>
              </a:r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구속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씨와 그의 측근 </a:t>
              </a:r>
              <a:r>
                <a:rPr lang="ko-KR" altLang="en-US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송성각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(58·</a:t>
              </a:r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구속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 </a:t>
              </a:r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 </a:t>
              </a:r>
              <a:r>
                <a:rPr lang="ko-KR" altLang="en-US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한국콘텐츠진흥원장이</a:t>
              </a:r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검찰에 덜미를 잡힌 것도 녹음 때문이었다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…</a:t>
              </a:r>
            </a:p>
            <a:p>
              <a:pPr algn="just"/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일선 수사 검사들은 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"</a:t>
              </a:r>
              <a:r>
                <a:rPr lang="ko-KR" altLang="en-US" sz="1400" dirty="0">
                  <a:highlight>
                    <a:srgbClr val="FFFF00"/>
                  </a:highligh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휴대전화 속 녹음 파일이 사건을 푸는 결정적인 증거</a:t>
              </a:r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 되는 경우가 점점 많아지고 있다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"</a:t>
              </a:r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고 했다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서울의 한 지검 부장검사는 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"</a:t>
              </a:r>
              <a:r>
                <a:rPr lang="ko-KR" altLang="en-US" sz="1400" dirty="0">
                  <a:highlight>
                    <a:srgbClr val="FFFF00"/>
                  </a:highligh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녹음 파일은 그 어떤 물증보다 강한 증거 능력</a:t>
              </a:r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을 갖기 때문에 사건 관련자의 휴대전화에서 녹음 파일을 찾는 것은 수사의 기본이 됐다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"</a:t>
              </a:r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고 했다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just"/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검찰은 작년 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'</a:t>
              </a:r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성완종 리스트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' </a:t>
              </a:r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사건이 터졌을 때도 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…</a:t>
              </a:r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녹음 파일이 결정적 증거가 됐다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…</a:t>
              </a:r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녹음 파일은 강력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·</a:t>
              </a:r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도박 사건 등 일선 수사에서도 위력을 발휘하고 있다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C526FDF-33EB-4555-B3D1-3CA9B5967511}"/>
              </a:ext>
            </a:extLst>
          </p:cNvPr>
          <p:cNvGrpSpPr/>
          <p:nvPr/>
        </p:nvGrpSpPr>
        <p:grpSpPr>
          <a:xfrm>
            <a:off x="5304812" y="4079198"/>
            <a:ext cx="5511230" cy="2408700"/>
            <a:chOff x="838199" y="1690689"/>
            <a:chExt cx="6435903" cy="319981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F4779EC-81BF-4B76-B144-8EB08A8FE2E1}"/>
                </a:ext>
              </a:extLst>
            </p:cNvPr>
            <p:cNvSpPr/>
            <p:nvPr/>
          </p:nvSpPr>
          <p:spPr>
            <a:xfrm>
              <a:off x="838199" y="1690689"/>
              <a:ext cx="6435903" cy="31998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55B46E-7A49-4CDD-BA6D-BD21258D54A9}"/>
                </a:ext>
              </a:extLst>
            </p:cNvPr>
            <p:cNvSpPr txBox="1"/>
            <p:nvPr/>
          </p:nvSpPr>
          <p:spPr>
            <a:xfrm>
              <a:off x="930665" y="1794755"/>
              <a:ext cx="6250968" cy="12265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'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조현아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·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조현민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9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년간 밀수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’…</a:t>
              </a:r>
            </a:p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대한항공 직원 </a:t>
              </a:r>
              <a:r>
                <a:rPr lang="en-US" altLang="ko-KR" dirty="0">
                  <a:highlight>
                    <a:srgbClr val="FFFF00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'</a:t>
              </a:r>
              <a:r>
                <a:rPr lang="ko-KR" altLang="en-US" dirty="0" err="1">
                  <a:highlight>
                    <a:srgbClr val="FFFF00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녹취록</a:t>
              </a:r>
              <a:r>
                <a:rPr lang="en-US" altLang="ko-KR" dirty="0">
                  <a:highlight>
                    <a:srgbClr val="FFFF00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' </a:t>
              </a:r>
              <a:r>
                <a:rPr lang="ko-KR" altLang="en-US" dirty="0">
                  <a:highlight>
                    <a:srgbClr val="FFFF00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폭로</a:t>
              </a:r>
            </a:p>
            <a:p>
              <a:endParaRPr lang="ko-KR" altLang="en-US" sz="20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0BE62D9-45B6-4FED-83F4-A342EFC02300}"/>
                </a:ext>
              </a:extLst>
            </p:cNvPr>
            <p:cNvCxnSpPr>
              <a:cxnSpLocks/>
            </p:cNvCxnSpPr>
            <p:nvPr/>
          </p:nvCxnSpPr>
          <p:spPr>
            <a:xfrm>
              <a:off x="930665" y="2624532"/>
              <a:ext cx="62509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05AE2C-B6F8-4F69-ABE2-BC5DA1BCDE9A}"/>
                </a:ext>
              </a:extLst>
            </p:cNvPr>
            <p:cNvSpPr txBox="1"/>
            <p:nvPr/>
          </p:nvSpPr>
          <p:spPr>
            <a:xfrm>
              <a:off x="1023167" y="2663807"/>
              <a:ext cx="6070965" cy="2126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갑질파문으로</a:t>
              </a:r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수사를 받고 있는 조현민 전 대한항공 전무와 언니 조현아 전 칼호텔네트워크 대표 자매가 지난 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9</a:t>
              </a:r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년 동안 대한항공기 편으로 해외에서 귀중품과 생활필수품 등을 밀수입해왔다는 대한항공 직원들의 </a:t>
              </a:r>
              <a:r>
                <a:rPr lang="ko-KR" altLang="en-US" sz="1400" dirty="0" err="1">
                  <a:highlight>
                    <a:srgbClr val="FFFF00"/>
                  </a:highligh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녹취록이</a:t>
              </a:r>
              <a:r>
                <a:rPr lang="ko-KR" altLang="en-US" sz="1400" dirty="0">
                  <a:highlight>
                    <a:srgbClr val="FFFF00"/>
                  </a:highligh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폭로</a:t>
              </a:r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됐다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</a:p>
            <a:p>
              <a:pPr algn="just"/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특히 이른바 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'</a:t>
              </a:r>
              <a:r>
                <a:rPr lang="ko-KR" altLang="en-US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땅콩회항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'</a:t>
              </a:r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으로 대한항공 조양호 회장 일가에 대한 여론이 급속도로 악화되자 밀수입 사실이 외부로 새나갈 것을 우려해 </a:t>
              </a:r>
              <a:r>
                <a:rPr lang="ko-KR" altLang="en-US" sz="1400" dirty="0">
                  <a:highlight>
                    <a:srgbClr val="FFFF00"/>
                  </a:highligh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증거인멸을 했던 정황도 </a:t>
              </a:r>
              <a:r>
                <a:rPr lang="ko-KR" altLang="en-US" sz="1400" dirty="0" err="1">
                  <a:highlight>
                    <a:srgbClr val="FFFF00"/>
                  </a:highligh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녹취록에</a:t>
              </a:r>
              <a:r>
                <a:rPr lang="ko-KR" altLang="en-US" sz="1400" dirty="0">
                  <a:highlight>
                    <a:srgbClr val="FFFF00"/>
                  </a:highligh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고스란히 담겨 있다</a:t>
              </a:r>
              <a:r>
                <a:rPr lang="en-US" altLang="ko-KR" sz="1400" dirty="0">
                  <a:highlight>
                    <a:srgbClr val="FFFF00"/>
                  </a:highligh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08B5B859-8B83-4EF9-9A7D-AE224F2816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3" t="14039" r="11432" b="23934"/>
          <a:stretch/>
        </p:blipFill>
        <p:spPr>
          <a:xfrm>
            <a:off x="10896088" y="250476"/>
            <a:ext cx="1109775" cy="591846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02B4F7D9-591B-49FC-83C0-AF6FBE3C8E28}"/>
              </a:ext>
            </a:extLst>
          </p:cNvPr>
          <p:cNvGrpSpPr/>
          <p:nvPr/>
        </p:nvGrpSpPr>
        <p:grpSpPr>
          <a:xfrm>
            <a:off x="339048" y="311792"/>
            <a:ext cx="2106202" cy="904713"/>
            <a:chOff x="339048" y="311792"/>
            <a:chExt cx="2106202" cy="904713"/>
          </a:xfrm>
        </p:grpSpPr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C25E2842-A7F4-44D9-9A1B-8474D386D670}"/>
                </a:ext>
              </a:extLst>
            </p:cNvPr>
            <p:cNvSpPr/>
            <p:nvPr/>
          </p:nvSpPr>
          <p:spPr>
            <a:xfrm rot="16200000">
              <a:off x="397339" y="963005"/>
              <a:ext cx="195209" cy="311792"/>
            </a:xfrm>
            <a:prstGeom prst="triangl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0E737F2-BD60-49A0-85D9-D61FD64220D2}"/>
                </a:ext>
              </a:extLst>
            </p:cNvPr>
            <p:cNvSpPr/>
            <p:nvPr/>
          </p:nvSpPr>
          <p:spPr>
            <a:xfrm>
              <a:off x="339048" y="311792"/>
              <a:ext cx="2106202" cy="8071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200" dirty="0">
                  <a:latin typeface="Raleway Light" panose="020B0403030101060003" pitchFamily="34" charset="0"/>
                </a:rPr>
                <a:t> Problem</a:t>
              </a:r>
              <a:endParaRPr lang="ko-KR" altLang="en-US" sz="3200" dirty="0">
                <a:latin typeface="Raleway Light" panose="020B0403030101060003" pitchFamily="34" charset="0"/>
                <a:ea typeface="a옛날목욕탕B" panose="02020600000000000000" pitchFamily="18" charset="-127"/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2D1CDAE-E7A6-4AE7-8EA5-5C5CFE44C97B}"/>
              </a:ext>
            </a:extLst>
          </p:cNvPr>
          <p:cNvCxnSpPr>
            <a:cxnSpLocks/>
          </p:cNvCxnSpPr>
          <p:nvPr/>
        </p:nvCxnSpPr>
        <p:spPr>
          <a:xfrm>
            <a:off x="2583705" y="922675"/>
            <a:ext cx="2977123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54E5C3A-73A6-4F3C-A29A-C31C1DD8D5E3}"/>
              </a:ext>
            </a:extLst>
          </p:cNvPr>
          <p:cNvSpPr/>
          <p:nvPr/>
        </p:nvSpPr>
        <p:spPr>
          <a:xfrm>
            <a:off x="2583705" y="392181"/>
            <a:ext cx="2977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5B9BD5"/>
                </a:solidFill>
                <a:latin typeface="Raleway SemiBold" panose="020B0703030101060003" pitchFamily="34" charset="0"/>
              </a:rPr>
              <a:t>Social Issues</a:t>
            </a:r>
            <a:endParaRPr lang="ko-KR" altLang="en-US" sz="3600" dirty="0">
              <a:solidFill>
                <a:srgbClr val="5B9BD5"/>
              </a:solidFill>
              <a:latin typeface="Raleway SemiBold" panose="020B07030301010600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C16D01-9822-4D6B-9426-D35D40CEF413}"/>
              </a:ext>
            </a:extLst>
          </p:cNvPr>
          <p:cNvSpPr txBox="1"/>
          <p:nvPr/>
        </p:nvSpPr>
        <p:spPr>
          <a:xfrm>
            <a:off x="2764188" y="5422347"/>
            <a:ext cx="22621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&lt;</a:t>
            </a:r>
            <a:r>
              <a:rPr lang="ko-KR" altLang="en-US" sz="1500" dirty="0"/>
              <a:t>조선일보</a:t>
            </a:r>
            <a:r>
              <a:rPr lang="en-US" altLang="ko-KR" sz="1500" dirty="0"/>
              <a:t>, 2016.11.30&gt;</a:t>
            </a:r>
            <a:endParaRPr lang="ko-KR" altLang="en-US" sz="15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A822B0-6FED-469E-BBFA-5BC6CC75AF52}"/>
              </a:ext>
            </a:extLst>
          </p:cNvPr>
          <p:cNvSpPr txBox="1"/>
          <p:nvPr/>
        </p:nvSpPr>
        <p:spPr>
          <a:xfrm>
            <a:off x="7602383" y="3367273"/>
            <a:ext cx="22621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&lt;</a:t>
            </a:r>
            <a:r>
              <a:rPr lang="ko-KR" altLang="en-US" sz="1500" dirty="0" err="1"/>
              <a:t>일요서울</a:t>
            </a:r>
            <a:r>
              <a:rPr lang="en-US" altLang="ko-KR" sz="1500" dirty="0"/>
              <a:t>, 2018.12.14&gt;</a:t>
            </a:r>
            <a:endParaRPr lang="ko-KR" altLang="en-US" sz="15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78238C-5D61-4B33-8E9E-6D0D8D07F302}"/>
              </a:ext>
            </a:extLst>
          </p:cNvPr>
          <p:cNvSpPr txBox="1"/>
          <p:nvPr/>
        </p:nvSpPr>
        <p:spPr>
          <a:xfrm>
            <a:off x="6929346" y="6517462"/>
            <a:ext cx="26677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&lt;CBS </a:t>
            </a:r>
            <a:r>
              <a:rPr lang="ko-KR" altLang="en-US" sz="1500" dirty="0" err="1"/>
              <a:t>노컷뉴스</a:t>
            </a:r>
            <a:r>
              <a:rPr lang="en-US" altLang="ko-KR" sz="1500" dirty="0"/>
              <a:t>, 2018.05.03&gt;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278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08B5B859-8B83-4EF9-9A7D-AE224F2816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3" t="14039" r="11432" b="23934"/>
          <a:stretch/>
        </p:blipFill>
        <p:spPr>
          <a:xfrm>
            <a:off x="10896088" y="250476"/>
            <a:ext cx="1109775" cy="591846"/>
          </a:xfrm>
          <a:prstGeom prst="rect">
            <a:avLst/>
          </a:prstGeom>
        </p:spPr>
      </p:pic>
      <p:pic>
        <p:nvPicPr>
          <p:cNvPr id="20" name="내용 개체 틀 3">
            <a:extLst>
              <a:ext uri="{FF2B5EF4-FFF2-40B4-BE49-F238E27FC236}">
                <a16:creationId xmlns:a16="http://schemas.microsoft.com/office/drawing/2014/main" id="{950E8DD5-B2AD-42BD-B07B-DED4873AE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66875" y="1628766"/>
            <a:ext cx="8858250" cy="32861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34ACBC-9307-4C20-BDE9-2A1039F121E0}"/>
              </a:ext>
            </a:extLst>
          </p:cNvPr>
          <p:cNvSpPr txBox="1"/>
          <p:nvPr/>
        </p:nvSpPr>
        <p:spPr>
          <a:xfrm>
            <a:off x="2017159" y="5438648"/>
            <a:ext cx="8157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음성데이터를 </a:t>
            </a:r>
            <a:r>
              <a:rPr lang="ko-KR" altLang="en-US" sz="2400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법적 근거로 사용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하기 위한 </a:t>
            </a:r>
            <a:r>
              <a:rPr lang="ko-KR" altLang="en-US" sz="2400" dirty="0">
                <a:highlight>
                  <a:srgbClr val="FFC0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신뢰성 증명 수단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필요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5AADD10-A042-4EC5-BAB3-15732D3AEAD5}"/>
              </a:ext>
            </a:extLst>
          </p:cNvPr>
          <p:cNvGrpSpPr/>
          <p:nvPr/>
        </p:nvGrpSpPr>
        <p:grpSpPr>
          <a:xfrm>
            <a:off x="339048" y="311792"/>
            <a:ext cx="2106202" cy="904713"/>
            <a:chOff x="339048" y="311792"/>
            <a:chExt cx="2106202" cy="904713"/>
          </a:xfrm>
        </p:grpSpPr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263D02F6-1390-4B93-82C2-11819200449D}"/>
                </a:ext>
              </a:extLst>
            </p:cNvPr>
            <p:cNvSpPr/>
            <p:nvPr/>
          </p:nvSpPr>
          <p:spPr>
            <a:xfrm rot="16200000">
              <a:off x="397339" y="963005"/>
              <a:ext cx="195209" cy="311792"/>
            </a:xfrm>
            <a:prstGeom prst="triangl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5F750F8-FAA5-430B-9657-74E6012E03E6}"/>
                </a:ext>
              </a:extLst>
            </p:cNvPr>
            <p:cNvSpPr/>
            <p:nvPr/>
          </p:nvSpPr>
          <p:spPr>
            <a:xfrm>
              <a:off x="339048" y="311792"/>
              <a:ext cx="2106202" cy="8071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200" dirty="0">
                  <a:latin typeface="Raleway Light" panose="020B0403030101060003" pitchFamily="34" charset="0"/>
                </a:rPr>
                <a:t> Problem</a:t>
              </a:r>
              <a:endParaRPr lang="ko-KR" altLang="en-US" sz="3200" dirty="0">
                <a:latin typeface="Raleway Light" panose="020B0403030101060003" pitchFamily="34" charset="0"/>
                <a:ea typeface="a옛날목욕탕B" panose="02020600000000000000" pitchFamily="18" charset="-127"/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A09FC0E-3229-4CBF-B126-447BB7CEADB5}"/>
              </a:ext>
            </a:extLst>
          </p:cNvPr>
          <p:cNvCxnSpPr>
            <a:cxnSpLocks/>
          </p:cNvCxnSpPr>
          <p:nvPr/>
        </p:nvCxnSpPr>
        <p:spPr>
          <a:xfrm>
            <a:off x="2583705" y="922675"/>
            <a:ext cx="2551821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712872-A09C-407F-8D03-C48BA568E6D9}"/>
              </a:ext>
            </a:extLst>
          </p:cNvPr>
          <p:cNvSpPr/>
          <p:nvPr/>
        </p:nvSpPr>
        <p:spPr>
          <a:xfrm>
            <a:off x="2583705" y="392181"/>
            <a:ext cx="29373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5B9BD5"/>
                </a:solidFill>
                <a:latin typeface="Raleway SemiBold" panose="020B0703030101060003" pitchFamily="34" charset="0"/>
              </a:rPr>
              <a:t>Legal Case</a:t>
            </a:r>
            <a:endParaRPr lang="ko-KR" altLang="en-US" sz="3600" dirty="0">
              <a:solidFill>
                <a:srgbClr val="5B9BD5"/>
              </a:solidFill>
              <a:latin typeface="Raleway SemiBold" panose="020B0703030101060003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49629F-9703-4F27-B4B6-75C623BFFAD4}"/>
              </a:ext>
            </a:extLst>
          </p:cNvPr>
          <p:cNvSpPr/>
          <p:nvPr/>
        </p:nvSpPr>
        <p:spPr>
          <a:xfrm>
            <a:off x="3091812" y="4859902"/>
            <a:ext cx="6008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&lt;12.09.13 사건번호 : 2012도7461 대법원 판결 중 발췌&gt;</a:t>
            </a:r>
          </a:p>
        </p:txBody>
      </p:sp>
    </p:spTree>
    <p:extLst>
      <p:ext uri="{BB962C8B-B14F-4D97-AF65-F5344CB8AC3E}">
        <p14:creationId xmlns:p14="http://schemas.microsoft.com/office/powerpoint/2010/main" val="194836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08B5B859-8B83-4EF9-9A7D-AE224F2816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3" t="14039" r="11432" b="23934"/>
          <a:stretch/>
        </p:blipFill>
        <p:spPr>
          <a:xfrm>
            <a:off x="10896088" y="250476"/>
            <a:ext cx="1109775" cy="5918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34ACBC-9307-4C20-BDE9-2A1039F121E0}"/>
              </a:ext>
            </a:extLst>
          </p:cNvPr>
          <p:cNvSpPr txBox="1"/>
          <p:nvPr/>
        </p:nvSpPr>
        <p:spPr>
          <a:xfrm>
            <a:off x="2017159" y="6299587"/>
            <a:ext cx="8157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디지털 포렌식에 이용되는 데이터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700C881-2937-4B8D-A0D4-C4F374DD6EBE}"/>
              </a:ext>
            </a:extLst>
          </p:cNvPr>
          <p:cNvGrpSpPr/>
          <p:nvPr/>
        </p:nvGrpSpPr>
        <p:grpSpPr>
          <a:xfrm>
            <a:off x="339048" y="311792"/>
            <a:ext cx="2106202" cy="904713"/>
            <a:chOff x="339048" y="311792"/>
            <a:chExt cx="2106202" cy="904713"/>
          </a:xfrm>
        </p:grpSpPr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0B474031-9DD3-423E-A9EC-E6168F1866ED}"/>
                </a:ext>
              </a:extLst>
            </p:cNvPr>
            <p:cNvSpPr/>
            <p:nvPr/>
          </p:nvSpPr>
          <p:spPr>
            <a:xfrm rot="16200000">
              <a:off x="397339" y="963005"/>
              <a:ext cx="195209" cy="311792"/>
            </a:xfrm>
            <a:prstGeom prst="triangl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BB9506-6CA0-4829-BB88-EAA0F7D0513A}"/>
                </a:ext>
              </a:extLst>
            </p:cNvPr>
            <p:cNvSpPr/>
            <p:nvPr/>
          </p:nvSpPr>
          <p:spPr>
            <a:xfrm>
              <a:off x="339048" y="311792"/>
              <a:ext cx="2106202" cy="8071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200" dirty="0">
                  <a:latin typeface="Raleway Light" panose="020B0403030101060003" pitchFamily="34" charset="0"/>
                </a:rPr>
                <a:t> Problem</a:t>
              </a:r>
              <a:endParaRPr lang="ko-KR" altLang="en-US" sz="3200" dirty="0">
                <a:latin typeface="Raleway Light" panose="020B0403030101060003" pitchFamily="34" charset="0"/>
                <a:ea typeface="a옛날목욕탕B" panose="02020600000000000000" pitchFamily="18" charset="-127"/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B365C5F-9420-4AAD-B5CB-67B7FC4FBE4E}"/>
              </a:ext>
            </a:extLst>
          </p:cNvPr>
          <p:cNvCxnSpPr>
            <a:cxnSpLocks/>
          </p:cNvCxnSpPr>
          <p:nvPr/>
        </p:nvCxnSpPr>
        <p:spPr>
          <a:xfrm>
            <a:off x="2583705" y="922675"/>
            <a:ext cx="32961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981031-A2F4-4E64-B5FA-58EA33FEB680}"/>
              </a:ext>
            </a:extLst>
          </p:cNvPr>
          <p:cNvSpPr/>
          <p:nvPr/>
        </p:nvSpPr>
        <p:spPr>
          <a:xfrm>
            <a:off x="2583705" y="392181"/>
            <a:ext cx="35122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5B9BD5"/>
                </a:solidFill>
                <a:latin typeface="Raleway SemiBold" panose="020B0703030101060003" pitchFamily="34" charset="0"/>
              </a:rPr>
              <a:t>How to check?</a:t>
            </a:r>
            <a:endParaRPr lang="ko-KR" altLang="en-US" sz="3600" dirty="0">
              <a:solidFill>
                <a:srgbClr val="5B9BD5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32EB26B-D4D7-44CC-A79C-5E9C5F2FCA2D}"/>
              </a:ext>
            </a:extLst>
          </p:cNvPr>
          <p:cNvGrpSpPr/>
          <p:nvPr/>
        </p:nvGrpSpPr>
        <p:grpSpPr>
          <a:xfrm>
            <a:off x="2656020" y="1229435"/>
            <a:ext cx="7518820" cy="4959619"/>
            <a:chOff x="2704589" y="1118901"/>
            <a:chExt cx="7518820" cy="4959619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A010CF1A-3FEC-4AD3-B53F-616B3E403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23409" y="1118901"/>
              <a:ext cx="3600000" cy="4923653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0164CFA8-847B-4FAF-A00B-D9817193C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04589" y="1118901"/>
              <a:ext cx="3600000" cy="49596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862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풀볼이(가) 표시된 사진&#10;&#10;매우 높은 신뢰도로 생성된 설명">
            <a:extLst>
              <a:ext uri="{FF2B5EF4-FFF2-40B4-BE49-F238E27FC236}">
                <a16:creationId xmlns:a16="http://schemas.microsoft.com/office/drawing/2014/main" id="{40D176C6-5FD3-45C0-882F-046924680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339" y="1970702"/>
            <a:ext cx="5005322" cy="3273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7C6D2D-B6B0-45B6-B720-11BBB2DE8712}"/>
              </a:ext>
            </a:extLst>
          </p:cNvPr>
          <p:cNvSpPr txBox="1"/>
          <p:nvPr/>
        </p:nvSpPr>
        <p:spPr>
          <a:xfrm>
            <a:off x="3069237" y="4844017"/>
            <a:ext cx="6053526" cy="430887"/>
          </a:xfrm>
          <a:prstGeom prst="rect">
            <a:avLst/>
          </a:prstGeom>
          <a:solidFill>
            <a:srgbClr val="5B9BD5"/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블록체인</a:t>
            </a:r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녹음된 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음성데이터</a:t>
            </a:r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신뢰성</a:t>
            </a:r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확보</a:t>
            </a:r>
            <a:endParaRPr lang="ko-KR" altLang="en-US" sz="2000" b="0" dirty="0">
              <a:solidFill>
                <a:schemeClr val="bg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23A26CAE-31B3-4A0C-A60D-13652C1B1A90}"/>
              </a:ext>
            </a:extLst>
          </p:cNvPr>
          <p:cNvSpPr/>
          <p:nvPr/>
        </p:nvSpPr>
        <p:spPr>
          <a:xfrm rot="16200000">
            <a:off x="397339" y="963005"/>
            <a:ext cx="195209" cy="31179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52E37D-B4B2-48C4-9F91-DDC0B117B75B}"/>
              </a:ext>
            </a:extLst>
          </p:cNvPr>
          <p:cNvSpPr/>
          <p:nvPr/>
        </p:nvSpPr>
        <p:spPr>
          <a:xfrm>
            <a:off x="339047" y="311792"/>
            <a:ext cx="2042646" cy="807110"/>
          </a:xfrm>
          <a:prstGeom prst="rect">
            <a:avLst/>
          </a:prstGeom>
          <a:solidFill>
            <a:srgbClr val="5B9BD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bg1"/>
                </a:solidFill>
                <a:latin typeface="Raleway Light" panose="020B0403030101060003" pitchFamily="34" charset="0"/>
              </a:rPr>
              <a:t> Solution</a:t>
            </a:r>
            <a:endParaRPr lang="ko-KR" altLang="en-US" sz="3200" dirty="0">
              <a:solidFill>
                <a:schemeClr val="bg1"/>
              </a:solidFill>
              <a:latin typeface="Raleway Light" panose="020B0403030101060003" pitchFamily="34" charset="0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4560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B5E4E873-B0D1-45A6-8BCC-D73C7813E228}"/>
              </a:ext>
            </a:extLst>
          </p:cNvPr>
          <p:cNvGrpSpPr>
            <a:grpSpLocks noChangeAspect="1"/>
          </p:cNvGrpSpPr>
          <p:nvPr/>
        </p:nvGrpSpPr>
        <p:grpSpPr>
          <a:xfrm>
            <a:off x="2250040" y="1535280"/>
            <a:ext cx="8144470" cy="5010929"/>
            <a:chOff x="960992" y="1364268"/>
            <a:chExt cx="9473497" cy="582862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78F657A-58F7-4AA8-AE87-9296B077C747}"/>
                </a:ext>
              </a:extLst>
            </p:cNvPr>
            <p:cNvGrpSpPr/>
            <p:nvPr/>
          </p:nvGrpSpPr>
          <p:grpSpPr>
            <a:xfrm>
              <a:off x="960992" y="3464675"/>
              <a:ext cx="1561441" cy="1692046"/>
              <a:chOff x="4160992" y="2190442"/>
              <a:chExt cx="1935008" cy="2096859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04E78CCE-F902-45BD-9743-B3E77AC559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4160992" y="2190442"/>
                <a:ext cx="1935007" cy="2096859"/>
              </a:xfrm>
              <a:prstGeom prst="rect">
                <a:avLst/>
              </a:prstGeom>
            </p:spPr>
          </p:pic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00AC532D-FDA9-4259-B8DF-524F557E20C6}"/>
                  </a:ext>
                </a:extLst>
              </p:cNvPr>
              <p:cNvGrpSpPr/>
              <p:nvPr/>
            </p:nvGrpSpPr>
            <p:grpSpPr>
              <a:xfrm>
                <a:off x="4673665" y="2686928"/>
                <a:ext cx="925620" cy="1111406"/>
                <a:chOff x="4673664" y="2686926"/>
                <a:chExt cx="925620" cy="1111406"/>
              </a:xfrm>
            </p:grpSpPr>
            <p:pic>
              <p:nvPicPr>
                <p:cNvPr id="7" name="그림 18">
                  <a:extLst>
                    <a:ext uri="{FF2B5EF4-FFF2-40B4-BE49-F238E27FC236}">
                      <a16:creationId xmlns:a16="http://schemas.microsoft.com/office/drawing/2014/main" id="{E9BE4271-7D27-4FD9-A2FA-35CFE37E18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2500" t="14040" r="11430" b="23930"/>
                <a:stretch>
                  <a:fillRect/>
                </a:stretch>
              </p:blipFill>
              <p:spPr>
                <a:xfrm>
                  <a:off x="4673664" y="2686926"/>
                  <a:ext cx="925620" cy="493635"/>
                </a:xfrm>
                <a:prstGeom prst="rect">
                  <a:avLst/>
                </a:prstGeom>
              </p:spPr>
            </p:pic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707D08E7-EBCF-480D-9694-DFFE7C51D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tretch>
                  <a:fillRect/>
                </a:stretch>
              </p:blipFill>
              <p:spPr>
                <a:xfrm>
                  <a:off x="4887614" y="3314653"/>
                  <a:ext cx="483679" cy="48367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1BEC89E-E77C-4D23-BD31-81C4CEBAF431}"/>
                </a:ext>
              </a:extLst>
            </p:cNvPr>
            <p:cNvGrpSpPr/>
            <p:nvPr/>
          </p:nvGrpSpPr>
          <p:grpSpPr>
            <a:xfrm>
              <a:off x="989262" y="1364268"/>
              <a:ext cx="1504903" cy="1504903"/>
              <a:chOff x="2531936" y="2036094"/>
              <a:chExt cx="1504903" cy="1504903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931CB106-A58C-41F7-B6C2-C2FFDEC838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2531936" y="2036094"/>
                <a:ext cx="1504903" cy="1504903"/>
              </a:xfrm>
              <a:prstGeom prst="rect">
                <a:avLst/>
              </a:prstGeom>
            </p:spPr>
          </p:pic>
          <p:pic>
            <p:nvPicPr>
              <p:cNvPr id="11" name="그림 18">
                <a:extLst>
                  <a:ext uri="{FF2B5EF4-FFF2-40B4-BE49-F238E27FC236}">
                    <a16:creationId xmlns:a16="http://schemas.microsoft.com/office/drawing/2014/main" id="{B5D6D56C-E33A-44FC-8B21-72F6B8FBDF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2500" t="14040" r="11430" b="23930"/>
              <a:stretch>
                <a:fillRect/>
              </a:stretch>
            </p:blipFill>
            <p:spPr>
              <a:xfrm>
                <a:off x="2966140" y="2284282"/>
                <a:ext cx="820812" cy="437741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9121A39F-F72E-4EDE-A591-106B524E52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2752615" y="2574065"/>
                <a:ext cx="328693" cy="328693"/>
              </a:xfrm>
              <a:prstGeom prst="rect">
                <a:avLst/>
              </a:prstGeom>
            </p:spPr>
          </p:pic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78CFF19-7A45-4973-928A-1820F26C58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4128631" y="2495706"/>
              <a:ext cx="3542496" cy="111458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3A4CCEC-C384-432B-A229-7C5F08759E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 rot="7071258">
              <a:off x="9087383" y="5370885"/>
              <a:ext cx="1219047" cy="1219047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70FD658-573C-4D66-A5C7-D050867392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5290352" y="5507852"/>
              <a:ext cx="1219047" cy="121904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D1C11A9-7DBE-4413-AF4D-2B30701C575C}"/>
                </a:ext>
              </a:extLst>
            </p:cNvPr>
            <p:cNvSpPr txBox="1"/>
            <p:nvPr/>
          </p:nvSpPr>
          <p:spPr>
            <a:xfrm>
              <a:off x="4886147" y="3605442"/>
              <a:ext cx="2027463" cy="6417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dirty="0">
                  <a:latin typeface="Raleway SemiBold" panose="020B0703030101060003" pitchFamily="34" charset="0"/>
                  <a:ea typeface="나눔스퀘어 Bold" panose="020B0600000101010101" pitchFamily="50" charset="-127"/>
                </a:rPr>
                <a:t>Preprocessing</a:t>
              </a:r>
            </a:p>
            <a:p>
              <a:pPr>
                <a:defRPr/>
              </a:pPr>
              <a:endParaRPr lang="en-US" altLang="ko-KR" dirty="0">
                <a:latin typeface="Raleway SemiBold" panose="020B0703030101060003" pitchFamily="34" charset="0"/>
                <a:ea typeface="나눔스퀘어 Bold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63330F-B55D-47A9-8997-9A0B0C728409}"/>
                </a:ext>
              </a:extLst>
            </p:cNvPr>
            <p:cNvSpPr txBox="1"/>
            <p:nvPr/>
          </p:nvSpPr>
          <p:spPr>
            <a:xfrm>
              <a:off x="5335178" y="6794666"/>
              <a:ext cx="1129394" cy="3668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dirty="0">
                  <a:latin typeface="Raleway SemiBold" panose="020B0703030101060003" pitchFamily="34" charset="0"/>
                  <a:ea typeface="나눔스퀘어 Bold" panose="020B0600000101010101" pitchFamily="50" charset="-127"/>
                </a:rPr>
                <a:t>Server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26D8B0-0C70-42AF-AC4C-A4AD859368E0}"/>
                </a:ext>
              </a:extLst>
            </p:cNvPr>
            <p:cNvSpPr txBox="1"/>
            <p:nvPr/>
          </p:nvSpPr>
          <p:spPr>
            <a:xfrm>
              <a:off x="8828391" y="6763289"/>
              <a:ext cx="1606098" cy="4296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dirty="0">
                  <a:latin typeface="Raleway SemiBold" panose="020B0703030101060003" pitchFamily="34" charset="0"/>
                  <a:ea typeface="나눔스퀘어 Bold" panose="020B0600000101010101" pitchFamily="50" charset="-127"/>
                </a:rPr>
                <a:t>Blockchain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B1A2D05-4078-40DE-B5A8-35C4ACC862F0}"/>
                </a:ext>
              </a:extLst>
            </p:cNvPr>
            <p:cNvCxnSpPr>
              <a:cxnSpLocks/>
            </p:cNvCxnSpPr>
            <p:nvPr/>
          </p:nvCxnSpPr>
          <p:spPr>
            <a:xfrm>
              <a:off x="2640519" y="2230932"/>
              <a:ext cx="1335580" cy="822064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033BEEC-086A-4C03-B411-09DBFF7110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9699" y="3178506"/>
              <a:ext cx="1310833" cy="986521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BAE5087-CD39-4DCE-A89B-C4CF6D051C4F}"/>
                </a:ext>
              </a:extLst>
            </p:cNvPr>
            <p:cNvCxnSpPr>
              <a:cxnSpLocks/>
            </p:cNvCxnSpPr>
            <p:nvPr/>
          </p:nvCxnSpPr>
          <p:spPr>
            <a:xfrm>
              <a:off x="5899876" y="4112299"/>
              <a:ext cx="2" cy="114436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EC94C73-3B47-4683-AF19-58214550405F}"/>
                </a:ext>
              </a:extLst>
            </p:cNvPr>
            <p:cNvCxnSpPr>
              <a:cxnSpLocks/>
            </p:cNvCxnSpPr>
            <p:nvPr/>
          </p:nvCxnSpPr>
          <p:spPr>
            <a:xfrm>
              <a:off x="7093059" y="6117374"/>
              <a:ext cx="1518154" cy="1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F32218DE-E24D-42D1-AAC5-EACB655C5208}"/>
              </a:ext>
            </a:extLst>
          </p:cNvPr>
          <p:cNvSpPr/>
          <p:nvPr/>
        </p:nvSpPr>
        <p:spPr>
          <a:xfrm rot="16200000">
            <a:off x="397339" y="963005"/>
            <a:ext cx="195209" cy="311792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C17701B-19D2-413B-BAA8-A20F602C07B9}"/>
              </a:ext>
            </a:extLst>
          </p:cNvPr>
          <p:cNvSpPr/>
          <p:nvPr/>
        </p:nvSpPr>
        <p:spPr>
          <a:xfrm>
            <a:off x="339047" y="311791"/>
            <a:ext cx="3821987" cy="80711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3200" dirty="0">
                <a:latin typeface="Raleway Light"/>
                <a:ea typeface="a옛날목욕탕B"/>
              </a:rPr>
              <a:t> System Structure</a:t>
            </a:r>
          </a:p>
        </p:txBody>
      </p:sp>
    </p:spTree>
    <p:extLst>
      <p:ext uri="{BB962C8B-B14F-4D97-AF65-F5344CB8AC3E}">
        <p14:creationId xmlns:p14="http://schemas.microsoft.com/office/powerpoint/2010/main" val="172686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rcRect l="12500" t="14040" r="11430" b="23930"/>
          <a:stretch>
            <a:fillRect/>
          </a:stretch>
        </p:blipFill>
        <p:spPr>
          <a:xfrm>
            <a:off x="10896088" y="250476"/>
            <a:ext cx="1109775" cy="591846"/>
          </a:xfrm>
          <a:prstGeom prst="rect">
            <a:avLst/>
          </a:prstGeom>
        </p:spPr>
      </p:pic>
      <p:sp>
        <p:nvSpPr>
          <p:cNvPr id="22" name="이등변 삼각형 21"/>
          <p:cNvSpPr/>
          <p:nvPr/>
        </p:nvSpPr>
        <p:spPr>
          <a:xfrm rot="16200000">
            <a:off x="397339" y="963005"/>
            <a:ext cx="195209" cy="311792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39048" y="311791"/>
            <a:ext cx="2270588" cy="80711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3200" dirty="0">
                <a:latin typeface="Raleway Light"/>
                <a:ea typeface="a옛날목욕탕B"/>
              </a:rPr>
              <a:t> Progress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E5C4135-8C6E-4398-9B33-0340C9DC4373}"/>
              </a:ext>
            </a:extLst>
          </p:cNvPr>
          <p:cNvGrpSpPr>
            <a:grpSpLocks noChangeAspect="1"/>
          </p:cNvGrpSpPr>
          <p:nvPr/>
        </p:nvGrpSpPr>
        <p:grpSpPr>
          <a:xfrm>
            <a:off x="1709565" y="1865450"/>
            <a:ext cx="9358689" cy="4174120"/>
            <a:chOff x="1275064" y="1841358"/>
            <a:chExt cx="9988582" cy="4455061"/>
          </a:xfrm>
        </p:grpSpPr>
        <p:cxnSp>
          <p:nvCxnSpPr>
            <p:cNvPr id="81" name="직선 연결선 80"/>
            <p:cNvCxnSpPr/>
            <p:nvPr/>
          </p:nvCxnSpPr>
          <p:spPr>
            <a:xfrm rot="16200000" flipH="1">
              <a:off x="2665400" y="4396216"/>
              <a:ext cx="3240000" cy="9515"/>
            </a:xfrm>
            <a:prstGeom prst="line">
              <a:avLst/>
            </a:prstGeom>
            <a:ln w="5715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rot="16200000" flipH="1">
              <a:off x="6444809" y="4396216"/>
              <a:ext cx="3240000" cy="9515"/>
            </a:xfrm>
            <a:prstGeom prst="line">
              <a:avLst/>
            </a:prstGeom>
            <a:ln w="5715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275064" y="1937225"/>
              <a:ext cx="2286000" cy="4270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dirty="0">
                  <a:latin typeface="Raleway SemiBold" panose="020B0703030101060003" pitchFamily="34" charset="0"/>
                  <a:ea typeface="나눔스퀘어 Bold" panose="020B0600000101010101" pitchFamily="50" charset="-127"/>
                </a:rPr>
                <a:t>Personal</a:t>
              </a:r>
              <a:r>
                <a:rPr lang="en-US" altLang="ko-KR" dirty="0">
                  <a:latin typeface="Raleway SemiBold" panose="020B0703030101060003" pitchFamily="34" charset="0"/>
                  <a:ea typeface="나눔스퀘어 Bold" panose="020B0600000101010101" pitchFamily="50" charset="-127"/>
                </a:rPr>
                <a:t> Device</a:t>
              </a:r>
            </a:p>
          </p:txBody>
        </p:sp>
        <p:sp>
          <p:nvSpPr>
            <p:cNvPr id="94" name="화살표: 오른쪽 93"/>
            <p:cNvSpPr/>
            <p:nvPr/>
          </p:nvSpPr>
          <p:spPr>
            <a:xfrm>
              <a:off x="3561064" y="3098665"/>
              <a:ext cx="1333500" cy="630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96" name="화살표: 왼쪽 95"/>
            <p:cNvSpPr/>
            <p:nvPr/>
          </p:nvSpPr>
          <p:spPr>
            <a:xfrm>
              <a:off x="3561814" y="5027610"/>
              <a:ext cx="1332000" cy="62865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1426470" y="4510764"/>
              <a:ext cx="1434901" cy="1785655"/>
              <a:chOff x="1349308" y="4085326"/>
              <a:chExt cx="1599240" cy="1999592"/>
            </a:xfrm>
          </p:grpSpPr>
          <p:pic>
            <p:nvPicPr>
              <p:cNvPr id="99" name="그림 98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1349308" y="4085326"/>
                <a:ext cx="1599240" cy="1999592"/>
              </a:xfrm>
              <a:prstGeom prst="rect">
                <a:avLst/>
              </a:prstGeom>
            </p:spPr>
          </p:pic>
          <p:pic>
            <p:nvPicPr>
              <p:cNvPr id="97" name="그림 18"/>
              <p:cNvPicPr>
                <a:picLocks noChangeAspect="1"/>
              </p:cNvPicPr>
              <p:nvPr/>
            </p:nvPicPr>
            <p:blipFill rotWithShape="1">
              <a:blip r:embed="rId3"/>
              <a:srcRect l="12500" t="14040" r="11430" b="23930"/>
              <a:stretch>
                <a:fillRect/>
              </a:stretch>
            </p:blipFill>
            <p:spPr>
              <a:xfrm>
                <a:off x="1704418" y="4946397"/>
                <a:ext cx="1029603" cy="549090"/>
              </a:xfrm>
              <a:prstGeom prst="rect">
                <a:avLst/>
              </a:prstGeom>
            </p:spPr>
          </p:pic>
        </p:grpSp>
        <p:pic>
          <p:nvPicPr>
            <p:cNvPr id="102" name="그림 101"/>
            <p:cNvPicPr>
              <a:picLocks noChangeAspect="1"/>
            </p:cNvPicPr>
            <p:nvPr/>
          </p:nvPicPr>
          <p:blipFill rotWithShape="1">
            <a:blip r:embed="rId5"/>
            <a:srcRect l="30500" r="27730"/>
            <a:stretch>
              <a:fillRect/>
            </a:stretch>
          </p:blipFill>
          <p:spPr>
            <a:xfrm>
              <a:off x="9335414" y="3113437"/>
              <a:ext cx="1928232" cy="2592000"/>
            </a:xfrm>
            <a:prstGeom prst="rect">
              <a:avLst/>
            </a:prstGeom>
          </p:spPr>
        </p:pic>
        <p:grpSp>
          <p:nvGrpSpPr>
            <p:cNvPr id="105" name="그룹 104"/>
            <p:cNvGrpSpPr/>
            <p:nvPr/>
          </p:nvGrpSpPr>
          <p:grpSpPr>
            <a:xfrm>
              <a:off x="1591511" y="2780971"/>
              <a:ext cx="1226154" cy="1532695"/>
              <a:chOff x="1650818" y="2785523"/>
              <a:chExt cx="1220061" cy="1558810"/>
            </a:xfrm>
          </p:grpSpPr>
          <p:pic>
            <p:nvPicPr>
              <p:cNvPr id="103" name="그림 102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1650818" y="2785523"/>
                <a:ext cx="1220061" cy="1558810"/>
              </a:xfrm>
              <a:prstGeom prst="rect">
                <a:avLst/>
              </a:prstGeom>
            </p:spPr>
          </p:pic>
          <p:sp>
            <p:nvSpPr>
              <p:cNvPr id="104" name="TextBox 103"/>
              <p:cNvSpPr txBox="1"/>
              <p:nvPr/>
            </p:nvSpPr>
            <p:spPr>
              <a:xfrm>
                <a:off x="2117243" y="3641437"/>
                <a:ext cx="691853" cy="5679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4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.mp3</a:t>
                </a:r>
                <a:br>
                  <a:rPr lang="en-US" altLang="ko-KR" sz="14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</a:br>
                <a:r>
                  <a:rPr lang="en-US" altLang="ko-KR" sz="14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.wav</a:t>
                </a:r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5066359" y="1841358"/>
              <a:ext cx="2252775" cy="591846"/>
              <a:chOff x="5357982" y="1965771"/>
              <a:chExt cx="2252775" cy="591846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6467757" y="2077027"/>
                <a:ext cx="1143000" cy="3941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dirty="0">
                    <a:latin typeface="Raleway SemiBold" panose="020B0703030101060003" pitchFamily="34" charset="0"/>
                    <a:ea typeface="나눔스퀘어 Bold" panose="020B0600000101010101" pitchFamily="50" charset="-127"/>
                  </a:rPr>
                  <a:t> Server</a:t>
                </a:r>
              </a:p>
            </p:txBody>
          </p:sp>
          <p:pic>
            <p:nvPicPr>
              <p:cNvPr id="106" name="그림 18"/>
              <p:cNvPicPr>
                <a:picLocks noChangeAspect="1"/>
              </p:cNvPicPr>
              <p:nvPr/>
            </p:nvPicPr>
            <p:blipFill rotWithShape="1">
              <a:blip r:embed="rId3"/>
              <a:srcRect l="12500" t="14040" r="11430" b="23930"/>
              <a:stretch>
                <a:fillRect/>
              </a:stretch>
            </p:blipFill>
            <p:spPr>
              <a:xfrm>
                <a:off x="5357982" y="1965771"/>
                <a:ext cx="1109775" cy="591846"/>
              </a:xfrm>
              <a:prstGeom prst="rect">
                <a:avLst/>
              </a:prstGeom>
            </p:spPr>
          </p:pic>
        </p:grpSp>
        <p:sp>
          <p:nvSpPr>
            <p:cNvPr id="2" name="화살표: 원형 1">
              <a:extLst>
                <a:ext uri="{FF2B5EF4-FFF2-40B4-BE49-F238E27FC236}">
                  <a16:creationId xmlns:a16="http://schemas.microsoft.com/office/drawing/2014/main" id="{FA109675-7949-4A5C-B0FB-5D936E38AEE1}"/>
                </a:ext>
              </a:extLst>
            </p:cNvPr>
            <p:cNvSpPr/>
            <p:nvPr/>
          </p:nvSpPr>
          <p:spPr>
            <a:xfrm rot="5400000">
              <a:off x="6255818" y="2950629"/>
              <a:ext cx="2407818" cy="2900689"/>
            </a:xfrm>
            <a:prstGeom prst="circular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109" name="그림 10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77372" y="2655661"/>
              <a:ext cx="1402639" cy="1753776"/>
            </a:xfrm>
            <a:prstGeom prst="rect">
              <a:avLst/>
            </a:prstGeom>
          </p:spPr>
        </p:pic>
        <p:sp>
          <p:nvSpPr>
            <p:cNvPr id="115" name="TextBox 114"/>
            <p:cNvSpPr txBox="1"/>
            <p:nvPr/>
          </p:nvSpPr>
          <p:spPr>
            <a:xfrm>
              <a:off x="5556005" y="3431664"/>
              <a:ext cx="976793" cy="5584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전처리된</a:t>
              </a:r>
              <a:endPara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defRPr/>
              </a:pP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FC513E56-2425-4A08-B51F-48B1EF584D3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576235" y="4631974"/>
            <a:ext cx="1131286" cy="13611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rcRect l="12500" t="14040" r="11430" b="23930"/>
          <a:stretch>
            <a:fillRect/>
          </a:stretch>
        </p:blipFill>
        <p:spPr>
          <a:xfrm>
            <a:off x="10896088" y="250476"/>
            <a:ext cx="1109775" cy="591846"/>
          </a:xfrm>
          <a:prstGeom prst="rect">
            <a:avLst/>
          </a:prstGeom>
        </p:spPr>
      </p:pic>
      <p:sp>
        <p:nvSpPr>
          <p:cNvPr id="22" name="이등변 삼각형 21"/>
          <p:cNvSpPr/>
          <p:nvPr/>
        </p:nvSpPr>
        <p:spPr>
          <a:xfrm rot="16200000">
            <a:off x="397339" y="963005"/>
            <a:ext cx="195209" cy="311792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Raleway SemiBold" panose="020B0703030101060003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9048" y="311791"/>
            <a:ext cx="3850466" cy="80711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3200" dirty="0">
                <a:latin typeface="Raleway Light" panose="020B0403030101060003" pitchFamily="34" charset="0"/>
                <a:ea typeface="a옛날목욕탕B"/>
              </a:rPr>
              <a:t> Encrypt Algorithm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220295" y="3027589"/>
            <a:ext cx="6096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>
              <a:latin typeface="Raleway SemiBold" panose="020B0703030101060003" pitchFamily="34" charset="0"/>
            </a:endParaRPr>
          </a:p>
        </p:txBody>
      </p:sp>
      <p:pic>
        <p:nvPicPr>
          <p:cNvPr id="133" name="그림 13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739027" y="5172784"/>
            <a:ext cx="1128526" cy="1357877"/>
          </a:xfrm>
          <a:prstGeom prst="rect">
            <a:avLst/>
          </a:prstGeom>
        </p:spPr>
      </p:pic>
      <p:pic>
        <p:nvPicPr>
          <p:cNvPr id="147" name="그림 146"/>
          <p:cNvPicPr>
            <a:picLocks noChangeAspect="1"/>
          </p:cNvPicPr>
          <p:nvPr/>
        </p:nvPicPr>
        <p:blipFill rotWithShape="1">
          <a:blip r:embed="rId5"/>
          <a:srcRect l="15590" r="66320" b="10510"/>
          <a:stretch>
            <a:fillRect/>
          </a:stretch>
        </p:blipFill>
        <p:spPr>
          <a:xfrm>
            <a:off x="1407851" y="2550353"/>
            <a:ext cx="2275509" cy="882401"/>
          </a:xfrm>
          <a:prstGeom prst="rect">
            <a:avLst/>
          </a:prstGeom>
        </p:spPr>
      </p:pic>
      <p:pic>
        <p:nvPicPr>
          <p:cNvPr id="136" name="그림 135"/>
          <p:cNvPicPr>
            <a:picLocks noChangeAspect="1"/>
          </p:cNvPicPr>
          <p:nvPr/>
        </p:nvPicPr>
        <p:blipFill rotWithShape="1">
          <a:blip r:embed="rId5"/>
          <a:srcRect l="1550" r="1690" b="10510"/>
          <a:stretch>
            <a:fillRect/>
          </a:stretch>
        </p:blipFill>
        <p:spPr>
          <a:xfrm>
            <a:off x="1064203" y="1516023"/>
            <a:ext cx="3850465" cy="995732"/>
          </a:xfrm>
          <a:prstGeom prst="rect">
            <a:avLst/>
          </a:prstGeom>
        </p:spPr>
      </p:pic>
      <p:cxnSp>
        <p:nvCxnSpPr>
          <p:cNvPr id="138" name="직선 연결선 137"/>
          <p:cNvCxnSpPr/>
          <p:nvPr/>
        </p:nvCxnSpPr>
        <p:spPr>
          <a:xfrm rot="16200000" flipH="1">
            <a:off x="1194982" y="2197832"/>
            <a:ext cx="8340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rot="16200000" flipH="1">
            <a:off x="2665007" y="2189737"/>
            <a:ext cx="8340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/>
          <p:nvPr/>
        </p:nvCxnSpPr>
        <p:spPr>
          <a:xfrm rot="16200000" flipH="1">
            <a:off x="1903007" y="2181642"/>
            <a:ext cx="8340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rot="16200000" flipH="1">
            <a:off x="3376207" y="2189737"/>
            <a:ext cx="8340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 rot="10800000" flipV="1">
            <a:off x="1422169" y="2597213"/>
            <a:ext cx="190500" cy="1428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>
            <a:off x="2298097" y="2584200"/>
            <a:ext cx="1426880" cy="1272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rot="16200000" flipH="1">
            <a:off x="994397" y="3140991"/>
            <a:ext cx="8340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 rot="16200000" flipH="1">
            <a:off x="3274234" y="3112578"/>
            <a:ext cx="8340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사각형: 둥근 대각선 방향 모서리 149"/>
          <p:cNvSpPr/>
          <p:nvPr/>
        </p:nvSpPr>
        <p:spPr>
          <a:xfrm>
            <a:off x="1628917" y="2610785"/>
            <a:ext cx="52387" cy="38856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Raleway SemiBold" panose="020B0703030101060003" pitchFamily="34" charset="0"/>
            </a:endParaRPr>
          </a:p>
        </p:txBody>
      </p:sp>
      <p:sp>
        <p:nvSpPr>
          <p:cNvPr id="152" name="사각형: 둥근 대각선 방향 모서리 151"/>
          <p:cNvSpPr/>
          <p:nvPr/>
        </p:nvSpPr>
        <p:spPr>
          <a:xfrm>
            <a:off x="1347930" y="2695783"/>
            <a:ext cx="52387" cy="38856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Raleway SemiBold" panose="020B0703030101060003" pitchFamily="34" charset="0"/>
            </a:endParaRPr>
          </a:p>
        </p:txBody>
      </p:sp>
      <p:sp>
        <p:nvSpPr>
          <p:cNvPr id="153" name="사각형: 둥근 대각선 방향 모서리 152"/>
          <p:cNvSpPr/>
          <p:nvPr/>
        </p:nvSpPr>
        <p:spPr>
          <a:xfrm>
            <a:off x="3718625" y="2689001"/>
            <a:ext cx="52387" cy="38856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Raleway SemiBold" panose="020B0703030101060003" pitchFamily="34" charset="0"/>
            </a:endParaRPr>
          </a:p>
        </p:txBody>
      </p:sp>
      <p:cxnSp>
        <p:nvCxnSpPr>
          <p:cNvPr id="154" name="직선 화살표 연결선 153"/>
          <p:cNvCxnSpPr/>
          <p:nvPr/>
        </p:nvCxnSpPr>
        <p:spPr>
          <a:xfrm rot="16200000" flipH="1">
            <a:off x="1281450" y="3070491"/>
            <a:ext cx="992714" cy="3208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/>
          <p:nvPr/>
        </p:nvCxnSpPr>
        <p:spPr>
          <a:xfrm rot="16200000" flipH="1">
            <a:off x="1458916" y="3068360"/>
            <a:ext cx="992714" cy="3208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/>
          <p:nvPr/>
        </p:nvCxnSpPr>
        <p:spPr>
          <a:xfrm rot="16200000" flipH="1">
            <a:off x="1922131" y="3099889"/>
            <a:ext cx="992714" cy="3208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/>
          <p:nvPr/>
        </p:nvCxnSpPr>
        <p:spPr>
          <a:xfrm rot="16200000" flipH="1">
            <a:off x="2388355" y="3151016"/>
            <a:ext cx="992714" cy="3208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/>
          <p:nvPr/>
        </p:nvCxnSpPr>
        <p:spPr>
          <a:xfrm rot="16200000" flipH="1">
            <a:off x="3025027" y="3142495"/>
            <a:ext cx="992714" cy="3208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1116120" y="3793310"/>
            <a:ext cx="3282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latin typeface="Raleway SemiBold" panose="020B0703030101060003" pitchFamily="34" charset="0"/>
              </a:rPr>
              <a:t>Value at random time point</a:t>
            </a:r>
          </a:p>
        </p:txBody>
      </p:sp>
      <p:pic>
        <p:nvPicPr>
          <p:cNvPr id="164" name="그림 16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421764" y="3151622"/>
            <a:ext cx="383305" cy="383305"/>
          </a:xfrm>
          <a:prstGeom prst="rect">
            <a:avLst/>
          </a:prstGeom>
        </p:spPr>
      </p:pic>
      <p:graphicFrame>
        <p:nvGraphicFramePr>
          <p:cNvPr id="181" name="표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839057"/>
              </p:ext>
            </p:extLst>
          </p:nvPr>
        </p:nvGraphicFramePr>
        <p:xfrm>
          <a:off x="1816241" y="4272491"/>
          <a:ext cx="9733889" cy="608965"/>
        </p:xfrm>
        <a:graphic>
          <a:graphicData uri="http://schemas.openxmlformats.org/drawingml/2006/table">
            <a:tbl>
              <a:tblPr firstRow="1" bandRow="1"/>
              <a:tblGrid>
                <a:gridCol w="2776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7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89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Raleway SemiBold" panose="020B0703030101060003" pitchFamily="34" charset="0"/>
                        </a:rPr>
                        <a:t>Audio Data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</a:lnL>
                    <a:lnR w="28575" cap="flat" cmpd="sng" algn="ctr">
                      <a:noFill/>
                      <a:prstDash val="solid"/>
                      <a:round/>
                    </a:lnR>
                    <a:lnT w="28575" cap="flat" cmpd="sng" algn="ctr">
                      <a:noFill/>
                      <a:prstDash val="solid"/>
                      <a:round/>
                    </a:lnT>
                    <a:lnB w="28575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 dirty="0">
                          <a:latin typeface="Raleway SemiBold" panose="020B0703030101060003" pitchFamily="34" charset="0"/>
                        </a:rPr>
                        <a:t>Additional Data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</a:lnL>
                    <a:lnR w="28575" cap="flat" cmpd="sng" algn="ctr">
                      <a:noFill/>
                      <a:prstDash val="solid"/>
                      <a:round/>
                    </a:lnR>
                    <a:lnT w="28575" cap="flat" cmpd="sng" algn="ctr">
                      <a:noFill/>
                      <a:prstDash val="solid"/>
                      <a:round/>
                    </a:lnT>
                    <a:lnB w="28575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6" name="직선 연결선 165"/>
          <p:cNvCxnSpPr/>
          <p:nvPr/>
        </p:nvCxnSpPr>
        <p:spPr>
          <a:xfrm flipV="1">
            <a:off x="5149791" y="3201636"/>
            <a:ext cx="1645555" cy="8070"/>
          </a:xfrm>
          <a:prstGeom prst="line">
            <a:avLst/>
          </a:prstGeom>
          <a:ln w="57150">
            <a:solidFill>
              <a:srgbClr val="C9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026022" y="2840374"/>
            <a:ext cx="1893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Raleway SemiBold" panose="020B0703030101060003" pitchFamily="34" charset="0"/>
              </a:rPr>
              <a:t>Creation Time</a:t>
            </a:r>
          </a:p>
        </p:txBody>
      </p:sp>
      <p:cxnSp>
        <p:nvCxnSpPr>
          <p:cNvPr id="188" name="직선 화살표 연결선 187"/>
          <p:cNvCxnSpPr>
            <a:cxnSpLocks/>
          </p:cNvCxnSpPr>
          <p:nvPr/>
        </p:nvCxnSpPr>
        <p:spPr>
          <a:xfrm flipH="1">
            <a:off x="5970712" y="3277121"/>
            <a:ext cx="3713" cy="6667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 flipV="1">
            <a:off x="7409596" y="3202506"/>
            <a:ext cx="1645200" cy="7200"/>
          </a:xfrm>
          <a:prstGeom prst="line">
            <a:avLst/>
          </a:prstGeom>
          <a:ln w="57150">
            <a:solidFill>
              <a:srgbClr val="C9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7624978" y="2843707"/>
            <a:ext cx="1214436" cy="365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Raleway SemiBold" panose="020B0703030101060003" pitchFamily="34" charset="0"/>
              </a:rPr>
              <a:t>GPS Info.</a:t>
            </a:r>
          </a:p>
        </p:txBody>
      </p:sp>
      <p:cxnSp>
        <p:nvCxnSpPr>
          <p:cNvPr id="189" name="직선 화살표 연결선 188"/>
          <p:cNvCxnSpPr>
            <a:cxnSpLocks/>
          </p:cNvCxnSpPr>
          <p:nvPr/>
        </p:nvCxnSpPr>
        <p:spPr>
          <a:xfrm>
            <a:off x="8232196" y="3286647"/>
            <a:ext cx="0" cy="6572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/>
          <p:nvPr/>
        </p:nvCxnSpPr>
        <p:spPr>
          <a:xfrm flipV="1">
            <a:off x="9545277" y="3202506"/>
            <a:ext cx="1645200" cy="7200"/>
          </a:xfrm>
          <a:prstGeom prst="line">
            <a:avLst/>
          </a:prstGeom>
          <a:ln w="57150">
            <a:solidFill>
              <a:srgbClr val="C9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9760659" y="2843707"/>
            <a:ext cx="1214436" cy="365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Raleway SemiBold" panose="020B0703030101060003" pitchFamily="34" charset="0"/>
              </a:rPr>
              <a:t>MAC Add.</a:t>
            </a:r>
          </a:p>
        </p:txBody>
      </p:sp>
      <p:cxnSp>
        <p:nvCxnSpPr>
          <p:cNvPr id="190" name="직선 화살표 연결선 189"/>
          <p:cNvCxnSpPr>
            <a:cxnSpLocks/>
          </p:cNvCxnSpPr>
          <p:nvPr/>
        </p:nvCxnSpPr>
        <p:spPr>
          <a:xfrm>
            <a:off x="10367877" y="3329509"/>
            <a:ext cx="0" cy="6143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화살표: 굽음 191"/>
          <p:cNvSpPr/>
          <p:nvPr/>
        </p:nvSpPr>
        <p:spPr>
          <a:xfrm flipV="1">
            <a:off x="3351354" y="5240292"/>
            <a:ext cx="4810126" cy="1227184"/>
          </a:xfrm>
          <a:prstGeom prst="bentArrow">
            <a:avLst>
              <a:gd name="adj1" fmla="val 43573"/>
              <a:gd name="adj2" fmla="val 50000"/>
              <a:gd name="adj3" fmla="val 42971"/>
              <a:gd name="adj4" fmla="val 35546"/>
            </a:avLst>
          </a:prstGeom>
          <a:solidFill>
            <a:srgbClr val="C00000"/>
          </a:solidFill>
          <a:ln w="53975">
            <a:noFill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3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Raleway SemiBold" panose="020B0703030101060003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733670" y="5484018"/>
            <a:ext cx="27801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 dirty="0">
                <a:solidFill>
                  <a:schemeClr val="bg1"/>
                </a:solidFill>
                <a:latin typeface="Raleway SemiBold" panose="020B0703030101060003" pitchFamily="34" charset="0"/>
              </a:rPr>
              <a:t>SHA</a:t>
            </a:r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2905394-E086-42A8-BBE7-7B4067FA11B2}"/>
              </a:ext>
            </a:extLst>
          </p:cNvPr>
          <p:cNvGrpSpPr/>
          <p:nvPr/>
        </p:nvGrpSpPr>
        <p:grpSpPr>
          <a:xfrm>
            <a:off x="339047" y="311792"/>
            <a:ext cx="3061101" cy="904713"/>
            <a:chOff x="339047" y="311792"/>
            <a:chExt cx="3061101" cy="904713"/>
          </a:xfrm>
        </p:grpSpPr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1C38E4AA-DFC7-45D4-893C-119309D1FFE6}"/>
                </a:ext>
              </a:extLst>
            </p:cNvPr>
            <p:cNvSpPr/>
            <p:nvPr/>
          </p:nvSpPr>
          <p:spPr>
            <a:xfrm rot="16200000">
              <a:off x="397339" y="963005"/>
              <a:ext cx="195209" cy="311792"/>
            </a:xfrm>
            <a:prstGeom prst="triangl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0B82A6B-2730-4227-A414-308BC9A04D7C}"/>
                </a:ext>
              </a:extLst>
            </p:cNvPr>
            <p:cNvSpPr/>
            <p:nvPr/>
          </p:nvSpPr>
          <p:spPr>
            <a:xfrm>
              <a:off x="339047" y="311792"/>
              <a:ext cx="3061101" cy="8071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Raleway Light" panose="020B0403030101060003" pitchFamily="34" charset="0"/>
                  <a:ea typeface="a옛날목욕탕B" panose="02020600000000000000" pitchFamily="18" charset="-127"/>
                </a:rPr>
                <a:t> User Interface</a:t>
              </a:r>
              <a:endParaRPr lang="ko-KR" altLang="en-US" sz="3200" dirty="0">
                <a:solidFill>
                  <a:schemeClr val="bg1"/>
                </a:solidFill>
                <a:latin typeface="Raleway Light" panose="020B0403030101060003" pitchFamily="34" charset="0"/>
                <a:ea typeface="a옛날목욕탕B" panose="02020600000000000000" pitchFamily="18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7FDF0A7-6332-4220-8BFA-8A535DCAA4BC}"/>
              </a:ext>
            </a:extLst>
          </p:cNvPr>
          <p:cNvGrpSpPr/>
          <p:nvPr/>
        </p:nvGrpSpPr>
        <p:grpSpPr>
          <a:xfrm>
            <a:off x="2445275" y="1509024"/>
            <a:ext cx="2290076" cy="4414355"/>
            <a:chOff x="6533972" y="171136"/>
            <a:chExt cx="3334291" cy="6427186"/>
          </a:xfrm>
        </p:grpSpPr>
        <p:sp>
          <p:nvSpPr>
            <p:cNvPr id="96" name="모서리가 둥근 직사각형 5">
              <a:extLst>
                <a:ext uri="{FF2B5EF4-FFF2-40B4-BE49-F238E27FC236}">
                  <a16:creationId xmlns:a16="http://schemas.microsoft.com/office/drawing/2014/main" id="{F81E00A7-7B44-48E3-BBFE-DA1A20605BED}"/>
                </a:ext>
              </a:extLst>
            </p:cNvPr>
            <p:cNvSpPr/>
            <p:nvPr/>
          </p:nvSpPr>
          <p:spPr>
            <a:xfrm>
              <a:off x="6533972" y="171136"/>
              <a:ext cx="3334291" cy="6427186"/>
            </a:xfrm>
            <a:prstGeom prst="roundRect">
              <a:avLst>
                <a:gd name="adj" fmla="val 671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CDF6364E-74AD-484E-BD0B-F03FB5FD9B4E}"/>
                </a:ext>
              </a:extLst>
            </p:cNvPr>
            <p:cNvGrpSpPr/>
            <p:nvPr/>
          </p:nvGrpSpPr>
          <p:grpSpPr>
            <a:xfrm>
              <a:off x="6558103" y="341492"/>
              <a:ext cx="3286029" cy="6086475"/>
              <a:chOff x="4452984" y="349250"/>
              <a:chExt cx="3286029" cy="6086475"/>
            </a:xfrm>
          </p:grpSpPr>
          <p:sp>
            <p:nvSpPr>
              <p:cNvPr id="98" name="모서리가 둥근 직사각형 122">
                <a:extLst>
                  <a:ext uri="{FF2B5EF4-FFF2-40B4-BE49-F238E27FC236}">
                    <a16:creationId xmlns:a16="http://schemas.microsoft.com/office/drawing/2014/main" id="{2F1DA90B-35DB-48E2-B322-D75BEF2CB851}"/>
                  </a:ext>
                </a:extLst>
              </p:cNvPr>
              <p:cNvSpPr/>
              <p:nvPr/>
            </p:nvSpPr>
            <p:spPr>
              <a:xfrm>
                <a:off x="4517231" y="349250"/>
                <a:ext cx="3157537" cy="6086475"/>
              </a:xfrm>
              <a:prstGeom prst="roundRect">
                <a:avLst>
                  <a:gd name="adj" fmla="val 671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9" name="순서도: 판단 98">
                <a:extLst>
                  <a:ext uri="{FF2B5EF4-FFF2-40B4-BE49-F238E27FC236}">
                    <a16:creationId xmlns:a16="http://schemas.microsoft.com/office/drawing/2014/main" id="{57F42241-58AA-4D81-8222-4E5346D6EE3E}"/>
                  </a:ext>
                </a:extLst>
              </p:cNvPr>
              <p:cNvSpPr/>
              <p:nvPr/>
            </p:nvSpPr>
            <p:spPr>
              <a:xfrm>
                <a:off x="4986337" y="3460653"/>
                <a:ext cx="2219322" cy="1014411"/>
              </a:xfrm>
              <a:prstGeom prst="flowChartDecision">
                <a:avLst/>
              </a:prstGeom>
              <a:solidFill>
                <a:srgbClr val="CB07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평행 사변형 99">
                <a:extLst>
                  <a:ext uri="{FF2B5EF4-FFF2-40B4-BE49-F238E27FC236}">
                    <a16:creationId xmlns:a16="http://schemas.microsoft.com/office/drawing/2014/main" id="{6C79F8D6-6697-4CEC-A7F6-9ED97B7961D7}"/>
                  </a:ext>
                </a:extLst>
              </p:cNvPr>
              <p:cNvSpPr/>
              <p:nvPr/>
            </p:nvSpPr>
            <p:spPr>
              <a:xfrm rot="5400000">
                <a:off x="4635698" y="4314029"/>
                <a:ext cx="1810938" cy="1109660"/>
              </a:xfrm>
              <a:prstGeom prst="parallelogram">
                <a:avLst>
                  <a:gd name="adj" fmla="val 45645"/>
                </a:avLst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모서리가 둥근 직사각형 141">
                <a:extLst>
                  <a:ext uri="{FF2B5EF4-FFF2-40B4-BE49-F238E27FC236}">
                    <a16:creationId xmlns:a16="http://schemas.microsoft.com/office/drawing/2014/main" id="{306018E1-D708-4D47-982B-0D4BA65598A7}"/>
                  </a:ext>
                </a:extLst>
              </p:cNvPr>
              <p:cNvSpPr/>
              <p:nvPr/>
            </p:nvSpPr>
            <p:spPr>
              <a:xfrm>
                <a:off x="4669178" y="520703"/>
                <a:ext cx="2853642" cy="5743568"/>
              </a:xfrm>
              <a:prstGeom prst="roundRect">
                <a:avLst>
                  <a:gd name="adj" fmla="val 6712"/>
                </a:avLst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02" name="그림 101">
                <a:extLst>
                  <a:ext uri="{FF2B5EF4-FFF2-40B4-BE49-F238E27FC236}">
                    <a16:creationId xmlns:a16="http://schemas.microsoft.com/office/drawing/2014/main" id="{AEF5445F-7501-4A7E-B052-666E6321EB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52984" y="1235702"/>
                <a:ext cx="3286029" cy="2149027"/>
              </a:xfrm>
              <a:prstGeom prst="rect">
                <a:avLst/>
              </a:prstGeom>
            </p:spPr>
          </p:pic>
          <p:pic>
            <p:nvPicPr>
              <p:cNvPr id="103" name="그림 102">
                <a:extLst>
                  <a:ext uri="{FF2B5EF4-FFF2-40B4-BE49-F238E27FC236}">
                    <a16:creationId xmlns:a16="http://schemas.microsoft.com/office/drawing/2014/main" id="{14380CEF-2B70-4632-8A59-129E3ABA366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435" t="44495" r="26642" b="27487"/>
              <a:stretch/>
            </p:blipFill>
            <p:spPr>
              <a:xfrm>
                <a:off x="5658644" y="4496188"/>
                <a:ext cx="938951" cy="909245"/>
              </a:xfrm>
              <a:prstGeom prst="rect">
                <a:avLst/>
              </a:prstGeom>
            </p:spPr>
          </p:pic>
        </p:grpSp>
      </p:grpSp>
      <p:pic>
        <p:nvPicPr>
          <p:cNvPr id="147" name="그림 146">
            <a:extLst>
              <a:ext uri="{FF2B5EF4-FFF2-40B4-BE49-F238E27FC236}">
                <a16:creationId xmlns:a16="http://schemas.microsoft.com/office/drawing/2014/main" id="{1E7BAC9A-F9AC-47EE-8ACA-B4587FE9D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742" y="1503695"/>
            <a:ext cx="2288925" cy="4414355"/>
          </a:xfrm>
          <a:prstGeom prst="rect">
            <a:avLst/>
          </a:prstGeom>
        </p:spPr>
      </p:pic>
      <p:pic>
        <p:nvPicPr>
          <p:cNvPr id="148" name="그림 147">
            <a:extLst>
              <a:ext uri="{FF2B5EF4-FFF2-40B4-BE49-F238E27FC236}">
                <a16:creationId xmlns:a16="http://schemas.microsoft.com/office/drawing/2014/main" id="{FEB1BC85-87CB-453C-8584-756224E86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9059" y="1503695"/>
            <a:ext cx="2292321" cy="4414356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191F2CEE-4F0C-44F8-9382-B6F955173EBF}"/>
              </a:ext>
            </a:extLst>
          </p:cNvPr>
          <p:cNvSpPr txBox="1"/>
          <p:nvPr/>
        </p:nvSpPr>
        <p:spPr>
          <a:xfrm>
            <a:off x="2698080" y="6123489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어플 실행화면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D9B6C25-87B5-4B91-BBE8-9043475FB015}"/>
              </a:ext>
            </a:extLst>
          </p:cNvPr>
          <p:cNvSpPr txBox="1"/>
          <p:nvPr/>
        </p:nvSpPr>
        <p:spPr>
          <a:xfrm>
            <a:off x="5157274" y="6113306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파일 업로드 기능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A239C43-E03D-46FA-9E1A-BC02C313E2FB}"/>
              </a:ext>
            </a:extLst>
          </p:cNvPr>
          <p:cNvSpPr txBox="1"/>
          <p:nvPr/>
        </p:nvSpPr>
        <p:spPr>
          <a:xfrm>
            <a:off x="8572981" y="612348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 열람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6851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618</Words>
  <Application>Microsoft Office PowerPoint</Application>
  <PresentationFormat>와이드스크린</PresentationFormat>
  <Paragraphs>103</Paragraphs>
  <Slides>16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a옛날목욕탕B</vt:lpstr>
      <vt:lpstr>나눔스퀘어</vt:lpstr>
      <vt:lpstr>나눔스퀘어 Bold</vt:lpstr>
      <vt:lpstr>나눔스퀘어OTF</vt:lpstr>
      <vt:lpstr>맑은 고딕</vt:lpstr>
      <vt:lpstr>Arial</vt:lpstr>
      <vt:lpstr>Calibri</vt:lpstr>
      <vt:lpstr>Raleway</vt:lpstr>
      <vt:lpstr>Raleway Light</vt:lpstr>
      <vt:lpstr>Raleway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SEOWON KIM</dc:creator>
  <cp:lastModifiedBy>박진호</cp:lastModifiedBy>
  <cp:revision>59</cp:revision>
  <dcterms:created xsi:type="dcterms:W3CDTF">2019-01-17T07:20:42Z</dcterms:created>
  <dcterms:modified xsi:type="dcterms:W3CDTF">2019-01-17T17:40:14Z</dcterms:modified>
</cp:coreProperties>
</file>