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8779-EA86-5456-F622-882CC729C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3AE5C4-4B59-5FA7-DE5C-81896CAFD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9230A8-A1CC-3D78-3E04-E75E70FD34F3}"/>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45981DC9-DB8F-8264-8452-546CAFBD8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B709E-695D-5EE9-A735-27BEA06D371E}"/>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171144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8C7-4411-79C8-D7C3-26DC86EE62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822D5-B06D-9BDF-BC4C-1644661E1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2F06E-DFE9-7BEA-340F-73304A9EB268}"/>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D2E55D65-1E0A-0CE7-7984-B3E762AA3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788AF-593C-6480-4662-52D677682054}"/>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247182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4F9428-E84C-AAB4-D4B1-050A7B765C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DCAA6-6FC7-0652-929F-AE77411D1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4598D-CA8A-4F3C-5F05-7180FBB3ACD0}"/>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8C148DBB-AE7C-8218-A39E-EEF822A85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46579-18A0-2E03-F7E6-4746ED4D7B26}"/>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234592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2530-4C60-0DC8-6592-0B71515968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CFC1C-8FEB-363A-48A6-9CDBF9BDC2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508B6-133E-EE0F-E6A4-2C874134A0B8}"/>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B3299CF9-24DD-EB8F-3585-AD36BB153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24A0B-2021-7A5F-03B1-6CD7936B74AA}"/>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25786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709A-59F4-A117-C2E5-FA09900BD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C37180-E90A-68FF-FB51-6D802F680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0D172-421C-FA96-2E9B-6E4A7535E04E}"/>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C9C5B383-2272-681E-DD31-55CEC1812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55BCB-FB2F-F17C-D3AC-20B085CE10CA}"/>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31526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2281-5DE3-AA92-1A7C-7AD84FA5B9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E2E8E2-ABAE-4362-8E34-56C4A873C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8A6053-5C4E-FD4B-6EB6-1E597228D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9E60A5-5CDA-3321-BB41-471810B133B2}"/>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6" name="Footer Placeholder 5">
            <a:extLst>
              <a:ext uri="{FF2B5EF4-FFF2-40B4-BE49-F238E27FC236}">
                <a16:creationId xmlns:a16="http://schemas.microsoft.com/office/drawing/2014/main" id="{FD1497C7-02F6-337A-D370-BF6530398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F0345-8A14-00E1-F8AD-C86A7A9A6730}"/>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342003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FD70-0F78-6003-D2BF-C5F8CF1ECE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C35F0-46F4-433D-4858-8D7FF4238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61A2D-AF76-5865-E91E-66077BA0A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D2CCBB-8410-996E-0C1E-D7D03EFE7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2DB15-4938-97D4-CE9B-A4E093255A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32043C-A396-311E-2629-54356420823A}"/>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8" name="Footer Placeholder 7">
            <a:extLst>
              <a:ext uri="{FF2B5EF4-FFF2-40B4-BE49-F238E27FC236}">
                <a16:creationId xmlns:a16="http://schemas.microsoft.com/office/drawing/2014/main" id="{C47E692E-4361-53FD-F3C5-1B54D3C103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CE4EFF-DC4A-9849-42D8-C1DE9A262A9C}"/>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976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D350-A6AE-C9B5-1D14-DDAD2C7001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45ADEE-76F3-9574-F21D-8B330722D862}"/>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4" name="Footer Placeholder 3">
            <a:extLst>
              <a:ext uri="{FF2B5EF4-FFF2-40B4-BE49-F238E27FC236}">
                <a16:creationId xmlns:a16="http://schemas.microsoft.com/office/drawing/2014/main" id="{86F0D5B9-2022-1116-0E60-EE4C2B2EBC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E26068-9E64-AB88-1425-3F6AD6DF1ECF}"/>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409095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1CC7E-4DCE-28E5-B8D6-D2FF5870CA7E}"/>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3" name="Footer Placeholder 2">
            <a:extLst>
              <a:ext uri="{FF2B5EF4-FFF2-40B4-BE49-F238E27FC236}">
                <a16:creationId xmlns:a16="http://schemas.microsoft.com/office/drawing/2014/main" id="{F3342640-418C-1BF1-C43C-6709B58AAE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009948-8A6C-BCB6-9B14-FAF15A616DF1}"/>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400097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05CC-FAE1-AC5A-C213-64428738B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FA845C-8E07-C1BD-15FD-7487143D6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010449-39B9-382F-E95F-CF96EDB78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89BC0-7AF8-AA66-73FA-8A65CE07A631}"/>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6" name="Footer Placeholder 5">
            <a:extLst>
              <a:ext uri="{FF2B5EF4-FFF2-40B4-BE49-F238E27FC236}">
                <a16:creationId xmlns:a16="http://schemas.microsoft.com/office/drawing/2014/main" id="{F227E3F8-D985-53FD-889E-9D10CAC54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AF51D-3940-57F4-CBE4-C2A42695D6B0}"/>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337420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41D2-0989-9F30-ED4D-3D02B8EA1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92E8C9-2BDB-EA8C-697D-82BDCCD31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BB8142-664A-1286-D1D5-6039C493B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93497-E2F9-6495-B080-F99BB23A3275}"/>
              </a:ext>
            </a:extLst>
          </p:cNvPr>
          <p:cNvSpPr>
            <a:spLocks noGrp="1"/>
          </p:cNvSpPr>
          <p:nvPr>
            <p:ph type="dt" sz="half" idx="10"/>
          </p:nvPr>
        </p:nvSpPr>
        <p:spPr/>
        <p:txBody>
          <a:bodyPr/>
          <a:lstStyle/>
          <a:p>
            <a:fld id="{58AE546F-1DD3-42FC-9F74-378FA14C2827}" type="datetimeFigureOut">
              <a:rPr lang="en-IN" smtClean="0"/>
              <a:t>10-12-2023</a:t>
            </a:fld>
            <a:endParaRPr lang="en-IN"/>
          </a:p>
        </p:txBody>
      </p:sp>
      <p:sp>
        <p:nvSpPr>
          <p:cNvPr id="6" name="Footer Placeholder 5">
            <a:extLst>
              <a:ext uri="{FF2B5EF4-FFF2-40B4-BE49-F238E27FC236}">
                <a16:creationId xmlns:a16="http://schemas.microsoft.com/office/drawing/2014/main" id="{E2F5E0F8-4279-FF59-28EE-65568C420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6D2FC-FB6B-ADFF-78C4-25E4FD57E71F}"/>
              </a:ext>
            </a:extLst>
          </p:cNvPr>
          <p:cNvSpPr>
            <a:spLocks noGrp="1"/>
          </p:cNvSpPr>
          <p:nvPr>
            <p:ph type="sldNum" sz="quarter" idx="12"/>
          </p:nvPr>
        </p:nvSpPr>
        <p:spPr/>
        <p:txBody>
          <a:bodyPr/>
          <a:lstStyle/>
          <a:p>
            <a:fld id="{3A0E4975-6B1F-4A39-B293-24FB4AD1EB99}" type="slidenum">
              <a:rPr lang="en-IN" smtClean="0"/>
              <a:t>‹#›</a:t>
            </a:fld>
            <a:endParaRPr lang="en-IN"/>
          </a:p>
        </p:txBody>
      </p:sp>
    </p:spTree>
    <p:extLst>
      <p:ext uri="{BB962C8B-B14F-4D97-AF65-F5344CB8AC3E}">
        <p14:creationId xmlns:p14="http://schemas.microsoft.com/office/powerpoint/2010/main" val="99708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CABF9-22A9-9C1C-373D-55CF83B2C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3C668C-CEF7-7E01-8ED7-11D288883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4B2A0-2782-28EF-95B2-4F895F863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E546F-1DD3-42FC-9F74-378FA14C2827}" type="datetimeFigureOut">
              <a:rPr lang="en-IN" smtClean="0"/>
              <a:t>10-12-2023</a:t>
            </a:fld>
            <a:endParaRPr lang="en-IN"/>
          </a:p>
        </p:txBody>
      </p:sp>
      <p:sp>
        <p:nvSpPr>
          <p:cNvPr id="5" name="Footer Placeholder 4">
            <a:extLst>
              <a:ext uri="{FF2B5EF4-FFF2-40B4-BE49-F238E27FC236}">
                <a16:creationId xmlns:a16="http://schemas.microsoft.com/office/drawing/2014/main" id="{9B525AF9-6198-F69D-D600-C0AF7DEC1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9AF17-7C54-465F-FFD7-7A69FBCBA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E4975-6B1F-4A39-B293-24FB4AD1EB99}" type="slidenum">
              <a:rPr lang="en-IN" smtClean="0"/>
              <a:t>‹#›</a:t>
            </a:fld>
            <a:endParaRPr lang="en-IN"/>
          </a:p>
        </p:txBody>
      </p:sp>
    </p:spTree>
    <p:extLst>
      <p:ext uri="{BB962C8B-B14F-4D97-AF65-F5344CB8AC3E}">
        <p14:creationId xmlns:p14="http://schemas.microsoft.com/office/powerpoint/2010/main" val="276662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DBC6-FC1E-CCDC-89EB-0FA1346F3409}"/>
              </a:ext>
            </a:extLst>
          </p:cNvPr>
          <p:cNvSpPr>
            <a:spLocks noGrp="1"/>
          </p:cNvSpPr>
          <p:nvPr>
            <p:ph type="ctrTitle"/>
          </p:nvPr>
        </p:nvSpPr>
        <p:spPr>
          <a:xfrm>
            <a:off x="1524000" y="1122363"/>
            <a:ext cx="9144000" cy="1072197"/>
          </a:xfrm>
        </p:spPr>
        <p:txBody>
          <a:bodyPr>
            <a:noAutofit/>
          </a:bodyPr>
          <a:lstStyle/>
          <a:p>
            <a:r>
              <a:rPr lang="en-US" sz="4800" dirty="0">
                <a:solidFill>
                  <a:schemeClr val="accent1">
                    <a:lumMod val="75000"/>
                  </a:schemeClr>
                </a:solidFill>
                <a:latin typeface="Constantia" panose="02030602050306030303" pitchFamily="18" charset="0"/>
              </a:rPr>
              <a:t>INFO 5100 Application Engineering and Development</a:t>
            </a:r>
            <a:endParaRPr lang="en-IN" sz="4800" dirty="0">
              <a:solidFill>
                <a:schemeClr val="accent1">
                  <a:lumMod val="75000"/>
                </a:schemeClr>
              </a:solidFill>
              <a:latin typeface="Constantia" panose="02030602050306030303" pitchFamily="18" charset="0"/>
            </a:endParaRPr>
          </a:p>
        </p:txBody>
      </p:sp>
      <p:sp>
        <p:nvSpPr>
          <p:cNvPr id="3" name="Subtitle 2">
            <a:extLst>
              <a:ext uri="{FF2B5EF4-FFF2-40B4-BE49-F238E27FC236}">
                <a16:creationId xmlns:a16="http://schemas.microsoft.com/office/drawing/2014/main" id="{6118CB7C-13D3-762A-4AC2-F13FD5691552}"/>
              </a:ext>
            </a:extLst>
          </p:cNvPr>
          <p:cNvSpPr>
            <a:spLocks noGrp="1"/>
          </p:cNvSpPr>
          <p:nvPr>
            <p:ph type="subTitle" idx="1"/>
          </p:nvPr>
        </p:nvSpPr>
        <p:spPr>
          <a:xfrm>
            <a:off x="1523999" y="2425565"/>
            <a:ext cx="9169667" cy="4119613"/>
          </a:xfrm>
        </p:spPr>
        <p:txBody>
          <a:bodyPr>
            <a:normAutofit/>
          </a:bodyPr>
          <a:lstStyle/>
          <a:p>
            <a:r>
              <a:rPr lang="en-US" sz="4400" dirty="0">
                <a:solidFill>
                  <a:schemeClr val="accent6">
                    <a:lumMod val="60000"/>
                    <a:lumOff val="40000"/>
                  </a:schemeClr>
                </a:solidFill>
                <a:latin typeface="Constantia" panose="02030602050306030303" pitchFamily="18" charset="0"/>
              </a:rPr>
              <a:t>Final Project – MealShare</a:t>
            </a:r>
          </a:p>
          <a:p>
            <a:pPr algn="l"/>
            <a:endParaRPr lang="en-US" dirty="0">
              <a:solidFill>
                <a:schemeClr val="accent6">
                  <a:lumMod val="60000"/>
                  <a:lumOff val="40000"/>
                </a:schemeClr>
              </a:solidFill>
            </a:endParaRPr>
          </a:p>
          <a:p>
            <a:pPr algn="l"/>
            <a:r>
              <a:rPr lang="en-US" dirty="0">
                <a:solidFill>
                  <a:schemeClr val="accent6">
                    <a:lumMod val="60000"/>
                    <a:lumOff val="40000"/>
                  </a:schemeClr>
                </a:solidFill>
                <a:latin typeface="Constantia" panose="02030602050306030303" pitchFamily="18" charset="0"/>
              </a:rPr>
              <a:t>Group Members :</a:t>
            </a:r>
          </a:p>
          <a:p>
            <a:pPr algn="l"/>
            <a:r>
              <a:rPr lang="en-US" dirty="0">
                <a:solidFill>
                  <a:schemeClr val="accent6">
                    <a:lumMod val="60000"/>
                    <a:lumOff val="40000"/>
                  </a:schemeClr>
                </a:solidFill>
                <a:latin typeface="Constantia" panose="02030602050306030303" pitchFamily="18" charset="0"/>
              </a:rPr>
              <a:t>Aniket Sanjay Giram </a:t>
            </a:r>
          </a:p>
          <a:p>
            <a:pPr algn="l"/>
            <a:r>
              <a:rPr lang="en-US" dirty="0">
                <a:solidFill>
                  <a:schemeClr val="accent6">
                    <a:lumMod val="60000"/>
                    <a:lumOff val="40000"/>
                  </a:schemeClr>
                </a:solidFill>
                <a:latin typeface="Constantia" panose="02030602050306030303" pitchFamily="18" charset="0"/>
              </a:rPr>
              <a:t>Aishwarya Dhandore</a:t>
            </a:r>
          </a:p>
          <a:p>
            <a:pPr algn="l"/>
            <a:r>
              <a:rPr lang="en-US" dirty="0">
                <a:solidFill>
                  <a:schemeClr val="accent6">
                    <a:lumMod val="60000"/>
                    <a:lumOff val="40000"/>
                  </a:schemeClr>
                </a:solidFill>
                <a:latin typeface="Constantia" panose="02030602050306030303" pitchFamily="18" charset="0"/>
              </a:rPr>
              <a:t>Samarjeet Chavan </a:t>
            </a:r>
          </a:p>
          <a:p>
            <a:pPr algn="l"/>
            <a:endParaRPr lang="en-US" dirty="0">
              <a:solidFill>
                <a:schemeClr val="accent6">
                  <a:lumMod val="60000"/>
                  <a:lumOff val="40000"/>
                </a:schemeClr>
              </a:solidFill>
              <a:latin typeface="Constantia" panose="02030602050306030303" pitchFamily="18" charset="0"/>
            </a:endParaRPr>
          </a:p>
          <a:p>
            <a:pPr algn="l"/>
            <a:endParaRPr lang="en-US" sz="4400" dirty="0">
              <a:solidFill>
                <a:schemeClr val="accent1">
                  <a:lumMod val="75000"/>
                </a:schemeClr>
              </a:solidFill>
            </a:endParaRPr>
          </a:p>
          <a:p>
            <a:pPr algn="l"/>
            <a:endParaRPr lang="en-US" sz="4400" dirty="0">
              <a:solidFill>
                <a:schemeClr val="accent1">
                  <a:lumMod val="75000"/>
                </a:schemeClr>
              </a:solidFill>
            </a:endParaRPr>
          </a:p>
          <a:p>
            <a:endParaRPr lang="en-IN" sz="4400" dirty="0"/>
          </a:p>
        </p:txBody>
      </p:sp>
    </p:spTree>
    <p:extLst>
      <p:ext uri="{BB962C8B-B14F-4D97-AF65-F5344CB8AC3E}">
        <p14:creationId xmlns:p14="http://schemas.microsoft.com/office/powerpoint/2010/main" val="330867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ADD-6678-54A1-43FB-7C77F6F7F0C1}"/>
              </a:ext>
            </a:extLst>
          </p:cNvPr>
          <p:cNvSpPr>
            <a:spLocks noGrp="1"/>
          </p:cNvSpPr>
          <p:nvPr>
            <p:ph type="title"/>
          </p:nvPr>
        </p:nvSpPr>
        <p:spPr>
          <a:xfrm>
            <a:off x="838200" y="336250"/>
            <a:ext cx="10515600" cy="1325563"/>
          </a:xfrm>
        </p:spPr>
        <p:txBody>
          <a:bodyPr>
            <a:normAutofit/>
          </a:bodyPr>
          <a:lstStyle/>
          <a:p>
            <a:pPr algn="ctr"/>
            <a:r>
              <a:rPr lang="en-US" sz="4200" dirty="0">
                <a:solidFill>
                  <a:schemeClr val="accent1">
                    <a:lumMod val="75000"/>
                  </a:schemeClr>
                </a:solidFill>
                <a:latin typeface="Constantia" panose="02030602050306030303" pitchFamily="18" charset="0"/>
              </a:rPr>
              <a:t>Background</a:t>
            </a:r>
            <a:r>
              <a:rPr lang="en-US" sz="3600" dirty="0"/>
              <a:t> </a:t>
            </a:r>
            <a:endParaRPr lang="en-IN" sz="3600" dirty="0"/>
          </a:p>
        </p:txBody>
      </p:sp>
      <p:sp>
        <p:nvSpPr>
          <p:cNvPr id="3" name="Content Placeholder 2">
            <a:extLst>
              <a:ext uri="{FF2B5EF4-FFF2-40B4-BE49-F238E27FC236}">
                <a16:creationId xmlns:a16="http://schemas.microsoft.com/office/drawing/2014/main" id="{DF8BCAD5-1AB3-65D5-6F91-0EDE2300090B}"/>
              </a:ext>
            </a:extLst>
          </p:cNvPr>
          <p:cNvSpPr>
            <a:spLocks noGrp="1"/>
          </p:cNvSpPr>
          <p:nvPr>
            <p:ph idx="1"/>
          </p:nvPr>
        </p:nvSpPr>
        <p:spPr>
          <a:xfrm>
            <a:off x="838200" y="1661813"/>
            <a:ext cx="10515600" cy="4544026"/>
          </a:xfrm>
        </p:spPr>
        <p:txBody>
          <a:bodyPr/>
          <a:lstStyle/>
          <a:p>
            <a:r>
              <a:rPr lang="en-US" b="0" i="0" dirty="0">
                <a:solidFill>
                  <a:schemeClr val="accent6">
                    <a:lumMod val="60000"/>
                    <a:lumOff val="40000"/>
                  </a:schemeClr>
                </a:solidFill>
                <a:effectLst/>
                <a:latin typeface="Constantia" panose="02030602050306030303" pitchFamily="18" charset="0"/>
              </a:rPr>
              <a:t>A meal share program for the needy typically involves individuals or organizations contributing food resources to distribute to those who are experiencing food insecurity or financial challenges</a:t>
            </a:r>
          </a:p>
          <a:p>
            <a:r>
              <a:rPr lang="en-US" b="0" i="0" dirty="0">
                <a:solidFill>
                  <a:schemeClr val="accent6">
                    <a:lumMod val="60000"/>
                    <a:lumOff val="40000"/>
                  </a:schemeClr>
                </a:solidFill>
                <a:effectLst/>
                <a:latin typeface="Constantia" panose="02030602050306030303" pitchFamily="18" charset="0"/>
              </a:rPr>
              <a:t>These programs aim to address hunger and provide a sense of community support.</a:t>
            </a:r>
          </a:p>
          <a:p>
            <a:r>
              <a:rPr lang="en-US" b="0" i="0" dirty="0">
                <a:solidFill>
                  <a:schemeClr val="accent6">
                    <a:lumMod val="60000"/>
                    <a:lumOff val="40000"/>
                  </a:schemeClr>
                </a:solidFill>
                <a:effectLst/>
                <a:latin typeface="Constantia" panose="02030602050306030303" pitchFamily="18" charset="0"/>
              </a:rPr>
              <a:t> It is a community-driven initiative that focuses on addressing the immediate needs of individuals or families facing food insecurity and financial challenges</a:t>
            </a:r>
            <a:endParaRPr lang="en-IN" dirty="0">
              <a:solidFill>
                <a:schemeClr val="accent6">
                  <a:lumMod val="60000"/>
                  <a:lumOff val="40000"/>
                </a:schemeClr>
              </a:solidFill>
              <a:latin typeface="Constantia" panose="02030602050306030303" pitchFamily="18" charset="0"/>
            </a:endParaRPr>
          </a:p>
        </p:txBody>
      </p:sp>
    </p:spTree>
    <p:extLst>
      <p:ext uri="{BB962C8B-B14F-4D97-AF65-F5344CB8AC3E}">
        <p14:creationId xmlns:p14="http://schemas.microsoft.com/office/powerpoint/2010/main" val="106855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8D34-736E-FB7C-8D75-46F3F65C2928}"/>
              </a:ext>
            </a:extLst>
          </p:cNvPr>
          <p:cNvSpPr>
            <a:spLocks noGrp="1"/>
          </p:cNvSpPr>
          <p:nvPr>
            <p:ph type="title"/>
          </p:nvPr>
        </p:nvSpPr>
        <p:spPr/>
        <p:txBody>
          <a:bodyPr/>
          <a:lstStyle/>
          <a:p>
            <a:pPr algn="ctr"/>
            <a:r>
              <a:rPr lang="en-US" dirty="0">
                <a:solidFill>
                  <a:schemeClr val="accent1">
                    <a:lumMod val="75000"/>
                  </a:schemeClr>
                </a:solidFill>
                <a:latin typeface="Constantia" panose="02030602050306030303" pitchFamily="18" charset="0"/>
              </a:rPr>
              <a:t>Motivation</a:t>
            </a:r>
            <a:r>
              <a:rPr lang="en-US" dirty="0">
                <a:latin typeface="Constantia" panose="02030602050306030303" pitchFamily="18" charset="0"/>
              </a:rPr>
              <a:t> </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100BC82D-263E-4C83-7AC5-150D74CBDCE4}"/>
              </a:ext>
            </a:extLst>
          </p:cNvPr>
          <p:cNvSpPr>
            <a:spLocks noGrp="1"/>
          </p:cNvSpPr>
          <p:nvPr>
            <p:ph idx="1"/>
          </p:nvPr>
        </p:nvSpPr>
        <p:spPr/>
        <p:txBody>
          <a:bodyPr>
            <a:normAutofit/>
          </a:bodyPr>
          <a:lstStyle/>
          <a:p>
            <a:r>
              <a:rPr lang="en-US" sz="3000" i="0" dirty="0">
                <a:solidFill>
                  <a:schemeClr val="accent6">
                    <a:lumMod val="60000"/>
                    <a:lumOff val="40000"/>
                  </a:schemeClr>
                </a:solidFill>
                <a:effectLst/>
                <a:latin typeface="Constantia" panose="02030602050306030303" pitchFamily="18" charset="0"/>
              </a:rPr>
              <a:t>Alleviating Hunger and Food Insecurity</a:t>
            </a:r>
          </a:p>
          <a:p>
            <a:r>
              <a:rPr lang="en-IN" sz="3000" i="0" dirty="0">
                <a:solidFill>
                  <a:schemeClr val="accent6">
                    <a:lumMod val="60000"/>
                    <a:lumOff val="40000"/>
                  </a:schemeClr>
                </a:solidFill>
                <a:effectLst/>
                <a:latin typeface="Constantia" panose="02030602050306030303" pitchFamily="18" charset="0"/>
              </a:rPr>
              <a:t>Community Solidarity and Compassion</a:t>
            </a:r>
          </a:p>
          <a:p>
            <a:r>
              <a:rPr lang="en-IN" sz="3000" i="0" dirty="0">
                <a:solidFill>
                  <a:schemeClr val="accent6">
                    <a:lumMod val="60000"/>
                    <a:lumOff val="40000"/>
                  </a:schemeClr>
                </a:solidFill>
                <a:effectLst/>
                <a:latin typeface="Constantia" panose="02030602050306030303" pitchFamily="18" charset="0"/>
              </a:rPr>
              <a:t>Reducing Food Waste</a:t>
            </a:r>
            <a:endParaRPr lang="en-IN" sz="3000" dirty="0">
              <a:solidFill>
                <a:schemeClr val="accent6">
                  <a:lumMod val="60000"/>
                  <a:lumOff val="40000"/>
                </a:schemeClr>
              </a:solidFill>
              <a:latin typeface="Constantia" panose="02030602050306030303" pitchFamily="18" charset="0"/>
            </a:endParaRPr>
          </a:p>
          <a:p>
            <a:r>
              <a:rPr lang="en-IN" sz="3000" i="0" dirty="0">
                <a:solidFill>
                  <a:schemeClr val="accent6">
                    <a:lumMod val="60000"/>
                    <a:lumOff val="40000"/>
                  </a:schemeClr>
                </a:solidFill>
                <a:effectLst/>
                <a:latin typeface="Constantia" panose="02030602050306030303" pitchFamily="18" charset="0"/>
              </a:rPr>
              <a:t>Promoting Social Justice</a:t>
            </a:r>
          </a:p>
          <a:p>
            <a:r>
              <a:rPr lang="en-IN" sz="3000" i="0" dirty="0">
                <a:solidFill>
                  <a:schemeClr val="accent6">
                    <a:lumMod val="60000"/>
                    <a:lumOff val="40000"/>
                  </a:schemeClr>
                </a:solidFill>
                <a:effectLst/>
                <a:latin typeface="Constantia" panose="02030602050306030303" pitchFamily="18" charset="0"/>
              </a:rPr>
              <a:t>Volunteerism and Community Engagement</a:t>
            </a:r>
          </a:p>
          <a:p>
            <a:r>
              <a:rPr lang="en-IN" sz="3000" i="0" dirty="0">
                <a:solidFill>
                  <a:schemeClr val="accent6">
                    <a:lumMod val="60000"/>
                    <a:lumOff val="40000"/>
                  </a:schemeClr>
                </a:solidFill>
                <a:effectLst/>
                <a:latin typeface="Constantia" panose="02030602050306030303" pitchFamily="18" charset="0"/>
              </a:rPr>
              <a:t>Educating and Raising Awareness</a:t>
            </a:r>
            <a:r>
              <a:rPr lang="en-IN" sz="3000" dirty="0">
                <a:solidFill>
                  <a:schemeClr val="accent6">
                    <a:lumMod val="60000"/>
                    <a:lumOff val="40000"/>
                  </a:schemeClr>
                </a:solidFill>
                <a:latin typeface="Constantia" panose="02030602050306030303" pitchFamily="18" charset="0"/>
              </a:rPr>
              <a:t> about Food Insecurity</a:t>
            </a:r>
          </a:p>
        </p:txBody>
      </p:sp>
    </p:spTree>
    <p:extLst>
      <p:ext uri="{BB962C8B-B14F-4D97-AF65-F5344CB8AC3E}">
        <p14:creationId xmlns:p14="http://schemas.microsoft.com/office/powerpoint/2010/main" val="355440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0230-27E1-D295-8B17-EBAF132D6D5A}"/>
              </a:ext>
            </a:extLst>
          </p:cNvPr>
          <p:cNvSpPr>
            <a:spLocks noGrp="1"/>
          </p:cNvSpPr>
          <p:nvPr>
            <p:ph type="title"/>
          </p:nvPr>
        </p:nvSpPr>
        <p:spPr/>
        <p:txBody>
          <a:bodyPr/>
          <a:lstStyle/>
          <a:p>
            <a:pPr algn="ctr"/>
            <a:r>
              <a:rPr lang="en-US" dirty="0">
                <a:solidFill>
                  <a:schemeClr val="accent1">
                    <a:lumMod val="75000"/>
                  </a:schemeClr>
                </a:solidFill>
                <a:latin typeface="Constantia" panose="02030602050306030303" pitchFamily="18" charset="0"/>
              </a:rPr>
              <a:t>Abstract</a:t>
            </a:r>
            <a:endParaRPr lang="en-IN" dirty="0">
              <a:solidFill>
                <a:schemeClr val="accent1">
                  <a:lumMod val="75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14201881-89F5-352B-048D-7A63B8F935F8}"/>
              </a:ext>
            </a:extLst>
          </p:cNvPr>
          <p:cNvSpPr>
            <a:spLocks noGrp="1"/>
          </p:cNvSpPr>
          <p:nvPr>
            <p:ph idx="1"/>
          </p:nvPr>
        </p:nvSpPr>
        <p:spPr>
          <a:xfrm>
            <a:off x="838200" y="1540042"/>
            <a:ext cx="10515600" cy="4636921"/>
          </a:xfrm>
        </p:spPr>
        <p:txBody>
          <a:bodyPr>
            <a:normAutofit fontScale="92500"/>
          </a:bodyPr>
          <a:lstStyle/>
          <a:p>
            <a:r>
              <a:rPr lang="en-US" b="0" i="0" dirty="0">
                <a:solidFill>
                  <a:schemeClr val="accent6">
                    <a:lumMod val="60000"/>
                    <a:lumOff val="40000"/>
                  </a:schemeClr>
                </a:solidFill>
                <a:effectLst/>
                <a:latin typeface="Constantia" panose="02030602050306030303" pitchFamily="18" charset="0"/>
              </a:rPr>
              <a:t>In the face of growing concerns related to food insecurity, this project explores the implementation and impact of meal share programs as a community-driven solution</a:t>
            </a:r>
          </a:p>
          <a:p>
            <a:r>
              <a:rPr lang="en-US" b="0" i="0" dirty="0">
                <a:solidFill>
                  <a:schemeClr val="accent6">
                    <a:lumMod val="60000"/>
                    <a:lumOff val="40000"/>
                  </a:schemeClr>
                </a:solidFill>
                <a:effectLst/>
                <a:latin typeface="Constantia" panose="02030602050306030303" pitchFamily="18" charset="0"/>
              </a:rPr>
              <a:t>The objective is to investigate the multifaceted motivations, operational strategies, and outcomes associated with meal share initiatives, emphasizing their role in fostering community resilience and social cohesion</a:t>
            </a:r>
          </a:p>
          <a:p>
            <a:r>
              <a:rPr lang="en-US" b="0" i="0" dirty="0">
                <a:solidFill>
                  <a:schemeClr val="accent6">
                    <a:lumMod val="60000"/>
                    <a:lumOff val="40000"/>
                  </a:schemeClr>
                </a:solidFill>
                <a:effectLst/>
                <a:latin typeface="Constantia" panose="02030602050306030303" pitchFamily="18" charset="0"/>
              </a:rPr>
              <a:t>Additionally, the project explores the role of meal share programs in reducing food waste, promoting sustainable practices, and building stronger, more interconnected communities. Special attention is given to the volunteers' experiences, community engagement, and the potential long-term benefits of sustained meal sharing initiatives</a:t>
            </a:r>
            <a:endParaRPr lang="en-IN" dirty="0">
              <a:solidFill>
                <a:schemeClr val="accent6">
                  <a:lumMod val="60000"/>
                  <a:lumOff val="40000"/>
                </a:schemeClr>
              </a:solidFill>
              <a:latin typeface="Constantia" panose="02030602050306030303" pitchFamily="18" charset="0"/>
            </a:endParaRPr>
          </a:p>
        </p:txBody>
      </p:sp>
    </p:spTree>
    <p:extLst>
      <p:ext uri="{BB962C8B-B14F-4D97-AF65-F5344CB8AC3E}">
        <p14:creationId xmlns:p14="http://schemas.microsoft.com/office/powerpoint/2010/main" val="8159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FFD9F-6C94-DB6A-4F4F-B8173CF5A3C0}"/>
              </a:ext>
            </a:extLst>
          </p:cNvPr>
          <p:cNvSpPr>
            <a:spLocks noGrp="1"/>
          </p:cNvSpPr>
          <p:nvPr>
            <p:ph idx="1"/>
          </p:nvPr>
        </p:nvSpPr>
        <p:spPr>
          <a:xfrm>
            <a:off x="838200" y="741145"/>
            <a:ext cx="10515600" cy="5435818"/>
          </a:xfrm>
        </p:spPr>
        <p:txBody>
          <a:bodyPr>
            <a:normAutofit fontScale="92500" lnSpcReduction="10000"/>
          </a:bodyPr>
          <a:lstStyle/>
          <a:p>
            <a:r>
              <a:rPr lang="en-US" sz="2600" dirty="0">
                <a:solidFill>
                  <a:schemeClr val="accent6">
                    <a:lumMod val="60000"/>
                    <a:lumOff val="40000"/>
                  </a:schemeClr>
                </a:solidFill>
                <a:latin typeface="Constantia" panose="02030602050306030303" pitchFamily="18" charset="0"/>
              </a:rPr>
              <a:t>The project includes the following enterprises, organizations and roles</a:t>
            </a:r>
          </a:p>
          <a:p>
            <a:r>
              <a:rPr lang="en-US" sz="2600" dirty="0">
                <a:solidFill>
                  <a:schemeClr val="accent6">
                    <a:lumMod val="60000"/>
                    <a:lumOff val="40000"/>
                  </a:schemeClr>
                </a:solidFill>
                <a:latin typeface="Constantia" panose="02030602050306030303" pitchFamily="18" charset="0"/>
              </a:rPr>
              <a:t>Enterprises :</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Government</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School</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Hospital</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NGO’s</a:t>
            </a:r>
          </a:p>
          <a:p>
            <a:r>
              <a:rPr lang="en-US" sz="2600" dirty="0">
                <a:solidFill>
                  <a:schemeClr val="accent6">
                    <a:lumMod val="60000"/>
                    <a:lumOff val="40000"/>
                  </a:schemeClr>
                </a:solidFill>
                <a:latin typeface="Constantia" panose="02030602050306030303" pitchFamily="18" charset="0"/>
              </a:rPr>
              <a:t>Organizations :</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Help seeker</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Donor</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Nutritionist</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Logistics</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Community Outreach</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Volunteers</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Admin</a:t>
            </a:r>
            <a:br>
              <a:rPr lang="en-US" sz="2600" dirty="0">
                <a:solidFill>
                  <a:schemeClr val="accent6">
                    <a:lumMod val="60000"/>
                    <a:lumOff val="40000"/>
                  </a:schemeClr>
                </a:solidFill>
                <a:latin typeface="Constantia" panose="02030602050306030303" pitchFamily="18" charset="0"/>
              </a:rPr>
            </a:br>
            <a:r>
              <a:rPr lang="en-US" sz="2600" dirty="0">
                <a:solidFill>
                  <a:schemeClr val="accent6">
                    <a:lumMod val="60000"/>
                    <a:lumOff val="40000"/>
                  </a:schemeClr>
                </a:solidFill>
                <a:latin typeface="Constantia" panose="02030602050306030303" pitchFamily="18" charset="0"/>
              </a:rPr>
              <a:t>- Supervisor</a:t>
            </a:r>
          </a:p>
          <a:p>
            <a:pPr marL="0" indent="0">
              <a:buNone/>
            </a:pPr>
            <a:br>
              <a:rPr lang="en-US" sz="2400" dirty="0">
                <a:solidFill>
                  <a:schemeClr val="accent6">
                    <a:lumMod val="60000"/>
                    <a:lumOff val="40000"/>
                  </a:schemeClr>
                </a:solidFill>
                <a:latin typeface="Constantia" panose="02030602050306030303" pitchFamily="18" charset="0"/>
              </a:rPr>
            </a:br>
            <a:endParaRPr lang="en-US" sz="2400" dirty="0">
              <a:solidFill>
                <a:schemeClr val="accent6">
                  <a:lumMod val="60000"/>
                  <a:lumOff val="40000"/>
                </a:schemeClr>
              </a:solidFill>
              <a:latin typeface="Constantia" panose="02030602050306030303" pitchFamily="18" charset="0"/>
            </a:endParaRPr>
          </a:p>
          <a:p>
            <a:pPr marL="0" indent="0">
              <a:buNone/>
            </a:pPr>
            <a:endParaRPr lang="en-IN" dirty="0"/>
          </a:p>
        </p:txBody>
      </p:sp>
    </p:spTree>
    <p:extLst>
      <p:ext uri="{BB962C8B-B14F-4D97-AF65-F5344CB8AC3E}">
        <p14:creationId xmlns:p14="http://schemas.microsoft.com/office/powerpoint/2010/main" val="91082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20EF-E356-3A0A-1696-EE19AF8B6F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A6BA867-98D7-F41B-27B5-10E4736C52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4303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4130</TotalTime>
  <Words>273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Constantia</vt:lpstr>
      <vt:lpstr>Office Theme</vt:lpstr>
      <vt:lpstr>INFO 5100 Application Engineering and Development</vt:lpstr>
      <vt:lpstr>Background </vt:lpstr>
      <vt:lpstr>Motivation </vt:lpstr>
      <vt:lpstr>Abstract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5100 Application Engineering and Development</dc:title>
  <dc:creator>Aishwarya Dhandore</dc:creator>
  <cp:lastModifiedBy>Aishwarya Dhandore</cp:lastModifiedBy>
  <cp:revision>6</cp:revision>
  <dcterms:created xsi:type="dcterms:W3CDTF">2023-12-10T21:04:54Z</dcterms:created>
  <dcterms:modified xsi:type="dcterms:W3CDTF">2023-12-13T17:55:31Z</dcterms:modified>
</cp:coreProperties>
</file>