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1" r:id="rId8"/>
    <p:sldId id="272" r:id="rId9"/>
    <p:sldId id="262" r:id="rId10"/>
    <p:sldId id="263" r:id="rId11"/>
    <p:sldId id="270" r:id="rId12"/>
    <p:sldId id="264" r:id="rId13"/>
    <p:sldId id="265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90DDFD2-C7F1-49DF-A3A0-BFB4454A559D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66FE0A2-DF29-4265-946F-54DA8DD0D0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DFD2-C7F1-49DF-A3A0-BFB4454A559D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E0A2-DF29-4265-946F-54DA8DD0D0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DFD2-C7F1-49DF-A3A0-BFB4454A559D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E0A2-DF29-4265-946F-54DA8DD0D0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DFD2-C7F1-49DF-A3A0-BFB4454A559D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E0A2-DF29-4265-946F-54DA8DD0D0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DFD2-C7F1-49DF-A3A0-BFB4454A559D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E0A2-DF29-4265-946F-54DA8DD0D0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DFD2-C7F1-49DF-A3A0-BFB4454A559D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E0A2-DF29-4265-946F-54DA8DD0D0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0DDFD2-C7F1-49DF-A3A0-BFB4454A559D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6FE0A2-DF29-4265-946F-54DA8DD0D0B7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90DDFD2-C7F1-49DF-A3A0-BFB4454A559D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66FE0A2-DF29-4265-946F-54DA8DD0D0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DFD2-C7F1-49DF-A3A0-BFB4454A559D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E0A2-DF29-4265-946F-54DA8DD0D0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DFD2-C7F1-49DF-A3A0-BFB4454A559D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E0A2-DF29-4265-946F-54DA8DD0D0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DFD2-C7F1-49DF-A3A0-BFB4454A559D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E0A2-DF29-4265-946F-54DA8DD0D0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90DDFD2-C7F1-49DF-A3A0-BFB4454A559D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66FE0A2-DF29-4265-946F-54DA8DD0D0B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big.com/es/memcached/memcached-add-data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ecnonucleous.com/2018/03/08/descubren-una-tecnica-que-puede-mitigar-los-ataques-ddos-de-memcache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ramos/Memcached" TargetMode="External"/><Relationship Id="rId3" Type="http://schemas.openxmlformats.org/officeDocument/2006/relationships/hyperlink" Target="https://www.php.net/manual/en/book.memcache.php" TargetMode="External"/><Relationship Id="rId7" Type="http://schemas.openxmlformats.org/officeDocument/2006/relationships/hyperlink" Target="https://github.com/memcached/memcached" TargetMode="External"/><Relationship Id="rId2" Type="http://schemas.openxmlformats.org/officeDocument/2006/relationships/hyperlink" Target="http://www.w3big.com/es/memcached/window-install-memcach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mcached.org/" TargetMode="External"/><Relationship Id="rId5" Type="http://schemas.openxmlformats.org/officeDocument/2006/relationships/hyperlink" Target="https://www.liquidweb.com/kb/install-memcached-on-ubuntu-16-04/" TargetMode="External"/><Relationship Id="rId4" Type="http://schemas.openxmlformats.org/officeDocument/2006/relationships/hyperlink" Target="https://ubunlog.com/como-instalar-memcached-en-ubuntu-16-04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s/memcach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4800" dirty="0" err="1"/>
              <a:t>Memcached</a:t>
            </a:r>
            <a:endParaRPr lang="es-ES" sz="4800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>
          <a:xfrm>
            <a:off x="457200" y="4221088"/>
            <a:ext cx="4953000" cy="1944216"/>
          </a:xfrm>
        </p:spPr>
        <p:txBody>
          <a:bodyPr>
            <a:normAutofit fontScale="77500" lnSpcReduction="20000"/>
          </a:bodyPr>
          <a:lstStyle/>
          <a:p>
            <a:pPr algn="l"/>
            <a:endParaRPr lang="es-ES" dirty="0"/>
          </a:p>
          <a:p>
            <a:pPr algn="l"/>
            <a:r>
              <a:rPr lang="es-ES" sz="2800" dirty="0"/>
              <a:t>Daniel de Lera Cuesta</a:t>
            </a:r>
          </a:p>
          <a:p>
            <a:pPr algn="l"/>
            <a:endParaRPr lang="es-ES" sz="2800" dirty="0"/>
          </a:p>
          <a:p>
            <a:pPr algn="l"/>
            <a:r>
              <a:rPr lang="es-ES" sz="2800" dirty="0"/>
              <a:t>Germán Iglesias Ramos</a:t>
            </a:r>
          </a:p>
          <a:p>
            <a:pPr algn="l"/>
            <a:endParaRPr lang="es-ES" sz="2800" dirty="0"/>
          </a:p>
          <a:p>
            <a:pPr algn="l"/>
            <a:r>
              <a:rPr lang="es-ES" sz="2800" dirty="0"/>
              <a:t>Alberto Jove Lafuente</a:t>
            </a:r>
          </a:p>
        </p:txBody>
      </p:sp>
    </p:spTree>
    <p:extLst>
      <p:ext uri="{BB962C8B-B14F-4D97-AF65-F5344CB8AC3E}">
        <p14:creationId xmlns:p14="http://schemas.microsoft.com/office/powerpoint/2010/main" val="23983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II</a:t>
            </a:r>
          </a:p>
        </p:txBody>
      </p:sp>
      <p:pic>
        <p:nvPicPr>
          <p:cNvPr id="9" name="8 Marcador de contenido" descr="http://4.bp.blogspot.com/-_lol17ifetM/VW8DqGWXoAI/AAAAAAAAABk/eZMnifWyZYo/s1600/Arquitectura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04864"/>
            <a:ext cx="4038600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Un despliegue típico tendría varios servidores y muchos clientes. Sin embargo, es posible usar </a:t>
            </a:r>
            <a:r>
              <a:rPr lang="es-ES" dirty="0" err="1"/>
              <a:t>Memcached</a:t>
            </a:r>
            <a:r>
              <a:rPr lang="es-ES" dirty="0"/>
              <a:t> en un único ordenador, actuando simultáneamente como cliente y servidor.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796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III</a:t>
            </a:r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Solicitud de un dato:</a:t>
            </a:r>
          </a:p>
          <a:p>
            <a:pPr marL="566928" indent="-457200">
              <a:buFont typeface="+mj-lt"/>
              <a:buAutoNum type="arabicPeriod"/>
            </a:pPr>
            <a:r>
              <a:rPr lang="es-ES" dirty="0"/>
              <a:t>Mirar si esta en cache</a:t>
            </a:r>
          </a:p>
          <a:p>
            <a:pPr lvl="1"/>
            <a:r>
              <a:rPr lang="es-ES" dirty="0"/>
              <a:t>Si esta, lo trae de cache</a:t>
            </a:r>
          </a:p>
          <a:p>
            <a:pPr lvl="1"/>
            <a:r>
              <a:rPr lang="es-ES" dirty="0"/>
              <a:t>Si no, va a buscarlo a la base de datos y lo guarda en la cabeza de la caché.</a:t>
            </a:r>
          </a:p>
          <a:p>
            <a:pPr marL="411480" lvl="1" indent="0">
              <a:buNone/>
            </a:pPr>
            <a:endParaRPr lang="es-ES" dirty="0"/>
          </a:p>
        </p:txBody>
      </p:sp>
      <p:pic>
        <p:nvPicPr>
          <p:cNvPr id="6" name="Marcador de contenido 5" descr="https://serv3.raiolanetworks.es/blog/wp-content/uploads/memcache2.jp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90813"/>
            <a:ext cx="4038600" cy="2443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64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Stakeholders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Brad </a:t>
            </a:r>
            <a:r>
              <a:rPr lang="es-ES" b="1" dirty="0" err="1"/>
              <a:t>Fitzpatrick</a:t>
            </a:r>
            <a:r>
              <a:rPr lang="es-ES" b="1" dirty="0"/>
              <a:t>(creador)</a:t>
            </a:r>
          </a:p>
          <a:p>
            <a:endParaRPr lang="es-ES" b="1" dirty="0"/>
          </a:p>
          <a:p>
            <a:r>
              <a:rPr lang="es-ES" b="1" dirty="0"/>
              <a:t>Contribuidores de </a:t>
            </a:r>
            <a:r>
              <a:rPr lang="es-ES" b="1" dirty="0" err="1"/>
              <a:t>Github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Aplicaciones web dinámicas</a:t>
            </a:r>
          </a:p>
          <a:p>
            <a:endParaRPr lang="es-ES" b="1" dirty="0"/>
          </a:p>
          <a:p>
            <a:r>
              <a:rPr lang="es-ES" b="1" dirty="0"/>
              <a:t>Delincuentes cibernéticos</a:t>
            </a:r>
          </a:p>
          <a:p>
            <a:pPr marL="109728" indent="0">
              <a:buNone/>
            </a:pPr>
            <a:endParaRPr lang="es-ES" b="1" dirty="0"/>
          </a:p>
          <a:p>
            <a:r>
              <a:rPr lang="es-ES" b="1" dirty="0"/>
              <a:t>Usuarios de a pie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5995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de calidad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Escalabilidad</a:t>
            </a:r>
          </a:p>
          <a:p>
            <a:endParaRPr lang="es-ES" dirty="0"/>
          </a:p>
          <a:p>
            <a:r>
              <a:rPr lang="es-ES" dirty="0"/>
              <a:t>Operaciones síncronas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Tiempos de respuesta inferiores a un </a:t>
            </a:r>
            <a:r>
              <a:rPr lang="es-ES" dirty="0" err="1"/>
              <a:t>miliseg</a:t>
            </a:r>
            <a:endParaRPr lang="es-ES" dirty="0"/>
          </a:p>
          <a:p>
            <a:pPr marL="624078" indent="-514350">
              <a:buFont typeface="+mj-lt"/>
              <a:buAutoNum type="arabicPeriod"/>
            </a:pPr>
            <a:endParaRPr lang="es-ES" dirty="0"/>
          </a:p>
          <a:p>
            <a:r>
              <a:rPr lang="es-ES" dirty="0"/>
              <a:t>Instalabilidad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Toda la instalación en el directorio /opt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Librerías libevent y libseccomp</a:t>
            </a:r>
          </a:p>
        </p:txBody>
      </p:sp>
    </p:spTree>
    <p:extLst>
      <p:ext uri="{BB962C8B-B14F-4D97-AF65-F5344CB8AC3E}">
        <p14:creationId xmlns:p14="http://schemas.microsoft.com/office/powerpoint/2010/main" val="69907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82824"/>
          </a:xfrm>
        </p:spPr>
        <p:txBody>
          <a:bodyPr/>
          <a:lstStyle/>
          <a:p>
            <a:r>
              <a:rPr lang="es-ES" dirty="0" smtClean="0"/>
              <a:t>Protocolo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6672" y="1628800"/>
            <a:ext cx="8229600" cy="5062368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s-ES" dirty="0"/>
              <a:t> S</a:t>
            </a:r>
            <a:r>
              <a:rPr lang="es-ES" dirty="0" smtClean="0"/>
              <a:t>erie de instrucciones (comandos):</a:t>
            </a:r>
            <a:endParaRPr lang="es-ES" sz="2400" b="1" dirty="0" smtClean="0"/>
          </a:p>
          <a:p>
            <a:r>
              <a:rPr lang="es-ES" sz="2400" b="1" dirty="0" smtClean="0"/>
              <a:t>set</a:t>
            </a:r>
            <a:r>
              <a:rPr lang="es-ES" sz="2400" dirty="0"/>
              <a:t>: </a:t>
            </a:r>
            <a:r>
              <a:rPr lang="es-ES" sz="2400" dirty="0" smtClean="0"/>
              <a:t>actualización del objeto</a:t>
            </a:r>
            <a:endParaRPr lang="es-ES" sz="2400" dirty="0"/>
          </a:p>
          <a:p>
            <a:r>
              <a:rPr lang="es-ES" sz="2400" b="1" dirty="0" err="1"/>
              <a:t>add</a:t>
            </a:r>
            <a:r>
              <a:rPr lang="es-ES" sz="2400" dirty="0"/>
              <a:t>: </a:t>
            </a:r>
            <a:r>
              <a:rPr lang="es-ES" sz="2400" dirty="0" smtClean="0"/>
              <a:t>agrega el objeto</a:t>
            </a:r>
            <a:endParaRPr lang="es-ES" sz="2400" dirty="0"/>
          </a:p>
          <a:p>
            <a:r>
              <a:rPr lang="es-ES" sz="2400" b="1" dirty="0" err="1"/>
              <a:t>replace</a:t>
            </a:r>
            <a:r>
              <a:rPr lang="es-ES" sz="2400" dirty="0"/>
              <a:t>: </a:t>
            </a:r>
            <a:r>
              <a:rPr lang="es-ES" sz="2400" dirty="0" smtClean="0"/>
              <a:t>actualización del objeto *</a:t>
            </a:r>
            <a:endParaRPr lang="es-ES" sz="2400" dirty="0"/>
          </a:p>
          <a:p>
            <a:r>
              <a:rPr lang="es-ES" sz="2400" b="1" dirty="0" err="1"/>
              <a:t>get</a:t>
            </a:r>
            <a:r>
              <a:rPr lang="es-ES" sz="2400" dirty="0"/>
              <a:t>: </a:t>
            </a:r>
            <a:r>
              <a:rPr lang="es-ES" sz="2400" dirty="0" smtClean="0"/>
              <a:t>recuperación del objeto</a:t>
            </a:r>
            <a:endParaRPr lang="es-ES" sz="2400" dirty="0"/>
          </a:p>
          <a:p>
            <a:r>
              <a:rPr lang="es-ES" sz="2400" b="1" dirty="0" err="1" smtClean="0"/>
              <a:t>delete</a:t>
            </a:r>
            <a:r>
              <a:rPr lang="es-ES" sz="2400" dirty="0"/>
              <a:t>: borra el </a:t>
            </a:r>
            <a:r>
              <a:rPr lang="es-ES" sz="2400" dirty="0" smtClean="0"/>
              <a:t>objeto</a:t>
            </a:r>
          </a:p>
          <a:p>
            <a:r>
              <a:rPr lang="es-ES" sz="2400" b="1" dirty="0" err="1" smtClean="0"/>
              <a:t>flush_all</a:t>
            </a:r>
            <a:r>
              <a:rPr lang="es-ES" sz="2400" b="1" dirty="0" smtClean="0"/>
              <a:t>: </a:t>
            </a:r>
            <a:r>
              <a:rPr lang="es-ES" sz="2400" dirty="0" smtClean="0"/>
              <a:t>limpieza del cache</a:t>
            </a:r>
            <a:endParaRPr lang="es-ES" sz="2400" dirty="0"/>
          </a:p>
          <a:p>
            <a:endParaRPr lang="es-ES" sz="2400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Órdenes de </a:t>
            </a:r>
            <a:r>
              <a:rPr lang="es-ES" dirty="0" err="1" smtClean="0"/>
              <a:t>memcached</a:t>
            </a:r>
            <a:r>
              <a:rPr lang="es-ES" dirty="0" smtClean="0"/>
              <a:t>, </a:t>
            </a:r>
            <a:r>
              <a:rPr lang="es-ES" sz="1600" dirty="0" smtClean="0">
                <a:hlinkClick r:id="rId2"/>
              </a:rPr>
              <a:t>http</a:t>
            </a:r>
            <a:r>
              <a:rPr lang="es-ES" sz="1600" dirty="0">
                <a:hlinkClick r:id="rId2"/>
              </a:rPr>
              <a:t>://www.w3big.com/es/memcached/memcached-add-data.html</a:t>
            </a:r>
            <a:endParaRPr lang="es-E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4654219"/>
            <a:ext cx="7128792" cy="6437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 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exptime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bytes [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noreply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729" y="692696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Seguridad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>
            <a:normAutofit/>
          </a:bodyPr>
          <a:lstStyle/>
          <a:p>
            <a:r>
              <a:rPr lang="es-ES" u="sng" dirty="0"/>
              <a:t>L</a:t>
            </a:r>
            <a:r>
              <a:rPr lang="es-ES" u="sng" dirty="0" smtClean="0"/>
              <a:t>os </a:t>
            </a:r>
            <a:r>
              <a:rPr lang="es-ES" u="sng" dirty="0"/>
              <a:t>despliegues de </a:t>
            </a:r>
            <a:r>
              <a:rPr lang="es-ES" u="sng" dirty="0" err="1"/>
              <a:t>Memcached</a:t>
            </a:r>
            <a:r>
              <a:rPr lang="es-ES" u="sng" dirty="0"/>
              <a:t> se hacen en redes corporativas </a:t>
            </a:r>
            <a:endParaRPr lang="es-ES" u="sng" dirty="0" smtClean="0"/>
          </a:p>
          <a:p>
            <a:r>
              <a:rPr lang="es-ES" u="sng" dirty="0" smtClean="0"/>
              <a:t>Otra opción -</a:t>
            </a:r>
            <a:r>
              <a:rPr lang="en-GB" u="sng" dirty="0" smtClean="0"/>
              <a:t>&gt; </a:t>
            </a:r>
            <a:r>
              <a:rPr lang="es-ES" u="sng" dirty="0"/>
              <a:t>soporte </a:t>
            </a:r>
            <a:r>
              <a:rPr lang="es-ES" b="1" u="sng" dirty="0"/>
              <a:t>SASL</a:t>
            </a:r>
            <a:r>
              <a:rPr lang="es-ES" u="sng" dirty="0"/>
              <a:t> </a:t>
            </a:r>
            <a:endParaRPr lang="es-ES" u="sng" dirty="0" smtClean="0"/>
          </a:p>
          <a:p>
            <a:endParaRPr lang="es-ES" u="sng" dirty="0"/>
          </a:p>
          <a:p>
            <a:r>
              <a:rPr lang="es-ES" u="sng" dirty="0" smtClean="0"/>
              <a:t>Vulnerabilidad: ataque </a:t>
            </a:r>
            <a:r>
              <a:rPr lang="es-ES" b="1" u="sng" dirty="0" err="1" smtClean="0"/>
              <a:t>DDoS</a:t>
            </a:r>
            <a:endParaRPr lang="es-ES" b="1" u="sng" dirty="0" smtClean="0"/>
          </a:p>
          <a:p>
            <a:pPr lvl="1"/>
            <a:r>
              <a:rPr lang="es-ES" u="sng" dirty="0"/>
              <a:t>El 28 de </a:t>
            </a:r>
            <a:r>
              <a:rPr lang="es-ES" u="sng" dirty="0" smtClean="0"/>
              <a:t>febrero 2018, GitHub</a:t>
            </a:r>
          </a:p>
          <a:p>
            <a:pPr lvl="1"/>
            <a:r>
              <a:rPr lang="es-ES" u="sng" dirty="0" smtClean="0"/>
              <a:t>Mayor ataque conocido hasta la fecha</a:t>
            </a:r>
          </a:p>
          <a:p>
            <a:pPr marL="411480" lvl="1" indent="0">
              <a:buNone/>
            </a:pPr>
            <a:endParaRPr lang="es-ES" b="1" u="sng" dirty="0" smtClean="0"/>
          </a:p>
          <a:p>
            <a:pPr lvl="3">
              <a:buFont typeface="Wingdings" panose="05000000000000000000" pitchFamily="2" charset="2"/>
              <a:buChar char="q"/>
            </a:pPr>
            <a:r>
              <a:rPr lang="es-ES" b="1" u="sng" dirty="0" err="1" smtClean="0"/>
              <a:t>Developer</a:t>
            </a:r>
            <a:r>
              <a:rPr lang="es-ES" b="1" u="sng" dirty="0" smtClean="0"/>
              <a:t> </a:t>
            </a:r>
            <a:r>
              <a:rPr lang="es-ES" b="1" u="sng" dirty="0" err="1" smtClean="0"/>
              <a:t>Dormando</a:t>
            </a:r>
            <a:r>
              <a:rPr lang="es-ES" b="1" u="sng" dirty="0" smtClean="0"/>
              <a:t>(</a:t>
            </a:r>
            <a:r>
              <a:rPr lang="es-ES" b="1" u="sng" dirty="0" err="1" smtClean="0"/>
              <a:t>Github</a:t>
            </a:r>
            <a:r>
              <a:rPr lang="es-ES" b="1" u="sng" dirty="0" smtClean="0"/>
              <a:t>)</a:t>
            </a:r>
            <a:endParaRPr lang="es-ES" b="1" u="sng" dirty="0"/>
          </a:p>
          <a:p>
            <a:pPr marL="978408" lvl="3" indent="0">
              <a:buNone/>
            </a:pPr>
            <a:r>
              <a:rPr lang="es-ES" sz="1500" u="sng" dirty="0">
                <a:hlinkClick r:id="rId2"/>
              </a:rPr>
              <a:t>https://tecnonucleous.com/2018/03/08/descubren-una-tecnica-que-puede-mitigar-los-ataques-ddos-de-memcached/</a:t>
            </a:r>
            <a:endParaRPr lang="es-ES" sz="1500" b="1" u="sng" dirty="0"/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 rotWithShape="1">
          <a:blip r:embed="rId3"/>
          <a:srcRect r="72469"/>
          <a:stretch/>
        </p:blipFill>
        <p:spPr>
          <a:xfrm>
            <a:off x="179511" y="4869160"/>
            <a:ext cx="124167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627" y="473565"/>
            <a:ext cx="8229600" cy="1066800"/>
          </a:xfrm>
        </p:spPr>
        <p:txBody>
          <a:bodyPr/>
          <a:lstStyle/>
          <a:p>
            <a:r>
              <a:rPr lang="es-ES" dirty="0" smtClean="0"/>
              <a:t>Instalación</a:t>
            </a:r>
            <a:endParaRPr lang="es-ES" dirty="0"/>
          </a:p>
        </p:txBody>
      </p:sp>
      <p:pic>
        <p:nvPicPr>
          <p:cNvPr id="10" name="Marcador de contenido 9" descr="C:\Users\VAIO\Desktop\images\0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464" y="3212976"/>
            <a:ext cx="6642440" cy="35048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/>
          </p:nvPr>
        </p:nvGraphicFramePr>
        <p:xfrm>
          <a:off x="366151" y="2069891"/>
          <a:ext cx="7905750" cy="1087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046590684"/>
                    </a:ext>
                  </a:extLst>
                </a:gridCol>
                <a:gridCol w="7562850">
                  <a:extLst>
                    <a:ext uri="{9D8B030D-6E8A-4147-A177-3AD203B41FA5}">
                      <a16:colId xmlns:a16="http://schemas.microsoft.com/office/drawing/2014/main" val="3295470822"/>
                    </a:ext>
                  </a:extLst>
                </a:gridCol>
              </a:tblGrid>
              <a:tr h="1016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sudo</a:t>
                      </a:r>
                      <a:r>
                        <a:rPr lang="en-GB" sz="1600" dirty="0">
                          <a:effectLst/>
                        </a:rPr>
                        <a:t> apt-get update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sudo</a:t>
                      </a:r>
                      <a:r>
                        <a:rPr lang="en-GB" sz="1600" dirty="0">
                          <a:effectLst/>
                        </a:rPr>
                        <a:t> apt-get install </a:t>
                      </a:r>
                      <a:r>
                        <a:rPr lang="en-GB" sz="1600" dirty="0" err="1">
                          <a:effectLst/>
                        </a:rPr>
                        <a:t>php-memcached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memcached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688408949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539552" y="154036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Abro una terminal y escribo lo siguiente:</a:t>
            </a:r>
          </a:p>
          <a:p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584725" y="3234652"/>
            <a:ext cx="397455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Abro una terminal y escribo lo siguiente:</a:t>
            </a:r>
          </a:p>
        </p:txBody>
      </p:sp>
    </p:spTree>
    <p:extLst>
      <p:ext uri="{BB962C8B-B14F-4D97-AF65-F5344CB8AC3E}">
        <p14:creationId xmlns:p14="http://schemas.microsoft.com/office/powerpoint/2010/main" val="4598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627" y="473565"/>
            <a:ext cx="8229600" cy="1066800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584725" y="3234652"/>
            <a:ext cx="397455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Abro una terminal y escribo lo siguiente:</a:t>
            </a:r>
          </a:p>
        </p:txBody>
      </p:sp>
      <p:pic>
        <p:nvPicPr>
          <p:cNvPr id="9" name="Marcador de contenido 8" descr="C:\Users\VAIO\Desktop\images\0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7" y="2131213"/>
            <a:ext cx="7848872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C:\Users\VAIO\Desktop\images\Captura de pantalla de 2019-04-01 20-19-07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13"/>
          <a:stretch/>
        </p:blipFill>
        <p:spPr bwMode="auto">
          <a:xfrm>
            <a:off x="377628" y="5877272"/>
            <a:ext cx="7938788" cy="7492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67544" y="545380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 editor </a:t>
            </a:r>
            <a:r>
              <a:rPr lang="en-GB" dirty="0" err="1"/>
              <a:t>nano</a:t>
            </a:r>
            <a:r>
              <a:rPr lang="en-GB" dirty="0"/>
              <a:t>:</a:t>
            </a:r>
            <a:endParaRPr lang="es-ES" dirty="0"/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67544" y="151074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Compruebo las dependencias descargadas: </a:t>
            </a:r>
            <a:r>
              <a:rPr lang="es-ES" dirty="0" err="1"/>
              <a:t>vim</a:t>
            </a:r>
            <a:r>
              <a:rPr lang="es-ES" dirty="0"/>
              <a:t>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memcached.conf</a:t>
            </a:r>
            <a:r>
              <a:rPr lang="es-ES" dirty="0"/>
              <a:t> (con editor </a:t>
            </a:r>
            <a:r>
              <a:rPr lang="es-ES" dirty="0" err="1"/>
              <a:t>vim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58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627" y="473565"/>
            <a:ext cx="8229600" cy="1066800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pic>
        <p:nvPicPr>
          <p:cNvPr id="12" name="Marcador de contenido 11" descr="C:\Users\VAIO\Desktop\images\Captura de pantalla de 2019-04-01 20-18-5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204864"/>
            <a:ext cx="8139683" cy="43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539552" y="1540365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el editor nano:</a:t>
            </a:r>
          </a:p>
        </p:txBody>
      </p:sp>
    </p:spTree>
    <p:extLst>
      <p:ext uri="{BB962C8B-B14F-4D97-AF65-F5344CB8AC3E}">
        <p14:creationId xmlns:p14="http://schemas.microsoft.com/office/powerpoint/2010/main" val="38870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627" y="473565"/>
            <a:ext cx="8229600" cy="1066800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39552" y="1540365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Reboto</a:t>
            </a:r>
            <a:r>
              <a:rPr lang="en-GB" dirty="0"/>
              <a:t> el Sistema </a:t>
            </a:r>
            <a:r>
              <a:rPr lang="en-GB" dirty="0" err="1"/>
              <a:t>Memcached</a:t>
            </a:r>
            <a:r>
              <a:rPr lang="en-GB" dirty="0"/>
              <a:t>: </a:t>
            </a:r>
            <a:r>
              <a:rPr lang="en-GB" dirty="0" err="1"/>
              <a:t>systemctl</a:t>
            </a:r>
            <a:r>
              <a:rPr lang="en-GB" dirty="0"/>
              <a:t> restart </a:t>
            </a:r>
            <a:r>
              <a:rPr lang="en-GB" dirty="0" err="1"/>
              <a:t>memcached</a:t>
            </a:r>
            <a:endParaRPr lang="es-ES" dirty="0"/>
          </a:p>
        </p:txBody>
      </p:sp>
      <p:pic>
        <p:nvPicPr>
          <p:cNvPr id="6" name="Imagen 5" descr="C:\Users\VAIO\Desktop\images\0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26" b="18104"/>
          <a:stretch/>
        </p:blipFill>
        <p:spPr bwMode="auto">
          <a:xfrm>
            <a:off x="531987" y="2007090"/>
            <a:ext cx="7920880" cy="6000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31987" y="275072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Compruebo los ajustes de estas configuraciones: </a:t>
            </a:r>
            <a:r>
              <a:rPr lang="es-ES" dirty="0" err="1"/>
              <a:t>ps</a:t>
            </a:r>
            <a:r>
              <a:rPr lang="es-ES" dirty="0"/>
              <a:t> –</a:t>
            </a:r>
            <a:r>
              <a:rPr lang="es-ES" dirty="0" err="1"/>
              <a:t>ef</a:t>
            </a:r>
            <a:r>
              <a:rPr lang="es-ES" dirty="0"/>
              <a:t> </a:t>
            </a:r>
          </a:p>
          <a:p>
            <a:endParaRPr lang="es-ES" dirty="0"/>
          </a:p>
        </p:txBody>
      </p:sp>
      <p:pic>
        <p:nvPicPr>
          <p:cNvPr id="8" name="Imagen 7" descr="C:\Users\VAIO\Desktop\images\0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7920880" cy="3163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4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s-ES" dirty="0"/>
              <a:t>¿Qué es </a:t>
            </a:r>
            <a:r>
              <a:rPr lang="es-ES" dirty="0" err="1"/>
              <a:t>Memcached</a:t>
            </a:r>
            <a:r>
              <a:rPr lang="es-ES" dirty="0"/>
              <a:t>?</a:t>
            </a:r>
          </a:p>
          <a:p>
            <a:pPr marL="109728" indent="0">
              <a:buNone/>
            </a:pPr>
            <a:endParaRPr lang="es-ES" dirty="0"/>
          </a:p>
          <a:p>
            <a:r>
              <a:rPr lang="es-ES" dirty="0" err="1"/>
              <a:t>Memcached</a:t>
            </a:r>
            <a:r>
              <a:rPr lang="es-ES" dirty="0"/>
              <a:t> es un sistema de almacenamiento en caché de memoria distribuida de código abierto. </a:t>
            </a:r>
          </a:p>
          <a:p>
            <a:r>
              <a:rPr lang="es-ES" dirty="0"/>
              <a:t>Se utiliza para acelerar las aplicaciones web dinámicas al reducir la carga de la base de datos. </a:t>
            </a:r>
          </a:p>
          <a:p>
            <a:r>
              <a:rPr lang="es-ES" dirty="0"/>
              <a:t>Básicamente es un almacén clave-valor en memoria dinámica, para pequeños fragmentos de datos arbitrarios, por ejemplo, de resultados de llamadas a bases de datos, </a:t>
            </a:r>
            <a:r>
              <a:rPr lang="es-ES" dirty="0" err="1"/>
              <a:t>APIs</a:t>
            </a:r>
            <a:r>
              <a:rPr lang="es-ES" dirty="0"/>
              <a:t> etc.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2811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627" y="473565"/>
            <a:ext cx="8229600" cy="1066800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77627" y="1540365"/>
            <a:ext cx="8442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comprobar el funcionamiento de </a:t>
            </a:r>
            <a:r>
              <a:rPr lang="es-ES" dirty="0" err="1"/>
              <a:t>Memcached</a:t>
            </a:r>
            <a:r>
              <a:rPr lang="es-ES" dirty="0"/>
              <a:t> creamos un archivo llamado </a:t>
            </a:r>
            <a:r>
              <a:rPr lang="es-ES" dirty="0" err="1"/>
              <a:t>info.php</a:t>
            </a:r>
            <a:r>
              <a:rPr lang="es-ES" dirty="0"/>
              <a:t> en la siguiente carpeta: </a:t>
            </a:r>
            <a:r>
              <a:rPr lang="es-ES" b="1" dirty="0"/>
              <a:t>/</a:t>
            </a:r>
            <a:r>
              <a:rPr lang="es-ES" b="1" dirty="0" err="1"/>
              <a:t>var</a:t>
            </a:r>
            <a:r>
              <a:rPr lang="es-ES" b="1" dirty="0"/>
              <a:t>/www/</a:t>
            </a:r>
            <a:r>
              <a:rPr lang="es-ES" b="1" dirty="0" err="1"/>
              <a:t>html</a:t>
            </a:r>
            <a:r>
              <a:rPr lang="es-ES" dirty="0"/>
              <a:t>. En este archivo introduzco las siguientes </a:t>
            </a:r>
            <a:r>
              <a:rPr lang="es-ES" dirty="0" err="1"/>
              <a:t>lineas</a:t>
            </a:r>
            <a:r>
              <a:rPr lang="es-ES" dirty="0"/>
              <a:t> de texto:</a:t>
            </a:r>
          </a:p>
          <a:p>
            <a:endParaRPr lang="es-ES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/>
          </p:nvPr>
        </p:nvGraphicFramePr>
        <p:xfrm>
          <a:off x="377627" y="2607164"/>
          <a:ext cx="7988102" cy="1389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969">
                  <a:extLst>
                    <a:ext uri="{9D8B030D-6E8A-4147-A177-3AD203B41FA5}">
                      <a16:colId xmlns:a16="http://schemas.microsoft.com/office/drawing/2014/main" val="3137404973"/>
                    </a:ext>
                  </a:extLst>
                </a:gridCol>
                <a:gridCol w="7603133">
                  <a:extLst>
                    <a:ext uri="{9D8B030D-6E8A-4147-A177-3AD203B41FA5}">
                      <a16:colId xmlns:a16="http://schemas.microsoft.com/office/drawing/2014/main" val="2894015019"/>
                    </a:ext>
                  </a:extLst>
                </a:gridCol>
              </a:tblGrid>
              <a:tr h="1389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&lt;? </a:t>
                      </a:r>
                      <a:r>
                        <a:rPr lang="es-ES" sz="2000" dirty="0" smtClean="0">
                          <a:effectLst/>
                        </a:rPr>
                        <a:t>​</a:t>
                      </a:r>
                      <a:r>
                        <a:rPr lang="es-ES" sz="2000" dirty="0" err="1" smtClean="0">
                          <a:effectLst/>
                        </a:rPr>
                        <a:t>php</a:t>
                      </a:r>
                      <a:endParaRPr lang="es-ES" sz="20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 smtClean="0">
                          <a:effectLst/>
                        </a:rPr>
                        <a:t>phpinfo</a:t>
                      </a:r>
                      <a:r>
                        <a:rPr lang="es-ES" sz="2000" dirty="0">
                          <a:effectLst/>
                        </a:rPr>
                        <a:t>(); </a:t>
                      </a:r>
                      <a:r>
                        <a:rPr lang="es-ES" sz="2000" dirty="0" smtClean="0">
                          <a:effectLst/>
                        </a:rPr>
                        <a:t>​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?&gt;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79096638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377627" y="4187196"/>
            <a:ext cx="7754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que hemos guardado el texto en el documento, nos dirigimos al navegador web y escribimos lo siguiente en la barra de navegación:</a:t>
            </a:r>
          </a:p>
          <a:p>
            <a:endParaRPr lang="es-ES" dirty="0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/>
          </p:nvPr>
        </p:nvGraphicFramePr>
        <p:xfrm>
          <a:off x="377627" y="5110526"/>
          <a:ext cx="7905750" cy="144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5750">
                  <a:extLst>
                    <a:ext uri="{9D8B030D-6E8A-4147-A177-3AD203B41FA5}">
                      <a16:colId xmlns:a16="http://schemas.microsoft.com/office/drawing/2014/main" val="172031883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 err="1">
                          <a:effectLst/>
                        </a:rPr>
                        <a:t>localhost</a:t>
                      </a:r>
                      <a:r>
                        <a:rPr lang="es-ES" sz="2400" dirty="0">
                          <a:effectLst/>
                        </a:rPr>
                        <a:t>/</a:t>
                      </a:r>
                      <a:r>
                        <a:rPr lang="es-ES" sz="2400" dirty="0" err="1">
                          <a:effectLst/>
                        </a:rPr>
                        <a:t>info.php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066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38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627" y="473565"/>
            <a:ext cx="8229600" cy="1066800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67544" y="1540365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el resultado que debe salir es el siguiente:</a:t>
            </a:r>
          </a:p>
          <a:p>
            <a:endParaRPr lang="es-ES" dirty="0"/>
          </a:p>
        </p:txBody>
      </p:sp>
      <p:pic>
        <p:nvPicPr>
          <p:cNvPr id="16" name="Imagen 15" descr="C:\Users\VAIO\Desktop\images\0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7" y="1988840"/>
            <a:ext cx="7704856" cy="4589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7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858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Ejemplo de uso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s-ES" sz="1400" dirty="0"/>
              <a:t>&lt;?</a:t>
            </a:r>
            <a:r>
              <a:rPr lang="es-ES" sz="1400" dirty="0" err="1"/>
              <a:t>php</a:t>
            </a:r>
            <a:r>
              <a:rPr lang="es-ES" sz="1400" dirty="0"/>
              <a:t> </a:t>
            </a:r>
            <a:endParaRPr lang="es-ES" sz="1400" dirty="0" smtClean="0"/>
          </a:p>
          <a:p>
            <a:pPr marL="109728" indent="0">
              <a:buNone/>
            </a:pPr>
            <a:endParaRPr lang="es-ES" sz="1400" u="sng" dirty="0"/>
          </a:p>
          <a:p>
            <a:pPr marL="109728" indent="0">
              <a:buNone/>
            </a:pPr>
            <a:r>
              <a:rPr lang="es-ES" sz="1400" dirty="0"/>
              <a:t>// Se </a:t>
            </a:r>
            <a:r>
              <a:rPr lang="es-ES" sz="1400" dirty="0" err="1"/>
              <a:t>incializa</a:t>
            </a:r>
            <a:r>
              <a:rPr lang="es-ES" sz="1400" dirty="0"/>
              <a:t> y se crea la conexión</a:t>
            </a:r>
          </a:p>
          <a:p>
            <a:pPr marL="109728" indent="0">
              <a:buNone/>
            </a:pPr>
            <a:r>
              <a:rPr lang="es-ES" sz="1400" dirty="0"/>
              <a:t>$</a:t>
            </a:r>
            <a:r>
              <a:rPr lang="es-ES" sz="1400" dirty="0" err="1"/>
              <a:t>memcache</a:t>
            </a:r>
            <a:r>
              <a:rPr lang="es-ES" sz="1400" dirty="0"/>
              <a:t> = new </a:t>
            </a:r>
            <a:r>
              <a:rPr lang="es-ES" sz="1400" dirty="0" err="1"/>
              <a:t>Memcache</a:t>
            </a:r>
            <a:r>
              <a:rPr lang="es-ES" sz="1400" dirty="0"/>
              <a:t>;</a:t>
            </a:r>
          </a:p>
          <a:p>
            <a:pPr marL="109728" indent="0">
              <a:buNone/>
            </a:pPr>
            <a:r>
              <a:rPr lang="es-ES" sz="1400" dirty="0"/>
              <a:t>$</a:t>
            </a:r>
            <a:r>
              <a:rPr lang="es-ES" sz="1400" dirty="0" err="1"/>
              <a:t>memcache</a:t>
            </a:r>
            <a:r>
              <a:rPr lang="es-ES" sz="1400" dirty="0"/>
              <a:t>-&gt;</a:t>
            </a:r>
            <a:r>
              <a:rPr lang="es-ES" sz="1400" dirty="0" err="1"/>
              <a:t>connect</a:t>
            </a:r>
            <a:r>
              <a:rPr lang="es-ES" sz="1400" dirty="0"/>
              <a:t>('</a:t>
            </a:r>
            <a:r>
              <a:rPr lang="es-ES" sz="1400" dirty="0" err="1"/>
              <a:t>localhost</a:t>
            </a:r>
            <a:r>
              <a:rPr lang="es-ES" sz="1400" dirty="0"/>
              <a:t>', 11211) </a:t>
            </a:r>
            <a:r>
              <a:rPr lang="es-ES" sz="1400" dirty="0" err="1"/>
              <a:t>or</a:t>
            </a:r>
            <a:r>
              <a:rPr lang="es-ES" sz="1400" dirty="0"/>
              <a:t> die("No podemos conectarnos"); </a:t>
            </a:r>
          </a:p>
          <a:p>
            <a:pPr marL="109728" indent="0">
              <a:buNone/>
            </a:pPr>
            <a:endParaRPr lang="es-ES" sz="1400" dirty="0"/>
          </a:p>
          <a:p>
            <a:pPr marL="109728" indent="0">
              <a:buNone/>
            </a:pPr>
            <a:r>
              <a:rPr lang="es-ES" sz="1400" dirty="0"/>
              <a:t>// Se crea una estructura a cachear</a:t>
            </a:r>
          </a:p>
          <a:p>
            <a:pPr marL="109728" indent="0">
              <a:buNone/>
            </a:pPr>
            <a:r>
              <a:rPr lang="es-ES" sz="1400" dirty="0"/>
              <a:t>$giramos = new </a:t>
            </a:r>
            <a:r>
              <a:rPr lang="es-ES" sz="1400" dirty="0" err="1"/>
              <a:t>stdClass</a:t>
            </a:r>
            <a:r>
              <a:rPr lang="es-ES" sz="1400" dirty="0"/>
              <a:t>;</a:t>
            </a:r>
          </a:p>
          <a:p>
            <a:pPr marL="109728" indent="0">
              <a:buNone/>
            </a:pPr>
            <a:r>
              <a:rPr lang="es-ES" sz="1400" dirty="0"/>
              <a:t>$giramos-&gt;nombre = “Germán”;</a:t>
            </a:r>
          </a:p>
          <a:p>
            <a:pPr marL="109728" indent="0">
              <a:buNone/>
            </a:pPr>
            <a:r>
              <a:rPr lang="es-ES" sz="1400" dirty="0"/>
              <a:t>$giramos-&gt;apellido = “Iglesias”; </a:t>
            </a:r>
          </a:p>
          <a:p>
            <a:pPr marL="109728" indent="0">
              <a:buNone/>
            </a:pPr>
            <a:endParaRPr lang="es-ES" sz="1400" dirty="0"/>
          </a:p>
          <a:p>
            <a:pPr marL="109728" indent="0">
              <a:buNone/>
            </a:pPr>
            <a:r>
              <a:rPr lang="es-ES" sz="1400" dirty="0"/>
              <a:t>// Se almacena la estructura con una </a:t>
            </a:r>
            <a:r>
              <a:rPr lang="es-ES" sz="1400" dirty="0" err="1"/>
              <a:t>expiracion</a:t>
            </a:r>
            <a:r>
              <a:rPr lang="es-ES" sz="1400" dirty="0"/>
              <a:t> de 10 segundos</a:t>
            </a:r>
          </a:p>
          <a:p>
            <a:pPr marL="109728" indent="0">
              <a:buNone/>
            </a:pPr>
            <a:r>
              <a:rPr lang="es-ES" sz="1400" dirty="0"/>
              <a:t>$</a:t>
            </a:r>
            <a:r>
              <a:rPr lang="es-ES" sz="1400" dirty="0" err="1"/>
              <a:t>memcache</a:t>
            </a:r>
            <a:r>
              <a:rPr lang="es-ES" sz="1400" dirty="0"/>
              <a:t>-&gt;set(“giramos”, $giramos, false, 10) </a:t>
            </a:r>
            <a:r>
              <a:rPr lang="es-ES" sz="1400" dirty="0" err="1"/>
              <a:t>or</a:t>
            </a:r>
            <a:r>
              <a:rPr lang="es-ES" sz="1400" dirty="0"/>
              <a:t> die ("No podemos guardar la estructura"); </a:t>
            </a:r>
          </a:p>
          <a:p>
            <a:pPr marL="109728" indent="0">
              <a:buNone/>
            </a:pPr>
            <a:endParaRPr lang="es-ES" sz="1400" dirty="0"/>
          </a:p>
          <a:p>
            <a:pPr marL="109728" indent="0">
              <a:buNone/>
            </a:pPr>
            <a:r>
              <a:rPr lang="es-ES" sz="1400" dirty="0"/>
              <a:t>// Recuperamos la estructura</a:t>
            </a:r>
          </a:p>
          <a:p>
            <a:pPr marL="109728" indent="0">
              <a:buNone/>
            </a:pPr>
            <a:r>
              <a:rPr lang="es-ES" sz="1400" dirty="0"/>
              <a:t>$</a:t>
            </a:r>
            <a:r>
              <a:rPr lang="es-ES" sz="1400" dirty="0" err="1"/>
              <a:t>result</a:t>
            </a:r>
            <a:r>
              <a:rPr lang="es-ES" sz="1400" dirty="0"/>
              <a:t> = $</a:t>
            </a:r>
            <a:r>
              <a:rPr lang="es-ES" sz="1400" dirty="0" err="1"/>
              <a:t>memcache</a:t>
            </a:r>
            <a:r>
              <a:rPr lang="es-ES" sz="1400" dirty="0"/>
              <a:t>-&gt;</a:t>
            </a:r>
            <a:r>
              <a:rPr lang="es-ES" sz="1400" dirty="0" err="1"/>
              <a:t>get</a:t>
            </a:r>
            <a:r>
              <a:rPr lang="es-ES" sz="1400" dirty="0"/>
              <a:t>(“giramos”);</a:t>
            </a:r>
          </a:p>
          <a:p>
            <a:pPr marL="109728" indent="0">
              <a:buNone/>
            </a:pPr>
            <a:r>
              <a:rPr lang="es-ES" sz="1400" dirty="0"/>
              <a:t>echo "Estructura recuperada:&lt;</a:t>
            </a:r>
            <a:r>
              <a:rPr lang="es-ES" sz="1400" dirty="0" err="1"/>
              <a:t>br</a:t>
            </a:r>
            <a:r>
              <a:rPr lang="es-ES" sz="1400" dirty="0"/>
              <a:t>/&gt;\n";</a:t>
            </a:r>
          </a:p>
          <a:p>
            <a:pPr marL="109728" indent="0">
              <a:buNone/>
            </a:pPr>
            <a:r>
              <a:rPr lang="es-ES" sz="1400" dirty="0" err="1"/>
              <a:t>print_r</a:t>
            </a:r>
            <a:r>
              <a:rPr lang="es-ES" sz="1400" dirty="0"/>
              <a:t>($</a:t>
            </a:r>
            <a:r>
              <a:rPr lang="es-ES" sz="1400" dirty="0" err="1"/>
              <a:t>result</a:t>
            </a:r>
            <a:r>
              <a:rPr lang="es-ES" sz="1400" dirty="0"/>
              <a:t>); </a:t>
            </a:r>
          </a:p>
          <a:p>
            <a:pPr marL="109728" indent="0">
              <a:buNone/>
            </a:pPr>
            <a:endParaRPr lang="es-ES" sz="1400" dirty="0"/>
          </a:p>
          <a:p>
            <a:pPr marL="109728" indent="0">
              <a:buNone/>
            </a:pPr>
            <a:r>
              <a:rPr lang="es-ES" sz="1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385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692696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Github</a:t>
            </a:r>
            <a:r>
              <a:rPr lang="es-ES" dirty="0" smtClean="0"/>
              <a:t>: </a:t>
            </a:r>
            <a:r>
              <a:rPr lang="es-ES" dirty="0" err="1" smtClean="0"/>
              <a:t>memcached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14" y="1495010"/>
            <a:ext cx="8947182" cy="50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836712"/>
            <a:ext cx="8229600" cy="485800"/>
          </a:xfrm>
        </p:spPr>
        <p:txBody>
          <a:bodyPr>
            <a:normAutofit fontScale="90000"/>
          </a:bodyPr>
          <a:lstStyle/>
          <a:p>
            <a:r>
              <a:rPr lang="es-ES" u="sng" dirty="0" err="1"/>
              <a:t>Github</a:t>
            </a:r>
            <a:r>
              <a:rPr lang="es-ES" u="sng" dirty="0"/>
              <a:t>: </a:t>
            </a:r>
            <a:r>
              <a:rPr lang="es-ES" u="sng" dirty="0" err="1"/>
              <a:t>memcached</a:t>
            </a:r>
            <a:endParaRPr lang="es-ES" u="sng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556792"/>
            <a:ext cx="883729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03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2849" y="692696"/>
            <a:ext cx="8229600" cy="1066800"/>
          </a:xfrm>
        </p:spPr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759496"/>
            <a:ext cx="8229600" cy="4837856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Instalación en Windows,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www.w3big.com/es/memcached/window-install-memcached.html</a:t>
            </a:r>
            <a:endParaRPr lang="es-ES" dirty="0" smtClean="0"/>
          </a:p>
          <a:p>
            <a:r>
              <a:rPr lang="es-ES" dirty="0" smtClean="0"/>
              <a:t>Manual </a:t>
            </a:r>
            <a:r>
              <a:rPr lang="es-ES" dirty="0" err="1"/>
              <a:t>M</a:t>
            </a:r>
            <a:r>
              <a:rPr lang="es-ES" dirty="0" err="1" smtClean="0"/>
              <a:t>emcached</a:t>
            </a:r>
            <a:r>
              <a:rPr lang="es-ES" dirty="0" smtClean="0"/>
              <a:t>, 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www.php.net/manual/en/book.memcache.php</a:t>
            </a:r>
            <a:endParaRPr lang="es-ES" dirty="0" smtClean="0"/>
          </a:p>
          <a:p>
            <a:r>
              <a:rPr lang="es-ES" dirty="0" smtClean="0"/>
              <a:t>Instalación en Ubuntu 16.04, </a:t>
            </a:r>
            <a:r>
              <a:rPr lang="es-ES" dirty="0">
                <a:hlinkClick r:id="rId4"/>
              </a:rPr>
              <a:t>https://ubunlog.com/como-instalar-memcached-en-ubuntu-16-04</a:t>
            </a:r>
            <a:r>
              <a:rPr lang="es-ES" dirty="0" smtClean="0">
                <a:hlinkClick r:id="rId4"/>
              </a:rPr>
              <a:t>/</a:t>
            </a:r>
            <a:r>
              <a:rPr lang="es-ES" dirty="0" smtClean="0"/>
              <a:t> </a:t>
            </a:r>
            <a:r>
              <a:rPr lang="es-ES" dirty="0" err="1" smtClean="0"/>
              <a:t>ó</a:t>
            </a:r>
            <a:r>
              <a:rPr lang="es-ES" dirty="0" smtClean="0"/>
              <a:t> </a:t>
            </a:r>
            <a:r>
              <a:rPr lang="es-ES" dirty="0">
                <a:hlinkClick r:id="rId5"/>
              </a:rPr>
              <a:t>https://www.liquidweb.com/kb/install-memcached-on-ubuntu-16-04</a:t>
            </a:r>
            <a:r>
              <a:rPr lang="es-ES" dirty="0" smtClean="0">
                <a:hlinkClick r:id="rId5"/>
              </a:rPr>
              <a:t>/</a:t>
            </a:r>
            <a:endParaRPr lang="es-ES" dirty="0" smtClean="0"/>
          </a:p>
          <a:p>
            <a:r>
              <a:rPr lang="es-ES" dirty="0" smtClean="0"/>
              <a:t>Web oficial </a:t>
            </a:r>
            <a:r>
              <a:rPr lang="es-ES" dirty="0" err="1" smtClean="0"/>
              <a:t>Memcached</a:t>
            </a:r>
            <a:r>
              <a:rPr lang="es-ES" dirty="0" smtClean="0"/>
              <a:t>, </a:t>
            </a:r>
            <a:r>
              <a:rPr lang="es-ES" dirty="0">
                <a:hlinkClick r:id="rId6"/>
              </a:rPr>
              <a:t>https://memcached.org</a:t>
            </a:r>
            <a:r>
              <a:rPr lang="es-ES" dirty="0" smtClean="0">
                <a:hlinkClick r:id="rId6"/>
              </a:rPr>
              <a:t>/</a:t>
            </a:r>
            <a:endParaRPr lang="es-ES" dirty="0" smtClean="0"/>
          </a:p>
          <a:p>
            <a:r>
              <a:rPr lang="es-ES" dirty="0" smtClean="0"/>
              <a:t>Repositorio </a:t>
            </a:r>
            <a:r>
              <a:rPr lang="es-ES" dirty="0" err="1" smtClean="0"/>
              <a:t>github</a:t>
            </a:r>
            <a:r>
              <a:rPr lang="es-ES" dirty="0" smtClean="0"/>
              <a:t> </a:t>
            </a:r>
            <a:r>
              <a:rPr lang="es-ES" dirty="0" err="1" smtClean="0"/>
              <a:t>Memcached</a:t>
            </a:r>
            <a:r>
              <a:rPr lang="es-ES" dirty="0" smtClean="0"/>
              <a:t>, </a:t>
            </a:r>
            <a:r>
              <a:rPr lang="es-ES" dirty="0">
                <a:hlinkClick r:id="rId7"/>
              </a:rPr>
              <a:t>https://</a:t>
            </a:r>
            <a:r>
              <a:rPr lang="es-ES" dirty="0" smtClean="0">
                <a:hlinkClick r:id="rId7"/>
              </a:rPr>
              <a:t>github.com/memcached/memcached</a:t>
            </a:r>
            <a:endParaRPr lang="es-ES" dirty="0" smtClean="0"/>
          </a:p>
          <a:p>
            <a:r>
              <a:rPr lang="es-ES" dirty="0" smtClean="0"/>
              <a:t>Repositorio con los informes(más extendidos) de </a:t>
            </a:r>
            <a:r>
              <a:rPr lang="es-ES" smtClean="0"/>
              <a:t>la presentación, </a:t>
            </a:r>
            <a:r>
              <a:rPr lang="es-ES">
                <a:hlinkClick r:id="rId8"/>
              </a:rPr>
              <a:t>https://github.com/giramos/Memcached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2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2511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s-ES" sz="8800" dirty="0" smtClean="0"/>
          </a:p>
          <a:p>
            <a:pPr marL="109728" indent="0" algn="ctr">
              <a:buNone/>
            </a:pPr>
            <a:r>
              <a:rPr lang="es-ES" sz="8800" dirty="0" smtClean="0"/>
              <a:t>¿Preguntas?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14454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 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/>
              <a:t>Se compone de cuatro componentes principales:</a:t>
            </a:r>
          </a:p>
          <a:p>
            <a:endParaRPr lang="es-ES" dirty="0"/>
          </a:p>
          <a:p>
            <a:r>
              <a:rPr lang="es-ES" b="1" dirty="0"/>
              <a:t>Software de cliente</a:t>
            </a:r>
          </a:p>
          <a:p>
            <a:r>
              <a:rPr lang="es-ES" b="1" dirty="0"/>
              <a:t>Un algoritmo de </a:t>
            </a:r>
            <a:r>
              <a:rPr lang="es-ES" b="1" dirty="0" err="1"/>
              <a:t>hashing</a:t>
            </a:r>
            <a:r>
              <a:rPr lang="es-ES" b="1" dirty="0"/>
              <a:t> basado en el cliente </a:t>
            </a:r>
          </a:p>
          <a:p>
            <a:pPr lvl="0"/>
            <a:r>
              <a:rPr lang="es-ES" b="1" dirty="0"/>
              <a:t>Software del servidor </a:t>
            </a:r>
          </a:p>
          <a:p>
            <a:r>
              <a:rPr lang="es-ES" b="1" dirty="0"/>
              <a:t>LRU 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1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s-ES" dirty="0"/>
              <a:t>¿Qué sitios web lo implementan?</a:t>
            </a:r>
          </a:p>
          <a:p>
            <a:endParaRPr lang="es-ES" b="1" dirty="0"/>
          </a:p>
          <a:p>
            <a:r>
              <a:rPr lang="es-ES" b="1" dirty="0" err="1"/>
              <a:t>LiveJournal</a:t>
            </a:r>
            <a:endParaRPr lang="es-ES" b="1" dirty="0"/>
          </a:p>
          <a:p>
            <a:r>
              <a:rPr lang="es-ES" b="1" dirty="0" err="1"/>
              <a:t>Slashdot</a:t>
            </a:r>
            <a:r>
              <a:rPr lang="es-ES" b="1" dirty="0"/>
              <a:t>, Wikipedia y </a:t>
            </a:r>
            <a:r>
              <a:rPr lang="es-ES" b="1" dirty="0" err="1"/>
              <a:t>Fotolog</a:t>
            </a:r>
            <a:r>
              <a:rPr lang="es-ES" b="1" dirty="0"/>
              <a:t>.</a:t>
            </a:r>
          </a:p>
          <a:p>
            <a:r>
              <a:rPr lang="es-ES" b="1" dirty="0" err="1"/>
              <a:t>Youtube</a:t>
            </a:r>
            <a:r>
              <a:rPr lang="es-ES" b="1" dirty="0"/>
              <a:t>, Facebook o Twitter</a:t>
            </a:r>
            <a:r>
              <a:rPr lang="es-ES" dirty="0"/>
              <a:t> </a:t>
            </a:r>
          </a:p>
          <a:p>
            <a:r>
              <a:rPr lang="es-ES" b="1" dirty="0"/>
              <a:t>Google App </a:t>
            </a:r>
            <a:r>
              <a:rPr lang="es-ES" b="1" dirty="0" err="1"/>
              <a:t>Engine</a:t>
            </a:r>
            <a:r>
              <a:rPr lang="es-ES" dirty="0"/>
              <a:t> y </a:t>
            </a:r>
            <a:r>
              <a:rPr lang="es-ES" b="1" dirty="0"/>
              <a:t>Amazon AWS</a:t>
            </a:r>
            <a:r>
              <a:rPr lang="es-ES" dirty="0"/>
              <a:t> </a:t>
            </a:r>
          </a:p>
          <a:p>
            <a:r>
              <a:rPr lang="es-ES" b="1" dirty="0" err="1"/>
              <a:t>Heroku</a:t>
            </a:r>
            <a:r>
              <a:rPr lang="es-ES" dirty="0"/>
              <a:t> </a:t>
            </a:r>
          </a:p>
          <a:p>
            <a:endParaRPr lang="es-ES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Amazon AWS: </a:t>
            </a:r>
            <a:r>
              <a:rPr lang="en-GB" u="sng" dirty="0">
                <a:hlinkClick r:id="rId2"/>
              </a:rPr>
              <a:t>https://aws.amazon.com/es/memcached/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614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El cliente solicita un dato que </a:t>
            </a:r>
            <a:r>
              <a:rPr lang="es-ES" dirty="0" err="1"/>
              <a:t>Memcached</a:t>
            </a:r>
            <a:r>
              <a:rPr lang="es-ES" dirty="0"/>
              <a:t> verifica si está almacenado en el caché.</a:t>
            </a:r>
          </a:p>
          <a:p>
            <a:pPr lvl="0"/>
            <a:r>
              <a:rPr lang="es-ES" dirty="0"/>
              <a:t>Hay dos opciones aquí:</a:t>
            </a:r>
          </a:p>
          <a:p>
            <a:pPr lvl="1"/>
            <a:r>
              <a:rPr lang="es-ES" dirty="0"/>
              <a:t>Si los datos se almacenan en caché: devuelva los datos desde </a:t>
            </a:r>
            <a:r>
              <a:rPr lang="es-ES" dirty="0" err="1"/>
              <a:t>Memcached</a:t>
            </a:r>
            <a:r>
              <a:rPr lang="es-ES" dirty="0"/>
              <a:t> .</a:t>
            </a:r>
          </a:p>
          <a:p>
            <a:pPr lvl="1"/>
            <a:r>
              <a:rPr lang="es-ES" dirty="0"/>
              <a:t>Si los datos no están almacenados en la memoria caché: consulte la base de datos, recupere los datos y luego guárdelos en </a:t>
            </a:r>
            <a:r>
              <a:rPr lang="es-ES" dirty="0" err="1"/>
              <a:t>Memcached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33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 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Cada vez que se cambia la información o el valor de caducidad de un elemento ha caducado, </a:t>
            </a:r>
            <a:r>
              <a:rPr lang="es-ES" dirty="0" err="1"/>
              <a:t>Memcached</a:t>
            </a:r>
            <a:r>
              <a:rPr lang="es-ES" dirty="0"/>
              <a:t> actualiza su caché para garantizar que se entrega contenido nuevo al cliente</a:t>
            </a:r>
          </a:p>
        </p:txBody>
      </p:sp>
    </p:spTree>
    <p:extLst>
      <p:ext uri="{BB962C8B-B14F-4D97-AF65-F5344CB8AC3E}">
        <p14:creationId xmlns:p14="http://schemas.microsoft.com/office/powerpoint/2010/main" val="147738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Tiempos de respuesta por debajo del milisegundo</a:t>
            </a:r>
            <a:endParaRPr lang="es-ES" dirty="0"/>
          </a:p>
          <a:p>
            <a:r>
              <a:rPr lang="es-ES" b="1" dirty="0"/>
              <a:t>Simplicidad y facilidad de uso</a:t>
            </a:r>
            <a:endParaRPr lang="es-ES" dirty="0"/>
          </a:p>
          <a:p>
            <a:r>
              <a:rPr lang="es-ES" b="1" dirty="0"/>
              <a:t>Escalabilidad</a:t>
            </a:r>
            <a:endParaRPr lang="es-ES" dirty="0"/>
          </a:p>
          <a:p>
            <a:r>
              <a:rPr lang="es-ES" b="1" dirty="0"/>
              <a:t>Comunidad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06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Inconvenientes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Solo 1 Mb por cada clave</a:t>
            </a:r>
          </a:p>
          <a:p>
            <a:r>
              <a:rPr lang="es-ES" b="1" dirty="0"/>
              <a:t>Espacio limitado de la memoria de uso</a:t>
            </a:r>
          </a:p>
          <a:p>
            <a:r>
              <a:rPr lang="es-ES" b="1" dirty="0"/>
              <a:t>Cache storming</a:t>
            </a:r>
          </a:p>
          <a:p>
            <a:r>
              <a:rPr lang="es-ES" b="1" dirty="0"/>
              <a:t>Necesidad de una correcta optimización de la aplicación.</a:t>
            </a:r>
          </a:p>
          <a:p>
            <a:r>
              <a:rPr lang="es-ES" b="1" dirty="0"/>
              <a:t>No tiene autenticación.</a:t>
            </a:r>
          </a:p>
        </p:txBody>
      </p:sp>
    </p:spTree>
    <p:extLst>
      <p:ext uri="{BB962C8B-B14F-4D97-AF65-F5344CB8AC3E}">
        <p14:creationId xmlns:p14="http://schemas.microsoft.com/office/powerpoint/2010/main" val="83889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Arquitectura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sistema usa una arquitectura </a:t>
            </a:r>
            <a:r>
              <a:rPr lang="es-ES" b="1" dirty="0"/>
              <a:t>cliente-servidor</a:t>
            </a:r>
            <a:r>
              <a:rPr lang="es-ES" dirty="0"/>
              <a:t>. </a:t>
            </a:r>
          </a:p>
          <a:p>
            <a:r>
              <a:rPr lang="es-ES" dirty="0"/>
              <a:t>Los servidores mantienen un </a:t>
            </a:r>
            <a:r>
              <a:rPr lang="es-ES" b="1" dirty="0" err="1"/>
              <a:t>array</a:t>
            </a:r>
            <a:r>
              <a:rPr lang="es-ES" b="1" dirty="0"/>
              <a:t> asociativo</a:t>
            </a:r>
            <a:r>
              <a:rPr lang="es-ES" dirty="0"/>
              <a:t> clave-valor; los clientes añaden datos al </a:t>
            </a:r>
            <a:r>
              <a:rPr lang="es-ES" dirty="0" err="1"/>
              <a:t>array</a:t>
            </a:r>
            <a:r>
              <a:rPr lang="es-ES" dirty="0"/>
              <a:t> y acceden a él. Las claves pueden tener una longitud de hasta 250 bytes y los datos pueden tener un tamaño de hasta </a:t>
            </a:r>
            <a:r>
              <a:rPr lang="es-ES" b="1" dirty="0"/>
              <a:t>1 megabyte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247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668</TotalTime>
  <Words>709</Words>
  <Application>Microsoft Office PowerPoint</Application>
  <PresentationFormat>Presentación en pantalla (4:3)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Georgia</vt:lpstr>
      <vt:lpstr>Times New Roman</vt:lpstr>
      <vt:lpstr>Trebuchet MS</vt:lpstr>
      <vt:lpstr>Wingdings</vt:lpstr>
      <vt:lpstr>Wingdings 2</vt:lpstr>
      <vt:lpstr>Urbano</vt:lpstr>
      <vt:lpstr>Memcached</vt:lpstr>
      <vt:lpstr>Introducción I</vt:lpstr>
      <vt:lpstr>Introducción II</vt:lpstr>
      <vt:lpstr>Introducción III</vt:lpstr>
      <vt:lpstr>Funcionalidad I</vt:lpstr>
      <vt:lpstr>Funcionalidad II</vt:lpstr>
      <vt:lpstr>Ventajas</vt:lpstr>
      <vt:lpstr>Inconvenientes</vt:lpstr>
      <vt:lpstr>Arquitectura I</vt:lpstr>
      <vt:lpstr>Arquitectura II</vt:lpstr>
      <vt:lpstr>Arquitectura III</vt:lpstr>
      <vt:lpstr>Stakeholders</vt:lpstr>
      <vt:lpstr>Atributos de calidad</vt:lpstr>
      <vt:lpstr>Protocolo</vt:lpstr>
      <vt:lpstr>Seguridad</vt:lpstr>
      <vt:lpstr>Instalación</vt:lpstr>
      <vt:lpstr>Instalación</vt:lpstr>
      <vt:lpstr>Instalación</vt:lpstr>
      <vt:lpstr>Instalación</vt:lpstr>
      <vt:lpstr>Instalación</vt:lpstr>
      <vt:lpstr>Instalación</vt:lpstr>
      <vt:lpstr>Ejemplo de uso</vt:lpstr>
      <vt:lpstr>Github: memcached</vt:lpstr>
      <vt:lpstr>Github: memcached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Memcached</dc:title>
  <dc:creator>DANIEL DE LERA</dc:creator>
  <cp:lastModifiedBy>VAIO</cp:lastModifiedBy>
  <cp:revision>42</cp:revision>
  <dcterms:created xsi:type="dcterms:W3CDTF">2019-04-03T15:47:51Z</dcterms:created>
  <dcterms:modified xsi:type="dcterms:W3CDTF">2019-04-05T04:53:42Z</dcterms:modified>
</cp:coreProperties>
</file>