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6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00" r:id="rId12"/>
    <p:sldId id="298" r:id="rId13"/>
    <p:sldId id="29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3D26707-1632-4DFD-9EC8-3535120F6018}">
          <p14:sldIdLst>
            <p14:sldId id="256"/>
          </p14:sldIdLst>
        </p14:section>
        <p14:section name="Nettoyer des données" id="{0CC2C2EC-B62F-4266-88F9-10183F57A75D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Les jointures" id="{2CB413DD-C66A-48C3-8329-196EB69394C3}">
          <p14:sldIdLst>
            <p14:sldId id="297"/>
            <p14:sldId id="300"/>
            <p14:sldId id="298"/>
            <p14:sldId id="29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39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713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90E5B-6210-4E26-9CD3-3B57068C41EA}" type="datetimeFigureOut">
              <a:rPr lang="fr-FR" smtClean="0"/>
              <a:t>11/07/2017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A5332-C6FF-45EB-97BB-ACFA966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1048" y="5872078"/>
            <a:ext cx="2014732" cy="780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pierre.girardeau@coto-conseil.f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Formation IMIE 4A</a:t>
            </a:r>
            <a:br>
              <a:rPr lang="fr-FR" sz="6600" dirty="0"/>
            </a:br>
            <a:r>
              <a:rPr lang="fr-FR" sz="6600" dirty="0"/>
              <a:t>Business Intelligence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Pierre </a:t>
            </a:r>
            <a:r>
              <a:rPr lang="fr-FR" dirty="0" err="1"/>
              <a:t>Girardeau</a:t>
            </a:r>
            <a:r>
              <a:rPr lang="fr-FR" dirty="0"/>
              <a:t> – Consultant BI - COTO Conseil</a:t>
            </a:r>
          </a:p>
        </p:txBody>
      </p:sp>
    </p:spTree>
    <p:extLst>
      <p:ext uri="{BB962C8B-B14F-4D97-AF65-F5344CB8AC3E}">
        <p14:creationId xmlns:p14="http://schemas.microsoft.com/office/powerpoint/2010/main" val="39386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jointures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 toujours, ça va être simple !</a:t>
            </a:r>
          </a:p>
        </p:txBody>
      </p:sp>
    </p:spTree>
    <p:extLst>
      <p:ext uri="{BB962C8B-B14F-4D97-AF65-F5344CB8AC3E}">
        <p14:creationId xmlns:p14="http://schemas.microsoft.com/office/powerpoint/2010/main" val="70282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047564"/>
            <a:ext cx="6045576" cy="4760891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693998D7-8556-484C-8EB2-E11E18C1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fr-FR" sz="3200"/>
              <a:t>Différents types de jointures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0747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FD54CED-476D-457E-9393-006570DD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Joindre = </a:t>
            </a:r>
            <a:r>
              <a:rPr lang="fr-FR" dirty="0" err="1"/>
              <a:t>pd.merge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1F3B94-F6D1-4DEB-9B74-BFD86361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pd.merge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df_left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df_right</a:t>
            </a:r>
            <a:r>
              <a:rPr lang="en-US" dirty="0">
                <a:latin typeface="Consolas" panose="020B0609020204030204" pitchFamily="49" charset="0"/>
              </a:rPr>
              <a:t>, how='inner’,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	on=[‘key1’, ‘key2’])</a:t>
            </a: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How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inner, outer, left, right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0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FD54CED-476D-457E-9393-006570DD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Joindre = </a:t>
            </a:r>
            <a:r>
              <a:rPr lang="fr-FR" dirty="0" err="1"/>
              <a:t>pd</a:t>
            </a:r>
            <a:r>
              <a:rPr lang="fr-FR" err="1"/>
              <a:t>.</a:t>
            </a:r>
            <a:r>
              <a:rPr lang="fr-FR"/>
              <a:t>merge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1F3B94-F6D1-4DEB-9B74-BFD86361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pd.merge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df_left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df_right</a:t>
            </a:r>
            <a:r>
              <a:rPr lang="en-US" dirty="0">
                <a:latin typeface="Consolas" panose="020B0609020204030204" pitchFamily="49" charset="0"/>
              </a:rPr>
              <a:t>, how='inner’,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left_on</a:t>
            </a:r>
            <a:r>
              <a:rPr lang="en-US" dirty="0">
                <a:latin typeface="Consolas" panose="020B0609020204030204" pitchFamily="49" charset="0"/>
              </a:rPr>
              <a:t>=[‘key1’, ‘key2’], </a:t>
            </a:r>
            <a:r>
              <a:rPr lang="en-US" dirty="0" err="1">
                <a:latin typeface="Consolas" panose="020B0609020204030204" pitchFamily="49" charset="0"/>
              </a:rPr>
              <a:t>right_on</a:t>
            </a:r>
            <a:r>
              <a:rPr lang="en-US" dirty="0">
                <a:latin typeface="Consolas" panose="020B0609020204030204" pitchFamily="49" charset="0"/>
              </a:rPr>
              <a:t>=[‘</a:t>
            </a:r>
            <a:r>
              <a:rPr lang="en-US" dirty="0" err="1">
                <a:latin typeface="Consolas" panose="020B0609020204030204" pitchFamily="49" charset="0"/>
              </a:rPr>
              <a:t>keyA</a:t>
            </a:r>
            <a:r>
              <a:rPr lang="en-US" dirty="0">
                <a:latin typeface="Consolas" panose="020B0609020204030204" pitchFamily="49" charset="0"/>
              </a:rPr>
              <a:t>’, ‘</a:t>
            </a:r>
            <a:r>
              <a:rPr lang="en-US" dirty="0" err="1">
                <a:latin typeface="Consolas" panose="020B0609020204030204" pitchFamily="49" charset="0"/>
              </a:rPr>
              <a:t>keyB</a:t>
            </a:r>
            <a:r>
              <a:rPr lang="en-US" dirty="0">
                <a:latin typeface="Consolas" panose="020B0609020204030204" pitchFamily="49" charset="0"/>
              </a:rPr>
              <a:t>’])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9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 algn="ctr">
              <a:buNone/>
            </a:pP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pierre.girardeau@coto-conseil.fr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7561" y="3771585"/>
            <a:ext cx="610230" cy="6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Nettoyer des données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Visualiser et exploiter sont deux choses différentes.</a:t>
            </a:r>
          </a:p>
        </p:txBody>
      </p:sp>
    </p:spTree>
    <p:extLst>
      <p:ext uri="{BB962C8B-B14F-4D97-AF65-F5344CB8AC3E}">
        <p14:creationId xmlns:p14="http://schemas.microsoft.com/office/powerpoint/2010/main" val="177440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Comprendre quelle est une « bonne » forme de table de données pour l’exploitation de données</a:t>
            </a:r>
          </a:p>
          <a:p>
            <a:endParaRPr lang="fr-FR" dirty="0"/>
          </a:p>
          <a:p>
            <a:r>
              <a:rPr lang="fr-FR" dirty="0"/>
              <a:t>Savoir se débrouiller avec des valeurs incorrectes et des formes non adaptées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3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absentes : qu’en fait-on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NB : Les valeurs absentes sont représentées par NaN (not a </a:t>
            </a:r>
            <a:r>
              <a:rPr lang="fr-FR" dirty="0" err="1"/>
              <a:t>number</a:t>
            </a:r>
            <a:r>
              <a:rPr lang="fr-FR" dirty="0"/>
              <a:t>). On y accède par </a:t>
            </a:r>
            <a:r>
              <a:rPr lang="fr-FR" dirty="0" err="1">
                <a:latin typeface="Consolas" panose="020B0609020204030204" pitchFamily="49" charset="0"/>
              </a:rPr>
              <a:t>np.nan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On peut les détecter à l’import.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pd.read_csv</a:t>
            </a:r>
            <a:r>
              <a:rPr lang="fr-FR" dirty="0">
                <a:latin typeface="Consolas" panose="020B0609020204030204" pitchFamily="49" charset="0"/>
              </a:rPr>
              <a:t>(…, </a:t>
            </a:r>
            <a:r>
              <a:rPr lang="fr-FR" dirty="0" err="1">
                <a:latin typeface="Consolas" panose="020B0609020204030204" pitchFamily="49" charset="0"/>
              </a:rPr>
              <a:t>na_values</a:t>
            </a:r>
            <a:r>
              <a:rPr lang="fr-FR" dirty="0">
                <a:latin typeface="Consolas" panose="020B0609020204030204" pitchFamily="49" charset="0"/>
              </a:rPr>
              <a:t>=[‘Absent’, ‘Incorrect’, ‘-’])</a:t>
            </a:r>
          </a:p>
          <a:p>
            <a:pPr lvl="1"/>
            <a:endParaRPr lang="fr-FR" dirty="0"/>
          </a:p>
          <a:p>
            <a:r>
              <a:rPr lang="fr-FR" dirty="0"/>
              <a:t>On peut les enlever d’une table.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df.dropna</a:t>
            </a:r>
            <a:r>
              <a:rPr lang="fr-FR" dirty="0">
                <a:latin typeface="Consolas" panose="020B0609020204030204" pitchFamily="49" charset="0"/>
              </a:rPr>
              <a:t>(how = ‘</a:t>
            </a:r>
            <a:r>
              <a:rPr lang="fr-FR" dirty="0" err="1">
                <a:latin typeface="Consolas" panose="020B0609020204030204" pitchFamily="49" charset="0"/>
              </a:rPr>
              <a:t>any</a:t>
            </a:r>
            <a:r>
              <a:rPr lang="fr-FR" dirty="0">
                <a:latin typeface="Consolas" panose="020B0609020204030204" pitchFamily="49" charset="0"/>
              </a:rPr>
              <a:t>’)</a:t>
            </a:r>
          </a:p>
          <a:p>
            <a:pPr lvl="1"/>
            <a:endParaRPr lang="fr-FR" dirty="0"/>
          </a:p>
          <a:p>
            <a:r>
              <a:rPr lang="fr-FR" dirty="0"/>
              <a:t>On peut les garder. Elles ne seront pas prises en comptes dans les calculs tels que les sommes.</a:t>
            </a:r>
          </a:p>
        </p:txBody>
      </p:sp>
    </p:spTree>
    <p:extLst>
      <p:ext uri="{BB962C8B-B14F-4D97-AF65-F5344CB8AC3E}">
        <p14:creationId xmlns:p14="http://schemas.microsoft.com/office/powerpoint/2010/main" val="60086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bon formatage pour une table de données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Un bon format pour voir à l’œil nu n’est pas forcément un bon format pour exploiter la table.</a:t>
            </a:r>
          </a:p>
          <a:p>
            <a:r>
              <a:rPr lang="fr-FR" dirty="0"/>
              <a:t>Très important d’avoir des standards dans le formatage des tables : on peut alors tous utiliser les mêmes fonctions pour accéder, grouper, afficher des graphiques.</a:t>
            </a:r>
          </a:p>
        </p:txBody>
      </p:sp>
    </p:spTree>
    <p:extLst>
      <p:ext uri="{BB962C8B-B14F-4D97-AF65-F5344CB8AC3E}">
        <p14:creationId xmlns:p14="http://schemas.microsoft.com/office/powerpoint/2010/main" val="115687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bon formatage pour une table de données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60070" indent="-514350">
              <a:lnSpc>
                <a:spcPct val="200000"/>
              </a:lnSpc>
              <a:buFont typeface="+mj-lt"/>
              <a:buAutoNum type="romanUcPeriod"/>
            </a:pPr>
            <a:r>
              <a:rPr lang="fr-FR" dirty="0"/>
              <a:t>Chaque colonne représente une variable différente.</a:t>
            </a:r>
          </a:p>
          <a:p>
            <a:pPr marL="560070" indent="-514350">
              <a:lnSpc>
                <a:spcPct val="200000"/>
              </a:lnSpc>
              <a:buFont typeface="+mj-lt"/>
              <a:buAutoNum type="romanUcPeriod"/>
            </a:pPr>
            <a:r>
              <a:rPr lang="fr-FR" dirty="0"/>
              <a:t>Les lignes représentent des observations individuelles.</a:t>
            </a:r>
          </a:p>
          <a:p>
            <a:pPr marL="560070" indent="-514350">
              <a:lnSpc>
                <a:spcPct val="200000"/>
              </a:lnSpc>
              <a:buFont typeface="+mj-lt"/>
              <a:buAutoNum type="romanUcPeriod"/>
            </a:pPr>
            <a:r>
              <a:rPr lang="fr-FR" dirty="0"/>
              <a:t>On essaie d’avoir le moins de colonnes possible.</a:t>
            </a:r>
          </a:p>
        </p:txBody>
      </p:sp>
    </p:spTree>
    <p:extLst>
      <p:ext uri="{BB962C8B-B14F-4D97-AF65-F5344CB8AC3E}">
        <p14:creationId xmlns:p14="http://schemas.microsoft.com/office/powerpoint/2010/main" val="235559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pour visualiser à l’œil ?</a:t>
            </a:r>
            <a:br>
              <a:rPr lang="fr-FR" dirty="0"/>
            </a:br>
            <a:r>
              <a:rPr lang="fr-FR" dirty="0"/>
              <a:t>Lequel pour exploiter avec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0" y="2057401"/>
            <a:ext cx="494615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1"/>
            <a:ext cx="532865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pour visualiser à l’œil ?</a:t>
            </a:r>
            <a:br>
              <a:rPr lang="fr-FR" dirty="0"/>
            </a:br>
            <a:r>
              <a:rPr lang="fr-FR" dirty="0"/>
              <a:t>Lequel pour exploiter avec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0" y="2057401"/>
            <a:ext cx="494615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1"/>
            <a:ext cx="5328651" cy="4038600"/>
          </a:xfrm>
          <a:prstGeom prst="rect">
            <a:avLst/>
          </a:prstGeom>
        </p:spPr>
      </p:pic>
      <p:sp>
        <p:nvSpPr>
          <p:cNvPr id="3" name="Flèche : pentagone 2"/>
          <p:cNvSpPr/>
          <p:nvPr/>
        </p:nvSpPr>
        <p:spPr>
          <a:xfrm>
            <a:off x="2866030" y="2429301"/>
            <a:ext cx="6032310" cy="29956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/>
              <a:t>pd.melt</a:t>
            </a:r>
            <a:r>
              <a:rPr lang="fr-FR" dirty="0"/>
              <a:t>(frame=</a:t>
            </a:r>
            <a:r>
              <a:rPr lang="fr-FR" dirty="0" err="1"/>
              <a:t>df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id_vars</a:t>
            </a:r>
            <a:r>
              <a:rPr lang="fr-FR" dirty="0"/>
              <a:t>=['Libellé de la commune’], 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var_name</a:t>
            </a:r>
            <a:r>
              <a:rPr lang="fr-FR" dirty="0"/>
              <a:t>='Type de vote’, 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value_name</a:t>
            </a:r>
            <a:r>
              <a:rPr lang="fr-FR" dirty="0"/>
              <a:t>='Nombre de votes’</a:t>
            </a:r>
          </a:p>
          <a:p>
            <a:pPr lvl="1"/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26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pour visualiser à l’œil ?</a:t>
            </a:r>
            <a:br>
              <a:rPr lang="fr-FR" dirty="0"/>
            </a:br>
            <a:r>
              <a:rPr lang="fr-FR" dirty="0"/>
              <a:t>Lequel pour exploiter avec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0" y="2057401"/>
            <a:ext cx="494615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1"/>
            <a:ext cx="5328651" cy="4038600"/>
          </a:xfrm>
          <a:prstGeom prst="rect">
            <a:avLst/>
          </a:prstGeom>
        </p:spPr>
      </p:pic>
      <p:sp>
        <p:nvSpPr>
          <p:cNvPr id="3" name="Flèche : pentagone 2"/>
          <p:cNvSpPr/>
          <p:nvPr/>
        </p:nvSpPr>
        <p:spPr>
          <a:xfrm flipH="1">
            <a:off x="2866030" y="2429301"/>
            <a:ext cx="6032310" cy="29956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/>
              <a:t>pd.pivot_table</a:t>
            </a:r>
            <a:r>
              <a:rPr lang="fr-FR" dirty="0"/>
              <a:t>(</a:t>
            </a:r>
            <a:r>
              <a:rPr lang="fr-FR" dirty="0" err="1"/>
              <a:t>df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	values = ‘Nombre de votes’,</a:t>
            </a:r>
          </a:p>
          <a:p>
            <a:pPr lvl="1"/>
            <a:r>
              <a:rPr lang="fr-FR" dirty="0"/>
              <a:t>	index = ‘Libellé de la commune’,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columns</a:t>
            </a:r>
            <a:r>
              <a:rPr lang="fr-FR" dirty="0"/>
              <a:t> = ‘Type de vote’)</a:t>
            </a:r>
          </a:p>
        </p:txBody>
      </p:sp>
    </p:spTree>
    <p:extLst>
      <p:ext uri="{BB962C8B-B14F-4D97-AF65-F5344CB8AC3E}">
        <p14:creationId xmlns:p14="http://schemas.microsoft.com/office/powerpoint/2010/main" val="340298558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nalisé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2DB3A2"/>
      </a:accent1>
      <a:accent2>
        <a:srgbClr val="E8465A"/>
      </a:accent2>
      <a:accent3>
        <a:srgbClr val="6C131D"/>
      </a:accent3>
      <a:accent4>
        <a:srgbClr val="9ED4D4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7673</TotalTime>
  <Words>303</Words>
  <Application>Microsoft Office PowerPoint</Application>
  <PresentationFormat>Grand écran</PresentationFormat>
  <Paragraphs>50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Calibri</vt:lpstr>
      <vt:lpstr>Consolas</vt:lpstr>
      <vt:lpstr>Corbel</vt:lpstr>
      <vt:lpstr>Trebuchet MS</vt:lpstr>
      <vt:lpstr>Wingdings</vt:lpstr>
      <vt:lpstr>Base</vt:lpstr>
      <vt:lpstr>Formation IMIE 4A Business Intelligence</vt:lpstr>
      <vt:lpstr>Nettoyer des données</vt:lpstr>
      <vt:lpstr>Objectif</vt:lpstr>
      <vt:lpstr>Valeurs absentes : qu’en fait-on ?</vt:lpstr>
      <vt:lpstr>Qu’est-ce qu’un bon formatage pour une table de données ?</vt:lpstr>
      <vt:lpstr>Qu’est-ce qu’un bon formatage pour une table de données ?</vt:lpstr>
      <vt:lpstr>Lequel pour visualiser à l’œil ? Lequel pour exploiter avec pandas ?</vt:lpstr>
      <vt:lpstr>Lequel pour visualiser à l’œil ? Lequel pour exploiter avec pandas ?</vt:lpstr>
      <vt:lpstr>Lequel pour visualiser à l’œil ? Lequel pour exploiter avec pandas ?</vt:lpstr>
      <vt:lpstr>Les jointures</vt:lpstr>
      <vt:lpstr>Différents types de jointures</vt:lpstr>
      <vt:lpstr>Joindre = pd.merge</vt:lpstr>
      <vt:lpstr>Joindre = pd.merge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Girardeau Pierre</dc:creator>
  <cp:lastModifiedBy>Pierre GIRARDEAU</cp:lastModifiedBy>
  <cp:revision>139</cp:revision>
  <dcterms:created xsi:type="dcterms:W3CDTF">2017-02-17T08:07:27Z</dcterms:created>
  <dcterms:modified xsi:type="dcterms:W3CDTF">2017-07-12T07:03:39Z</dcterms:modified>
</cp:coreProperties>
</file>