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4"/>
  </p:notesMasterIdLst>
  <p:sldIdLst>
    <p:sldId id="256" r:id="rId2"/>
    <p:sldId id="296" r:id="rId3"/>
    <p:sldId id="297" r:id="rId4"/>
    <p:sldId id="277" r:id="rId5"/>
    <p:sldId id="278" r:id="rId6"/>
    <p:sldId id="279" r:id="rId7"/>
    <p:sldId id="281" r:id="rId8"/>
    <p:sldId id="280" r:id="rId9"/>
    <p:sldId id="282" r:id="rId10"/>
    <p:sldId id="283" r:id="rId11"/>
    <p:sldId id="287" r:id="rId12"/>
    <p:sldId id="284" r:id="rId13"/>
    <p:sldId id="285" r:id="rId14"/>
    <p:sldId id="286" r:id="rId15"/>
    <p:sldId id="288" r:id="rId16"/>
    <p:sldId id="289" r:id="rId17"/>
    <p:sldId id="290" r:id="rId18"/>
    <p:sldId id="305" r:id="rId19"/>
    <p:sldId id="293" r:id="rId20"/>
    <p:sldId id="295" r:id="rId21"/>
    <p:sldId id="306" r:id="rId22"/>
    <p:sldId id="307" r:id="rId23"/>
    <p:sldId id="308" r:id="rId24"/>
    <p:sldId id="291" r:id="rId25"/>
    <p:sldId id="292" r:id="rId26"/>
    <p:sldId id="301" r:id="rId27"/>
    <p:sldId id="302" r:id="rId28"/>
    <p:sldId id="303" r:id="rId29"/>
    <p:sldId id="298" r:id="rId30"/>
    <p:sldId id="299" r:id="rId31"/>
    <p:sldId id="300" r:id="rId32"/>
    <p:sldId id="26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3D26707-1632-4DFD-9EC8-3535120F6018}">
          <p14:sldIdLst>
            <p14:sldId id="256"/>
            <p14:sldId id="296"/>
            <p14:sldId id="297"/>
          </p14:sldIdLst>
        </p14:section>
        <p14:section name="pandas et matplotlib" id="{CD820961-015A-49E5-B600-1B4BEB4B61E5}">
          <p14:sldIdLst>
            <p14:sldId id="277"/>
            <p14:sldId id="278"/>
            <p14:sldId id="279"/>
            <p14:sldId id="281"/>
            <p14:sldId id="280"/>
            <p14:sldId id="282"/>
            <p14:sldId id="283"/>
            <p14:sldId id="287"/>
            <p14:sldId id="284"/>
            <p14:sldId id="285"/>
            <p14:sldId id="286"/>
            <p14:sldId id="288"/>
            <p14:sldId id="289"/>
            <p14:sldId id="290"/>
          </p14:sldIdLst>
        </p14:section>
        <p14:section name="Centre d'appels" id="{D7A9B3BC-A4BF-4A5C-B41F-CB8C9F317387}">
          <p14:sldIdLst>
            <p14:sldId id="305"/>
            <p14:sldId id="293"/>
            <p14:sldId id="295"/>
            <p14:sldId id="306"/>
            <p14:sldId id="307"/>
            <p14:sldId id="308"/>
          </p14:sldIdLst>
        </p14:section>
        <p14:section name="Nettoyer des données" id="{0CC2C2EC-B62F-4266-88F9-10183F57A75D}">
          <p14:sldIdLst>
            <p14:sldId id="291"/>
            <p14:sldId id="292"/>
            <p14:sldId id="301"/>
            <p14:sldId id="302"/>
            <p14:sldId id="303"/>
            <p14:sldId id="298"/>
            <p14:sldId id="299"/>
            <p14:sldId id="300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1713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C2C75-B749-47FE-A392-10CAB4F2E5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61232D1-7EF2-4524-9639-FDD13C890378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b="1" dirty="0"/>
            <a:t>Comprendre le besoin</a:t>
          </a:r>
        </a:p>
      </dgm:t>
    </dgm:pt>
    <dgm:pt modelId="{388535BD-5A75-4D6D-A942-9196CD1D30D9}" type="parTrans" cxnId="{EA57EFAC-E3BF-4B4A-B85B-63D24B62567C}">
      <dgm:prSet/>
      <dgm:spPr/>
      <dgm:t>
        <a:bodyPr/>
        <a:lstStyle/>
        <a:p>
          <a:endParaRPr lang="fr-FR"/>
        </a:p>
      </dgm:t>
    </dgm:pt>
    <dgm:pt modelId="{6A2440D2-385C-46A4-91A3-00A259D93AD2}" type="sibTrans" cxnId="{EA57EFAC-E3BF-4B4A-B85B-63D24B62567C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endParaRPr lang="fr-FR"/>
        </a:p>
      </dgm:t>
    </dgm:pt>
    <dgm:pt modelId="{F28F53E1-53FE-4583-A540-90A3CB5C75A9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b="1" dirty="0"/>
            <a:t>Trouver des données</a:t>
          </a:r>
        </a:p>
      </dgm:t>
    </dgm:pt>
    <dgm:pt modelId="{2C9AA095-861F-4EBC-B977-98DED76BF0A3}" type="parTrans" cxnId="{29F9EC73-B917-4545-AF25-A59E7F685384}">
      <dgm:prSet/>
      <dgm:spPr/>
      <dgm:t>
        <a:bodyPr/>
        <a:lstStyle/>
        <a:p>
          <a:endParaRPr lang="fr-FR"/>
        </a:p>
      </dgm:t>
    </dgm:pt>
    <dgm:pt modelId="{39290D06-3212-45A0-BF30-112F9919EE0C}" type="sibTrans" cxnId="{29F9EC73-B917-4545-AF25-A59E7F685384}">
      <dgm:prSet/>
      <dgm:spPr/>
      <dgm:t>
        <a:bodyPr/>
        <a:lstStyle/>
        <a:p>
          <a:endParaRPr lang="fr-FR"/>
        </a:p>
      </dgm:t>
    </dgm:pt>
    <dgm:pt modelId="{21CF8A45-5419-41C8-A77B-8E7FD9F24FF4}">
      <dgm:prSet phldrT="[Texte]"/>
      <dgm:spPr/>
      <dgm:t>
        <a:bodyPr/>
        <a:lstStyle/>
        <a:p>
          <a:pPr algn="ctr"/>
          <a:r>
            <a:rPr lang="fr-FR" b="1" dirty="0"/>
            <a:t>Importer et nettoyer</a:t>
          </a:r>
        </a:p>
      </dgm:t>
    </dgm:pt>
    <dgm:pt modelId="{63F6D089-9D3A-4B49-A6F3-C0D84CDE8DCE}" type="parTrans" cxnId="{245CBF77-D10F-48F4-9DF8-C347CA0D1041}">
      <dgm:prSet/>
      <dgm:spPr/>
      <dgm:t>
        <a:bodyPr/>
        <a:lstStyle/>
        <a:p>
          <a:endParaRPr lang="fr-FR"/>
        </a:p>
      </dgm:t>
    </dgm:pt>
    <dgm:pt modelId="{C96D86B3-E607-4EDA-B7E6-CCC5DED65E2C}" type="sibTrans" cxnId="{245CBF77-D10F-48F4-9DF8-C347CA0D1041}">
      <dgm:prSet/>
      <dgm:spPr/>
      <dgm:t>
        <a:bodyPr/>
        <a:lstStyle/>
        <a:p>
          <a:endParaRPr lang="fr-FR"/>
        </a:p>
      </dgm:t>
    </dgm:pt>
    <dgm:pt modelId="{1DDB2C08-0F14-45D5-B6AD-FF233BAC3245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Quelle est la question ?</a:t>
          </a:r>
        </a:p>
      </dgm:t>
    </dgm:pt>
    <dgm:pt modelId="{583ACC8F-8C84-4A38-BE77-0ADEFD0C3D50}" type="parTrans" cxnId="{350AA596-31E8-4C59-9DEA-F291F6F715A1}">
      <dgm:prSet/>
      <dgm:spPr/>
      <dgm:t>
        <a:bodyPr/>
        <a:lstStyle/>
        <a:p>
          <a:endParaRPr lang="fr-FR"/>
        </a:p>
      </dgm:t>
    </dgm:pt>
    <dgm:pt modelId="{02FC60B9-B7A6-4AD2-AF26-8AFF5FB918C8}" type="sibTrans" cxnId="{350AA596-31E8-4C59-9DEA-F291F6F715A1}">
      <dgm:prSet/>
      <dgm:spPr/>
      <dgm:t>
        <a:bodyPr/>
        <a:lstStyle/>
        <a:p>
          <a:endParaRPr lang="fr-FR"/>
        </a:p>
      </dgm:t>
    </dgm:pt>
    <dgm:pt modelId="{9A1F4DFC-A546-47B6-89D5-DAC3D9C41FCF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Dans l’entreprise ou en dehors</a:t>
          </a:r>
        </a:p>
      </dgm:t>
    </dgm:pt>
    <dgm:pt modelId="{894B43A8-FAF4-4F34-BAC3-0172B65B4DD0}" type="parTrans" cxnId="{94DC012E-3A60-4467-8FCB-07F037AD0C47}">
      <dgm:prSet/>
      <dgm:spPr/>
      <dgm:t>
        <a:bodyPr/>
        <a:lstStyle/>
        <a:p>
          <a:endParaRPr lang="fr-FR"/>
        </a:p>
      </dgm:t>
    </dgm:pt>
    <dgm:pt modelId="{D985584B-21C8-473B-A6D7-AB9670B95A7D}" type="sibTrans" cxnId="{94DC012E-3A60-4467-8FCB-07F037AD0C47}">
      <dgm:prSet/>
      <dgm:spPr/>
      <dgm:t>
        <a:bodyPr/>
        <a:lstStyle/>
        <a:p>
          <a:endParaRPr lang="fr-FR"/>
        </a:p>
      </dgm:t>
    </dgm:pt>
    <dgm:pt modelId="{A0C09C19-8214-49EC-A3B1-F261AD07D787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Sont-elles fiables, à jour ?</a:t>
          </a:r>
        </a:p>
      </dgm:t>
    </dgm:pt>
    <dgm:pt modelId="{03ACDC88-F7B1-4FF0-AD17-C75C8A934E11}" type="parTrans" cxnId="{2252333B-AD7E-4B6C-B52C-539F63DB6B90}">
      <dgm:prSet/>
      <dgm:spPr/>
      <dgm:t>
        <a:bodyPr/>
        <a:lstStyle/>
        <a:p>
          <a:endParaRPr lang="fr-FR"/>
        </a:p>
      </dgm:t>
    </dgm:pt>
    <dgm:pt modelId="{8F35DF6C-DE73-4CB6-AE84-B4C05289904B}" type="sibTrans" cxnId="{2252333B-AD7E-4B6C-B52C-539F63DB6B90}">
      <dgm:prSet/>
      <dgm:spPr/>
      <dgm:t>
        <a:bodyPr/>
        <a:lstStyle/>
        <a:p>
          <a:endParaRPr lang="fr-FR"/>
        </a:p>
      </dgm:t>
    </dgm:pt>
    <dgm:pt modelId="{F3D3F61B-8AB1-4E09-AECE-B95C2CA9B906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Sont-elles propres ?</a:t>
          </a:r>
        </a:p>
      </dgm:t>
    </dgm:pt>
    <dgm:pt modelId="{FDB4B702-DB03-4E7A-8358-2FE2E616FADA}" type="parTrans" cxnId="{F9F706AF-EED3-464F-AB16-70A198002130}">
      <dgm:prSet/>
      <dgm:spPr/>
      <dgm:t>
        <a:bodyPr/>
        <a:lstStyle/>
        <a:p>
          <a:endParaRPr lang="fr-FR"/>
        </a:p>
      </dgm:t>
    </dgm:pt>
    <dgm:pt modelId="{D1412DD4-81A0-4BF6-84BA-78D05EC12F4F}" type="sibTrans" cxnId="{F9F706AF-EED3-464F-AB16-70A198002130}">
      <dgm:prSet/>
      <dgm:spPr/>
      <dgm:t>
        <a:bodyPr/>
        <a:lstStyle/>
        <a:p>
          <a:endParaRPr lang="fr-FR"/>
        </a:p>
      </dgm:t>
    </dgm:pt>
    <dgm:pt modelId="{CE413474-AB1B-437D-90CA-C5A2217D2337}">
      <dgm:prSet phldrT="[Texte]"/>
      <dgm:spPr/>
      <dgm:t>
        <a:bodyPr/>
        <a:lstStyle/>
        <a:p>
          <a:pPr algn="ctr"/>
          <a:r>
            <a:rPr lang="fr-FR" b="1" dirty="0"/>
            <a:t>Exploiter et visualiser</a:t>
          </a:r>
        </a:p>
      </dgm:t>
    </dgm:pt>
    <dgm:pt modelId="{23E6F238-DF3C-479B-A42B-59C5DFAB124D}" type="parTrans" cxnId="{D879BA29-C8DB-480B-91BA-7AF19EC1078C}">
      <dgm:prSet/>
      <dgm:spPr/>
      <dgm:t>
        <a:bodyPr/>
        <a:lstStyle/>
        <a:p>
          <a:endParaRPr lang="fr-FR"/>
        </a:p>
      </dgm:t>
    </dgm:pt>
    <dgm:pt modelId="{F9B288B2-B467-4BCE-B9E5-17D37FF59B4C}" type="sibTrans" cxnId="{D879BA29-C8DB-480B-91BA-7AF19EC1078C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endParaRPr lang="fr-FR"/>
        </a:p>
      </dgm:t>
    </dgm:pt>
    <dgm:pt modelId="{F9A3DE0B-488E-444F-A24A-246EF1D9A11B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b="1" dirty="0"/>
            <a:t>Livrer</a:t>
          </a:r>
        </a:p>
      </dgm:t>
    </dgm:pt>
    <dgm:pt modelId="{E33902F6-0996-495C-B01F-CF707F4747D0}" type="parTrans" cxnId="{672CD62E-FF18-4F60-9035-A47B942C52CA}">
      <dgm:prSet/>
      <dgm:spPr/>
      <dgm:t>
        <a:bodyPr/>
        <a:lstStyle/>
        <a:p>
          <a:endParaRPr lang="fr-FR"/>
        </a:p>
      </dgm:t>
    </dgm:pt>
    <dgm:pt modelId="{E05305FC-7B03-4607-B556-52DC5C4C56D0}" type="sibTrans" cxnId="{672CD62E-FF18-4F60-9035-A47B942C52CA}">
      <dgm:prSet/>
      <dgm:spPr/>
      <dgm:t>
        <a:bodyPr/>
        <a:lstStyle/>
        <a:p>
          <a:endParaRPr lang="fr-FR"/>
        </a:p>
      </dgm:t>
    </dgm:pt>
    <dgm:pt modelId="{A2129948-90A2-4AD6-86BC-8B52F9C328E8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Quels indicateurs peuvent répondre à la question ?</a:t>
          </a:r>
        </a:p>
      </dgm:t>
    </dgm:pt>
    <dgm:pt modelId="{B895BC6A-2D15-4477-9182-A51CF148CF2B}" type="parTrans" cxnId="{515D6CA9-D1FB-4293-A834-7600E3048AD6}">
      <dgm:prSet/>
      <dgm:spPr/>
      <dgm:t>
        <a:bodyPr/>
        <a:lstStyle/>
        <a:p>
          <a:endParaRPr lang="fr-FR"/>
        </a:p>
      </dgm:t>
    </dgm:pt>
    <dgm:pt modelId="{5F1DDEEB-7540-4A1E-8F64-0C9451BA63FC}" type="sibTrans" cxnId="{515D6CA9-D1FB-4293-A834-7600E3048AD6}">
      <dgm:prSet/>
      <dgm:spPr/>
      <dgm:t>
        <a:bodyPr/>
        <a:lstStyle/>
        <a:p>
          <a:endParaRPr lang="fr-FR"/>
        </a:p>
      </dgm:t>
    </dgm:pt>
    <dgm:pt modelId="{41ECECD7-4667-413F-A347-577199BEB48F}">
      <dgm:prSet phldrT="[Texte]"/>
      <dgm:spPr/>
      <dgm:t>
        <a:bodyPr/>
        <a:lstStyle/>
        <a:p>
          <a:pPr algn="l"/>
          <a:r>
            <a:rPr lang="fr-FR" dirty="0"/>
            <a:t>Prendre son temps</a:t>
          </a:r>
        </a:p>
      </dgm:t>
    </dgm:pt>
    <dgm:pt modelId="{43065160-E03D-4C01-B664-A1007C529279}" type="parTrans" cxnId="{17B3DB99-4975-4442-9757-9F1072573BDC}">
      <dgm:prSet/>
      <dgm:spPr/>
      <dgm:t>
        <a:bodyPr/>
        <a:lstStyle/>
        <a:p>
          <a:endParaRPr lang="fr-FR"/>
        </a:p>
      </dgm:t>
    </dgm:pt>
    <dgm:pt modelId="{22E172AA-CB86-4344-9F8A-1066D1040040}" type="sibTrans" cxnId="{17B3DB99-4975-4442-9757-9F1072573BDC}">
      <dgm:prSet/>
      <dgm:spPr/>
      <dgm:t>
        <a:bodyPr/>
        <a:lstStyle/>
        <a:p>
          <a:endParaRPr lang="fr-FR"/>
        </a:p>
      </dgm:t>
    </dgm:pt>
    <dgm:pt modelId="{05424191-A9B1-4442-B06F-419A5B017D39}">
      <dgm:prSet phldrT="[Texte]"/>
      <dgm:spPr/>
      <dgm:t>
        <a:bodyPr/>
        <a:lstStyle/>
        <a:p>
          <a:pPr algn="l"/>
          <a:r>
            <a:rPr lang="fr-FR" dirty="0"/>
            <a:t>Vérifier les aberrations</a:t>
          </a:r>
        </a:p>
      </dgm:t>
    </dgm:pt>
    <dgm:pt modelId="{8902042E-9692-4CE5-838A-B1A7C659470C}" type="parTrans" cxnId="{3EAEE3DF-3898-4425-A31A-8C2A2FD630B8}">
      <dgm:prSet/>
      <dgm:spPr/>
      <dgm:t>
        <a:bodyPr/>
        <a:lstStyle/>
        <a:p>
          <a:endParaRPr lang="fr-FR"/>
        </a:p>
      </dgm:t>
    </dgm:pt>
    <dgm:pt modelId="{6C23F2F6-DE5E-4EBE-9778-5C2F52C1F239}" type="sibTrans" cxnId="{3EAEE3DF-3898-4425-A31A-8C2A2FD630B8}">
      <dgm:prSet/>
      <dgm:spPr/>
      <dgm:t>
        <a:bodyPr/>
        <a:lstStyle/>
        <a:p>
          <a:endParaRPr lang="fr-FR"/>
        </a:p>
      </dgm:t>
    </dgm:pt>
    <dgm:pt modelId="{CB20C1FE-0BC6-4202-97AA-2DFEDA0DF454}">
      <dgm:prSet phldrT="[Texte]"/>
      <dgm:spPr/>
      <dgm:t>
        <a:bodyPr/>
        <a:lstStyle/>
        <a:p>
          <a:pPr algn="l"/>
          <a:r>
            <a:rPr lang="fr-FR" dirty="0"/>
            <a:t>Comment traiter les valeurs absentes ou étranges ?</a:t>
          </a:r>
        </a:p>
      </dgm:t>
    </dgm:pt>
    <dgm:pt modelId="{64CFCB80-4F0E-4CB1-94B7-042ABA2DC37E}" type="parTrans" cxnId="{ED21FF80-9F49-48F5-A088-1EEA921515D0}">
      <dgm:prSet/>
      <dgm:spPr/>
      <dgm:t>
        <a:bodyPr/>
        <a:lstStyle/>
        <a:p>
          <a:endParaRPr lang="fr-FR"/>
        </a:p>
      </dgm:t>
    </dgm:pt>
    <dgm:pt modelId="{B9A0E1B7-3201-4CF7-B903-854A78EF3B0B}" type="sibTrans" cxnId="{ED21FF80-9F49-48F5-A088-1EEA921515D0}">
      <dgm:prSet/>
      <dgm:spPr/>
      <dgm:t>
        <a:bodyPr/>
        <a:lstStyle/>
        <a:p>
          <a:endParaRPr lang="fr-FR"/>
        </a:p>
      </dgm:t>
    </dgm:pt>
    <dgm:pt modelId="{788D2E66-511C-4CAF-A04F-1C76825295AA}">
      <dgm:prSet phldrT="[Texte]"/>
      <dgm:spPr/>
      <dgm:t>
        <a:bodyPr/>
        <a:lstStyle/>
        <a:p>
          <a:pPr algn="l"/>
          <a:r>
            <a:rPr lang="fr-FR" dirty="0"/>
            <a:t>Faire simple</a:t>
          </a:r>
        </a:p>
      </dgm:t>
    </dgm:pt>
    <dgm:pt modelId="{EEAF442A-260C-4411-A46C-69B27FA6950E}" type="parTrans" cxnId="{8DBFEF58-8843-4C89-8366-F699E75B4B76}">
      <dgm:prSet/>
      <dgm:spPr/>
      <dgm:t>
        <a:bodyPr/>
        <a:lstStyle/>
        <a:p>
          <a:endParaRPr lang="fr-FR"/>
        </a:p>
      </dgm:t>
    </dgm:pt>
    <dgm:pt modelId="{B1B95965-672C-4847-BA97-650B3010A1EB}" type="sibTrans" cxnId="{8DBFEF58-8843-4C89-8366-F699E75B4B76}">
      <dgm:prSet/>
      <dgm:spPr/>
      <dgm:t>
        <a:bodyPr/>
        <a:lstStyle/>
        <a:p>
          <a:endParaRPr lang="fr-FR"/>
        </a:p>
      </dgm:t>
    </dgm:pt>
    <dgm:pt modelId="{2C97F0EF-5C50-469D-84C5-18638AB7CBAD}">
      <dgm:prSet phldrT="[Texte]"/>
      <dgm:spPr/>
      <dgm:t>
        <a:bodyPr/>
        <a:lstStyle/>
        <a:p>
          <a:pPr algn="l"/>
          <a:r>
            <a:rPr lang="fr-FR" dirty="0"/>
            <a:t>Faire visuel</a:t>
          </a:r>
        </a:p>
      </dgm:t>
    </dgm:pt>
    <dgm:pt modelId="{E3517BA0-8189-4CCC-B0AA-DB8760C62319}" type="parTrans" cxnId="{C4E039CA-ECCE-41D1-8DE3-3E295B5C2DF1}">
      <dgm:prSet/>
      <dgm:spPr/>
      <dgm:t>
        <a:bodyPr/>
        <a:lstStyle/>
        <a:p>
          <a:endParaRPr lang="fr-FR"/>
        </a:p>
      </dgm:t>
    </dgm:pt>
    <dgm:pt modelId="{2A41A90D-1B8B-4EE3-B076-FD365F3FF6F2}" type="sibTrans" cxnId="{C4E039CA-ECCE-41D1-8DE3-3E295B5C2DF1}">
      <dgm:prSet/>
      <dgm:spPr/>
      <dgm:t>
        <a:bodyPr/>
        <a:lstStyle/>
        <a:p>
          <a:endParaRPr lang="fr-FR"/>
        </a:p>
      </dgm:t>
    </dgm:pt>
    <dgm:pt modelId="{F0023864-6665-4DD7-A334-58F17F5DF350}">
      <dgm:prSet phldrT="[Texte]"/>
      <dgm:spPr/>
      <dgm:t>
        <a:bodyPr/>
        <a:lstStyle/>
        <a:p>
          <a:pPr algn="l"/>
          <a:r>
            <a:rPr lang="fr-FR" dirty="0"/>
            <a:t>Echanger avec le client</a:t>
          </a:r>
        </a:p>
      </dgm:t>
    </dgm:pt>
    <dgm:pt modelId="{15EEB089-D297-4D47-AD2E-3C7DF153B2BF}" type="parTrans" cxnId="{16906841-64C9-4402-A3EC-0E50692A59A7}">
      <dgm:prSet/>
      <dgm:spPr/>
      <dgm:t>
        <a:bodyPr/>
        <a:lstStyle/>
        <a:p>
          <a:endParaRPr lang="fr-FR"/>
        </a:p>
      </dgm:t>
    </dgm:pt>
    <dgm:pt modelId="{3404DAC8-34D4-4C61-966A-79B780E6AFB8}" type="sibTrans" cxnId="{16906841-64C9-4402-A3EC-0E50692A59A7}">
      <dgm:prSet/>
      <dgm:spPr/>
      <dgm:t>
        <a:bodyPr/>
        <a:lstStyle/>
        <a:p>
          <a:endParaRPr lang="fr-FR"/>
        </a:p>
      </dgm:t>
    </dgm:pt>
    <dgm:pt modelId="{3E9E8D1D-8CBD-49F3-9FD4-CCE7E4A3A415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Minimiser le besoin de support et maintenance</a:t>
          </a:r>
        </a:p>
      </dgm:t>
    </dgm:pt>
    <dgm:pt modelId="{065D8B7F-AA73-49D9-A0CE-35BED2DDD47C}" type="parTrans" cxnId="{9A666EA1-3279-4218-BF8E-03CE52312D04}">
      <dgm:prSet/>
      <dgm:spPr/>
      <dgm:t>
        <a:bodyPr/>
        <a:lstStyle/>
        <a:p>
          <a:endParaRPr lang="fr-FR"/>
        </a:p>
      </dgm:t>
    </dgm:pt>
    <dgm:pt modelId="{D21452B6-E602-4954-A39F-37FA400D10B3}" type="sibTrans" cxnId="{9A666EA1-3279-4218-BF8E-03CE52312D04}">
      <dgm:prSet/>
      <dgm:spPr/>
      <dgm:t>
        <a:bodyPr/>
        <a:lstStyle/>
        <a:p>
          <a:endParaRPr lang="fr-FR"/>
        </a:p>
      </dgm:t>
    </dgm:pt>
    <dgm:pt modelId="{901BA11D-BCF4-4556-8BC1-59F066DC9253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Faciliter l’utilisation au maximum</a:t>
          </a:r>
        </a:p>
      </dgm:t>
    </dgm:pt>
    <dgm:pt modelId="{C6BA9E66-54AF-4C85-A395-42B7B81D47D7}" type="parTrans" cxnId="{802F7F27-216F-492D-9C30-37D02EB05084}">
      <dgm:prSet/>
      <dgm:spPr/>
      <dgm:t>
        <a:bodyPr/>
        <a:lstStyle/>
        <a:p>
          <a:endParaRPr lang="fr-FR"/>
        </a:p>
      </dgm:t>
    </dgm:pt>
    <dgm:pt modelId="{9F055BBA-0EB2-4D2E-8A5E-30DBA68DA1BA}" type="sibTrans" cxnId="{802F7F27-216F-492D-9C30-37D02EB05084}">
      <dgm:prSet/>
      <dgm:spPr/>
      <dgm:t>
        <a:bodyPr/>
        <a:lstStyle/>
        <a:p>
          <a:endParaRPr lang="fr-FR"/>
        </a:p>
      </dgm:t>
    </dgm:pt>
    <dgm:pt modelId="{E2C1139E-E6CC-4A31-AC48-631EE3C6A499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endParaRPr lang="fr-FR" dirty="0"/>
        </a:p>
      </dgm:t>
    </dgm:pt>
    <dgm:pt modelId="{0F232534-E192-4DCD-9A02-DBD610781122}" type="parTrans" cxnId="{D2A9AE9B-C2AF-4277-8AB8-804F76FE8C6D}">
      <dgm:prSet/>
      <dgm:spPr/>
      <dgm:t>
        <a:bodyPr/>
        <a:lstStyle/>
        <a:p>
          <a:endParaRPr lang="fr-FR"/>
        </a:p>
      </dgm:t>
    </dgm:pt>
    <dgm:pt modelId="{E3F014AE-DE11-4034-8662-4C73644A5FEA}" type="sibTrans" cxnId="{D2A9AE9B-C2AF-4277-8AB8-804F76FE8C6D}">
      <dgm:prSet/>
      <dgm:spPr/>
      <dgm:t>
        <a:bodyPr/>
        <a:lstStyle/>
        <a:p>
          <a:endParaRPr lang="fr-FR"/>
        </a:p>
      </dgm:t>
    </dgm:pt>
    <dgm:pt modelId="{D0FFA176-AA80-468E-9802-0F57737E1FA2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endParaRPr lang="fr-FR" dirty="0"/>
        </a:p>
      </dgm:t>
    </dgm:pt>
    <dgm:pt modelId="{DCD72982-497A-47BE-9A78-052EA101AAB6}" type="parTrans" cxnId="{293B0C90-A06E-4028-BF18-328B07C3DD9A}">
      <dgm:prSet/>
      <dgm:spPr/>
    </dgm:pt>
    <dgm:pt modelId="{9E4E139E-88FA-42E2-9AE9-DAC037B4DA80}" type="sibTrans" cxnId="{293B0C90-A06E-4028-BF18-328B07C3DD9A}">
      <dgm:prSet/>
      <dgm:spPr/>
    </dgm:pt>
    <dgm:pt modelId="{78C8954C-B1D4-43A3-83B1-1721D71CEA05}">
      <dgm:prSet phldrT="[Texte]"/>
      <dgm:spPr/>
      <dgm:t>
        <a:bodyPr/>
        <a:lstStyle/>
        <a:p>
          <a:pPr algn="l"/>
          <a:endParaRPr lang="fr-FR" dirty="0"/>
        </a:p>
      </dgm:t>
    </dgm:pt>
    <dgm:pt modelId="{38F1B572-D6CE-49C3-9758-D1106AB3A2E3}" type="parTrans" cxnId="{C2C828A2-B96D-4AE8-ABA8-C2757169DFFB}">
      <dgm:prSet/>
      <dgm:spPr/>
    </dgm:pt>
    <dgm:pt modelId="{EB2236E5-43DB-47EA-91DE-E2E52AEDFBDA}" type="sibTrans" cxnId="{C2C828A2-B96D-4AE8-ABA8-C2757169DFFB}">
      <dgm:prSet/>
      <dgm:spPr/>
    </dgm:pt>
    <dgm:pt modelId="{C79E3A47-1CA6-4BB2-AEA4-C1EAD5FF6CD4}">
      <dgm:prSet phldrT="[Texte]"/>
      <dgm:spPr/>
      <dgm:t>
        <a:bodyPr/>
        <a:lstStyle/>
        <a:p>
          <a:pPr algn="l"/>
          <a:endParaRPr lang="fr-FR" dirty="0"/>
        </a:p>
      </dgm:t>
    </dgm:pt>
    <dgm:pt modelId="{6EFD3951-15DF-42F2-8AF5-9009807C2719}" type="parTrans" cxnId="{1AF9F44F-2E17-4BF7-9995-C6B2D36C9030}">
      <dgm:prSet/>
      <dgm:spPr/>
    </dgm:pt>
    <dgm:pt modelId="{280C1F3D-D4DE-44B3-8904-8F2D924BD35B}" type="sibTrans" cxnId="{1AF9F44F-2E17-4BF7-9995-C6B2D36C9030}">
      <dgm:prSet/>
      <dgm:spPr/>
    </dgm:pt>
    <dgm:pt modelId="{C6F58385-E2EC-4A9C-B533-F95895E40AA5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endParaRPr lang="fr-FR" dirty="0"/>
        </a:p>
      </dgm:t>
    </dgm:pt>
    <dgm:pt modelId="{B07588C0-4558-444B-AFAA-794E7EF6E029}" type="parTrans" cxnId="{6425244F-5A0D-47E8-BE48-55EB06CBCCAB}">
      <dgm:prSet/>
      <dgm:spPr/>
    </dgm:pt>
    <dgm:pt modelId="{FDA7C153-A79E-422A-A83B-B91036E46294}" type="sibTrans" cxnId="{6425244F-5A0D-47E8-BE48-55EB06CBCCAB}">
      <dgm:prSet/>
      <dgm:spPr/>
    </dgm:pt>
    <dgm:pt modelId="{B65DFA70-18A7-4179-B130-80CD0FA45D54}" type="pres">
      <dgm:prSet presAssocID="{96DC2C75-B749-47FE-A392-10CAB4F2E502}" presName="Name0" presStyleCnt="0">
        <dgm:presLayoutVars>
          <dgm:dir/>
          <dgm:resizeHandles val="exact"/>
        </dgm:presLayoutVars>
      </dgm:prSet>
      <dgm:spPr/>
    </dgm:pt>
    <dgm:pt modelId="{D1D40C92-A817-4D96-9BEE-DB8355FAF9E1}" type="pres">
      <dgm:prSet presAssocID="{761232D1-7EF2-4524-9639-FDD13C890378}" presName="node" presStyleLbl="node1" presStyleIdx="0" presStyleCnt="5" custScaleX="133100" custScaleY="133100">
        <dgm:presLayoutVars>
          <dgm:bulletEnabled val="1"/>
        </dgm:presLayoutVars>
      </dgm:prSet>
      <dgm:spPr/>
    </dgm:pt>
    <dgm:pt modelId="{FB9D7D28-AA19-44A7-98D5-136121627D5C}" type="pres">
      <dgm:prSet presAssocID="{6A2440D2-385C-46A4-91A3-00A259D93AD2}" presName="sibTrans" presStyleLbl="sibTrans2D1" presStyleIdx="0" presStyleCnt="4"/>
      <dgm:spPr/>
    </dgm:pt>
    <dgm:pt modelId="{E1F83C21-6AAA-4D5C-A349-BC5AA53E5CAE}" type="pres">
      <dgm:prSet presAssocID="{6A2440D2-385C-46A4-91A3-00A259D93AD2}" presName="connectorText" presStyleLbl="sibTrans2D1" presStyleIdx="0" presStyleCnt="4"/>
      <dgm:spPr/>
    </dgm:pt>
    <dgm:pt modelId="{3B656F80-8AEA-44D9-9A2A-15ACB1877E3D}" type="pres">
      <dgm:prSet presAssocID="{F28F53E1-53FE-4583-A540-90A3CB5C75A9}" presName="node" presStyleLbl="node1" presStyleIdx="1" presStyleCnt="5" custScaleX="133100" custScaleY="133100">
        <dgm:presLayoutVars>
          <dgm:bulletEnabled val="1"/>
        </dgm:presLayoutVars>
      </dgm:prSet>
      <dgm:spPr/>
    </dgm:pt>
    <dgm:pt modelId="{9D7EC585-AE40-4B1D-84DF-954400427DD9}" type="pres">
      <dgm:prSet presAssocID="{39290D06-3212-45A0-BF30-112F9919EE0C}" presName="sibTrans" presStyleLbl="sibTrans2D1" presStyleIdx="1" presStyleCnt="4"/>
      <dgm:spPr/>
    </dgm:pt>
    <dgm:pt modelId="{E3DF5D73-A2B5-4720-B0C6-82F6A6D252C3}" type="pres">
      <dgm:prSet presAssocID="{39290D06-3212-45A0-BF30-112F9919EE0C}" presName="connectorText" presStyleLbl="sibTrans2D1" presStyleIdx="1" presStyleCnt="4"/>
      <dgm:spPr/>
    </dgm:pt>
    <dgm:pt modelId="{D1EBF1DC-FF36-4719-B230-3EF3028BA383}" type="pres">
      <dgm:prSet presAssocID="{21CF8A45-5419-41C8-A77B-8E7FD9F24FF4}" presName="node" presStyleLbl="node1" presStyleIdx="2" presStyleCnt="5" custScaleX="133100" custScaleY="133100">
        <dgm:presLayoutVars>
          <dgm:bulletEnabled val="1"/>
        </dgm:presLayoutVars>
      </dgm:prSet>
      <dgm:spPr/>
    </dgm:pt>
    <dgm:pt modelId="{4B651E46-3256-49C1-BB61-9F3D7D6CB925}" type="pres">
      <dgm:prSet presAssocID="{C96D86B3-E607-4EDA-B7E6-CCC5DED65E2C}" presName="sibTrans" presStyleLbl="sibTrans2D1" presStyleIdx="2" presStyleCnt="4"/>
      <dgm:spPr/>
    </dgm:pt>
    <dgm:pt modelId="{9E6CC666-5079-4A45-878B-AFEC0BCBBE72}" type="pres">
      <dgm:prSet presAssocID="{C96D86B3-E607-4EDA-B7E6-CCC5DED65E2C}" presName="connectorText" presStyleLbl="sibTrans2D1" presStyleIdx="2" presStyleCnt="4"/>
      <dgm:spPr/>
    </dgm:pt>
    <dgm:pt modelId="{3C90B521-BBC2-4890-BE6A-1117CA77BAE9}" type="pres">
      <dgm:prSet presAssocID="{CE413474-AB1B-437D-90CA-C5A2217D2337}" presName="node" presStyleLbl="node1" presStyleIdx="3" presStyleCnt="5" custScaleX="133100" custScaleY="133100">
        <dgm:presLayoutVars>
          <dgm:bulletEnabled val="1"/>
        </dgm:presLayoutVars>
      </dgm:prSet>
      <dgm:spPr/>
    </dgm:pt>
    <dgm:pt modelId="{E2EAA5E0-DE7F-45B9-9F9F-758CF49A483E}" type="pres">
      <dgm:prSet presAssocID="{F9B288B2-B467-4BCE-B9E5-17D37FF59B4C}" presName="sibTrans" presStyleLbl="sibTrans2D1" presStyleIdx="3" presStyleCnt="4"/>
      <dgm:spPr/>
    </dgm:pt>
    <dgm:pt modelId="{5C39B8C6-D0F4-4C13-B6DA-40ABB5355ECA}" type="pres">
      <dgm:prSet presAssocID="{F9B288B2-B467-4BCE-B9E5-17D37FF59B4C}" presName="connectorText" presStyleLbl="sibTrans2D1" presStyleIdx="3" presStyleCnt="4"/>
      <dgm:spPr/>
    </dgm:pt>
    <dgm:pt modelId="{2D351AE1-65B5-41AB-BFA3-53EB8AA3B815}" type="pres">
      <dgm:prSet presAssocID="{F9A3DE0B-488E-444F-A24A-246EF1D9A11B}" presName="node" presStyleLbl="node1" presStyleIdx="4" presStyleCnt="5" custScaleX="133100" custScaleY="133100">
        <dgm:presLayoutVars>
          <dgm:bulletEnabled val="1"/>
        </dgm:presLayoutVars>
      </dgm:prSet>
      <dgm:spPr/>
    </dgm:pt>
  </dgm:ptLst>
  <dgm:cxnLst>
    <dgm:cxn modelId="{EB4AAB03-00C7-424C-BA46-EC0F27B22DBD}" type="presOf" srcId="{1DDB2C08-0F14-45D5-B6AD-FF233BAC3245}" destId="{D1D40C92-A817-4D96-9BEE-DB8355FAF9E1}" srcOrd="0" destOrd="2" presId="urn:microsoft.com/office/officeart/2005/8/layout/process1"/>
    <dgm:cxn modelId="{0C0A7715-4D6E-42A2-BD4F-2FED85E2298A}" type="presOf" srcId="{F28F53E1-53FE-4583-A540-90A3CB5C75A9}" destId="{3B656F80-8AEA-44D9-9A2A-15ACB1877E3D}" srcOrd="0" destOrd="0" presId="urn:microsoft.com/office/officeart/2005/8/layout/process1"/>
    <dgm:cxn modelId="{EC85F41F-AE05-4353-BB48-4AA4C5FEA9C1}" type="presOf" srcId="{C79E3A47-1CA6-4BB2-AEA4-C1EAD5FF6CD4}" destId="{3C90B521-BBC2-4890-BE6A-1117CA77BAE9}" srcOrd="0" destOrd="1" presId="urn:microsoft.com/office/officeart/2005/8/layout/process1"/>
    <dgm:cxn modelId="{802F7F27-216F-492D-9C30-37D02EB05084}" srcId="{F9A3DE0B-488E-444F-A24A-246EF1D9A11B}" destId="{901BA11D-BCF4-4556-8BC1-59F066DC9253}" srcOrd="2" destOrd="0" parTransId="{C6BA9E66-54AF-4C85-A395-42B7B81D47D7}" sibTransId="{9F055BBA-0EB2-4D2E-8A5E-30DBA68DA1BA}"/>
    <dgm:cxn modelId="{D879BA29-C8DB-480B-91BA-7AF19EC1078C}" srcId="{96DC2C75-B749-47FE-A392-10CAB4F2E502}" destId="{CE413474-AB1B-437D-90CA-C5A2217D2337}" srcOrd="3" destOrd="0" parTransId="{23E6F238-DF3C-479B-A42B-59C5DFAB124D}" sibTransId="{F9B288B2-B467-4BCE-B9E5-17D37FF59B4C}"/>
    <dgm:cxn modelId="{94DC012E-3A60-4467-8FCB-07F037AD0C47}" srcId="{F28F53E1-53FE-4583-A540-90A3CB5C75A9}" destId="{9A1F4DFC-A546-47B6-89D5-DAC3D9C41FCF}" srcOrd="1" destOrd="0" parTransId="{894B43A8-FAF4-4F34-BAC3-0172B65B4DD0}" sibTransId="{D985584B-21C8-473B-A6D7-AB9670B95A7D}"/>
    <dgm:cxn modelId="{672CD62E-FF18-4F60-9035-A47B942C52CA}" srcId="{96DC2C75-B749-47FE-A392-10CAB4F2E502}" destId="{F9A3DE0B-488E-444F-A24A-246EF1D9A11B}" srcOrd="4" destOrd="0" parTransId="{E33902F6-0996-495C-B01F-CF707F4747D0}" sibTransId="{E05305FC-7B03-4607-B556-52DC5C4C56D0}"/>
    <dgm:cxn modelId="{A0148A31-2483-47CB-9504-82D406BD2894}" type="presOf" srcId="{F9B288B2-B467-4BCE-B9E5-17D37FF59B4C}" destId="{E2EAA5E0-DE7F-45B9-9F9F-758CF49A483E}" srcOrd="0" destOrd="0" presId="urn:microsoft.com/office/officeart/2005/8/layout/process1"/>
    <dgm:cxn modelId="{B5768538-B534-40CB-9336-A533C0D6F45E}" type="presOf" srcId="{761232D1-7EF2-4524-9639-FDD13C890378}" destId="{D1D40C92-A817-4D96-9BEE-DB8355FAF9E1}" srcOrd="0" destOrd="0" presId="urn:microsoft.com/office/officeart/2005/8/layout/process1"/>
    <dgm:cxn modelId="{2252333B-AD7E-4B6C-B52C-539F63DB6B90}" srcId="{F28F53E1-53FE-4583-A540-90A3CB5C75A9}" destId="{A0C09C19-8214-49EC-A3B1-F261AD07D787}" srcOrd="2" destOrd="0" parTransId="{03ACDC88-F7B1-4FF0-AD17-C75C8A934E11}" sibTransId="{8F35DF6C-DE73-4CB6-AE84-B4C05289904B}"/>
    <dgm:cxn modelId="{16906841-64C9-4402-A3EC-0E50692A59A7}" srcId="{CE413474-AB1B-437D-90CA-C5A2217D2337}" destId="{F0023864-6665-4DD7-A334-58F17F5DF350}" srcOrd="3" destOrd="0" parTransId="{15EEB089-D297-4D47-AD2E-3C7DF153B2BF}" sibTransId="{3404DAC8-34D4-4C61-966A-79B780E6AFB8}"/>
    <dgm:cxn modelId="{8DBE3265-CBB7-4879-9A71-4C4BC2ECF3FA}" type="presOf" srcId="{A0C09C19-8214-49EC-A3B1-F261AD07D787}" destId="{3B656F80-8AEA-44D9-9A2A-15ACB1877E3D}" srcOrd="0" destOrd="3" presId="urn:microsoft.com/office/officeart/2005/8/layout/process1"/>
    <dgm:cxn modelId="{3121CE49-B63E-4323-AE68-C5C384B04AED}" type="presOf" srcId="{C6F58385-E2EC-4A9C-B533-F95895E40AA5}" destId="{2D351AE1-65B5-41AB-BFA3-53EB8AA3B815}" srcOrd="0" destOrd="1" presId="urn:microsoft.com/office/officeart/2005/8/layout/process1"/>
    <dgm:cxn modelId="{1C24D249-1C95-4A1B-B9EE-FDC43DA29E11}" type="presOf" srcId="{C96D86B3-E607-4EDA-B7E6-CCC5DED65E2C}" destId="{9E6CC666-5079-4A45-878B-AFEC0BCBBE72}" srcOrd="1" destOrd="0" presId="urn:microsoft.com/office/officeart/2005/8/layout/process1"/>
    <dgm:cxn modelId="{47B7CF4C-6703-45B8-A04A-3DF517D9B1D2}" type="presOf" srcId="{9A1F4DFC-A546-47B6-89D5-DAC3D9C41FCF}" destId="{3B656F80-8AEA-44D9-9A2A-15ACB1877E3D}" srcOrd="0" destOrd="2" presId="urn:microsoft.com/office/officeart/2005/8/layout/process1"/>
    <dgm:cxn modelId="{1AC33B4E-9295-4092-AAFC-A57751E89818}" type="presOf" srcId="{2C97F0EF-5C50-469D-84C5-18638AB7CBAD}" destId="{3C90B521-BBC2-4890-BE6A-1117CA77BAE9}" srcOrd="0" destOrd="3" presId="urn:microsoft.com/office/officeart/2005/8/layout/process1"/>
    <dgm:cxn modelId="{6425244F-5A0D-47E8-BE48-55EB06CBCCAB}" srcId="{F9A3DE0B-488E-444F-A24A-246EF1D9A11B}" destId="{C6F58385-E2EC-4A9C-B533-F95895E40AA5}" srcOrd="0" destOrd="0" parTransId="{B07588C0-4558-444B-AFAA-794E7EF6E029}" sibTransId="{FDA7C153-A79E-422A-A83B-B91036E46294}"/>
    <dgm:cxn modelId="{1AF9F44F-2E17-4BF7-9995-C6B2D36C9030}" srcId="{CE413474-AB1B-437D-90CA-C5A2217D2337}" destId="{C79E3A47-1CA6-4BB2-AEA4-C1EAD5FF6CD4}" srcOrd="0" destOrd="0" parTransId="{6EFD3951-15DF-42F2-8AF5-9009807C2719}" sibTransId="{280C1F3D-D4DE-44B3-8904-8F2D924BD35B}"/>
    <dgm:cxn modelId="{CA545D72-F7B8-4EC6-96BF-054ACDE5F5AD}" type="presOf" srcId="{D0FFA176-AA80-468E-9802-0F57737E1FA2}" destId="{3B656F80-8AEA-44D9-9A2A-15ACB1877E3D}" srcOrd="0" destOrd="1" presId="urn:microsoft.com/office/officeart/2005/8/layout/process1"/>
    <dgm:cxn modelId="{29F9EC73-B917-4545-AF25-A59E7F685384}" srcId="{96DC2C75-B749-47FE-A392-10CAB4F2E502}" destId="{F28F53E1-53FE-4583-A540-90A3CB5C75A9}" srcOrd="1" destOrd="0" parTransId="{2C9AA095-861F-4EBC-B977-98DED76BF0A3}" sibTransId="{39290D06-3212-45A0-BF30-112F9919EE0C}"/>
    <dgm:cxn modelId="{8E98E675-1B72-4898-A39A-57BABAED9AC7}" type="presOf" srcId="{21CF8A45-5419-41C8-A77B-8E7FD9F24FF4}" destId="{D1EBF1DC-FF36-4719-B230-3EF3028BA383}" srcOrd="0" destOrd="0" presId="urn:microsoft.com/office/officeart/2005/8/layout/process1"/>
    <dgm:cxn modelId="{245CBF77-D10F-48F4-9DF8-C347CA0D1041}" srcId="{96DC2C75-B749-47FE-A392-10CAB4F2E502}" destId="{21CF8A45-5419-41C8-A77B-8E7FD9F24FF4}" srcOrd="2" destOrd="0" parTransId="{63F6D089-9D3A-4B49-A6F3-C0D84CDE8DCE}" sibTransId="{C96D86B3-E607-4EDA-B7E6-CCC5DED65E2C}"/>
    <dgm:cxn modelId="{8DBFEF58-8843-4C89-8366-F699E75B4B76}" srcId="{CE413474-AB1B-437D-90CA-C5A2217D2337}" destId="{788D2E66-511C-4CAF-A04F-1C76825295AA}" srcOrd="1" destOrd="0" parTransId="{EEAF442A-260C-4411-A46C-69B27FA6950E}" sibTransId="{B1B95965-672C-4847-BA97-650B3010A1EB}"/>
    <dgm:cxn modelId="{127F457D-71BF-49E8-96A9-7B37AF6663DD}" type="presOf" srcId="{3E9E8D1D-8CBD-49F3-9FD4-CCE7E4A3A415}" destId="{2D351AE1-65B5-41AB-BFA3-53EB8AA3B815}" srcOrd="0" destOrd="2" presId="urn:microsoft.com/office/officeart/2005/8/layout/process1"/>
    <dgm:cxn modelId="{45790A80-A69C-4D0E-8FC6-0CFE266191D6}" type="presOf" srcId="{39290D06-3212-45A0-BF30-112F9919EE0C}" destId="{9D7EC585-AE40-4B1D-84DF-954400427DD9}" srcOrd="0" destOrd="0" presId="urn:microsoft.com/office/officeart/2005/8/layout/process1"/>
    <dgm:cxn modelId="{ED21FF80-9F49-48F5-A088-1EEA921515D0}" srcId="{21CF8A45-5419-41C8-A77B-8E7FD9F24FF4}" destId="{CB20C1FE-0BC6-4202-97AA-2DFEDA0DF454}" srcOrd="3" destOrd="0" parTransId="{64CFCB80-4F0E-4CB1-94B7-042ABA2DC37E}" sibTransId="{B9A0E1B7-3201-4CF7-B903-854A78EF3B0B}"/>
    <dgm:cxn modelId="{A4DE9785-DD00-4EE5-A7F7-228051D4213C}" type="presOf" srcId="{F0023864-6665-4DD7-A334-58F17F5DF350}" destId="{3C90B521-BBC2-4890-BE6A-1117CA77BAE9}" srcOrd="0" destOrd="4" presId="urn:microsoft.com/office/officeart/2005/8/layout/process1"/>
    <dgm:cxn modelId="{293B0C90-A06E-4028-BF18-328B07C3DD9A}" srcId="{F28F53E1-53FE-4583-A540-90A3CB5C75A9}" destId="{D0FFA176-AA80-468E-9802-0F57737E1FA2}" srcOrd="0" destOrd="0" parTransId="{DCD72982-497A-47BE-9A78-052EA101AAB6}" sibTransId="{9E4E139E-88FA-42E2-9AE9-DAC037B4DA80}"/>
    <dgm:cxn modelId="{350AA596-31E8-4C59-9DEA-F291F6F715A1}" srcId="{761232D1-7EF2-4524-9639-FDD13C890378}" destId="{1DDB2C08-0F14-45D5-B6AD-FF233BAC3245}" srcOrd="1" destOrd="0" parTransId="{583ACC8F-8C84-4A38-BE77-0ADEFD0C3D50}" sibTransId="{02FC60B9-B7A6-4AD2-AF26-8AFF5FB918C8}"/>
    <dgm:cxn modelId="{17B3DB99-4975-4442-9757-9F1072573BDC}" srcId="{21CF8A45-5419-41C8-A77B-8E7FD9F24FF4}" destId="{41ECECD7-4667-413F-A347-577199BEB48F}" srcOrd="1" destOrd="0" parTransId="{43065160-E03D-4C01-B664-A1007C529279}" sibTransId="{22E172AA-CB86-4344-9F8A-1066D1040040}"/>
    <dgm:cxn modelId="{D2A9AE9B-C2AF-4277-8AB8-804F76FE8C6D}" srcId="{761232D1-7EF2-4524-9639-FDD13C890378}" destId="{E2C1139E-E6CC-4A31-AC48-631EE3C6A499}" srcOrd="0" destOrd="0" parTransId="{0F232534-E192-4DCD-9A02-DBD610781122}" sibTransId="{E3F014AE-DE11-4034-8662-4C73644A5FEA}"/>
    <dgm:cxn modelId="{F07EBE9C-CBA0-40F1-84F8-E7DAC869A3B8}" type="presOf" srcId="{96DC2C75-B749-47FE-A392-10CAB4F2E502}" destId="{B65DFA70-18A7-4179-B130-80CD0FA45D54}" srcOrd="0" destOrd="0" presId="urn:microsoft.com/office/officeart/2005/8/layout/process1"/>
    <dgm:cxn modelId="{D169979D-3DD5-4A76-A9BE-1CB3F5380BBD}" type="presOf" srcId="{6A2440D2-385C-46A4-91A3-00A259D93AD2}" destId="{FB9D7D28-AA19-44A7-98D5-136121627D5C}" srcOrd="0" destOrd="0" presId="urn:microsoft.com/office/officeart/2005/8/layout/process1"/>
    <dgm:cxn modelId="{28F8A19E-881A-4604-A1A1-BFD006A664A8}" type="presOf" srcId="{CB20C1FE-0BC6-4202-97AA-2DFEDA0DF454}" destId="{D1EBF1DC-FF36-4719-B230-3EF3028BA383}" srcOrd="0" destOrd="4" presId="urn:microsoft.com/office/officeart/2005/8/layout/process1"/>
    <dgm:cxn modelId="{A7D543A0-6B31-4E23-A649-C328D8F337F2}" type="presOf" srcId="{78C8954C-B1D4-43A3-83B1-1721D71CEA05}" destId="{D1EBF1DC-FF36-4719-B230-3EF3028BA383}" srcOrd="0" destOrd="1" presId="urn:microsoft.com/office/officeart/2005/8/layout/process1"/>
    <dgm:cxn modelId="{8BAE82A0-18AA-4C04-B9AF-1A7008106E34}" type="presOf" srcId="{E2C1139E-E6CC-4A31-AC48-631EE3C6A499}" destId="{D1D40C92-A817-4D96-9BEE-DB8355FAF9E1}" srcOrd="0" destOrd="1" presId="urn:microsoft.com/office/officeart/2005/8/layout/process1"/>
    <dgm:cxn modelId="{8DD5A1A0-C54C-42AF-B5DC-B1C060D6A144}" type="presOf" srcId="{F3D3F61B-8AB1-4E09-AECE-B95C2CA9B906}" destId="{3B656F80-8AEA-44D9-9A2A-15ACB1877E3D}" srcOrd="0" destOrd="4" presId="urn:microsoft.com/office/officeart/2005/8/layout/process1"/>
    <dgm:cxn modelId="{9A666EA1-3279-4218-BF8E-03CE52312D04}" srcId="{F9A3DE0B-488E-444F-A24A-246EF1D9A11B}" destId="{3E9E8D1D-8CBD-49F3-9FD4-CCE7E4A3A415}" srcOrd="1" destOrd="0" parTransId="{065D8B7F-AA73-49D9-A0CE-35BED2DDD47C}" sibTransId="{D21452B6-E602-4954-A39F-37FA400D10B3}"/>
    <dgm:cxn modelId="{C2D217A2-D02F-4862-B2EB-9A6B40A9FACB}" type="presOf" srcId="{6A2440D2-385C-46A4-91A3-00A259D93AD2}" destId="{E1F83C21-6AAA-4D5C-A349-BC5AA53E5CAE}" srcOrd="1" destOrd="0" presId="urn:microsoft.com/office/officeart/2005/8/layout/process1"/>
    <dgm:cxn modelId="{C2C828A2-B96D-4AE8-ABA8-C2757169DFFB}" srcId="{21CF8A45-5419-41C8-A77B-8E7FD9F24FF4}" destId="{78C8954C-B1D4-43A3-83B1-1721D71CEA05}" srcOrd="0" destOrd="0" parTransId="{38F1B572-D6CE-49C3-9758-D1106AB3A2E3}" sibTransId="{EB2236E5-43DB-47EA-91DE-E2E52AEDFBDA}"/>
    <dgm:cxn modelId="{515D6CA9-D1FB-4293-A834-7600E3048AD6}" srcId="{761232D1-7EF2-4524-9639-FDD13C890378}" destId="{A2129948-90A2-4AD6-86BC-8B52F9C328E8}" srcOrd="2" destOrd="0" parTransId="{B895BC6A-2D15-4477-9182-A51CF148CF2B}" sibTransId="{5F1DDEEB-7540-4A1E-8F64-0C9451BA63FC}"/>
    <dgm:cxn modelId="{47C213AC-8ECD-4316-B77F-C08DF005E04C}" type="presOf" srcId="{C96D86B3-E607-4EDA-B7E6-CCC5DED65E2C}" destId="{4B651E46-3256-49C1-BB61-9F3D7D6CB925}" srcOrd="0" destOrd="0" presId="urn:microsoft.com/office/officeart/2005/8/layout/process1"/>
    <dgm:cxn modelId="{EA57EFAC-E3BF-4B4A-B85B-63D24B62567C}" srcId="{96DC2C75-B749-47FE-A392-10CAB4F2E502}" destId="{761232D1-7EF2-4524-9639-FDD13C890378}" srcOrd="0" destOrd="0" parTransId="{388535BD-5A75-4D6D-A942-9196CD1D30D9}" sibTransId="{6A2440D2-385C-46A4-91A3-00A259D93AD2}"/>
    <dgm:cxn modelId="{F9F706AF-EED3-464F-AB16-70A198002130}" srcId="{F28F53E1-53FE-4583-A540-90A3CB5C75A9}" destId="{F3D3F61B-8AB1-4E09-AECE-B95C2CA9B906}" srcOrd="3" destOrd="0" parTransId="{FDB4B702-DB03-4E7A-8358-2FE2E616FADA}" sibTransId="{D1412DD4-81A0-4BF6-84BA-78D05EC12F4F}"/>
    <dgm:cxn modelId="{1AB597B1-7BAF-4728-9C6C-CF2714063D36}" type="presOf" srcId="{788D2E66-511C-4CAF-A04F-1C76825295AA}" destId="{3C90B521-BBC2-4890-BE6A-1117CA77BAE9}" srcOrd="0" destOrd="2" presId="urn:microsoft.com/office/officeart/2005/8/layout/process1"/>
    <dgm:cxn modelId="{17ADC6B4-87BE-4808-8078-E29423287ED3}" type="presOf" srcId="{901BA11D-BCF4-4556-8BC1-59F066DC9253}" destId="{2D351AE1-65B5-41AB-BFA3-53EB8AA3B815}" srcOrd="0" destOrd="3" presId="urn:microsoft.com/office/officeart/2005/8/layout/process1"/>
    <dgm:cxn modelId="{07C4E9B8-5589-49E7-AAB0-CE94865C3F34}" type="presOf" srcId="{A2129948-90A2-4AD6-86BC-8B52F9C328E8}" destId="{D1D40C92-A817-4D96-9BEE-DB8355FAF9E1}" srcOrd="0" destOrd="3" presId="urn:microsoft.com/office/officeart/2005/8/layout/process1"/>
    <dgm:cxn modelId="{1B5BF9BF-3DF6-4EE5-9CBB-95A12F5D49B2}" type="presOf" srcId="{F9B288B2-B467-4BCE-B9E5-17D37FF59B4C}" destId="{5C39B8C6-D0F4-4C13-B6DA-40ABB5355ECA}" srcOrd="1" destOrd="0" presId="urn:microsoft.com/office/officeart/2005/8/layout/process1"/>
    <dgm:cxn modelId="{0F5530C1-BAB2-4BCD-8848-89DF9D8F685F}" type="presOf" srcId="{CE413474-AB1B-437D-90CA-C5A2217D2337}" destId="{3C90B521-BBC2-4890-BE6A-1117CA77BAE9}" srcOrd="0" destOrd="0" presId="urn:microsoft.com/office/officeart/2005/8/layout/process1"/>
    <dgm:cxn modelId="{C4E039CA-ECCE-41D1-8DE3-3E295B5C2DF1}" srcId="{CE413474-AB1B-437D-90CA-C5A2217D2337}" destId="{2C97F0EF-5C50-469D-84C5-18638AB7CBAD}" srcOrd="2" destOrd="0" parTransId="{E3517BA0-8189-4CCC-B0AA-DB8760C62319}" sibTransId="{2A41A90D-1B8B-4EE3-B076-FD365F3FF6F2}"/>
    <dgm:cxn modelId="{3EAEE3DF-3898-4425-A31A-8C2A2FD630B8}" srcId="{21CF8A45-5419-41C8-A77B-8E7FD9F24FF4}" destId="{05424191-A9B1-4442-B06F-419A5B017D39}" srcOrd="2" destOrd="0" parTransId="{8902042E-9692-4CE5-838A-B1A7C659470C}" sibTransId="{6C23F2F6-DE5E-4EBE-9778-5C2F52C1F239}"/>
    <dgm:cxn modelId="{C9657FE3-9AFB-49C8-B2A2-8AA44EEB5161}" type="presOf" srcId="{05424191-A9B1-4442-B06F-419A5B017D39}" destId="{D1EBF1DC-FF36-4719-B230-3EF3028BA383}" srcOrd="0" destOrd="3" presId="urn:microsoft.com/office/officeart/2005/8/layout/process1"/>
    <dgm:cxn modelId="{2812A6E4-1685-4316-A298-BB9ABD81AA1D}" type="presOf" srcId="{41ECECD7-4667-413F-A347-577199BEB48F}" destId="{D1EBF1DC-FF36-4719-B230-3EF3028BA383}" srcOrd="0" destOrd="2" presId="urn:microsoft.com/office/officeart/2005/8/layout/process1"/>
    <dgm:cxn modelId="{E811DBEB-F164-459A-B220-74064652FA1B}" type="presOf" srcId="{39290D06-3212-45A0-BF30-112F9919EE0C}" destId="{E3DF5D73-A2B5-4720-B0C6-82F6A6D252C3}" srcOrd="1" destOrd="0" presId="urn:microsoft.com/office/officeart/2005/8/layout/process1"/>
    <dgm:cxn modelId="{ADBF08ED-348B-477E-9929-BE2315588FBD}" type="presOf" srcId="{F9A3DE0B-488E-444F-A24A-246EF1D9A11B}" destId="{2D351AE1-65B5-41AB-BFA3-53EB8AA3B815}" srcOrd="0" destOrd="0" presId="urn:microsoft.com/office/officeart/2005/8/layout/process1"/>
    <dgm:cxn modelId="{24743091-89B2-4874-93F7-2ABD3D42AEBF}" type="presParOf" srcId="{B65DFA70-18A7-4179-B130-80CD0FA45D54}" destId="{D1D40C92-A817-4D96-9BEE-DB8355FAF9E1}" srcOrd="0" destOrd="0" presId="urn:microsoft.com/office/officeart/2005/8/layout/process1"/>
    <dgm:cxn modelId="{8B079B97-3364-4768-8DF9-3A072F7CF16B}" type="presParOf" srcId="{B65DFA70-18A7-4179-B130-80CD0FA45D54}" destId="{FB9D7D28-AA19-44A7-98D5-136121627D5C}" srcOrd="1" destOrd="0" presId="urn:microsoft.com/office/officeart/2005/8/layout/process1"/>
    <dgm:cxn modelId="{1C3A4EFB-4923-4F64-A6C7-256C223A2241}" type="presParOf" srcId="{FB9D7D28-AA19-44A7-98D5-136121627D5C}" destId="{E1F83C21-6AAA-4D5C-A349-BC5AA53E5CAE}" srcOrd="0" destOrd="0" presId="urn:microsoft.com/office/officeart/2005/8/layout/process1"/>
    <dgm:cxn modelId="{D6F39D54-2C0A-4658-B3D2-37A08BD76BD9}" type="presParOf" srcId="{B65DFA70-18A7-4179-B130-80CD0FA45D54}" destId="{3B656F80-8AEA-44D9-9A2A-15ACB1877E3D}" srcOrd="2" destOrd="0" presId="urn:microsoft.com/office/officeart/2005/8/layout/process1"/>
    <dgm:cxn modelId="{62647D02-1109-45E3-A763-F1B82BE10FE5}" type="presParOf" srcId="{B65DFA70-18A7-4179-B130-80CD0FA45D54}" destId="{9D7EC585-AE40-4B1D-84DF-954400427DD9}" srcOrd="3" destOrd="0" presId="urn:microsoft.com/office/officeart/2005/8/layout/process1"/>
    <dgm:cxn modelId="{135A7FD2-B4F8-42D8-982E-2DF78B029CF9}" type="presParOf" srcId="{9D7EC585-AE40-4B1D-84DF-954400427DD9}" destId="{E3DF5D73-A2B5-4720-B0C6-82F6A6D252C3}" srcOrd="0" destOrd="0" presId="urn:microsoft.com/office/officeart/2005/8/layout/process1"/>
    <dgm:cxn modelId="{F603100C-8F77-4445-8349-CBE6F73BCD18}" type="presParOf" srcId="{B65DFA70-18A7-4179-B130-80CD0FA45D54}" destId="{D1EBF1DC-FF36-4719-B230-3EF3028BA383}" srcOrd="4" destOrd="0" presId="urn:microsoft.com/office/officeart/2005/8/layout/process1"/>
    <dgm:cxn modelId="{E340A08E-4C33-404A-9A5B-C03FF512D19C}" type="presParOf" srcId="{B65DFA70-18A7-4179-B130-80CD0FA45D54}" destId="{4B651E46-3256-49C1-BB61-9F3D7D6CB925}" srcOrd="5" destOrd="0" presId="urn:microsoft.com/office/officeart/2005/8/layout/process1"/>
    <dgm:cxn modelId="{1C6EDD71-ABEB-49A4-9AB1-807E3BA62A81}" type="presParOf" srcId="{4B651E46-3256-49C1-BB61-9F3D7D6CB925}" destId="{9E6CC666-5079-4A45-878B-AFEC0BCBBE72}" srcOrd="0" destOrd="0" presId="urn:microsoft.com/office/officeart/2005/8/layout/process1"/>
    <dgm:cxn modelId="{CE869EAE-8AF3-42F6-94D5-E59C34FAE54E}" type="presParOf" srcId="{B65DFA70-18A7-4179-B130-80CD0FA45D54}" destId="{3C90B521-BBC2-4890-BE6A-1117CA77BAE9}" srcOrd="6" destOrd="0" presId="urn:microsoft.com/office/officeart/2005/8/layout/process1"/>
    <dgm:cxn modelId="{E6E5C0E2-0F78-4AEB-8B5D-753003A0F6F9}" type="presParOf" srcId="{B65DFA70-18A7-4179-B130-80CD0FA45D54}" destId="{E2EAA5E0-DE7F-45B9-9F9F-758CF49A483E}" srcOrd="7" destOrd="0" presId="urn:microsoft.com/office/officeart/2005/8/layout/process1"/>
    <dgm:cxn modelId="{7E9A1117-0E53-4828-A2CA-D3730A584D38}" type="presParOf" srcId="{E2EAA5E0-DE7F-45B9-9F9F-758CF49A483E}" destId="{5C39B8C6-D0F4-4C13-B6DA-40ABB5355ECA}" srcOrd="0" destOrd="0" presId="urn:microsoft.com/office/officeart/2005/8/layout/process1"/>
    <dgm:cxn modelId="{E056606B-3079-4D06-83B7-745C7B5E612A}" type="presParOf" srcId="{B65DFA70-18A7-4179-B130-80CD0FA45D54}" destId="{2D351AE1-65B5-41AB-BFA3-53EB8AA3B81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40C92-A817-4D96-9BEE-DB8355FAF9E1}">
      <dsp:nvSpPr>
        <dsp:cNvPr id="0" name=""/>
        <dsp:cNvSpPr/>
      </dsp:nvSpPr>
      <dsp:spPr>
        <a:xfrm>
          <a:off x="1831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Comprendre le besoin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Quelle est la question 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Quels indicateurs peuvent répondre à la question ?</a:t>
          </a:r>
        </a:p>
      </dsp:txBody>
      <dsp:txXfrm>
        <a:off x="48437" y="872480"/>
        <a:ext cx="1498022" cy="2293639"/>
      </dsp:txXfrm>
    </dsp:sp>
    <dsp:sp modelId="{FB9D7D28-AA19-44A7-98D5-136121627D5C}">
      <dsp:nvSpPr>
        <dsp:cNvPr id="0" name=""/>
        <dsp:cNvSpPr/>
      </dsp:nvSpPr>
      <dsp:spPr>
        <a:xfrm>
          <a:off x="1712617" y="1871055"/>
          <a:ext cx="253449" cy="296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55000"/>
            <a:satMod val="130000"/>
          </a:schemeClr>
        </a:solidFill>
        <a:ln w="10000" cap="flat" cmpd="sng" algn="ctr">
          <a:noFill/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712617" y="1930353"/>
        <a:ext cx="177414" cy="177892"/>
      </dsp:txXfrm>
    </dsp:sp>
    <dsp:sp modelId="{3B656F80-8AEA-44D9-9A2A-15ACB1877E3D}">
      <dsp:nvSpPr>
        <dsp:cNvPr id="0" name=""/>
        <dsp:cNvSpPr/>
      </dsp:nvSpPr>
      <dsp:spPr>
        <a:xfrm>
          <a:off x="2071273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Trouver des données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Dans l’entreprise ou en dehors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Sont-elles fiables, à jour 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Sont-elles propres ?</a:t>
          </a:r>
        </a:p>
      </dsp:txBody>
      <dsp:txXfrm>
        <a:off x="2117879" y="872480"/>
        <a:ext cx="1498022" cy="2293639"/>
      </dsp:txXfrm>
    </dsp:sp>
    <dsp:sp modelId="{9D7EC585-AE40-4B1D-84DF-954400427DD9}">
      <dsp:nvSpPr>
        <dsp:cNvPr id="0" name=""/>
        <dsp:cNvSpPr/>
      </dsp:nvSpPr>
      <dsp:spPr>
        <a:xfrm>
          <a:off x="3782059" y="1871055"/>
          <a:ext cx="253449" cy="296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782059" y="1930353"/>
        <a:ext cx="177414" cy="177892"/>
      </dsp:txXfrm>
    </dsp:sp>
    <dsp:sp modelId="{D1EBF1DC-FF36-4719-B230-3EF3028BA383}">
      <dsp:nvSpPr>
        <dsp:cNvPr id="0" name=""/>
        <dsp:cNvSpPr/>
      </dsp:nvSpPr>
      <dsp:spPr>
        <a:xfrm>
          <a:off x="4140714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Importer et nettoyer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Prendre son temps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Vérifier les aberrations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Comment traiter les valeurs absentes ou étranges ?</a:t>
          </a:r>
        </a:p>
      </dsp:txBody>
      <dsp:txXfrm>
        <a:off x="4187320" y="872480"/>
        <a:ext cx="1498022" cy="2293639"/>
      </dsp:txXfrm>
    </dsp:sp>
    <dsp:sp modelId="{4B651E46-3256-49C1-BB61-9F3D7D6CB925}">
      <dsp:nvSpPr>
        <dsp:cNvPr id="0" name=""/>
        <dsp:cNvSpPr/>
      </dsp:nvSpPr>
      <dsp:spPr>
        <a:xfrm>
          <a:off x="5851500" y="1871055"/>
          <a:ext cx="253449" cy="296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851500" y="1930353"/>
        <a:ext cx="177414" cy="177892"/>
      </dsp:txXfrm>
    </dsp:sp>
    <dsp:sp modelId="{3C90B521-BBC2-4890-BE6A-1117CA77BAE9}">
      <dsp:nvSpPr>
        <dsp:cNvPr id="0" name=""/>
        <dsp:cNvSpPr/>
      </dsp:nvSpPr>
      <dsp:spPr>
        <a:xfrm>
          <a:off x="6210155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Exploiter et visualiser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Faire simple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Faire visuel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Echanger avec le client</a:t>
          </a:r>
        </a:p>
      </dsp:txBody>
      <dsp:txXfrm>
        <a:off x="6256761" y="872480"/>
        <a:ext cx="1498022" cy="2293639"/>
      </dsp:txXfrm>
    </dsp:sp>
    <dsp:sp modelId="{E2EAA5E0-DE7F-45B9-9F9F-758CF49A483E}">
      <dsp:nvSpPr>
        <dsp:cNvPr id="0" name=""/>
        <dsp:cNvSpPr/>
      </dsp:nvSpPr>
      <dsp:spPr>
        <a:xfrm>
          <a:off x="7920941" y="1871055"/>
          <a:ext cx="253449" cy="296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55000"/>
            <a:satMod val="130000"/>
          </a:schemeClr>
        </a:solidFill>
        <a:ln w="10000" cap="flat" cmpd="sng" algn="ctr">
          <a:noFill/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920941" y="1930353"/>
        <a:ext cx="177414" cy="177892"/>
      </dsp:txXfrm>
    </dsp:sp>
    <dsp:sp modelId="{2D351AE1-65B5-41AB-BFA3-53EB8AA3B815}">
      <dsp:nvSpPr>
        <dsp:cNvPr id="0" name=""/>
        <dsp:cNvSpPr/>
      </dsp:nvSpPr>
      <dsp:spPr>
        <a:xfrm>
          <a:off x="8279596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Livrer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Minimiser le besoin de support et maintenance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Faciliter l’utilisation au maximum</a:t>
          </a:r>
        </a:p>
      </dsp:txBody>
      <dsp:txXfrm>
        <a:off x="8326202" y="872480"/>
        <a:ext cx="1498022" cy="2293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06T14:15:06.147"/>
    </inkml:context>
    <inkml:brush xml:id="br0">
      <inkml:brushProperty name="width" value="0.03969" units="cm"/>
      <inkml:brushProperty name="height" value="0.03969" units="cm"/>
      <inkml:brushProperty name="color" value="#818183"/>
    </inkml:brush>
  </inkml:definitions>
  <inkml:trace contextRef="#ctx0" brushRef="#br0">16548 6066 9344,'-138'-77'3520,"46"46"-1920,-15 0-1504,60 16 672,-45-31 32,-16 15 159,-30 0-319,-32 0-128,-30 16-288,0 30-384,-46 32-128,0 30 160,-47 15 96,-30 62-224,-16 46-128,-46 46-256,0 31 1,1 62 287,-1-16 96,15 31 256,32 16 128,-1 30-32,31 16 0,16 46-96,30-16-96,46 0 256,32 1 128,45-1 64,31 1 95,47-1-95,45-15-32,32-31 160,30-61 64,62-16 0,30-30 0,32-47-224,45-15-128,31-31-32,31-30 32,62-17-96,31-45 0,45-31 32,47-31 64,31-61-96,45-31 0,32-47-32,15-30 32,31-31-128,-31-30 0,153-93 32,-61-16 0,-15-15-224,-31-31 0,-31 1-256,-15-47-96,-61 0 320,-16 0 128,-31 0 96,-61-15 32,-47 15 64,-61 16 32,-123 123 320,46-185 96,-62 30 128,-61 1 0,-77 31-224,-78-1-96,-60 1-160,-78 15-128,-61 30-160,-78 16-64,-61 47-352,-61 30-96,-47 46-32,-61 47 0,-31 76-128,-46 62 32,-31 62-160,0 61-31,-15 77 511,15 31 224,16 46 192,15 62 96,31-1-1504,30 32-640,1-16-1824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90E5B-6210-4E26-9CD3-3B57068C41EA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A5332-C6FF-45EB-97BB-ACFA966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4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 nous avons beaucoup d’informations sur les passagers présents sur le Titanic. Chaque ligne correspond à un passager.</a:t>
            </a:r>
          </a:p>
          <a:p>
            <a:endParaRPr lang="fr-FR" dirty="0"/>
          </a:p>
          <a:p>
            <a:r>
              <a:rPr lang="fr-FR" dirty="0"/>
              <a:t>On peut se poser des questions sur « l’état du système » : les personnes âgées avaient-elles plus de chances de survivre ? Les femmes plus que les hommes ? C’est de la BI.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5332-C6FF-45EB-97BB-ACFA966348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56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Paid</a:t>
            </a:r>
            <a:r>
              <a:rPr lang="fr-FR" dirty="0"/>
              <a:t> = 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5332-C6FF-45EB-97BB-ACFA9663485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83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pays fait 7 milliards en 2015.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A5332-C6FF-45EB-97BB-ACFA9663485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12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1048" y="5872078"/>
            <a:ext cx="2014732" cy="7802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iew3.technion.ac.il/serveng/callcenterdata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mailto:pierre.girardeau@coto-conseil.f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Formation IMIE 4A</a:t>
            </a:r>
            <a:br>
              <a:rPr lang="fr-FR" sz="6600" dirty="0"/>
            </a:br>
            <a:r>
              <a:rPr lang="fr-FR" sz="6600" dirty="0"/>
              <a:t>Business Intelligence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Pierre </a:t>
            </a:r>
            <a:r>
              <a:rPr lang="fr-FR" dirty="0" err="1"/>
              <a:t>Girardeau</a:t>
            </a:r>
            <a:r>
              <a:rPr lang="fr-FR" dirty="0"/>
              <a:t> – Consultant BI - COTO Conseil</a:t>
            </a:r>
          </a:p>
        </p:txBody>
      </p:sp>
    </p:spTree>
    <p:extLst>
      <p:ext uri="{BB962C8B-B14F-4D97-AF65-F5344CB8AC3E}">
        <p14:creationId xmlns:p14="http://schemas.microsoft.com/office/powerpoint/2010/main" val="393865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15"/>
          <a:stretch/>
        </p:blipFill>
        <p:spPr>
          <a:xfrm>
            <a:off x="3534865" y="2057400"/>
            <a:ext cx="5088932" cy="4038600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525328" y="2708695"/>
            <a:ext cx="350808" cy="338730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avec coins arrondis en diagonale 5"/>
          <p:cNvSpPr/>
          <p:nvPr/>
        </p:nvSpPr>
        <p:spPr>
          <a:xfrm>
            <a:off x="369042" y="3485072"/>
            <a:ext cx="2846718" cy="1081176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Index (</a:t>
            </a:r>
            <a:r>
              <a:rPr lang="fr-FR" sz="1600" b="1" dirty="0" err="1"/>
              <a:t>df.index</a:t>
            </a:r>
            <a:r>
              <a:rPr lang="fr-FR" sz="1600" b="1" dirty="0"/>
              <a:t>)</a:t>
            </a:r>
          </a:p>
          <a:p>
            <a:pPr algn="ctr"/>
            <a:endParaRPr lang="fr-FR" sz="1200" dirty="0"/>
          </a:p>
          <a:p>
            <a:pPr algn="ctr"/>
            <a:r>
              <a:rPr lang="fr-FR" sz="1400" dirty="0"/>
              <a:t>Référence unique d’une ligne de données</a:t>
            </a:r>
          </a:p>
        </p:txBody>
      </p:sp>
      <p:cxnSp>
        <p:nvCxnSpPr>
          <p:cNvPr id="8" name="Connecteur droit 7"/>
          <p:cNvCxnSpPr>
            <a:cxnSpLocks/>
            <a:stCxn id="6" idx="0"/>
            <a:endCxn id="5" idx="2"/>
          </p:cNvCxnSpPr>
          <p:nvPr/>
        </p:nvCxnSpPr>
        <p:spPr>
          <a:xfrm>
            <a:off x="3215760" y="4025660"/>
            <a:ext cx="309568" cy="3766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3807125" y="2421147"/>
            <a:ext cx="4756030" cy="33930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avec coins arrondis en diagonale 10"/>
          <p:cNvSpPr/>
          <p:nvPr/>
        </p:nvSpPr>
        <p:spPr>
          <a:xfrm>
            <a:off x="7922907" y="715563"/>
            <a:ext cx="2846718" cy="1081176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Colonnes (</a:t>
            </a:r>
            <a:r>
              <a:rPr lang="fr-FR" sz="1600" b="1" dirty="0" err="1"/>
              <a:t>df.columns</a:t>
            </a:r>
            <a:r>
              <a:rPr lang="fr-FR" sz="1600" b="1" dirty="0"/>
              <a:t>)</a:t>
            </a:r>
          </a:p>
          <a:p>
            <a:pPr algn="ctr"/>
            <a:endParaRPr lang="fr-FR" sz="1200" dirty="0"/>
          </a:p>
          <a:p>
            <a:pPr algn="ctr"/>
            <a:r>
              <a:rPr lang="fr-FR" sz="1400" dirty="0"/>
              <a:t>Référence unique d’une ligne de données</a:t>
            </a:r>
          </a:p>
        </p:txBody>
      </p:sp>
      <p:cxnSp>
        <p:nvCxnSpPr>
          <p:cNvPr id="12" name="Connecteur droit 11"/>
          <p:cNvCxnSpPr>
            <a:cxnSpLocks/>
            <a:stCxn id="10" idx="0"/>
            <a:endCxn id="11" idx="1"/>
          </p:cNvCxnSpPr>
          <p:nvPr/>
        </p:nvCxnSpPr>
        <p:spPr>
          <a:xfrm flipV="1">
            <a:off x="6185140" y="1796739"/>
            <a:ext cx="3161126" cy="6244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4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315"/>
          <a:stretch/>
        </p:blipFill>
        <p:spPr>
          <a:xfrm>
            <a:off x="3534865" y="2057400"/>
            <a:ext cx="5088932" cy="403860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3534865" y="3737394"/>
            <a:ext cx="5088932" cy="33930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avec coins arrondis en diagonale 10"/>
          <p:cNvSpPr/>
          <p:nvPr/>
        </p:nvSpPr>
        <p:spPr>
          <a:xfrm>
            <a:off x="400673" y="2624157"/>
            <a:ext cx="2846718" cy="1081176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peut voir chaque ligne comme une « observation » d’un « état de faits ».</a:t>
            </a:r>
          </a:p>
        </p:txBody>
      </p:sp>
      <p:cxnSp>
        <p:nvCxnSpPr>
          <p:cNvPr id="12" name="Connecteur droit 11"/>
          <p:cNvCxnSpPr>
            <a:cxnSpLocks/>
            <a:stCxn id="10" idx="2"/>
            <a:endCxn id="11" idx="1"/>
          </p:cNvCxnSpPr>
          <p:nvPr/>
        </p:nvCxnSpPr>
        <p:spPr>
          <a:xfrm flipH="1" flipV="1">
            <a:off x="1824032" y="3705333"/>
            <a:ext cx="1710833" cy="2017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4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Colonnes de la </a:t>
            </a:r>
            <a:r>
              <a:rPr lang="fr-FR" dirty="0" err="1"/>
              <a:t>DataFrame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030857"/>
          </a:xfrm>
        </p:spPr>
        <p:txBody>
          <a:bodyPr anchor="ctr"/>
          <a:lstStyle/>
          <a:p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 tente de reconnaitre le type de données que contient une colonne.</a:t>
            </a:r>
          </a:p>
          <a:p>
            <a:r>
              <a:rPr lang="fr-FR" dirty="0"/>
              <a:t>Un seul type par colonne.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708" y="767931"/>
            <a:ext cx="3697761" cy="10458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9" y="3088257"/>
            <a:ext cx="2752742" cy="33388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18" y="3249284"/>
            <a:ext cx="8092951" cy="26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8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dirty="0"/>
              <a:t>Importez le package pandas</a:t>
            </a:r>
          </a:p>
          <a:p>
            <a:pPr lvl="1"/>
            <a:r>
              <a:rPr lang="fr-FR" dirty="0"/>
              <a:t>Usage : </a:t>
            </a:r>
            <a:r>
              <a:rPr lang="fr-FR" dirty="0">
                <a:latin typeface="Consolas" panose="020B0609020204030204" pitchFamily="49" charset="0"/>
              </a:rPr>
              <a:t>import pandas as </a:t>
            </a:r>
            <a:r>
              <a:rPr lang="fr-FR" dirty="0" err="1">
                <a:latin typeface="Consolas" panose="020B0609020204030204" pitchFamily="49" charset="0"/>
              </a:rPr>
              <a:t>pd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/>
              <a:t>Importez le fichier pop_total.txt dans un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/>
              <a:t>NB1 : C’est un fichier CSV </a:t>
            </a:r>
            <a:r>
              <a:rPr lang="fr-FR" dirty="0">
                <a:sym typeface="Wingdings" panose="05000000000000000000" pitchFamily="2" charset="2"/>
              </a:rPr>
              <a:t> vous aurez besoin de </a:t>
            </a:r>
            <a:r>
              <a:rPr lang="fr-FR" dirty="0" err="1">
                <a:latin typeface="Consolas" panose="020B0609020204030204" pitchFamily="49" charset="0"/>
                <a:sym typeface="Wingdings" panose="05000000000000000000" pitchFamily="2" charset="2"/>
              </a:rPr>
              <a:t>pd.read_csv</a:t>
            </a:r>
            <a:r>
              <a:rPr lang="fr-F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Combien de lignes comporte le fichier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Combien de colonnes comporte le fichier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Tous les champs sont-ils renseignés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Quelle est la population de l’Angola en 2015 ?</a:t>
            </a:r>
          </a:p>
        </p:txBody>
      </p:sp>
    </p:spTree>
    <p:extLst>
      <p:ext uri="{BB962C8B-B14F-4D97-AF65-F5344CB8AC3E}">
        <p14:creationId xmlns:p14="http://schemas.microsoft.com/office/powerpoint/2010/main" val="324667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Première analyse des grandeurs : fonction </a:t>
            </a:r>
            <a:r>
              <a:rPr lang="fr-FR" dirty="0" err="1">
                <a:latin typeface="Consolas" panose="020B0609020204030204" pitchFamily="49" charset="0"/>
              </a:rPr>
              <a:t>describe</a:t>
            </a:r>
            <a:endParaRPr lang="fr-FR" dirty="0">
              <a:latin typeface="Consolas" panose="020B0609020204030204" pitchFamily="49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6403" y="1965960"/>
            <a:ext cx="3035506" cy="40386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11" y="1965960"/>
            <a:ext cx="7033403" cy="1861990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54326" y="3933644"/>
            <a:ext cx="7722078" cy="232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 fonction </a:t>
            </a:r>
            <a:r>
              <a:rPr lang="fr-FR" dirty="0" err="1">
                <a:latin typeface="Consolas" panose="020B0609020204030204" pitchFamily="49" charset="0"/>
              </a:rPr>
              <a:t>describe</a:t>
            </a:r>
            <a:r>
              <a:rPr lang="fr-FR" dirty="0"/>
              <a:t> donne les statistiques de base des colonnes numériques.</a:t>
            </a:r>
          </a:p>
          <a:p>
            <a:r>
              <a:rPr lang="fr-FR" dirty="0"/>
              <a:t>Voyez-vous quelque-chose de bizarre ?</a:t>
            </a:r>
          </a:p>
        </p:txBody>
      </p:sp>
    </p:spTree>
    <p:extLst>
      <p:ext uri="{BB962C8B-B14F-4D97-AF65-F5344CB8AC3E}">
        <p14:creationId xmlns:p14="http://schemas.microsoft.com/office/powerpoint/2010/main" val="183935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Faites la même chose avec le fichier sur les populations du monde.</a:t>
            </a:r>
          </a:p>
          <a:p>
            <a:r>
              <a:rPr lang="fr-FR" dirty="0"/>
              <a:t>Quelque-chose à noter ?</a:t>
            </a:r>
          </a:p>
        </p:txBody>
      </p:sp>
    </p:spTree>
    <p:extLst>
      <p:ext uri="{BB962C8B-B14F-4D97-AF65-F5344CB8AC3E}">
        <p14:creationId xmlns:p14="http://schemas.microsoft.com/office/powerpoint/2010/main" val="82100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ce stade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pd.read_csv</a:t>
            </a:r>
            <a:r>
              <a:rPr lang="fr-FR" dirty="0">
                <a:latin typeface="Consolas" panose="020B0609020204030204" pitchFamily="49" charset="0"/>
              </a:rPr>
              <a:t>(‘file.csv’, sep = ‘ ‘, header = 0, …)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df.info()</a:t>
            </a:r>
            <a:r>
              <a:rPr lang="fr-FR" dirty="0"/>
              <a:t> et </a:t>
            </a:r>
            <a:r>
              <a:rPr lang="fr-FR" dirty="0" err="1">
                <a:latin typeface="Consolas" panose="020B0609020204030204" pitchFamily="49" charset="0"/>
              </a:rPr>
              <a:t>df.head</a:t>
            </a:r>
            <a:r>
              <a:rPr lang="fr-FR" dirty="0">
                <a:latin typeface="Consolas" panose="020B0609020204030204" pitchFamily="49" charset="0"/>
              </a:rPr>
              <a:t>(n=5)</a:t>
            </a:r>
            <a:r>
              <a:rPr lang="fr-FR" dirty="0"/>
              <a:t> pour le premier coup d’œil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df.describe</a:t>
            </a:r>
            <a:r>
              <a:rPr lang="fr-FR" dirty="0">
                <a:latin typeface="Consolas" panose="020B0609020204030204" pitchFamily="49" charset="0"/>
              </a:rPr>
              <a:t>() </a:t>
            </a:r>
            <a:r>
              <a:rPr lang="fr-FR" dirty="0"/>
              <a:t>pour les infos stats de base (min, max, médiane, moyenne)</a:t>
            </a:r>
          </a:p>
          <a:p>
            <a:endParaRPr lang="fr-FR" dirty="0"/>
          </a:p>
          <a:p>
            <a:r>
              <a:rPr lang="fr-FR" dirty="0" err="1">
                <a:latin typeface="Consolas" panose="020B0609020204030204" pitchFamily="49" charset="0"/>
              </a:rPr>
              <a:t>df</a:t>
            </a:r>
            <a:r>
              <a:rPr lang="fr-FR" dirty="0">
                <a:latin typeface="Consolas" panose="020B0609020204030204" pitchFamily="49" charset="0"/>
              </a:rPr>
              <a:t>[‘2015’] &gt; 10000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les conditions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>
                <a:sym typeface="Wingdings" panose="05000000000000000000" pitchFamily="2" charset="2"/>
              </a:rPr>
              <a:t>df.loc</a:t>
            </a:r>
            <a:r>
              <a:rPr lang="fr-FR" dirty="0">
                <a:sym typeface="Wingdings" panose="05000000000000000000" pitchFamily="2" charset="2"/>
              </a:rPr>
              <a:t>[</a:t>
            </a:r>
            <a:r>
              <a:rPr lang="fr-FR" dirty="0" err="1">
                <a:latin typeface="Consolas" panose="020B0609020204030204" pitchFamily="49" charset="0"/>
              </a:rPr>
              <a:t>df</a:t>
            </a:r>
            <a:r>
              <a:rPr lang="fr-FR" dirty="0">
                <a:latin typeface="Consolas" panose="020B0609020204030204" pitchFamily="49" charset="0"/>
              </a:rPr>
              <a:t>[‘2015’] &gt; 10000, [‘France’, ‘Germany’]]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l’accesseur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26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pour finir la journée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Nouveau fichier sur </a:t>
            </a:r>
            <a:r>
              <a:rPr lang="fr-FR" dirty="0" err="1"/>
              <a:t>Github</a:t>
            </a:r>
            <a:r>
              <a:rPr lang="fr-FR" dirty="0"/>
              <a:t> : Titanic.txt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Combien de passagers ? </a:t>
            </a:r>
            <a:r>
              <a:rPr lang="fr-FR" dirty="0">
                <a:sym typeface="Wingdings" panose="05000000000000000000" pitchFamily="2" charset="2"/>
              </a:rPr>
              <a:t> 622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Combien d’hommes, de femmes, d’enfants ? 455, 133, 34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Combien d’hommes de plus de 50 ans ? 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D’où sont partis les passagers ? Southampton, Cherbourg, Belfast, Queenstown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Combien sont morts ? 67 %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Afficher en histogramme la répartition des âges.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Chances de survie en fonction de Homme/Femme/Enfant et classe.</a:t>
            </a:r>
          </a:p>
        </p:txBody>
      </p:sp>
    </p:spTree>
    <p:extLst>
      <p:ext uri="{BB962C8B-B14F-4D97-AF65-F5344CB8AC3E}">
        <p14:creationId xmlns:p14="http://schemas.microsoft.com/office/powerpoint/2010/main" val="1940731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Nouvel exemple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centre d’appels</a:t>
            </a:r>
          </a:p>
        </p:txBody>
      </p:sp>
    </p:spTree>
    <p:extLst>
      <p:ext uri="{BB962C8B-B14F-4D97-AF65-F5344CB8AC3E}">
        <p14:creationId xmlns:p14="http://schemas.microsoft.com/office/powerpoint/2010/main" val="303551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BI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83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que j’ai oublié hier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On peut importer depuis SQL vers pandas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sqlalchemy</a:t>
            </a:r>
            <a:r>
              <a:rPr lang="en-US" dirty="0">
                <a:latin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</a:rPr>
              <a:t>create_engine</a:t>
            </a:r>
            <a:endParaRPr lang="en-US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engine = </a:t>
            </a:r>
            <a:r>
              <a:rPr lang="en-US" dirty="0" err="1">
                <a:latin typeface="Consolas" panose="020B0609020204030204" pitchFamily="49" charset="0"/>
              </a:rPr>
              <a:t>create_engine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postgresql</a:t>
            </a:r>
            <a:r>
              <a:rPr lang="en-US" dirty="0">
                <a:latin typeface="Consolas" panose="020B0609020204030204" pitchFamily="49" charset="0"/>
              </a:rPr>
              <a:t>://user@localhost:5432/</a:t>
            </a:r>
            <a:r>
              <a:rPr lang="en-US" dirty="0" err="1">
                <a:latin typeface="Consolas" panose="020B0609020204030204" pitchFamily="49" charset="0"/>
              </a:rPr>
              <a:t>mydb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pPr marL="27432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pd.read_sql_query</a:t>
            </a:r>
            <a:r>
              <a:rPr lang="en-US" dirty="0">
                <a:latin typeface="Consolas" panose="020B0609020204030204" pitchFamily="49" charset="0"/>
              </a:rPr>
              <a:t>('select * from “</a:t>
            </a:r>
            <a:r>
              <a:rPr lang="en-US" dirty="0" err="1">
                <a:latin typeface="Consolas" panose="020B0609020204030204" pitchFamily="49" charset="0"/>
              </a:rPr>
              <a:t>MaTable</a:t>
            </a:r>
            <a:r>
              <a:rPr lang="en-US" dirty="0">
                <a:latin typeface="Consolas" panose="020B0609020204030204" pitchFamily="49" charset="0"/>
              </a:rPr>
              <a:t>“', con=engine)</a:t>
            </a:r>
            <a:endParaRPr lang="fr-FR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endParaRPr lang="fr-FR" dirty="0"/>
          </a:p>
          <a:p>
            <a:r>
              <a:rPr lang="fr-FR" dirty="0"/>
              <a:t>On peut aussi écrire en retour dans une base SQL.</a:t>
            </a:r>
          </a:p>
        </p:txBody>
      </p:sp>
    </p:spTree>
    <p:extLst>
      <p:ext uri="{BB962C8B-B14F-4D97-AF65-F5344CB8AC3E}">
        <p14:creationId xmlns:p14="http://schemas.microsoft.com/office/powerpoint/2010/main" val="550417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L’aide à la décision : exploiter ses données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idx="1"/>
          </p:nvPr>
        </p:nvSpPr>
        <p:spPr>
          <a:xfrm>
            <a:off x="406886" y="2076238"/>
            <a:ext cx="5635581" cy="945305"/>
          </a:xfrm>
        </p:spPr>
        <p:txBody>
          <a:bodyPr anchor="ctr"/>
          <a:lstStyle/>
          <a:p>
            <a:pPr marL="45720" indent="0">
              <a:buNone/>
            </a:pPr>
            <a:r>
              <a:rPr lang="fr-FR" dirty="0">
                <a:solidFill>
                  <a:schemeClr val="accent3"/>
                </a:solidFill>
              </a:rPr>
              <a:t>Vous savez que </a:t>
            </a:r>
            <a:r>
              <a:rPr lang="fr-FR" u="sng" dirty="0">
                <a:solidFill>
                  <a:schemeClr val="accent3"/>
                </a:solidFill>
              </a:rPr>
              <a:t>vous avez la réponse</a:t>
            </a:r>
            <a:r>
              <a:rPr lang="fr-FR" dirty="0">
                <a:solidFill>
                  <a:schemeClr val="accent3"/>
                </a:solidFill>
              </a:rPr>
              <a:t> (directement ou pas) quelque-part.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607221" y="2982395"/>
            <a:ext cx="4827060" cy="3408480"/>
            <a:chOff x="3380471" y="2776333"/>
            <a:chExt cx="4827060" cy="340848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9199" y="4249822"/>
              <a:ext cx="609604" cy="609604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2590" y="4449454"/>
              <a:ext cx="609604" cy="609604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82194" y="3323699"/>
              <a:ext cx="609604" cy="609604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1012" y="3747972"/>
              <a:ext cx="609604" cy="609604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51546" y="4824155"/>
              <a:ext cx="589277" cy="589277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62986" y="3208276"/>
              <a:ext cx="609604" cy="60960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Encre 29"/>
                <p14:cNvContentPartPr/>
                <p14:nvPr/>
              </p14:nvContentPartPr>
              <p14:xfrm>
                <a:off x="3380471" y="2776333"/>
                <a:ext cx="4827060" cy="3408480"/>
              </p14:xfrm>
            </p:contentPart>
          </mc:Choice>
          <mc:Fallback xmlns="">
            <p:pic>
              <p:nvPicPr>
                <p:cNvPr id="30" name="Encre 2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73271" y="2769133"/>
                  <a:ext cx="4841099" cy="342252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09782" y="5207841"/>
              <a:ext cx="609766" cy="609766"/>
            </a:xfrm>
            <a:prstGeom prst="rect">
              <a:avLst/>
            </a:prstGeom>
          </p:spPr>
        </p:pic>
      </p:grp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6250918" y="1913205"/>
            <a:ext cx="5635581" cy="4452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fr-FR" dirty="0">
                <a:solidFill>
                  <a:schemeClr val="accent3"/>
                </a:solidFill>
              </a:rPr>
              <a:t>Concrètement, la démarche COTO</a:t>
            </a:r>
          </a:p>
          <a:p>
            <a:pPr marL="45720" indent="0">
              <a:buFont typeface="Corbel" pitchFamily="34" charset="0"/>
              <a:buNone/>
            </a:pPr>
            <a:endParaRPr lang="fr-FR" dirty="0">
              <a:solidFill>
                <a:schemeClr val="accent3"/>
              </a:solidFill>
            </a:endParaRPr>
          </a:p>
          <a:p>
            <a:pPr marL="617220" lvl="1" indent="-342900">
              <a:buClr>
                <a:schemeClr val="accent3"/>
              </a:buClr>
              <a:buFont typeface="+mj-lt"/>
              <a:buAutoNum type="alphaUcPeriod"/>
            </a:pPr>
            <a:r>
              <a:rPr lang="fr-FR" sz="1800" dirty="0">
                <a:solidFill>
                  <a:schemeClr val="accent3"/>
                </a:solidFill>
              </a:rPr>
              <a:t>Signature d’un accord de </a:t>
            </a:r>
            <a:r>
              <a:rPr lang="fr-FR" sz="1800" b="1" dirty="0">
                <a:solidFill>
                  <a:schemeClr val="accent3"/>
                </a:solidFill>
              </a:rPr>
              <a:t>confidentialité</a:t>
            </a:r>
            <a:r>
              <a:rPr lang="fr-FR" sz="1800" dirty="0">
                <a:solidFill>
                  <a:schemeClr val="accent3"/>
                </a:solidFill>
              </a:rPr>
              <a:t>.</a:t>
            </a:r>
            <a:endParaRPr lang="fr-FR" sz="1800" b="1" dirty="0">
              <a:solidFill>
                <a:schemeClr val="accent3"/>
              </a:solidFill>
            </a:endParaRPr>
          </a:p>
          <a:p>
            <a:pPr marL="617220" lvl="1" indent="-342900">
              <a:buClr>
                <a:schemeClr val="accent3"/>
              </a:buClr>
              <a:buFont typeface="+mj-lt"/>
              <a:buAutoNum type="alphaUcPeriod"/>
            </a:pPr>
            <a:endParaRPr lang="fr-FR" sz="1800" dirty="0">
              <a:solidFill>
                <a:schemeClr val="accent3"/>
              </a:solidFill>
            </a:endParaRPr>
          </a:p>
          <a:p>
            <a:pPr marL="617220" lvl="1" indent="-342900">
              <a:buClr>
                <a:schemeClr val="accent3"/>
              </a:buClr>
              <a:buFont typeface="+mj-lt"/>
              <a:buAutoNum type="alphaUcPeriod"/>
            </a:pPr>
            <a:r>
              <a:rPr lang="fr-FR" sz="1800" dirty="0">
                <a:solidFill>
                  <a:schemeClr val="accent3"/>
                </a:solidFill>
              </a:rPr>
              <a:t>2 rendez-vous de 2 heures dans vos locaux, pour </a:t>
            </a:r>
            <a:r>
              <a:rPr lang="fr-FR" sz="1800" b="1" dirty="0">
                <a:solidFill>
                  <a:schemeClr val="accent3"/>
                </a:solidFill>
              </a:rPr>
              <a:t>appréhender votre métier et votre besoin</a:t>
            </a:r>
            <a:r>
              <a:rPr lang="fr-FR" sz="1800" dirty="0">
                <a:solidFill>
                  <a:schemeClr val="accent3"/>
                </a:solidFill>
              </a:rPr>
              <a:t>.</a:t>
            </a:r>
          </a:p>
          <a:p>
            <a:pPr marL="617220" lvl="1" indent="-342900">
              <a:buClr>
                <a:schemeClr val="accent3"/>
              </a:buClr>
              <a:buFont typeface="+mj-lt"/>
              <a:buAutoNum type="alphaUcPeriod"/>
            </a:pPr>
            <a:endParaRPr lang="fr-FR" sz="1800" dirty="0">
              <a:solidFill>
                <a:schemeClr val="accent3"/>
              </a:solidFill>
            </a:endParaRPr>
          </a:p>
          <a:p>
            <a:pPr marL="617220" lvl="1" indent="-342900">
              <a:buClr>
                <a:schemeClr val="accent3"/>
              </a:buClr>
              <a:buFont typeface="+mj-lt"/>
              <a:buAutoNum type="alphaUcPeriod"/>
            </a:pPr>
            <a:r>
              <a:rPr lang="fr-FR" sz="1800" dirty="0">
                <a:solidFill>
                  <a:schemeClr val="accent3"/>
                </a:solidFill>
              </a:rPr>
              <a:t>Proposition </a:t>
            </a:r>
            <a:r>
              <a:rPr lang="fr-FR" sz="1800" b="1" dirty="0">
                <a:solidFill>
                  <a:schemeClr val="accent3"/>
                </a:solidFill>
              </a:rPr>
              <a:t>de solutions</a:t>
            </a:r>
            <a:r>
              <a:rPr lang="fr-FR" sz="1800" dirty="0">
                <a:solidFill>
                  <a:schemeClr val="accent3"/>
                </a:solidFill>
              </a:rPr>
              <a:t> (récupération et nettoyage de données, tableaux de bord, prévision).</a:t>
            </a:r>
          </a:p>
          <a:p>
            <a:pPr marL="617220" lvl="1" indent="-342900">
              <a:buClr>
                <a:schemeClr val="accent3"/>
              </a:buClr>
              <a:buFont typeface="+mj-lt"/>
              <a:buAutoNum type="alphaUcPeriod"/>
            </a:pPr>
            <a:endParaRPr lang="fr-FR" sz="1800" b="1" dirty="0">
              <a:solidFill>
                <a:schemeClr val="accent3"/>
              </a:solidFill>
            </a:endParaRPr>
          </a:p>
          <a:p>
            <a:pPr marL="617220" lvl="1" indent="-342900">
              <a:buClr>
                <a:schemeClr val="accent3"/>
              </a:buClr>
              <a:buFont typeface="+mj-lt"/>
              <a:buAutoNum type="alphaUcPeriod"/>
            </a:pPr>
            <a:r>
              <a:rPr lang="fr-FR" sz="1800" b="1" dirty="0">
                <a:solidFill>
                  <a:schemeClr val="accent3"/>
                </a:solidFill>
              </a:rPr>
              <a:t>Prototypage</a:t>
            </a:r>
            <a:r>
              <a:rPr lang="fr-FR" sz="1800" dirty="0">
                <a:solidFill>
                  <a:schemeClr val="accent3"/>
                </a:solidFill>
              </a:rPr>
              <a:t> en lien régulier avec vous.</a:t>
            </a:r>
          </a:p>
          <a:p>
            <a:pPr marL="617220" lvl="1" indent="-342900">
              <a:buClr>
                <a:schemeClr val="accent3"/>
              </a:buClr>
              <a:buFont typeface="+mj-lt"/>
              <a:buAutoNum type="alphaUcPeriod"/>
            </a:pPr>
            <a:endParaRPr lang="fr-FR" sz="1800" dirty="0">
              <a:solidFill>
                <a:schemeClr val="accent3"/>
              </a:solidFill>
            </a:endParaRPr>
          </a:p>
          <a:p>
            <a:pPr marL="617220" lvl="1" indent="-342900">
              <a:buClr>
                <a:schemeClr val="accent3"/>
              </a:buClr>
              <a:buFont typeface="+mj-lt"/>
              <a:buAutoNum type="alphaUcPeriod"/>
            </a:pPr>
            <a:r>
              <a:rPr lang="fr-FR" sz="1800" b="1" dirty="0">
                <a:solidFill>
                  <a:schemeClr val="accent3"/>
                </a:solidFill>
              </a:rPr>
              <a:t>Mise en œuvre</a:t>
            </a:r>
            <a:r>
              <a:rPr lang="fr-FR" sz="1800" dirty="0">
                <a:solidFill>
                  <a:schemeClr val="accent3"/>
                </a:solidFill>
              </a:rPr>
              <a:t> de la solution opérationnelle.</a:t>
            </a:r>
          </a:p>
          <a:p>
            <a:pPr marL="617220" lvl="1" indent="-342900">
              <a:buClr>
                <a:schemeClr val="accent3"/>
              </a:buClr>
              <a:buFont typeface="+mj-lt"/>
              <a:buAutoNum type="alphaUcPeriod"/>
            </a:pPr>
            <a:endParaRPr lang="fr-FR" sz="1800" dirty="0">
              <a:solidFill>
                <a:schemeClr val="accent3"/>
              </a:solidFill>
            </a:endParaRPr>
          </a:p>
          <a:p>
            <a:pPr marL="617220" lvl="1" indent="-342900">
              <a:buClr>
                <a:schemeClr val="accent3"/>
              </a:buClr>
              <a:buFont typeface="+mj-lt"/>
              <a:buAutoNum type="alphaUcPeriod"/>
            </a:pPr>
            <a:r>
              <a:rPr lang="fr-FR" sz="1800" b="1" dirty="0">
                <a:solidFill>
                  <a:schemeClr val="accent3"/>
                </a:solidFill>
              </a:rPr>
              <a:t>Support</a:t>
            </a:r>
            <a:r>
              <a:rPr lang="fr-FR" sz="1800" dirty="0">
                <a:solidFill>
                  <a:schemeClr val="accent3"/>
                </a:solidFill>
              </a:rPr>
              <a:t> à l’utilisation.</a:t>
            </a:r>
            <a:endParaRPr lang="fr-FR" dirty="0">
              <a:solidFill>
                <a:schemeClr val="accent3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 rot="13561814">
            <a:off x="5568674" y="2395356"/>
            <a:ext cx="609604" cy="1124293"/>
            <a:chOff x="5908068" y="3866051"/>
            <a:chExt cx="609604" cy="1124293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08068" y="3866051"/>
              <a:ext cx="609604" cy="609604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1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400000">
              <a:off x="5999517" y="4563638"/>
              <a:ext cx="426706" cy="42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36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centre d’appels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J’ai une vingtaine d’opérateurs qui répondent à des appels pour des clients.</a:t>
            </a:r>
          </a:p>
          <a:p>
            <a:r>
              <a:rPr lang="fr-FR" dirty="0"/>
              <a:t>Mes clients me paient 99cts l’appel.</a:t>
            </a:r>
          </a:p>
          <a:p>
            <a:r>
              <a:rPr lang="fr-FR" dirty="0"/>
              <a:t>Mon système logge chaque appel</a:t>
            </a:r>
          </a:p>
          <a:p>
            <a:pPr lvl="1"/>
            <a:r>
              <a:rPr lang="fr-FR" dirty="0"/>
              <a:t>Début de l’attente</a:t>
            </a:r>
          </a:p>
          <a:p>
            <a:pPr lvl="1"/>
            <a:r>
              <a:rPr lang="fr-FR" dirty="0"/>
              <a:t>Fin de l’attente</a:t>
            </a:r>
          </a:p>
          <a:p>
            <a:pPr lvl="1"/>
            <a:r>
              <a:rPr lang="fr-FR" dirty="0"/>
              <a:t>Fin de l’appel</a:t>
            </a:r>
          </a:p>
          <a:p>
            <a:pPr lvl="1"/>
            <a:r>
              <a:rPr lang="fr-FR" dirty="0"/>
              <a:t>Opérateur</a:t>
            </a:r>
          </a:p>
          <a:p>
            <a:pPr lvl="1"/>
            <a:r>
              <a:rPr lang="fr-FR" dirty="0"/>
              <a:t>Client concerné</a:t>
            </a:r>
          </a:p>
          <a:p>
            <a:r>
              <a:rPr lang="fr-FR" b="1" u="sng" dirty="0"/>
              <a:t>Que peut m’apporter la BI ?</a:t>
            </a:r>
          </a:p>
        </p:txBody>
      </p:sp>
    </p:spTree>
    <p:extLst>
      <p:ext uri="{BB962C8B-B14F-4D97-AF65-F5344CB8AC3E}">
        <p14:creationId xmlns:p14="http://schemas.microsoft.com/office/powerpoint/2010/main" val="209943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" indent="0" algn="ctr">
              <a:buNone/>
            </a:pPr>
            <a:r>
              <a:rPr lang="fr-FR" dirty="0">
                <a:hlinkClick r:id="rId2"/>
              </a:rPr>
              <a:t>http://iew3.technion.ac.il/serveng/callcenterdata/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2005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3000" y="678611"/>
            <a:ext cx="9872871" cy="5417389"/>
          </a:xfrm>
        </p:spPr>
        <p:txBody>
          <a:bodyPr anchor="ctr"/>
          <a:lstStyle/>
          <a:p>
            <a:r>
              <a:rPr lang="fr-FR" dirty="0"/>
              <a:t>440 448 appels dans l’année, soit 37 000 par mois </a:t>
            </a:r>
            <a:r>
              <a:rPr lang="fr-FR" dirty="0">
                <a:sym typeface="Wingdings" panose="05000000000000000000" pitchFamily="2" charset="2"/>
              </a:rPr>
              <a:t> on n’est pas rentable.</a:t>
            </a:r>
          </a:p>
          <a:p>
            <a:r>
              <a:rPr lang="fr-FR" dirty="0">
                <a:sym typeface="Wingdings" panose="05000000000000000000" pitchFamily="2" charset="2"/>
              </a:rPr>
              <a:t>Le plus d’appels en janvier est pour NO_SERVER  raccrochés</a:t>
            </a:r>
          </a:p>
          <a:p>
            <a:r>
              <a:rPr lang="fr-FR" dirty="0">
                <a:sym typeface="Wingdings" panose="05000000000000000000" pitchFamily="2" charset="2"/>
              </a:rPr>
              <a:t>Et ensuite c’est KAZAV avec 2000 sur janvier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739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Nettoyer des données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Visualiser et exploiter sont deux choses différentes.</a:t>
            </a:r>
          </a:p>
        </p:txBody>
      </p:sp>
    </p:spTree>
    <p:extLst>
      <p:ext uri="{BB962C8B-B14F-4D97-AF65-F5344CB8AC3E}">
        <p14:creationId xmlns:p14="http://schemas.microsoft.com/office/powerpoint/2010/main" val="1774403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Comprendre quelle est une « bonne » forme de table de données pour l’exploitation de données</a:t>
            </a:r>
          </a:p>
          <a:p>
            <a:endParaRPr lang="fr-FR" dirty="0"/>
          </a:p>
          <a:p>
            <a:r>
              <a:rPr lang="fr-FR" dirty="0"/>
              <a:t>Savoir se débrouiller avec des valeurs incorrectes et des formes non adaptées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36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absentes : qu’en fait-on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NB : Les valeurs absentes sont représentées par NaN (not a </a:t>
            </a:r>
            <a:r>
              <a:rPr lang="fr-FR" dirty="0" err="1"/>
              <a:t>number</a:t>
            </a:r>
            <a:r>
              <a:rPr lang="fr-FR" dirty="0"/>
              <a:t>). On y accède par </a:t>
            </a:r>
            <a:r>
              <a:rPr lang="fr-FR" dirty="0" err="1">
                <a:latin typeface="Consolas" panose="020B0609020204030204" pitchFamily="49" charset="0"/>
              </a:rPr>
              <a:t>np.nan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On peut les détecter à l’import.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pd.read_csv</a:t>
            </a:r>
            <a:r>
              <a:rPr lang="fr-FR" dirty="0">
                <a:latin typeface="Consolas" panose="020B0609020204030204" pitchFamily="49" charset="0"/>
              </a:rPr>
              <a:t>(…, </a:t>
            </a:r>
            <a:r>
              <a:rPr lang="fr-FR" dirty="0" err="1">
                <a:latin typeface="Consolas" panose="020B0609020204030204" pitchFamily="49" charset="0"/>
              </a:rPr>
              <a:t>na_values</a:t>
            </a:r>
            <a:r>
              <a:rPr lang="fr-FR" dirty="0">
                <a:latin typeface="Consolas" panose="020B0609020204030204" pitchFamily="49" charset="0"/>
              </a:rPr>
              <a:t>=[‘Absent’, ‘Incorrect’, ‘-’])</a:t>
            </a:r>
          </a:p>
          <a:p>
            <a:pPr lvl="1"/>
            <a:endParaRPr lang="fr-FR" dirty="0"/>
          </a:p>
          <a:p>
            <a:r>
              <a:rPr lang="fr-FR" dirty="0"/>
              <a:t>On peut les enlever d’une table.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df.dropna</a:t>
            </a:r>
            <a:r>
              <a:rPr lang="fr-FR" dirty="0">
                <a:latin typeface="Consolas" panose="020B0609020204030204" pitchFamily="49" charset="0"/>
              </a:rPr>
              <a:t>(how = ‘</a:t>
            </a:r>
            <a:r>
              <a:rPr lang="fr-FR" dirty="0" err="1">
                <a:latin typeface="Consolas" panose="020B0609020204030204" pitchFamily="49" charset="0"/>
              </a:rPr>
              <a:t>any</a:t>
            </a:r>
            <a:r>
              <a:rPr lang="fr-FR" dirty="0">
                <a:latin typeface="Consolas" panose="020B0609020204030204" pitchFamily="49" charset="0"/>
              </a:rPr>
              <a:t>’)</a:t>
            </a:r>
          </a:p>
          <a:p>
            <a:pPr lvl="1"/>
            <a:endParaRPr lang="fr-FR" dirty="0"/>
          </a:p>
          <a:p>
            <a:r>
              <a:rPr lang="fr-FR" dirty="0"/>
              <a:t>On peut les garder. Elles ne seront pas prises en comptes dans les calculs tels que les sommes.</a:t>
            </a:r>
          </a:p>
        </p:txBody>
      </p:sp>
    </p:spTree>
    <p:extLst>
      <p:ext uri="{BB962C8B-B14F-4D97-AF65-F5344CB8AC3E}">
        <p14:creationId xmlns:p14="http://schemas.microsoft.com/office/powerpoint/2010/main" val="600867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bon formatage pour une table de données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Un bon format pour voir à l’œil nu n’est pas forcément un bon format pour exploiter la table.</a:t>
            </a:r>
          </a:p>
          <a:p>
            <a:r>
              <a:rPr lang="fr-FR" dirty="0"/>
              <a:t>Très important d’avoir des standards dans le formatage des tables : on peut alors tous utiliser les mêmes fonctions pour accéder, grouper, afficher des graphiques.</a:t>
            </a:r>
          </a:p>
        </p:txBody>
      </p:sp>
    </p:spTree>
    <p:extLst>
      <p:ext uri="{BB962C8B-B14F-4D97-AF65-F5344CB8AC3E}">
        <p14:creationId xmlns:p14="http://schemas.microsoft.com/office/powerpoint/2010/main" val="1156878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bon formatage pour une table de données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60070" indent="-514350">
              <a:lnSpc>
                <a:spcPct val="200000"/>
              </a:lnSpc>
              <a:buFont typeface="+mj-lt"/>
              <a:buAutoNum type="romanUcPeriod"/>
            </a:pPr>
            <a:r>
              <a:rPr lang="fr-FR" dirty="0"/>
              <a:t>Chaque colonne représente une variable différente.</a:t>
            </a:r>
          </a:p>
          <a:p>
            <a:pPr marL="560070" indent="-514350">
              <a:lnSpc>
                <a:spcPct val="200000"/>
              </a:lnSpc>
              <a:buFont typeface="+mj-lt"/>
              <a:buAutoNum type="romanUcPeriod"/>
            </a:pPr>
            <a:r>
              <a:rPr lang="fr-FR" dirty="0"/>
              <a:t>Les lignes représentent des observations individuelles.</a:t>
            </a:r>
          </a:p>
          <a:p>
            <a:pPr marL="560070" indent="-514350">
              <a:lnSpc>
                <a:spcPct val="200000"/>
              </a:lnSpc>
              <a:buFont typeface="+mj-lt"/>
              <a:buAutoNum type="romanUcPeriod"/>
            </a:pPr>
            <a:r>
              <a:rPr lang="fr-FR" dirty="0"/>
              <a:t>On essaie d’avoir le moins de colonnes possible.</a:t>
            </a:r>
          </a:p>
        </p:txBody>
      </p:sp>
    </p:spTree>
    <p:extLst>
      <p:ext uri="{BB962C8B-B14F-4D97-AF65-F5344CB8AC3E}">
        <p14:creationId xmlns:p14="http://schemas.microsoft.com/office/powerpoint/2010/main" val="2355597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Lequel pour visualiser à l’œil ?</a:t>
            </a:r>
            <a:br>
              <a:rPr lang="fr-FR" dirty="0"/>
            </a:br>
            <a:r>
              <a:rPr lang="fr-FR" dirty="0"/>
              <a:t>Lequel pour exploiter avec </a:t>
            </a:r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30" y="2057401"/>
            <a:ext cx="4946150" cy="4038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057401"/>
            <a:ext cx="532865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qu’il nous manque pour être (plus) complet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Comment (et pourquoi) nettoyer des données</a:t>
            </a:r>
          </a:p>
          <a:p>
            <a:r>
              <a:rPr lang="fr-FR" dirty="0"/>
              <a:t>Bibliothèque graphique JS : </a:t>
            </a:r>
            <a:r>
              <a:rPr lang="fr-FR" dirty="0">
                <a:latin typeface="Consolas" panose="020B0609020204030204" pitchFamily="49" charset="0"/>
              </a:rPr>
              <a:t>plot.ly</a:t>
            </a:r>
          </a:p>
          <a:p>
            <a:r>
              <a:rPr lang="fr-FR" dirty="0"/>
              <a:t>Tableaux de bord avec Tableau Software</a:t>
            </a:r>
          </a:p>
          <a:p>
            <a:r>
              <a:rPr lang="fr-FR" dirty="0"/>
              <a:t>Les jointures avec </a:t>
            </a:r>
            <a:r>
              <a:rPr lang="fr-FR" dirty="0" err="1">
                <a:latin typeface="Consolas" panose="020B0609020204030204" pitchFamily="49" charset="0"/>
              </a:rPr>
              <a:t>pd.merge</a:t>
            </a:r>
            <a:endParaRPr lang="fr-FR" dirty="0">
              <a:latin typeface="Consolas" panose="020B0609020204030204" pitchFamily="49" charset="0"/>
            </a:endParaRPr>
          </a:p>
          <a:p>
            <a:endParaRPr lang="fr-FR" dirty="0"/>
          </a:p>
          <a:p>
            <a:r>
              <a:rPr lang="fr-FR" dirty="0"/>
              <a:t>Avant ça, quelques révisions sur le cours d’hier et le dernier exercice.</a:t>
            </a:r>
          </a:p>
        </p:txBody>
      </p:sp>
    </p:spTree>
    <p:extLst>
      <p:ext uri="{BB962C8B-B14F-4D97-AF65-F5344CB8AC3E}">
        <p14:creationId xmlns:p14="http://schemas.microsoft.com/office/powerpoint/2010/main" val="3916268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Lequel pour visualiser à l’œil ?</a:t>
            </a:r>
            <a:br>
              <a:rPr lang="fr-FR" dirty="0"/>
            </a:br>
            <a:r>
              <a:rPr lang="fr-FR" dirty="0"/>
              <a:t>Lequel pour exploiter avec </a:t>
            </a:r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30" y="2057401"/>
            <a:ext cx="4946150" cy="4038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057401"/>
            <a:ext cx="5328651" cy="4038600"/>
          </a:xfrm>
          <a:prstGeom prst="rect">
            <a:avLst/>
          </a:prstGeom>
        </p:spPr>
      </p:pic>
      <p:sp>
        <p:nvSpPr>
          <p:cNvPr id="3" name="Flèche : pentagone 2"/>
          <p:cNvSpPr/>
          <p:nvPr/>
        </p:nvSpPr>
        <p:spPr>
          <a:xfrm>
            <a:off x="2866030" y="2429301"/>
            <a:ext cx="6032310" cy="29956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err="1"/>
              <a:t>pd.melt</a:t>
            </a:r>
            <a:r>
              <a:rPr lang="fr-FR" dirty="0"/>
              <a:t>(frame=</a:t>
            </a:r>
            <a:r>
              <a:rPr lang="fr-FR" dirty="0" err="1"/>
              <a:t>df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id_vars</a:t>
            </a:r>
            <a:r>
              <a:rPr lang="fr-FR" dirty="0"/>
              <a:t>=['Libellé de la commune’], 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var_name</a:t>
            </a:r>
            <a:r>
              <a:rPr lang="fr-FR" dirty="0"/>
              <a:t>='Type de vote’, 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value_name</a:t>
            </a:r>
            <a:r>
              <a:rPr lang="fr-FR" dirty="0"/>
              <a:t>='Nombre de votes’</a:t>
            </a:r>
          </a:p>
          <a:p>
            <a:pPr lvl="1"/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9264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Lequel pour visualiser à l’œil ?</a:t>
            </a:r>
            <a:br>
              <a:rPr lang="fr-FR" dirty="0"/>
            </a:br>
            <a:r>
              <a:rPr lang="fr-FR" dirty="0"/>
              <a:t>Lequel pour exploiter avec </a:t>
            </a:r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 ?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30" y="2057401"/>
            <a:ext cx="4946150" cy="4038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057401"/>
            <a:ext cx="5328651" cy="4038600"/>
          </a:xfrm>
          <a:prstGeom prst="rect">
            <a:avLst/>
          </a:prstGeom>
        </p:spPr>
      </p:pic>
      <p:sp>
        <p:nvSpPr>
          <p:cNvPr id="3" name="Flèche : pentagone 2"/>
          <p:cNvSpPr/>
          <p:nvPr/>
        </p:nvSpPr>
        <p:spPr>
          <a:xfrm flipH="1">
            <a:off x="2866030" y="2429301"/>
            <a:ext cx="6032310" cy="29956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dirty="0" err="1"/>
              <a:t>pd.pivot_table</a:t>
            </a:r>
            <a:r>
              <a:rPr lang="fr-FR" dirty="0"/>
              <a:t>(</a:t>
            </a:r>
            <a:r>
              <a:rPr lang="fr-FR" dirty="0" err="1"/>
              <a:t>df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	values = ‘Nombre de votes’,</a:t>
            </a:r>
          </a:p>
          <a:p>
            <a:pPr lvl="1"/>
            <a:r>
              <a:rPr lang="fr-FR" dirty="0"/>
              <a:t>	index = ‘Libellé de la commune’,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columns</a:t>
            </a:r>
            <a:r>
              <a:rPr lang="fr-FR" dirty="0"/>
              <a:t> = ‘Type de vote’)</a:t>
            </a:r>
          </a:p>
        </p:txBody>
      </p:sp>
    </p:spTree>
    <p:extLst>
      <p:ext uri="{BB962C8B-B14F-4D97-AF65-F5344CB8AC3E}">
        <p14:creationId xmlns:p14="http://schemas.microsoft.com/office/powerpoint/2010/main" val="3402985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" indent="0" algn="ctr">
              <a:buNone/>
            </a:pP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pierre.girardeau@coto-conseil.fr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97561" y="3771585"/>
            <a:ext cx="610230" cy="6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3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Bases de Python pour la BI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pandas et </a:t>
            </a:r>
            <a:r>
              <a:rPr lang="fr-FR" dirty="0" err="1"/>
              <a:t>matplotlib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99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Se rappeler de ce qu’est une base de données</a:t>
            </a:r>
          </a:p>
          <a:p>
            <a:endParaRPr lang="fr-FR" dirty="0"/>
          </a:p>
          <a:p>
            <a:r>
              <a:rPr lang="fr-FR" dirty="0"/>
              <a:t>Pouvoir créer et manipuler des tables de données (</a:t>
            </a:r>
            <a:r>
              <a:rPr lang="fr-FR" dirty="0" err="1"/>
              <a:t>DataFrame</a:t>
            </a:r>
            <a:r>
              <a:rPr lang="fr-FR" dirty="0"/>
              <a:t>) avec le package </a:t>
            </a:r>
            <a:r>
              <a:rPr lang="fr-FR" dirty="0">
                <a:latin typeface="Consolas" panose="020B0609020204030204" pitchFamily="49" charset="0"/>
              </a:rPr>
              <a:t>pandas</a:t>
            </a:r>
            <a:endParaRPr lang="fr-FR" dirty="0"/>
          </a:p>
          <a:p>
            <a:endParaRPr lang="fr-FR" dirty="0"/>
          </a:p>
          <a:p>
            <a:r>
              <a:rPr lang="fr-FR" dirty="0"/>
              <a:t>Pouvoir réaliser des graphiques basiques avec le package </a:t>
            </a:r>
            <a:r>
              <a:rPr lang="fr-FR" dirty="0" err="1">
                <a:latin typeface="Consolas" panose="020B0609020204030204" pitchFamily="49" charset="0"/>
              </a:rPr>
              <a:t>matplotlib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902" y="2453185"/>
            <a:ext cx="3621731" cy="2947276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50" y="3800323"/>
            <a:ext cx="3493561" cy="2655820"/>
          </a:xfrm>
          <a:prstGeom prst="rect">
            <a:avLst/>
          </a:prstGeom>
        </p:spPr>
      </p:pic>
      <p:pic>
        <p:nvPicPr>
          <p:cNvPr id="11" name="Image 10" descr="Une image contenant texte, carte&#10;&#10;Description générée avec un niveau de confiance très élevé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424387"/>
            <a:ext cx="5594382" cy="315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638" y="2057400"/>
            <a:ext cx="7571387" cy="4038600"/>
          </a:xfrm>
        </p:spPr>
      </p:pic>
    </p:spTree>
    <p:extLst>
      <p:ext uri="{BB962C8B-B14F-4D97-AF65-F5344CB8AC3E}">
        <p14:creationId xmlns:p14="http://schemas.microsoft.com/office/powerpoint/2010/main" val="225587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nsolas" panose="020B0609020204030204" pitchFamily="49" charset="0"/>
              </a:rPr>
              <a:t>pandas</a:t>
            </a:r>
            <a:r>
              <a:rPr lang="fr-FR" dirty="0"/>
              <a:t> est un package Python permettant de manipuler et d’analyser des données.</a:t>
            </a:r>
          </a:p>
          <a:p>
            <a:r>
              <a:rPr lang="fr-FR" dirty="0"/>
              <a:t>Lecture et écriture dans des formats divers : CSV, Excel, TXT, JSON, SAS, Stata, SQL, HDF5</a:t>
            </a:r>
          </a:p>
          <a:p>
            <a:r>
              <a:rPr lang="fr-FR" dirty="0"/>
              <a:t>Jointures (comme en SQL)</a:t>
            </a:r>
          </a:p>
          <a:p>
            <a:pPr marL="45720" indent="0">
              <a:buNone/>
            </a:pPr>
            <a:endParaRPr lang="fr-FR" dirty="0"/>
          </a:p>
          <a:p>
            <a:pPr marL="45720" indent="0" algn="ctr">
              <a:buNone/>
            </a:pPr>
            <a:r>
              <a:rPr lang="fr-FR" b="1" dirty="0"/>
              <a:t>Stockage de données très efficace pour manipuler les tables de données</a:t>
            </a:r>
          </a:p>
        </p:txBody>
      </p:sp>
    </p:spTree>
    <p:extLst>
      <p:ext uri="{BB962C8B-B14F-4D97-AF65-F5344CB8AC3E}">
        <p14:creationId xmlns:p14="http://schemas.microsoft.com/office/powerpoint/2010/main" val="22938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 types principaux de stockage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361130"/>
              </p:ext>
            </p:extLst>
          </p:nvPr>
        </p:nvGraphicFramePr>
        <p:xfrm>
          <a:off x="1143000" y="2057400"/>
          <a:ext cx="9872664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367649305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295371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pandas.Series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pandas.DataFrame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Une colonne de données indexées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Une table/matrice de données indexée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454083"/>
                  </a:ext>
                </a:extLst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4315"/>
          <a:stretch/>
        </p:blipFill>
        <p:spPr>
          <a:xfrm>
            <a:off x="6475563" y="2892723"/>
            <a:ext cx="4040216" cy="32063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93" y="3393057"/>
            <a:ext cx="3624178" cy="22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8340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nalisé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2DB3A2"/>
      </a:accent1>
      <a:accent2>
        <a:srgbClr val="E8465A"/>
      </a:accent2>
      <a:accent3>
        <a:srgbClr val="6C131D"/>
      </a:accent3>
      <a:accent4>
        <a:srgbClr val="9ED4D4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9883</TotalTime>
  <Words>1126</Words>
  <Application>Microsoft Office PowerPoint</Application>
  <PresentationFormat>Grand écran</PresentationFormat>
  <Paragraphs>193</Paragraphs>
  <Slides>32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Calibri</vt:lpstr>
      <vt:lpstr>Consolas</vt:lpstr>
      <vt:lpstr>Corbel</vt:lpstr>
      <vt:lpstr>Trebuchet MS</vt:lpstr>
      <vt:lpstr>Wingdings</vt:lpstr>
      <vt:lpstr>Base</vt:lpstr>
      <vt:lpstr>Formation IMIE 4A Business Intelligence</vt:lpstr>
      <vt:lpstr>Ce que j’ai oublié hier</vt:lpstr>
      <vt:lpstr>Ce qu’il nous manque pour être (plus) complet</vt:lpstr>
      <vt:lpstr>Bases de Python pour la BI</vt:lpstr>
      <vt:lpstr>Objectif</vt:lpstr>
      <vt:lpstr>Objectif</vt:lpstr>
      <vt:lpstr>Objectif</vt:lpstr>
      <vt:lpstr>pandas </vt:lpstr>
      <vt:lpstr>Deux types principaux de stockage</vt:lpstr>
      <vt:lpstr>DataFrame</vt:lpstr>
      <vt:lpstr>DataFrame</vt:lpstr>
      <vt:lpstr>Colonnes de la DataFrame</vt:lpstr>
      <vt:lpstr>Exercice</vt:lpstr>
      <vt:lpstr>Première analyse des grandeurs : fonction describe</vt:lpstr>
      <vt:lpstr>Exercice</vt:lpstr>
      <vt:lpstr>A ce stade</vt:lpstr>
      <vt:lpstr>Exercice pour finir la journée</vt:lpstr>
      <vt:lpstr>Nouvel exemple</vt:lpstr>
      <vt:lpstr>Méthodologie BI</vt:lpstr>
      <vt:lpstr>L’aide à la décision : exploiter ses données</vt:lpstr>
      <vt:lpstr>Le centre d’appels</vt:lpstr>
      <vt:lpstr>Données</vt:lpstr>
      <vt:lpstr>Présentation PowerPoint</vt:lpstr>
      <vt:lpstr>Nettoyer des données</vt:lpstr>
      <vt:lpstr>Objectif</vt:lpstr>
      <vt:lpstr>Valeurs absentes : qu’en fait-on ?</vt:lpstr>
      <vt:lpstr>Qu’est-ce qu’un bon formatage pour une table de données ?</vt:lpstr>
      <vt:lpstr>Qu’est-ce qu’un bon formatage pour une table de données ?</vt:lpstr>
      <vt:lpstr>Lequel pour visualiser à l’œil ? Lequel pour exploiter avec pandas ?</vt:lpstr>
      <vt:lpstr>Lequel pour visualiser à l’œil ? Lequel pour exploiter avec pandas ?</vt:lpstr>
      <vt:lpstr>Lequel pour visualiser à l’œil ? Lequel pour exploiter avec pandas ?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Girardeau Pierre</dc:creator>
  <cp:lastModifiedBy>Girardeau Pierre</cp:lastModifiedBy>
  <cp:revision>158</cp:revision>
  <dcterms:created xsi:type="dcterms:W3CDTF">2017-02-17T08:07:27Z</dcterms:created>
  <dcterms:modified xsi:type="dcterms:W3CDTF">2017-05-30T14:56:06Z</dcterms:modified>
</cp:coreProperties>
</file>