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84" r:id="rId2"/>
    <p:sldId id="257" r:id="rId3"/>
    <p:sldId id="279" r:id="rId4"/>
    <p:sldId id="296" r:id="rId5"/>
    <p:sldId id="258" r:id="rId6"/>
    <p:sldId id="262" r:id="rId7"/>
    <p:sldId id="266" r:id="rId8"/>
    <p:sldId id="297" r:id="rId9"/>
    <p:sldId id="298" r:id="rId10"/>
    <p:sldId id="281" r:id="rId11"/>
    <p:sldId id="285" r:id="rId12"/>
    <p:sldId id="320" r:id="rId13"/>
    <p:sldId id="286" r:id="rId14"/>
    <p:sldId id="283" r:id="rId15"/>
    <p:sldId id="321" r:id="rId16"/>
    <p:sldId id="280" r:id="rId17"/>
    <p:sldId id="261" r:id="rId18"/>
    <p:sldId id="265" r:id="rId19"/>
    <p:sldId id="267" r:id="rId20"/>
    <p:sldId id="278" r:id="rId21"/>
    <p:sldId id="299" r:id="rId22"/>
    <p:sldId id="300" r:id="rId23"/>
    <p:sldId id="301" r:id="rId24"/>
    <p:sldId id="282" r:id="rId25"/>
    <p:sldId id="302" r:id="rId26"/>
    <p:sldId id="303" r:id="rId27"/>
    <p:sldId id="304" r:id="rId28"/>
    <p:sldId id="319" r:id="rId29"/>
    <p:sldId id="308" r:id="rId30"/>
    <p:sldId id="314" r:id="rId31"/>
    <p:sldId id="305" r:id="rId32"/>
    <p:sldId id="311" r:id="rId33"/>
    <p:sldId id="307" r:id="rId34"/>
    <p:sldId id="309" r:id="rId35"/>
    <p:sldId id="310" r:id="rId36"/>
    <p:sldId id="312" r:id="rId37"/>
    <p:sldId id="318" r:id="rId38"/>
    <p:sldId id="315" r:id="rId39"/>
    <p:sldId id="316" r:id="rId40"/>
    <p:sldId id="317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FSJC" lastIdx="1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342D3-E434-41BB-8EF1-88E2F3926119}" v="1" dt="2019-11-22T19:08:48.4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6CB7B-4836-418C-8AB0-2C5770E8BD69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46E9C-155B-4382-9143-71AD903F7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685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CA41D19-3DDC-492C-95FC-A532DA786481}" type="slidenum">
              <a:t>2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04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A0B-9156-479D-A70A-37BE351CAF96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C7C0-EB31-448B-AA19-2AA2E9B641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89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A0B-9156-479D-A70A-37BE351CAF96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C7C0-EB31-448B-AA19-2AA2E9B641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15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A0B-9156-479D-A70A-37BE351CAF96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C7C0-EB31-448B-AA19-2AA2E9B641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92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A0B-9156-479D-A70A-37BE351CAF96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C7C0-EB31-448B-AA19-2AA2E9B641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6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A0B-9156-479D-A70A-37BE351CAF96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C7C0-EB31-448B-AA19-2AA2E9B641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28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A0B-9156-479D-A70A-37BE351CAF96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C7C0-EB31-448B-AA19-2AA2E9B641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46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A0B-9156-479D-A70A-37BE351CAF96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C7C0-EB31-448B-AA19-2AA2E9B641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80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A0B-9156-479D-A70A-37BE351CAF96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C7C0-EB31-448B-AA19-2AA2E9B641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80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A0B-9156-479D-A70A-37BE351CAF96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C7C0-EB31-448B-AA19-2AA2E9B641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1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A0B-9156-479D-A70A-37BE351CAF96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C7C0-EB31-448B-AA19-2AA2E9B641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1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A0B-9156-479D-A70A-37BE351CAF96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C7C0-EB31-448B-AA19-2AA2E9B641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5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22A0B-9156-479D-A70A-37BE351CAF96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DC7C0-EB31-448B-AA19-2AA2E9B641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89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pt-BR" sz="5000"/>
              <a:t>Engenharia de Software</a:t>
            </a:r>
            <a:br>
              <a:rPr lang="pt-BR" sz="5000"/>
            </a:br>
            <a:r>
              <a:rPr lang="pt-BR" sz="5000"/>
              <a:t>Ciclo de vida “Antenas”</a:t>
            </a:r>
            <a:br>
              <a:rPr lang="pt-BR" sz="5000"/>
            </a:br>
            <a:endParaRPr lang="pt-BR" sz="50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pt-BR" sz="1900"/>
              <a:t>Alex Costa Pinto</a:t>
            </a:r>
          </a:p>
          <a:p>
            <a:pPr algn="l"/>
            <a:r>
              <a:rPr lang="pt-BR" sz="1900"/>
              <a:t>Felipe Nicoletti Reis Armário</a:t>
            </a:r>
          </a:p>
          <a:p>
            <a:pPr algn="l"/>
            <a:r>
              <a:rPr lang="pt-BR" sz="1900"/>
              <a:t>Gabriel Fernandes Giraud</a:t>
            </a:r>
          </a:p>
        </p:txBody>
      </p:sp>
    </p:spTree>
    <p:extLst>
      <p:ext uri="{BB962C8B-B14F-4D97-AF65-F5344CB8AC3E}">
        <p14:creationId xmlns:p14="http://schemas.microsoft.com/office/powerpoint/2010/main" val="549882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Caso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5D0BD5-6606-4DCE-9E18-97155BD80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234905"/>
            <a:ext cx="7188199" cy="4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31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Diagrama de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Sequência para cadastrar empresário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0C30001-52EA-47C3-8642-EE5C458C6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01288"/>
            <a:ext cx="7188199" cy="485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28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Diagrama de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Sequência para fazer login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C770B4E-7D7F-4D84-B850-6C9DB2683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36067"/>
            <a:ext cx="7188199" cy="458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17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Diagrama de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Sequência para cadastrar projeto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B97BE01-A060-49A5-A704-7695445EE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64185"/>
            <a:ext cx="7188199" cy="472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52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Diagrama de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Sequência para aluno entrar no projeto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CA5A20-967A-4C3E-94DD-FFA508967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251" y="961812"/>
            <a:ext cx="595889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27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Diagrama de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Sequência para aluno  fazer entrega do projeto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F17767B-0021-44AF-A07D-0ED645CD6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80994"/>
            <a:ext cx="7188199" cy="44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67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pt-BR" sz="5400"/>
              <a:t>Requisitos Não Funcionais</a:t>
            </a:r>
            <a:br>
              <a:rPr lang="pt-BR" sz="5400"/>
            </a:br>
            <a:r>
              <a:rPr lang="pt-BR" sz="5400"/>
              <a:t>“Usabilidade”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pt-BR" sz="2000"/>
              <a:t>“Antenas”</a:t>
            </a:r>
          </a:p>
        </p:txBody>
      </p:sp>
    </p:spTree>
    <p:extLst>
      <p:ext uri="{BB962C8B-B14F-4D97-AF65-F5344CB8AC3E}">
        <p14:creationId xmlns:p14="http://schemas.microsoft.com/office/powerpoint/2010/main" val="74265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919536" y="332656"/>
            <a:ext cx="8229600" cy="794352"/>
          </a:xfrm>
        </p:spPr>
        <p:txBody>
          <a:bodyPr anchor="t">
            <a:normAutofit/>
          </a:bodyPr>
          <a:lstStyle/>
          <a:p>
            <a:pPr algn="ctr"/>
            <a:r>
              <a:rPr lang="pt-BR" sz="4900" b="1" i="1" dirty="0">
                <a:latin typeface="Arial" panose="020B0604020202020204" pitchFamily="34" charset="0"/>
                <a:cs typeface="Arial" panose="020B0604020202020204" pitchFamily="34" charset="0"/>
              </a:rPr>
              <a:t>Empresário</a:t>
            </a:r>
            <a:r>
              <a:rPr lang="pt-BR" b="1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898027" y="1124744"/>
            <a:ext cx="439594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ACESSO À PLATAFORMA.</a:t>
            </a:r>
          </a:p>
          <a:p>
            <a:endParaRPr lang="pt-BR" sz="2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1571020"/>
            <a:ext cx="8550695" cy="466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1" y="1760665"/>
            <a:ext cx="3071155" cy="51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de seta reta 2"/>
          <p:cNvCxnSpPr/>
          <p:nvPr/>
        </p:nvCxnSpPr>
        <p:spPr>
          <a:xfrm>
            <a:off x="7392144" y="2273928"/>
            <a:ext cx="576064" cy="5790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de cantos arredondados 6"/>
          <p:cNvSpPr/>
          <p:nvPr/>
        </p:nvSpPr>
        <p:spPr>
          <a:xfrm>
            <a:off x="7680176" y="2852936"/>
            <a:ext cx="100811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292" y="6265733"/>
            <a:ext cx="31051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272" y="5694387"/>
            <a:ext cx="11049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tângulo de cantos arredondados 10"/>
          <p:cNvSpPr/>
          <p:nvPr/>
        </p:nvSpPr>
        <p:spPr>
          <a:xfrm>
            <a:off x="7968208" y="4797152"/>
            <a:ext cx="1128514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8532466" y="5694387"/>
            <a:ext cx="1116707" cy="952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/>
          <p:cNvCxnSpPr>
            <a:stCxn id="3076" idx="3"/>
          </p:cNvCxnSpPr>
          <p:nvPr/>
        </p:nvCxnSpPr>
        <p:spPr>
          <a:xfrm flipV="1">
            <a:off x="7603442" y="5877274"/>
            <a:ext cx="1228862" cy="5932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3076" idx="3"/>
          </p:cNvCxnSpPr>
          <p:nvPr/>
        </p:nvCxnSpPr>
        <p:spPr>
          <a:xfrm>
            <a:off x="7603442" y="6470521"/>
            <a:ext cx="1084846" cy="385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flipV="1">
            <a:off x="5937026" y="4653136"/>
            <a:ext cx="302990" cy="15633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de cantos arredondados 53"/>
          <p:cNvSpPr/>
          <p:nvPr/>
        </p:nvSpPr>
        <p:spPr>
          <a:xfrm>
            <a:off x="6240017" y="3212976"/>
            <a:ext cx="311441" cy="1440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036" y="772320"/>
            <a:ext cx="23526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" name="Conector de seta reta 60"/>
          <p:cNvCxnSpPr/>
          <p:nvPr/>
        </p:nvCxnSpPr>
        <p:spPr>
          <a:xfrm>
            <a:off x="9361140" y="1181656"/>
            <a:ext cx="576064" cy="735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991" y="2277101"/>
            <a:ext cx="26289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" name="Conector de seta reta 63"/>
          <p:cNvCxnSpPr/>
          <p:nvPr/>
        </p:nvCxnSpPr>
        <p:spPr>
          <a:xfrm>
            <a:off x="4858442" y="2791452"/>
            <a:ext cx="1885631" cy="6375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210" y="4324225"/>
            <a:ext cx="20955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3" name="Conector de seta reta 72"/>
          <p:cNvCxnSpPr>
            <a:stCxn id="3080" idx="3"/>
          </p:cNvCxnSpPr>
          <p:nvPr/>
        </p:nvCxnSpPr>
        <p:spPr>
          <a:xfrm flipH="1">
            <a:off x="10151678" y="4471862"/>
            <a:ext cx="288032" cy="4355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stCxn id="3080" idx="3"/>
          </p:cNvCxnSpPr>
          <p:nvPr/>
        </p:nvCxnSpPr>
        <p:spPr>
          <a:xfrm flipH="1">
            <a:off x="10151678" y="4471863"/>
            <a:ext cx="288032" cy="7739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11" idx="2"/>
            <a:endCxn id="3077" idx="0"/>
          </p:cNvCxnSpPr>
          <p:nvPr/>
        </p:nvCxnSpPr>
        <p:spPr>
          <a:xfrm>
            <a:off x="8532466" y="5445225"/>
            <a:ext cx="564257" cy="2491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866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Empresário.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524000" y="5815698"/>
            <a:ext cx="9144000" cy="42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b="1" kern="1200">
                <a:solidFill>
                  <a:srgbClr val="1092FC"/>
                </a:solidFill>
                <a:latin typeface="+mn-lt"/>
                <a:ea typeface="+mn-ea"/>
                <a:cs typeface="+mn-cs"/>
              </a:rPr>
              <a:t>CADASTRO DE PROJETO.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b="1" kern="1200">
              <a:solidFill>
                <a:srgbClr val="1092FC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920" y="307731"/>
            <a:ext cx="1018506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813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919536" y="332656"/>
            <a:ext cx="8229600" cy="794352"/>
          </a:xfrm>
        </p:spPr>
        <p:txBody>
          <a:bodyPr anchor="t">
            <a:normAutofit/>
          </a:bodyPr>
          <a:lstStyle/>
          <a:p>
            <a:pPr algn="ctr"/>
            <a:r>
              <a:rPr lang="pt-BR" sz="4900" b="1" i="1" dirty="0">
                <a:latin typeface="Arial" panose="020B0604020202020204" pitchFamily="34" charset="0"/>
                <a:cs typeface="Arial" panose="020B0604020202020204" pitchFamily="34" charset="0"/>
              </a:rPr>
              <a:t>Empresário</a:t>
            </a:r>
            <a:r>
              <a:rPr lang="pt-BR" b="1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869143" y="1268760"/>
            <a:ext cx="452822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CONSULTA DE PROJETOS.</a:t>
            </a:r>
          </a:p>
          <a:p>
            <a:endParaRPr lang="pt-BR" sz="26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657" y="1916832"/>
            <a:ext cx="8491329" cy="45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40" y="4725144"/>
            <a:ext cx="1558380" cy="73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ector de seta reta 7"/>
          <p:cNvCxnSpPr/>
          <p:nvPr/>
        </p:nvCxnSpPr>
        <p:spPr>
          <a:xfrm flipH="1">
            <a:off x="2999657" y="4502737"/>
            <a:ext cx="288033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uxograma: Processo alternativo 8"/>
          <p:cNvSpPr/>
          <p:nvPr/>
        </p:nvSpPr>
        <p:spPr>
          <a:xfrm>
            <a:off x="1524000" y="4725144"/>
            <a:ext cx="1545920" cy="738180"/>
          </a:xfrm>
          <a:prstGeom prst="flowChartAlternate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695" y="5463324"/>
            <a:ext cx="28384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602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833002" y="365125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 que são requisitos?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838201" y="2022601"/>
            <a:ext cx="10515598" cy="4154361"/>
          </a:xfrm>
        </p:spPr>
        <p:txBody>
          <a:bodyPr vert="horz" lIns="91440" tIns="45720" rIns="91440" bIns="45720" rtlCol="0">
            <a:normAutofit/>
          </a:bodyPr>
          <a:lstStyle/>
          <a:p>
            <a:pPr lvl="0">
              <a:buSzPct val="45000"/>
            </a:pPr>
            <a:r>
              <a:rPr lang="en-US" sz="2000">
                <a:solidFill>
                  <a:srgbClr val="FFFFFF"/>
                </a:solidFill>
              </a:rPr>
              <a:t>Requisitos são as </a:t>
            </a:r>
            <a:r>
              <a:rPr lang="en-US" sz="2000" b="1">
                <a:solidFill>
                  <a:srgbClr val="FFFFFF"/>
                </a:solidFill>
              </a:rPr>
              <a:t>necessidades</a:t>
            </a:r>
            <a:r>
              <a:rPr lang="en-US" sz="2000">
                <a:solidFill>
                  <a:srgbClr val="FFFFFF"/>
                </a:solidFill>
              </a:rPr>
              <a:t> do cliente!</a:t>
            </a:r>
          </a:p>
          <a:p>
            <a:pPr lvl="0">
              <a:buSzPct val="45000"/>
            </a:pPr>
            <a:r>
              <a:rPr lang="en-US" sz="2000">
                <a:solidFill>
                  <a:srgbClr val="FFFFFF"/>
                </a:solidFill>
              </a:rPr>
              <a:t>Os requisitos de um software são divididos em 2 categorias:</a:t>
            </a:r>
          </a:p>
          <a:p>
            <a:pPr lvl="1">
              <a:spcBef>
                <a:spcPts val="0"/>
              </a:spcBef>
              <a:spcAft>
                <a:spcPts val="1286"/>
              </a:spcAft>
              <a:buSzPct val="45000"/>
            </a:pPr>
            <a:r>
              <a:rPr lang="en-US" sz="2000">
                <a:solidFill>
                  <a:srgbClr val="FFFFFF"/>
                </a:solidFill>
              </a:rPr>
              <a:t>Requisitos Funcionais: são as tarefas, as funcionalidades de um sistema – eles são descritos na forma de verbos no infinitivo, pois são ações que os usuários executam em um software (ex: sacar dinheiro, buscar um livro, comprar um produto e etc)</a:t>
            </a:r>
          </a:p>
          <a:p>
            <a:pPr lvl="1">
              <a:spcBef>
                <a:spcPts val="0"/>
              </a:spcBef>
              <a:spcAft>
                <a:spcPts val="1286"/>
              </a:spcAft>
              <a:buSzPct val="45000"/>
            </a:pPr>
            <a:r>
              <a:rPr lang="en-US" sz="2000">
                <a:solidFill>
                  <a:srgbClr val="FFFFFF"/>
                </a:solidFill>
              </a:rPr>
              <a:t>Requisitos Não Funcionais: são as </a:t>
            </a:r>
            <a:r>
              <a:rPr lang="en-US" sz="2000" u="sng">
                <a:solidFill>
                  <a:srgbClr val="FFFFFF"/>
                </a:solidFill>
              </a:rPr>
              <a:t>qualidades</a:t>
            </a:r>
            <a:r>
              <a:rPr lang="en-US" sz="2000">
                <a:solidFill>
                  <a:srgbClr val="FFFFFF"/>
                </a:solidFill>
              </a:rPr>
              <a:t> que um sistema precisa possuir para atender adequadamente as necessidades do usuário – eles são descritos na forma de adjetivos (ex. Usabilidade, segurança, desempenho e etc)</a:t>
            </a:r>
          </a:p>
        </p:txBody>
      </p:sp>
    </p:spTree>
    <p:extLst>
      <p:ext uri="{BB962C8B-B14F-4D97-AF65-F5344CB8AC3E}">
        <p14:creationId xmlns:p14="http://schemas.microsoft.com/office/powerpoint/2010/main" val="4162488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C04B00-6CB1-411A-B84B-E02B3BF7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Marcar Reunião (CADI)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BF032E3-150C-4A98-9359-B7943D441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47" y="2509911"/>
            <a:ext cx="846060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67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C04B00-6CB1-411A-B84B-E02B3BF7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Projetos (CADI)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90359B0-7A1D-4652-A65A-38D5F4242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81" y="2509911"/>
            <a:ext cx="864353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89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C04B00-6CB1-411A-B84B-E02B3BF7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Entrada em um Projeto(Aluno)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079FCBE-A64B-4B22-BB50-6728FC72E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" b="29258"/>
          <a:stretch/>
        </p:blipFill>
        <p:spPr>
          <a:xfrm>
            <a:off x="320255" y="2509911"/>
            <a:ext cx="1149639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06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AE05BF-177B-456B-8830-45B68A02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Projetos (Professor)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26D680FE-4448-4DC5-BB45-A068961CA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311" y="2509911"/>
            <a:ext cx="820027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22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C04B00-6CB1-411A-B84B-E02B3BF7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Projetos(Aluno)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2266D6C-DAB4-45B3-A2AD-1EB75B497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34" y="2509911"/>
            <a:ext cx="807603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75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C04B00-6CB1-411A-B84B-E02B3BF7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Entrega(Aluno)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5554438-66FC-424D-9B9B-9B01CB620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228" y="2509911"/>
            <a:ext cx="815844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87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AE05BF-177B-456B-8830-45B68A02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Projetos (Professor)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B6ABC297-9C06-4C83-A386-F02F5B3D8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34" y="2509911"/>
            <a:ext cx="807603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31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pt-BR" sz="5400" dirty="0"/>
              <a:t>Desenvolvimento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pt-BR" sz="2000"/>
              <a:t>“Antenas”</a:t>
            </a:r>
          </a:p>
        </p:txBody>
      </p:sp>
    </p:spTree>
    <p:extLst>
      <p:ext uri="{BB962C8B-B14F-4D97-AF65-F5344CB8AC3E}">
        <p14:creationId xmlns:p14="http://schemas.microsoft.com/office/powerpoint/2010/main" val="4094992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234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760837" y="914400"/>
            <a:ext cx="3657600" cy="2887579"/>
          </a:xfrm>
        </p:spPr>
        <p:txBody>
          <a:bodyPr>
            <a:normAutofit/>
          </a:bodyPr>
          <a:lstStyle/>
          <a:p>
            <a:r>
              <a:rPr lang="pt-BR" sz="4800">
                <a:solidFill>
                  <a:srgbClr val="FFFFFF"/>
                </a:solidFill>
              </a:rPr>
              <a:t>Diagrama de Classe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760837" y="4170501"/>
            <a:ext cx="3657600" cy="1525597"/>
          </a:xfrm>
        </p:spPr>
        <p:txBody>
          <a:bodyPr>
            <a:normAutofit/>
          </a:bodyPr>
          <a:lstStyle/>
          <a:p>
            <a:r>
              <a:rPr lang="pt-BR" sz="2000">
                <a:solidFill>
                  <a:srgbClr val="FFFFFF"/>
                </a:solidFill>
              </a:rPr>
              <a:t>“Antenas”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3B408B-F353-4EB4-8C07-607D09AC4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62" y="836129"/>
            <a:ext cx="6553545" cy="519368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77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373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55F36D6-C3B9-4CC5-8B82-E32A2732653D}"/>
              </a:ext>
            </a:extLst>
          </p:cNvPr>
          <p:cNvSpPr txBox="1"/>
          <p:nvPr/>
        </p:nvSpPr>
        <p:spPr>
          <a:xfrm>
            <a:off x="5021821" y="4004732"/>
            <a:ext cx="6465287" cy="1324235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Antenas</a:t>
            </a:r>
          </a:p>
        </p:txBody>
      </p:sp>
      <p:sp>
        <p:nvSpPr>
          <p:cNvPr id="47" name="Rectangle 36">
            <a:extLst>
              <a:ext uri="{FF2B5EF4-FFF2-40B4-BE49-F238E27FC236}">
                <a16:creationId xmlns:a16="http://schemas.microsoft.com/office/drawing/2014/main" id="{2BE2D1B8-0887-4D2B-8C42-999040132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4" y="321733"/>
            <a:ext cx="4129237" cy="606001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38">
            <a:extLst>
              <a:ext uri="{FF2B5EF4-FFF2-40B4-BE49-F238E27FC236}">
                <a16:creationId xmlns:a16="http://schemas.microsoft.com/office/drawing/2014/main" id="{FA085277-BAF7-40CC-A608-B030CA969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11469" y="321733"/>
            <a:ext cx="3375479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8BAC6AED-A9D5-4105-A234-D377CBB8A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003" y="321733"/>
            <a:ext cx="2902410" cy="3259667"/>
          </a:xfrm>
          <a:prstGeom prst="rect">
            <a:avLst/>
          </a:prstGeom>
        </p:spPr>
      </p:pic>
      <p:sp>
        <p:nvSpPr>
          <p:cNvPr id="49" name="Rectangle 40">
            <a:extLst>
              <a:ext uri="{FF2B5EF4-FFF2-40B4-BE49-F238E27FC236}">
                <a16:creationId xmlns:a16="http://schemas.microsoft.com/office/drawing/2014/main" id="{64009F90-86BF-44AE-B0EB-D68140E0E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8508682" y="321733"/>
            <a:ext cx="3375478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magem 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87B23421-0919-4A5D-A69A-E1781AE0C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20" y="476250"/>
            <a:ext cx="3961664" cy="574613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82C940D-6271-46FE-B475-BBDB52C404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60" t="3047" r="4368" b="2367"/>
          <a:stretch/>
        </p:blipFill>
        <p:spPr>
          <a:xfrm>
            <a:off x="9029366" y="3687394"/>
            <a:ext cx="2845000" cy="2956660"/>
          </a:xfrm>
          <a:prstGeom prst="rect">
            <a:avLst/>
          </a:prstGeom>
        </p:spPr>
      </p:pic>
      <p:cxnSp>
        <p:nvCxnSpPr>
          <p:cNvPr id="50" name="Straight Connector 42">
            <a:extLst>
              <a:ext uri="{FF2B5EF4-FFF2-40B4-BE49-F238E27FC236}">
                <a16:creationId xmlns:a16="http://schemas.microsoft.com/office/drawing/2014/main" id="{14254369-4B26-4D6A-A4CD-BE3438297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790BFE21-41AD-406A-A6A1-6B96AFEA4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1546" y="515590"/>
            <a:ext cx="3332614" cy="8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3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pt-BR" sz="5400"/>
              <a:t>Requisitos Funcionais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pt-BR" sz="2000"/>
              <a:t>“Antenas”</a:t>
            </a:r>
          </a:p>
        </p:txBody>
      </p:sp>
    </p:spTree>
    <p:extLst>
      <p:ext uri="{BB962C8B-B14F-4D97-AF65-F5344CB8AC3E}">
        <p14:creationId xmlns:p14="http://schemas.microsoft.com/office/powerpoint/2010/main" val="1982178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11D0817-95CE-486B-A250-B4490619A0E6}"/>
              </a:ext>
            </a:extLst>
          </p:cNvPr>
          <p:cNvSpPr txBox="1"/>
          <p:nvPr/>
        </p:nvSpPr>
        <p:spPr>
          <a:xfrm>
            <a:off x="5021821" y="4004732"/>
            <a:ext cx="6465287" cy="1324235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Projeto</a:t>
            </a: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82B0BD37-87F5-4DDB-B767-20FA0604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4" y="321733"/>
            <a:ext cx="4129237" cy="606001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m 10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04314AC-224B-489B-99BB-C82300DC4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13" y="628650"/>
            <a:ext cx="2697432" cy="5449360"/>
          </a:xfrm>
          <a:prstGeom prst="rect">
            <a:avLst/>
          </a:prstGeom>
        </p:spPr>
      </p:pic>
      <p:sp>
        <p:nvSpPr>
          <p:cNvPr id="25" name="Rectangle 17">
            <a:extLst>
              <a:ext uri="{FF2B5EF4-FFF2-40B4-BE49-F238E27FC236}">
                <a16:creationId xmlns:a16="http://schemas.microsoft.com/office/drawing/2014/main" id="{ADFE5C4E-0B5D-4AB5-9877-3993F84A3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11469" y="321733"/>
            <a:ext cx="3375479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Imagem 9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D47F859-C29B-4C27-8348-73BA8DFD8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040" y="628649"/>
            <a:ext cx="2672895" cy="2639484"/>
          </a:xfrm>
          <a:prstGeom prst="rect">
            <a:avLst/>
          </a:prstGeom>
        </p:spPr>
      </p:pic>
      <p:sp>
        <p:nvSpPr>
          <p:cNvPr id="26" name="Rectangle 19">
            <a:extLst>
              <a:ext uri="{FF2B5EF4-FFF2-40B4-BE49-F238E27FC236}">
                <a16:creationId xmlns:a16="http://schemas.microsoft.com/office/drawing/2014/main" id="{06048CCE-094B-4948-B61B-DE627F176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8508682" y="321733"/>
            <a:ext cx="3375478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Imagem 1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BA61D95-6FEE-4E9F-8802-E7BBBFB13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2289" y="628649"/>
            <a:ext cx="2111587" cy="2639484"/>
          </a:xfrm>
          <a:prstGeom prst="rect">
            <a:avLst/>
          </a:prstGeom>
        </p:spPr>
      </p:pic>
      <p:cxnSp>
        <p:nvCxnSpPr>
          <p:cNvPr id="27" name="Straight Connector 21">
            <a:extLst>
              <a:ext uri="{FF2B5EF4-FFF2-40B4-BE49-F238E27FC236}">
                <a16:creationId xmlns:a16="http://schemas.microsoft.com/office/drawing/2014/main" id="{5BB48934-4796-4249-B64C-EE2375977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256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55F36D6-C3B9-4CC5-8B82-E32A2732653D}"/>
              </a:ext>
            </a:extLst>
          </p:cNvPr>
          <p:cNvSpPr txBox="1"/>
          <p:nvPr/>
        </p:nvSpPr>
        <p:spPr>
          <a:xfrm>
            <a:off x="527538" y="475663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DadosLogin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5DD36C1-CC42-4F02-A056-42D8A485E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00" y="307731"/>
            <a:ext cx="3048197" cy="3997637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72D1919-565A-49B9-AA2E-FCCE7C0A3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862336"/>
            <a:ext cx="5455917" cy="288842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899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55F36D6-C3B9-4CC5-8B82-E32A2732653D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Aluno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D311C9-6A27-4F13-BC78-AA1704C2A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680" y="1162534"/>
            <a:ext cx="5559614" cy="4167749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013E013-1ED4-4E1B-A6AD-A99B75B3E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019" y="2436783"/>
            <a:ext cx="23336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50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1D0817-95CE-486B-A250-B4490619A0E6}"/>
              </a:ext>
            </a:extLst>
          </p:cNvPr>
          <p:cNvSpPr txBox="1"/>
          <p:nvPr/>
        </p:nvSpPr>
        <p:spPr>
          <a:xfrm>
            <a:off x="1018604" y="1053042"/>
            <a:ext cx="4458424" cy="306835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CADI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C5986F-4F6D-425C-A065-3B707A515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229" y="561065"/>
            <a:ext cx="5390093" cy="230687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1596D68A-5853-4FDC-87D9-DEC2E0662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951" y="3750733"/>
            <a:ext cx="5028649" cy="279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10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1D0817-95CE-486B-A250-B4490619A0E6}"/>
              </a:ext>
            </a:extLst>
          </p:cNvPr>
          <p:cNvSpPr txBox="1"/>
          <p:nvPr/>
        </p:nvSpPr>
        <p:spPr>
          <a:xfrm>
            <a:off x="1018604" y="1053042"/>
            <a:ext cx="4458424" cy="306835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Professor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FF4F4D2-7243-47B9-B0EB-A298B2117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229" y="702437"/>
            <a:ext cx="5390093" cy="202412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FDE4D485-1DD5-4003-A493-55414D440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334" y="3750733"/>
            <a:ext cx="3985882" cy="279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124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1D0817-95CE-486B-A250-B4490619A0E6}"/>
              </a:ext>
            </a:extLst>
          </p:cNvPr>
          <p:cNvSpPr txBox="1"/>
          <p:nvPr/>
        </p:nvSpPr>
        <p:spPr>
          <a:xfrm>
            <a:off x="245326" y="1133476"/>
            <a:ext cx="5477028" cy="306835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Empresario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63F6AE2-3016-49D3-9F11-9391F750B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853" y="321734"/>
            <a:ext cx="4780845" cy="278553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FD659CE4-07E5-4D27-B9CF-259CDB6D0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518" y="3750733"/>
            <a:ext cx="3689514" cy="279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456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11D0817-95CE-486B-A250-B4490619A0E6}"/>
              </a:ext>
            </a:extLst>
          </p:cNvPr>
          <p:cNvSpPr txBox="1"/>
          <p:nvPr/>
        </p:nvSpPr>
        <p:spPr>
          <a:xfrm>
            <a:off x="7985527" y="2074362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Entrega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FF3963-B2D9-460C-92AB-9316E59B4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93" y="448855"/>
            <a:ext cx="6872125" cy="632235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8088A58-60F0-4050-B9DA-BD10C396A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887" y="4032931"/>
            <a:ext cx="18288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278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1D0817-95CE-486B-A250-B4490619A0E6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 Empresario + Projeto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B1D59D-0052-4B8A-AF57-65A007EB1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608" y="1675227"/>
            <a:ext cx="784678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10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1D0817-95CE-486B-A250-B4490619A0E6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 CADI + Projeto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9F57B4E-E806-40F1-BD47-2E9A7633E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57" y="1675227"/>
            <a:ext cx="625508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89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1D0817-95CE-486B-A250-B4490619A0E6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 Aluno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B9F071F-F40E-4903-AE43-35E1FA881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20" y="1675227"/>
            <a:ext cx="1071755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8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pt-BR" sz="5400" dirty="0"/>
              <a:t>Estórias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pt-BR" sz="2000"/>
              <a:t>“Antenas”</a:t>
            </a:r>
          </a:p>
        </p:txBody>
      </p:sp>
    </p:spTree>
    <p:extLst>
      <p:ext uri="{BB962C8B-B14F-4D97-AF65-F5344CB8AC3E}">
        <p14:creationId xmlns:p14="http://schemas.microsoft.com/office/powerpoint/2010/main" val="666335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1D0817-95CE-486B-A250-B4490619A0E6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 Professor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0BFDB56-6738-4836-A046-0ED1DEE81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32097"/>
            <a:ext cx="10905066" cy="368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8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b="1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Empresário</a:t>
            </a:r>
          </a:p>
        </p:txBody>
      </p:sp>
      <p:sp>
        <p:nvSpPr>
          <p:cNvPr id="32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empresário, caso queira cadastrar-se na plataforma , deve seguir ao formulário, a direita, e informa os requisitos obrigatórios para o cadastro: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CPF.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Senha</a:t>
            </a:r>
          </a:p>
          <a:p>
            <a:pPr marL="0" indent="0">
              <a:buNone/>
            </a:pPr>
            <a:endParaRPr lang="pt-BR" sz="2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3ªfase do projeto o empresário adiciona mais informações ao projeto : Descrição, Tecnologias e </a:t>
            </a:r>
            <a:r>
              <a:rPr lang="pt-BR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mídia opcional.</a:t>
            </a:r>
          </a:p>
        </p:txBody>
      </p:sp>
    </p:spTree>
    <p:extLst>
      <p:ext uri="{BB962C8B-B14F-4D97-AF65-F5344CB8AC3E}">
        <p14:creationId xmlns:p14="http://schemas.microsoft.com/office/powerpoint/2010/main" val="3964591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Empresário</a:t>
            </a:r>
            <a:endParaRPr lang="en-US" b="1" i="1" kern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hlinkClick r:id="" action="ppaction://noaction"/>
          </p:cNvPr>
          <p:cNvSpPr txBox="1"/>
          <p:nvPr/>
        </p:nvSpPr>
        <p:spPr>
          <a:xfrm>
            <a:off x="838201" y="2022601"/>
            <a:ext cx="10515598" cy="415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FFFF"/>
                </a:solidFill>
              </a:rPr>
              <a:t>CADASTRO DE PROJETO.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Ao acessar a tela de projetos, o empresário se depara com os requisitos necessários para um novo cadastro ou a verificação de um projeto ativo.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No caso de um novo projeto, o ator deve inserir: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Titulo.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Descrição.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URL (Opcional).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Caso o ator queira verificar o status de um projeto, ele deve ir em busca de projetos ativos.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200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sz="3600" b="1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Membro CADI.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membro do CADI, é responsável pela aprovação do projeto </a:t>
            </a:r>
            <a:r>
              <a:rPr lang="pt-BR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-cadastrado pelo empresário. </a:t>
            </a:r>
          </a:p>
          <a:p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ter acesso a área de aprovação de cadastro, este deve fazer login na plataforma informando   e-mail institucional e senha.</a:t>
            </a:r>
          </a:p>
          <a:p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membro do CADI é responsável por aprovar um projeto para primeira fase e segunda fase.</a:t>
            </a:r>
          </a:p>
          <a:p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membro CADI marcar uma reunião para um projeto.</a:t>
            </a:r>
          </a:p>
          <a:p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membro CADI delega um projeto a um ou mais professores.</a:t>
            </a:r>
          </a:p>
        </p:txBody>
      </p:sp>
    </p:spTree>
    <p:extLst>
      <p:ext uri="{BB962C8B-B14F-4D97-AF65-F5344CB8AC3E}">
        <p14:creationId xmlns:p14="http://schemas.microsoft.com/office/powerpoint/2010/main" val="3892064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C04B00-6CB1-411A-B84B-E02B3BF7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b="1" i="1" dirty="0">
                <a:solidFill>
                  <a:srgbClr val="FFFFFF"/>
                </a:solidFill>
              </a:rPr>
              <a:t>Aluno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9291186-EF5D-44D4-A3B4-84A1F199A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aluno entra no sistema com e-mail e senha.</a:t>
            </a:r>
          </a:p>
          <a:p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aluno entra em um projeto através de uma chave.</a:t>
            </a:r>
          </a:p>
          <a:p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aluno, é responsável pela entrega de sua parte do projeto contendo : </a:t>
            </a:r>
            <a:r>
              <a:rPr lang="pt-BR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pt-BR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pt-BR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observações. </a:t>
            </a:r>
          </a:p>
          <a:p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ter acesso a área de publicação do código fonte ele acessa uma tela de login e acessa um projeto via código de acesso único do projeto em específico.</a:t>
            </a:r>
          </a:p>
        </p:txBody>
      </p:sp>
    </p:spTree>
    <p:extLst>
      <p:ext uri="{BB962C8B-B14F-4D97-AF65-F5344CB8AC3E}">
        <p14:creationId xmlns:p14="http://schemas.microsoft.com/office/powerpoint/2010/main" val="3479639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873AE5-7060-4C5B-A569-0AD888F2C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b="1" i="1" dirty="0">
                <a:solidFill>
                  <a:srgbClr val="FFFFFF"/>
                </a:solidFill>
              </a:rPr>
              <a:t>Professor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6C91E4-AA41-458B-94A0-CBF96579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professor, é responsável pelo compartilhamento dos códigos de acesso aos projetos para os alunos. </a:t>
            </a:r>
          </a:p>
          <a:p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ter acesso a área de professor é necessário uma autenticação com e-mail institucional e senha.</a:t>
            </a:r>
          </a:p>
          <a:p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professor finaliza um projeto após receber todos as entregas dos alunos.</a:t>
            </a:r>
          </a:p>
          <a:p>
            <a:endParaRPr lang="pt-B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38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605</Words>
  <Application>Microsoft Office PowerPoint</Application>
  <PresentationFormat>Widescreen</PresentationFormat>
  <Paragraphs>87</Paragraphs>
  <Slides>40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Wingdings</vt:lpstr>
      <vt:lpstr>Tema do Office</vt:lpstr>
      <vt:lpstr>Engenharia de Software Ciclo de vida “Antenas” </vt:lpstr>
      <vt:lpstr>O que são requisitos?</vt:lpstr>
      <vt:lpstr>Requisitos Funcionais</vt:lpstr>
      <vt:lpstr>Estórias</vt:lpstr>
      <vt:lpstr>Empresário</vt:lpstr>
      <vt:lpstr>Empresário</vt:lpstr>
      <vt:lpstr>Membro CADI.</vt:lpstr>
      <vt:lpstr>Aluno</vt:lpstr>
      <vt:lpstr>Professor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Requisitos Não Funcionais “Usabilidade”</vt:lpstr>
      <vt:lpstr>Empresário.</vt:lpstr>
      <vt:lpstr>Empresário.</vt:lpstr>
      <vt:lpstr>Empresário.</vt:lpstr>
      <vt:lpstr>Marcar Reunião (CADI)</vt:lpstr>
      <vt:lpstr>Projetos (CADI)</vt:lpstr>
      <vt:lpstr>Entrada em um Projeto(Aluno)</vt:lpstr>
      <vt:lpstr>Projetos (Professor)</vt:lpstr>
      <vt:lpstr>Projetos(Aluno)</vt:lpstr>
      <vt:lpstr>Entrega(Aluno)</vt:lpstr>
      <vt:lpstr>Projetos (Professor)</vt:lpstr>
      <vt:lpstr>Desenvolvimento</vt:lpstr>
      <vt:lpstr>Diagrama de Classe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Ciclo de vida “Antenas” </dc:title>
  <dc:creator>Gabriel Giraud</dc:creator>
  <cp:lastModifiedBy>Gabriel Giraud</cp:lastModifiedBy>
  <cp:revision>1</cp:revision>
  <dcterms:created xsi:type="dcterms:W3CDTF">2019-11-22T20:11:40Z</dcterms:created>
  <dcterms:modified xsi:type="dcterms:W3CDTF">2019-11-22T20:12:13Z</dcterms:modified>
</cp:coreProperties>
</file>