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4" r:id="rId2"/>
    <p:sldId id="257" r:id="rId3"/>
    <p:sldId id="256" r:id="rId4"/>
    <p:sldId id="279" r:id="rId5"/>
    <p:sldId id="296" r:id="rId6"/>
    <p:sldId id="258" r:id="rId7"/>
    <p:sldId id="262" r:id="rId8"/>
    <p:sldId id="266" r:id="rId9"/>
    <p:sldId id="297" r:id="rId10"/>
    <p:sldId id="298" r:id="rId11"/>
    <p:sldId id="281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0" r:id="rId25"/>
    <p:sldId id="261" r:id="rId26"/>
    <p:sldId id="265" r:id="rId27"/>
    <p:sldId id="267" r:id="rId28"/>
    <p:sldId id="278" r:id="rId29"/>
    <p:sldId id="299" r:id="rId30"/>
    <p:sldId id="300" r:id="rId31"/>
    <p:sldId id="301" r:id="rId32"/>
    <p:sldId id="282" r:id="rId33"/>
    <p:sldId id="302" r:id="rId34"/>
    <p:sldId id="303" r:id="rId35"/>
    <p:sldId id="304" r:id="rId36"/>
    <p:sldId id="308" r:id="rId37"/>
    <p:sldId id="305" r:id="rId38"/>
    <p:sldId id="311" r:id="rId39"/>
    <p:sldId id="307" r:id="rId40"/>
    <p:sldId id="309" r:id="rId41"/>
    <p:sldId id="310" r:id="rId42"/>
    <p:sldId id="312" r:id="rId43"/>
    <p:sldId id="314" r:id="rId44"/>
    <p:sldId id="318" r:id="rId45"/>
    <p:sldId id="315" r:id="rId46"/>
    <p:sldId id="316" r:id="rId47"/>
    <p:sldId id="317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FSJC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9" d="100"/>
          <a:sy n="79" d="100"/>
        </p:scale>
        <p:origin x="75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6CB7B-4836-418C-8AB0-2C5770E8BD69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46E9C-155B-4382-9143-71AD903F7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A41D19-3DDC-492C-95FC-A532DA786481}" type="slidenum"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04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89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5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2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8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1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9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000"/>
              <a:t>Engenharia de Software</a:t>
            </a:r>
            <a:br>
              <a:rPr lang="pt-BR" sz="5000"/>
            </a:br>
            <a:r>
              <a:rPr lang="pt-BR" sz="5000"/>
              <a:t>Ciclo de vida “Antenas”</a:t>
            </a:r>
            <a:br>
              <a:rPr lang="pt-BR" sz="5000"/>
            </a:br>
            <a:endParaRPr lang="pt-BR" sz="5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1900"/>
              <a:t>Alex Costa Pinto</a:t>
            </a:r>
          </a:p>
          <a:p>
            <a:pPr algn="l"/>
            <a:r>
              <a:rPr lang="pt-BR" sz="1900"/>
              <a:t>Felipe Nicoletti Reis Armário</a:t>
            </a:r>
          </a:p>
          <a:p>
            <a:pPr algn="l"/>
            <a:r>
              <a:rPr lang="pt-BR" sz="1900"/>
              <a:t>Gabriel Fernandes Giraud</a:t>
            </a:r>
          </a:p>
        </p:txBody>
      </p:sp>
    </p:spTree>
    <p:extLst>
      <p:ext uri="{BB962C8B-B14F-4D97-AF65-F5344CB8AC3E}">
        <p14:creationId xmlns:p14="http://schemas.microsoft.com/office/powerpoint/2010/main" val="54988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73AE5-7060-4C5B-A569-0AD888F2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FFFFFF"/>
                </a:solidFill>
              </a:rPr>
              <a:t>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C91E4-AA41-458B-94A0-CBF96579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professor, é responsável pelo compartilhamento dos códigos de acesso aos projetos para os alunos. 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ter acesso a área de professor é necessário uma autenticação com e-mail institucional e senha.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professor finaliza um projeto após receber todos as entregas dos alunos.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3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Caso de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Uso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5D0BD5-6606-4DCE-9E18-97155BD8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29" y="869870"/>
            <a:ext cx="8390593" cy="51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aluno entrar no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A5A20-967A-4C3E-94DD-FFA50896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51" y="961812"/>
            <a:ext cx="595889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2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projeto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112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consultar projetos</a:t>
            </a:r>
          </a:p>
        </p:txBody>
      </p:sp>
    </p:spTree>
    <p:extLst>
      <p:ext uri="{BB962C8B-B14F-4D97-AF65-F5344CB8AC3E}">
        <p14:creationId xmlns:p14="http://schemas.microsoft.com/office/powerpoint/2010/main" val="13836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alterar o projeto</a:t>
            </a:r>
          </a:p>
        </p:txBody>
      </p:sp>
    </p:spTree>
    <p:extLst>
      <p:ext uri="{BB962C8B-B14F-4D97-AF65-F5344CB8AC3E}">
        <p14:creationId xmlns:p14="http://schemas.microsoft.com/office/powerpoint/2010/main" val="186023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105659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290340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281886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167941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são requisitos?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45000"/>
            </a:pPr>
            <a:r>
              <a:rPr lang="en-US" sz="2000">
                <a:solidFill>
                  <a:srgbClr val="FFFFFF"/>
                </a:solidFill>
              </a:rPr>
              <a:t>Requisitos são as </a:t>
            </a:r>
            <a:r>
              <a:rPr lang="en-US" sz="2000" b="1">
                <a:solidFill>
                  <a:srgbClr val="FFFFFF"/>
                </a:solidFill>
              </a:rPr>
              <a:t>necessidades</a:t>
            </a:r>
            <a:r>
              <a:rPr lang="en-US" sz="2000">
                <a:solidFill>
                  <a:srgbClr val="FFFFFF"/>
                </a:solidFill>
              </a:rPr>
              <a:t> do cliente!</a:t>
            </a:r>
          </a:p>
          <a:p>
            <a:pPr lvl="0">
              <a:buSzPct val="45000"/>
            </a:pPr>
            <a:r>
              <a:rPr lang="en-US" sz="2000">
                <a:solidFill>
                  <a:srgbClr val="FFFFFF"/>
                </a:solidFill>
              </a:rPr>
              <a:t>Os requisitos de um software são divididos em 2 categorias:</a:t>
            </a:r>
          </a:p>
          <a:p>
            <a:pPr lvl="1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en-US" sz="2000">
                <a:solidFill>
                  <a:srgbClr val="FFFFFF"/>
                </a:solidFill>
              </a:rPr>
              <a:t>Requisitos Funcionais: são as tarefas, as funcionalidades de um sistema – eles são descritos na forma de verbos no infinitivo, pois são ações que os usuários executam em um software (ex: sacar dinheiro, buscar um livro, comprar um produto e etc)</a:t>
            </a:r>
          </a:p>
          <a:p>
            <a:pPr lvl="1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en-US" sz="2000">
                <a:solidFill>
                  <a:srgbClr val="FFFFFF"/>
                </a:solidFill>
              </a:rPr>
              <a:t>Requisitos Não Funcionais: são as </a:t>
            </a:r>
            <a:r>
              <a:rPr lang="en-US" sz="2000" u="sng">
                <a:solidFill>
                  <a:srgbClr val="FFFFFF"/>
                </a:solidFill>
              </a:rPr>
              <a:t>qualidades</a:t>
            </a:r>
            <a:r>
              <a:rPr lang="en-US" sz="2000">
                <a:solidFill>
                  <a:srgbClr val="FFFFFF"/>
                </a:solidFill>
              </a:rPr>
              <a:t> que um sistema precisa possuir para atender adequadamente as necessidades do usuário – eles são descritos na forma de adjetivos (ex. Usabilidade, segurança, desempenho e etc)</a:t>
            </a:r>
          </a:p>
        </p:txBody>
      </p:sp>
    </p:spTree>
    <p:extLst>
      <p:ext uri="{BB962C8B-B14F-4D97-AF65-F5344CB8AC3E}">
        <p14:creationId xmlns:p14="http://schemas.microsoft.com/office/powerpoint/2010/main" val="416248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304204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399630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385716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4067803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Requisitos Não Funcionais</a:t>
            </a:r>
            <a:br>
              <a:rPr lang="pt-BR" sz="5400"/>
            </a:br>
            <a:r>
              <a:rPr lang="pt-BR" sz="5400"/>
              <a:t>“Usabilidade”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74265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794352"/>
          </a:xfrm>
        </p:spPr>
        <p:txBody>
          <a:bodyPr anchor="t">
            <a:normAutofit/>
          </a:bodyPr>
          <a:lstStyle/>
          <a:p>
            <a:pPr algn="ctr"/>
            <a:r>
              <a:rPr lang="pt-BR" sz="4900" b="1" i="1" dirty="0">
                <a:latin typeface="Arial" panose="020B0604020202020204" pitchFamily="34" charset="0"/>
                <a:cs typeface="Arial" panose="020B0604020202020204" pitchFamily="34" charset="0"/>
              </a:rPr>
              <a:t>Empresário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98027" y="1124744"/>
            <a:ext cx="43959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ACESSO À PLATAFORMA.</a:t>
            </a:r>
          </a:p>
          <a:p>
            <a:endParaRPr lang="pt-BR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571020"/>
            <a:ext cx="8550695" cy="466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1" y="1760665"/>
            <a:ext cx="3071155" cy="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>
            <a:off x="7392144" y="2273928"/>
            <a:ext cx="576064" cy="57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680176" y="2852936"/>
            <a:ext cx="100811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92" y="6265733"/>
            <a:ext cx="3105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5694387"/>
            <a:ext cx="1104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7968208" y="4797152"/>
            <a:ext cx="112851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532466" y="5694387"/>
            <a:ext cx="1116707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>
            <a:stCxn id="3076" idx="3"/>
          </p:cNvCxnSpPr>
          <p:nvPr/>
        </p:nvCxnSpPr>
        <p:spPr>
          <a:xfrm flipV="1">
            <a:off x="7603442" y="5877274"/>
            <a:ext cx="1228862" cy="5932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076" idx="3"/>
          </p:cNvCxnSpPr>
          <p:nvPr/>
        </p:nvCxnSpPr>
        <p:spPr>
          <a:xfrm>
            <a:off x="7603442" y="6470521"/>
            <a:ext cx="1084846" cy="385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5937026" y="4653136"/>
            <a:ext cx="302990" cy="1563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de cantos arredondados 53"/>
          <p:cNvSpPr/>
          <p:nvPr/>
        </p:nvSpPr>
        <p:spPr>
          <a:xfrm>
            <a:off x="6240017" y="3212976"/>
            <a:ext cx="311441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36" y="772320"/>
            <a:ext cx="2352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Conector de seta reta 60"/>
          <p:cNvCxnSpPr/>
          <p:nvPr/>
        </p:nvCxnSpPr>
        <p:spPr>
          <a:xfrm>
            <a:off x="9361140" y="1181656"/>
            <a:ext cx="576064" cy="735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91" y="2277101"/>
            <a:ext cx="2628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Conector de seta reta 63"/>
          <p:cNvCxnSpPr/>
          <p:nvPr/>
        </p:nvCxnSpPr>
        <p:spPr>
          <a:xfrm>
            <a:off x="4858442" y="2791452"/>
            <a:ext cx="1885631" cy="637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10" y="4324225"/>
            <a:ext cx="209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Conector de seta reta 72"/>
          <p:cNvCxnSpPr>
            <a:stCxn id="3080" idx="3"/>
          </p:cNvCxnSpPr>
          <p:nvPr/>
        </p:nvCxnSpPr>
        <p:spPr>
          <a:xfrm flipH="1">
            <a:off x="10151678" y="4471862"/>
            <a:ext cx="288032" cy="435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3080" idx="3"/>
          </p:cNvCxnSpPr>
          <p:nvPr/>
        </p:nvCxnSpPr>
        <p:spPr>
          <a:xfrm flipH="1">
            <a:off x="10151678" y="4471863"/>
            <a:ext cx="288032" cy="773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1" idx="2"/>
            <a:endCxn id="3077" idx="0"/>
          </p:cNvCxnSpPr>
          <p:nvPr/>
        </p:nvCxnSpPr>
        <p:spPr>
          <a:xfrm>
            <a:off x="8532466" y="5445225"/>
            <a:ext cx="564257" cy="249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6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Empresário.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CADASTRO DE PROJETO.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20487"/>
            <a:ext cx="10515599" cy="412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13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794352"/>
          </a:xfrm>
        </p:spPr>
        <p:txBody>
          <a:bodyPr anchor="t">
            <a:normAutofit/>
          </a:bodyPr>
          <a:lstStyle/>
          <a:p>
            <a:pPr algn="ctr"/>
            <a:r>
              <a:rPr lang="pt-BR" sz="4900" b="1" i="1" dirty="0">
                <a:latin typeface="Arial" panose="020B0604020202020204" pitchFamily="34" charset="0"/>
                <a:cs typeface="Arial" panose="020B0604020202020204" pitchFamily="34" charset="0"/>
              </a:rPr>
              <a:t>Empresário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869143" y="1268760"/>
            <a:ext cx="45282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CONSULTA DE PROJETOS.</a:t>
            </a:r>
          </a:p>
          <a:p>
            <a:endParaRPr lang="pt-BR" sz="2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57" y="1916832"/>
            <a:ext cx="8491329" cy="45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40" y="4725144"/>
            <a:ext cx="1558380" cy="73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de seta reta 7"/>
          <p:cNvCxnSpPr/>
          <p:nvPr/>
        </p:nvCxnSpPr>
        <p:spPr>
          <a:xfrm flipH="1">
            <a:off x="2999657" y="4502737"/>
            <a:ext cx="288033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Processo alternativo 8"/>
          <p:cNvSpPr/>
          <p:nvPr/>
        </p:nvSpPr>
        <p:spPr>
          <a:xfrm>
            <a:off x="1524000" y="4725144"/>
            <a:ext cx="1545920" cy="738180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95" y="5463324"/>
            <a:ext cx="2838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023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Marcar Reunião (CADI)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F032E3-150C-4A98-9359-B7943D441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7" y="1863801"/>
            <a:ext cx="93984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6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Projetos (CADI)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0359B0-7A1D-4652-A65A-38D5F4242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93" y="1863801"/>
            <a:ext cx="960161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Atividade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53259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9523"/>
            <a:ext cx="10515600" cy="12364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Entrada em um Projeto(Aluno)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79FCBE-A64B-4B22-BB50-6728FC72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b="29258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06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05BF-177B-456B-8830-45B68A02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Projetos (Professor)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6D680FE-4448-4DC5-BB45-A068961CA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89" y="1863801"/>
            <a:ext cx="910922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Projetos(Aluno)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2266D6C-DAB4-45B3-A2AD-1EB75B49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98" y="1863801"/>
            <a:ext cx="897120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7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Entrega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Aluno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5554438-66FC-424D-9B9B-9B01CB62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25" y="1863801"/>
            <a:ext cx="906274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87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05BF-177B-456B-8830-45B68A02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Projetos (Professor)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6ABC297-9C06-4C83-A386-F02F5B3D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98" y="1863801"/>
            <a:ext cx="897120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31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 dirty="0"/>
              <a:t>Desenvolvimento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409499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55F36D6-C3B9-4CC5-8B82-E32A2732653D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Antenas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7B23421-0919-4A5D-A69A-E1781AE0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6" y="1023213"/>
            <a:ext cx="3483526" cy="46602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0BFE21-41AD-406A-A6A1-6B96AFEA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38" y="1618886"/>
            <a:ext cx="2804299" cy="6590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BAC6AED-A9D5-4105-A234-D377CBB8A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276" y="628649"/>
            <a:ext cx="1979613" cy="263948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55F36D6-C3B9-4CC5-8B82-E32A2732653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DadosLogin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DD36C1-CC42-4F02-A056-42D8A485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17" y="375992"/>
            <a:ext cx="4655835" cy="61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99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55F36D6-C3B9-4CC5-8B82-E32A2732653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Aluno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D311C9-6A27-4F13-BC78-AA1704C2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90" y="961812"/>
            <a:ext cx="676521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50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CADI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96D68A-5853-4FDC-87D9-DEC2E066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29788"/>
            <a:ext cx="7188199" cy="39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Requisitos Funcionais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198217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Professor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E4D485-1DD5-4003-A493-55414D44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76" y="961812"/>
            <a:ext cx="703244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12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Empresario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D659CE4-07E5-4D27-B9CF-259CDB6D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23" y="961812"/>
            <a:ext cx="650955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45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Entrega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FF3963-B2D9-460C-92AB-9316E59B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15" y="961812"/>
            <a:ext cx="535976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27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47F859-C29B-4C27-8348-73BA8DFD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8" y="1467984"/>
            <a:ext cx="5174321" cy="5109642"/>
          </a:xfrm>
          <a:prstGeom prst="rect">
            <a:avLst/>
          </a:prstGeom>
        </p:spPr>
      </p:pic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04314AC-224B-489B-99BB-C82300DC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41" y="1467984"/>
            <a:ext cx="2529271" cy="51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56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Empresario +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B1D59D-0052-4B8A-AF57-65A007EB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0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CADI + Projeto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F57B4E-E806-40F1-BD47-2E9A7633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57" y="1675227"/>
            <a:ext cx="625508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89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Aluno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B9F071F-F40E-4903-AE43-35E1FA88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0" y="1675227"/>
            <a:ext cx="10717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5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Professor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BFDB56-6738-4836-A046-0ED1DEE8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32097"/>
            <a:ext cx="10905066" cy="36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 dirty="0"/>
              <a:t>Estórias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66633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b="1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Empresário.</a:t>
            </a:r>
          </a:p>
        </p:txBody>
      </p:sp>
      <p:sp>
        <p:nvSpPr>
          <p:cNvPr id="32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empresário, caso queira cadastrar-se na plataforma , deve seguir ao formulário, a direita, e informa os requisitos obrigatórios para o cadastro: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CPF.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3ªfase do projeto o empresário adiciona mais informações ao projeto : Descrição, Tecnologias e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mídia opcional.</a:t>
            </a:r>
          </a:p>
        </p:txBody>
      </p:sp>
    </p:spTree>
    <p:extLst>
      <p:ext uri="{BB962C8B-B14F-4D97-AF65-F5344CB8AC3E}">
        <p14:creationId xmlns:p14="http://schemas.microsoft.com/office/powerpoint/2010/main" val="396459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Empresário.</a:t>
            </a:r>
          </a:p>
        </p:txBody>
      </p:sp>
      <p:sp>
        <p:nvSpPr>
          <p:cNvPr id="2" name="CaixaDeTexto 1">
            <a:hlinkClick r:id="" action="ppaction://noaction"/>
          </p:cNvPr>
          <p:cNvSpPr txBox="1"/>
          <p:nvPr/>
        </p:nvSpPr>
        <p:spPr>
          <a:xfrm>
            <a:off x="838201" y="2022601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CADASTRO DE PROJETO.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Ao acessar a tela de projetos, o empresário se depara com os requisitos necessários para um novo cadastro ou a verificação de um projeto ativo.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No caso de um novo projeto, o ator deve inserir: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Titulo.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Descrição.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URL (Opcional).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Caso o ator queira verificar o status de um projeto, ele deve ir em busca de projetos ativos.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0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b="1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CADI.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do CADI, é responsável pela aprovação do projeto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-cadastrado pelo empresário. 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ter acesso a área de aprovação de cadastro, este deve fazer login na plataforma informando   e-mail institucional e senha.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do CADI é responsável por aprovar um projeto para primeira fase e segunda fase.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CADI marcar uma reunião para um projeto.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CADI delega um projeto a um ou mais professores.</a:t>
            </a:r>
          </a:p>
        </p:txBody>
      </p:sp>
    </p:spTree>
    <p:extLst>
      <p:ext uri="{BB962C8B-B14F-4D97-AF65-F5344CB8AC3E}">
        <p14:creationId xmlns:p14="http://schemas.microsoft.com/office/powerpoint/2010/main" val="389206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FFFFFF"/>
                </a:solidFill>
              </a:rPr>
              <a:t>Aluno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9291186-EF5D-44D4-A3B4-84A1F199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 entra no sistema com e-mail e senha.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 entra em um projeto através de uma chave.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aluno, é responsável pela entrega de sua parte do projeto contendo :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observações. 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ter acesso a área de publicação do código fonte ele acessa uma tela de login e acessa um projeto via código de acesso único do projeto em específico.</a:t>
            </a:r>
          </a:p>
        </p:txBody>
      </p:sp>
    </p:spTree>
    <p:extLst>
      <p:ext uri="{BB962C8B-B14F-4D97-AF65-F5344CB8AC3E}">
        <p14:creationId xmlns:p14="http://schemas.microsoft.com/office/powerpoint/2010/main" val="347963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662</Words>
  <Application>Microsoft Office PowerPoint</Application>
  <PresentationFormat>Widescreen</PresentationFormat>
  <Paragraphs>101</Paragraphs>
  <Slides>47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Tema do Office</vt:lpstr>
      <vt:lpstr>Engenharia de Software Ciclo de vida “Antenas” </vt:lpstr>
      <vt:lpstr>O que são requisitos?</vt:lpstr>
      <vt:lpstr>Atividade de Requisitos</vt:lpstr>
      <vt:lpstr>Requisitos Funcionais</vt:lpstr>
      <vt:lpstr>Estórias</vt:lpstr>
      <vt:lpstr>Empresário.</vt:lpstr>
      <vt:lpstr>Empresário.</vt:lpstr>
      <vt:lpstr>Membro CADI.</vt:lpstr>
      <vt:lpstr>Aluno</vt:lpstr>
      <vt:lpstr>Professor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Não Funcionais “Usabilidade”</vt:lpstr>
      <vt:lpstr>Empresário.</vt:lpstr>
      <vt:lpstr>Empresário.</vt:lpstr>
      <vt:lpstr>Empresário.</vt:lpstr>
      <vt:lpstr>Marcar Reunião (CADI)</vt:lpstr>
      <vt:lpstr>Projetos (CADI)</vt:lpstr>
      <vt:lpstr>Entrada em um Projeto(Aluno)</vt:lpstr>
      <vt:lpstr>Projetos (Professor)</vt:lpstr>
      <vt:lpstr>Projetos(Aluno)</vt:lpstr>
      <vt:lpstr>Entrega(Aluno)</vt:lpstr>
      <vt:lpstr>Projetos (Professor)</vt:lpstr>
      <vt:lpstr>Desenvolvimento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Ciclo de vida “Antenas” </dc:title>
  <dc:creator>Gabriel Giraud</dc:creator>
  <cp:lastModifiedBy>Gabriel Giraud</cp:lastModifiedBy>
  <cp:revision>1</cp:revision>
  <dcterms:created xsi:type="dcterms:W3CDTF">2019-11-22T18:00:50Z</dcterms:created>
  <dcterms:modified xsi:type="dcterms:W3CDTF">2019-11-22T18:06:54Z</dcterms:modified>
</cp:coreProperties>
</file>