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11825D6-1AB9-429A-B114-5A825E084383}">
  <a:tblStyle styleId="{B11825D6-1AB9-429A-B114-5A825E0843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eebdee93_0_2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eebdee93_0_2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8eebdee93_0_1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8eebdee93_0_1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8eebdee93_0_1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8eebdee93_0_1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8eebdee93_0_2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8eebdee93_0_2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8eebdee93_0_2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8eebdee93_0_2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eebdee93_0_2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8eebdee93_0_2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8eebdee93_0_2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8eebdee93_0_2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8eebdee93_0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8eebdee93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8eebdee93_0_2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8eebdee93_0_2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8eebdee93_0_21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8eebdee93_0_2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8eebdee93_0_2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8eebdee93_0_2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8eebdee93_0_2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8eebdee93_0_2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8eebdee93_0_21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8eebdee93_0_2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8eebdee93_0_2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8eebdee93_0_2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8eebdee93_0_2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8eebdee93_0_2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8eebdee93_0_2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8eebdee93_0_2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8eebdee93_0_2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8eebdee93_0_2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8eebdee9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8eebdee9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eebdee93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eebdee93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eebdee93_0_1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eebdee93_0_1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eebdee93_0_1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eebdee93_0_1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eebdee93_0_2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eebdee93_0_2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eebdee93_0_2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eebdee93_0_2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eebdee93_0_2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eebdee93_0_2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eebdee93_0_1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eebdee93_0_1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0429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Syntactic Recurrent Neural Network for Authorship Attribution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2648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By team 37,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Danish Mukhtar</a:t>
            </a:r>
            <a:endParaRPr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Monu Tayal</a:t>
            </a:r>
            <a:endParaRPr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Sivangi Singh</a:t>
            </a:r>
            <a:endParaRPr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Giridhari Lal Gupta</a:t>
            </a:r>
            <a:endParaRPr i="1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stop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'Oh', ',', 'yes', ',', 'it', 'is', 'common', 'knowledge', ',', '”', 'said', 'Travok', 'Ott', 'expansively', ',', 'leaning', 'back', ',', 'sipping', 'his', 'light', 'white', 'wine', 'with', 'a', 'most', 'delicate', 'air',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'Delia', ',', 'the', 'Princess', 'Majestrix', ',', 'is', 'continually', 'indulging', 'in', 'affairs',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['Why', ',', 'her', 'latest', 'inamorato', 'is', 'this', 'muscular', 'wrestler', ',', 'Turko',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['Oh', ',', 'yes', ',', 'a', 'lovely', 'man',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b="1" sz="1400"/>
          </a:p>
        </p:txBody>
      </p:sp>
      <p:cxnSp>
        <p:nvCxnSpPr>
          <p:cNvPr id="158" name="Google Shape;158;p22"/>
          <p:cNvCxnSpPr/>
          <p:nvPr/>
        </p:nvCxnSpPr>
        <p:spPr>
          <a:xfrm flipH="1">
            <a:off x="1721300" y="12492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2"/>
          <p:cNvCxnSpPr/>
          <p:nvPr/>
        </p:nvCxnSpPr>
        <p:spPr>
          <a:xfrm flipH="1">
            <a:off x="1999764" y="12492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2"/>
          <p:cNvCxnSpPr/>
          <p:nvPr/>
        </p:nvCxnSpPr>
        <p:spPr>
          <a:xfrm flipH="1">
            <a:off x="1187900" y="1467290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 flipH="1">
            <a:off x="3513405" y="145956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 flipH="1">
            <a:off x="1416500" y="1664111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 flipH="1">
            <a:off x="3597330" y="1648660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1187900" y="18660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3016700" y="18588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2"/>
          <p:cNvCxnSpPr/>
          <p:nvPr/>
        </p:nvCxnSpPr>
        <p:spPr>
          <a:xfrm flipH="1">
            <a:off x="3397700" y="18588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2"/>
          <p:cNvCxnSpPr/>
          <p:nvPr/>
        </p:nvCxnSpPr>
        <p:spPr>
          <a:xfrm flipH="1">
            <a:off x="1568900" y="20874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2"/>
          <p:cNvCxnSpPr/>
          <p:nvPr/>
        </p:nvCxnSpPr>
        <p:spPr>
          <a:xfrm flipH="1">
            <a:off x="3163833" y="14778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2"/>
          <p:cNvSpPr txBox="1"/>
          <p:nvPr/>
        </p:nvSpPr>
        <p:spPr>
          <a:xfrm>
            <a:off x="1927875" y="-294525"/>
            <a:ext cx="3882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2"/>
          <p:cNvSpPr txBox="1"/>
          <p:nvPr>
            <p:ph idx="4294967295" type="body"/>
          </p:nvPr>
        </p:nvSpPr>
        <p:spPr>
          <a:xfrm>
            <a:off x="311700" y="306672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'Oh', ',', 'yes', ',', 'common', 'knowledge', ',', '”', 'said', 'Travok', 'Ott', 'expansively', ',', 'leaning', 'back', ',', 'sipping', 'light', 'white', 'wine', 'delicate', 'air',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'Delia', ',', 'Princess', 'Majestrix', ',', 'continually', 'indulging', 'affairs',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['Why', ',', 'latest', 'inamorato', 'muscular', 'wrestler', ',', 'Turko',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['Oh', ',', 'yes', ',', 'lovely', 'man',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  <p:sp>
        <p:nvSpPr>
          <p:cNvPr id="171" name="Google Shape;171;p22"/>
          <p:cNvSpPr/>
          <p:nvPr/>
        </p:nvSpPr>
        <p:spPr>
          <a:xfrm>
            <a:off x="4350750" y="2577150"/>
            <a:ext cx="442500" cy="430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every word to part-of-speech tag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3539750" y="1872300"/>
            <a:ext cx="946800" cy="43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4639075" y="1872300"/>
            <a:ext cx="946800" cy="43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900" y="2063325"/>
            <a:ext cx="236220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3398900" y="1315900"/>
            <a:ext cx="1228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Input Sentences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4498225" y="1530269"/>
            <a:ext cx="1228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 Tags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every word to part-of-speech tag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'Oh', ',', 'yes', ',', 'common', 'knowledge', ',', '”', 'said', 'Travok', 'Ott', 'expansively', ',', 'leaning', 'back', ',', 'sipping', 'light', 'white', 'wine', 'delicate', 'air',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'Delia', ',', 'Princess', 'Majestrix', ',', 'continually', 'indulging', 'affairs',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['Why', ',', 'latest', 'inamorato', 'muscular', 'wrestler', ',', 'Turko',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['Oh', ',', 'yes', ',', 'lovely', 'man',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every word to part-of-speech tag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'Oh', ',', 'yes', ',', 'common', 'knowledge', ',', '”', 'said', 'Travok', 'Ott', 'expansively', ',', 'leaning', 'back', ',', 'sipping', 'light', 'white', 'wine', 'delicate', 'air',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'Delia', ',', 'Princess', 'Majestrix', ',', 'continually', 'indulging', 'affairs',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['Why', ',', 'latest', 'inamorato', 'muscular', 'wrestler', ',', 'Turko',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['Oh', ',', 'yes', ',', 'lovely', 'man',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  <p:sp>
        <p:nvSpPr>
          <p:cNvPr id="194" name="Google Shape;194;p25"/>
          <p:cNvSpPr txBox="1"/>
          <p:nvPr>
            <p:ph idx="4294967295" type="body"/>
          </p:nvPr>
        </p:nvSpPr>
        <p:spPr>
          <a:xfrm>
            <a:off x="311700" y="313872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['NN', 'NNP', ',', 'UH', ',', 'JJ', 'NN', ',', 'NNP', 'VBD', 'NNP', 'NNP', 'RB', ',', 'VBG', 'RB', ',', 'VBG', 'JJ', 'JJ', 'NN', 'NN', 'NN',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['NN', 'NNP', ',', 'NNP', 'NNP', ',', 'RB', 'VBG', 'NNS',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['WRB', ',', 'JJS', 'NN', 'JJ', 'NN', ',', 'NNP',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['UH', ',', 'UH', ',', 'JJ', 'NN',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  <p:sp>
        <p:nvSpPr>
          <p:cNvPr id="195" name="Google Shape;195;p25"/>
          <p:cNvSpPr/>
          <p:nvPr/>
        </p:nvSpPr>
        <p:spPr>
          <a:xfrm>
            <a:off x="4350750" y="2613150"/>
            <a:ext cx="442500" cy="430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every POS tag to sequence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['PRP', 'NN', 'NN', ',', 'NN', 'VBD', ',', 'JJ', 'NNS', 'MD', 'VB', 'JJ', 'NN', 'JJ', 'VBZ',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['VB', 'WRB', 'JJ', 'IN', 'JJ', 'VBD', '.', 'JJ', 'NNP', 'VBD',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['PRP', 'VBD', 'NNP', 'VBD',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['RB', 'NNP', 'RB', 'VBD',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['PRP', 'VBP', 'RB', ',', 'JJ', 'VBG', 'NN', ',', 'NN', 'VBD', 'NNP', 'RB', 'JJ', 'RB',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every POS tag to sequence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['PRP', 'NN', 'NN', ',', 'NN', 'VBD', ',', 'JJ', 'NNS', 'MD', 'VB', 'JJ', 'NN', 'JJ', 'VBZ',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['VB', 'WRB', 'JJ', 'IN', 'JJ', 'VBD', '.', 'JJ', 'NNP', 'VBD',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['PRP', 'VBD', 'NNP', 'VBD',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['RB', 'NNP', 'RB', 'VBD',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['PRP', 'VBP', 'RB', ',', 'JJ', 'VBG', 'NN', ',', 'NN', 'VBD', 'NNP', 'RB', 'JJ', 'RB',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  <p:sp>
        <p:nvSpPr>
          <p:cNvPr id="208" name="Google Shape;208;p27"/>
          <p:cNvSpPr txBox="1"/>
          <p:nvPr>
            <p:ph idx="4294967295" type="body"/>
          </p:nvPr>
        </p:nvSpPr>
        <p:spPr>
          <a:xfrm>
            <a:off x="311700" y="313872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[34, 26, 26, 16, 26, 7, 16, 8, 1, 20, 32, 8, 26, 8, 10,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[32, 33, 8, 40, 8, 7, 44, 8, 15, 7,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[34, 7, 15, 7,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[30, 15, 30, 7,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[34, 29, 30, 16, 8, 17, 26, 16, 26, 7, 15, 30, 8, 30,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  <p:sp>
        <p:nvSpPr>
          <p:cNvPr id="209" name="Google Shape;209;p27"/>
          <p:cNvSpPr/>
          <p:nvPr/>
        </p:nvSpPr>
        <p:spPr>
          <a:xfrm>
            <a:off x="4350750" y="2613150"/>
            <a:ext cx="442500" cy="430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 every sentence with zeros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[34, 26, 26, 16, 26, 7, 16, 8, 1, 20, 32, 8, 26, 8, 10,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[32, 33, 8, 40, 8, 7, 44, 8, 15, 7,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[34, 7, 15, 7,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[30, 15, 30, 7,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[34, 29, 30, 16, 8, 17, 26, 16, 26, 7, 15, 30, 8, 30,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 every sentence with zeros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[34, 26, 26, 16, 26, 7, 16, 8, 1, 20, 32, 8, 26, 8, 10,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[32, 33, 8, 40, 8, 7, 44, 8, 15, 7,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[34, 7, 15, 7,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[30, 15, 30, 7,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[34, 29, 30, 16, 8, 17, 26, 16, 26, 7, 15, 30, 8, 30,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  <p:sp>
        <p:nvSpPr>
          <p:cNvPr id="222" name="Google Shape;222;p29"/>
          <p:cNvSpPr txBox="1"/>
          <p:nvPr>
            <p:ph idx="4294967295" type="body"/>
          </p:nvPr>
        </p:nvSpPr>
        <p:spPr>
          <a:xfrm>
            <a:off x="311700" y="313872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 26 26 16 26  7 16  8  1 20 32  8 26  8 10 44  0  0  0  0  0  0  0  0 0  0  0  0  0  0]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[32 33  8 40  8  7 44  8 15  7 44  0  0  0  0  0  0  0  0  0  0  0  0  0 0  0  0  0  0  0]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  7 15  7 44  0  0  0  0  0  0  0  0  0  0  0  0  0  0  0  0  0  0  0 0  0  0  0  0  0]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[30 15 30  7 44  0  0  0  0  0  0  0  0  0  0  0  0  0  0  0  0  0  0  0 0  0  0  0  0  0]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 29 30 16  8 17 26 16 26  7 15 30  8 30 44  0  0  0  0  0  0  0  0  0 0  0  0  0  0  0]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  <p:sp>
        <p:nvSpPr>
          <p:cNvPr id="223" name="Google Shape;223;p29"/>
          <p:cNvSpPr/>
          <p:nvPr/>
        </p:nvSpPr>
        <p:spPr>
          <a:xfrm>
            <a:off x="4350750" y="2613150"/>
            <a:ext cx="442500" cy="430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Embedding Layer</a:t>
            </a:r>
            <a:endParaRPr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Embedding(input_dim, output_dim, input_length=None)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 txBox="1"/>
          <p:nvPr/>
        </p:nvSpPr>
        <p:spPr>
          <a:xfrm>
            <a:off x="3590575" y="4164300"/>
            <a:ext cx="6783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128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31" name="Google Shape;231;p30"/>
          <p:cNvGraphicFramePr/>
          <p:nvPr/>
        </p:nvGraphicFramePr>
        <p:xfrm>
          <a:off x="1824050" y="190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{B11825D6-1AB9-429A-B114-5A825E084383}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0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Google Shape;232;p30"/>
          <p:cNvSpPr txBox="1"/>
          <p:nvPr/>
        </p:nvSpPr>
        <p:spPr>
          <a:xfrm>
            <a:off x="1372250" y="2698050"/>
            <a:ext cx="451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598100" y="18176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preparation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18176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X and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"/>
          <p:cNvSpPr txBox="1"/>
          <p:nvPr>
            <p:ph idx="4294967295" type="body"/>
          </p:nvPr>
        </p:nvSpPr>
        <p:spPr>
          <a:xfrm>
            <a:off x="311700" y="11007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 [ ]</a:t>
            </a:r>
            <a:r>
              <a:rPr baseline="-25000" i="1" lang="en"/>
              <a:t>30</a:t>
            </a:r>
            <a:r>
              <a:rPr lang="en"/>
              <a:t> </a:t>
            </a:r>
            <a:r>
              <a:rPr lang="en"/>
              <a:t>[ ]</a:t>
            </a:r>
            <a:r>
              <a:rPr baseline="-25000" i="1" lang="en"/>
              <a:t>30</a:t>
            </a:r>
            <a:r>
              <a:rPr lang="en"/>
              <a:t> </a:t>
            </a:r>
            <a:r>
              <a:rPr lang="en"/>
              <a:t>[ ]</a:t>
            </a:r>
            <a:r>
              <a:rPr baseline="-25000" i="1" lang="en"/>
              <a:t>30</a:t>
            </a:r>
            <a:r>
              <a:rPr lang="en"/>
              <a:t> </a:t>
            </a:r>
            <a:r>
              <a:rPr lang="en"/>
              <a:t>[ ]</a:t>
            </a:r>
            <a:r>
              <a:rPr baseline="-25000" i="1" lang="en"/>
              <a:t>30</a:t>
            </a:r>
            <a:r>
              <a:rPr lang="en"/>
              <a:t> </a:t>
            </a:r>
            <a:r>
              <a:rPr lang="en"/>
              <a:t>[ ]</a:t>
            </a:r>
            <a:r>
              <a:rPr baseline="-25000" i="1" lang="en"/>
              <a:t>30</a:t>
            </a:r>
            <a:r>
              <a:rPr lang="en"/>
              <a:t> </a:t>
            </a:r>
            <a:r>
              <a:rPr lang="en"/>
              <a:t>[ ]</a:t>
            </a:r>
            <a:r>
              <a:rPr baseline="-25000" i="1" lang="en"/>
              <a:t>30</a:t>
            </a:r>
            <a:r>
              <a:rPr lang="en"/>
              <a:t> ……………………………….</a:t>
            </a:r>
            <a:r>
              <a:rPr lang="en"/>
              <a:t>[ ]</a:t>
            </a:r>
            <a:r>
              <a:rPr baseline="-25000" i="1" lang="en"/>
              <a:t>30</a:t>
            </a:r>
            <a:r>
              <a:rPr lang="en"/>
              <a:t> ]</a:t>
            </a:r>
            <a:r>
              <a:rPr baseline="-25000" i="1" lang="en"/>
              <a:t>no of novel</a:t>
            </a:r>
            <a:endParaRPr baseline="-25000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[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……………………………….[ ]</a:t>
            </a:r>
            <a:r>
              <a:rPr baseline="-25000" i="1" lang="en"/>
              <a:t>30</a:t>
            </a:r>
            <a:r>
              <a:rPr lang="en"/>
              <a:t> ]</a:t>
            </a:r>
            <a:r>
              <a:rPr baseline="-25000" i="1" lang="en"/>
              <a:t>no of novel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……………………………….[ ]</a:t>
            </a:r>
            <a:r>
              <a:rPr baseline="-25000" i="1" lang="en"/>
              <a:t>30</a:t>
            </a:r>
            <a:r>
              <a:rPr lang="en"/>
              <a:t> ]</a:t>
            </a:r>
            <a:r>
              <a:rPr baseline="-25000" i="1" lang="en"/>
              <a:t>no of novel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⋮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⋮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……………………………….[ ]</a:t>
            </a:r>
            <a:r>
              <a:rPr baseline="-25000" i="1" lang="en"/>
              <a:t>30</a:t>
            </a:r>
            <a:r>
              <a:rPr lang="en"/>
              <a:t> ]</a:t>
            </a:r>
            <a:r>
              <a:rPr baseline="-25000" i="1" lang="en"/>
              <a:t>no of novel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</a:t>
            </a:r>
            <a:r>
              <a:rPr baseline="-25000" i="1" lang="en"/>
              <a:t>100</a:t>
            </a:r>
            <a:endParaRPr baseline="-25000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[ [ ]</a:t>
            </a:r>
            <a:r>
              <a:rPr baseline="-25000" i="1" lang="en"/>
              <a:t>One hot encoding</a:t>
            </a:r>
            <a:r>
              <a:rPr lang="en"/>
              <a:t>, [ ]</a:t>
            </a:r>
            <a:r>
              <a:rPr baseline="-25000" i="1" lang="en"/>
              <a:t>One hot encoding</a:t>
            </a:r>
            <a:r>
              <a:rPr lang="en"/>
              <a:t>,……………………………………….]</a:t>
            </a:r>
            <a:r>
              <a:rPr baseline="-25000" i="1" lang="en"/>
              <a:t>no of novel</a:t>
            </a:r>
            <a:endParaRPr baseline="-2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Overall Architecture of Syntactic Recurrent Neural Network for Style-based Text Classification</a:t>
            </a:r>
            <a:endParaRPr sz="1800"/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050" y="1199325"/>
            <a:ext cx="6897725" cy="364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598100" y="18176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Training and Validation Accuracy for LSTM LSTM</a:t>
            </a:r>
            <a:endParaRPr sz="1800"/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075" y="1017800"/>
            <a:ext cx="3999850" cy="39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Training and Validation Accuracy for CNN LSTM</a:t>
            </a:r>
            <a:endParaRPr sz="1800"/>
          </a:p>
        </p:txBody>
      </p:sp>
      <p:pic>
        <p:nvPicPr>
          <p:cNvPr id="266" name="Google Shape;2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850" y="873325"/>
            <a:ext cx="4529700" cy="41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Training and Validation Accuracy for LSTM LSTM Hindi dataset</a:t>
            </a:r>
            <a:endParaRPr sz="1800"/>
          </a:p>
        </p:txBody>
      </p:sp>
      <p:pic>
        <p:nvPicPr>
          <p:cNvPr id="272" name="Google Shape;2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075" y="1017800"/>
            <a:ext cx="3999850" cy="39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2075" y="1017800"/>
            <a:ext cx="4395700" cy="393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Training and Validation Accuracy for CNN LSTM Hindi Dataset</a:t>
            </a:r>
            <a:endParaRPr sz="1800"/>
          </a:p>
        </p:txBody>
      </p:sp>
      <p:pic>
        <p:nvPicPr>
          <p:cNvPr id="279" name="Google Shape;2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850" y="873325"/>
            <a:ext cx="4529700" cy="41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3850" y="873325"/>
            <a:ext cx="4623821" cy="419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490250" y="246575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dataset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12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12ItrainA1.TXT	12ItrainA2.TXT	12ItrainA3.TXT	12ItrainB1.TXT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12ItrainB2.TXT	12ItrainC1.TXT	12ItrainC2.TXT	12ItrainD1.TXT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12ItrainD2.TXT	12ItrainE1.TXT	12ItrainE2.TXT	12ItrainF1.TXT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12ItrainF2.TXT	12ItrainG1.TXT	12ItrainG2.TXT	12ItrainH1.TXT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12ItrainH2.TXT	12ItrainI1.TXT	12ItrainI2.TXT	12ItrainJ1.TXT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12ItrainJ2.TXT	12ItrainK1.TXT	12ItrainK2.TXT	12ItrainK3.TXT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12ItrainL1.TXT	12ItrainL2.TXT	12ItrainL3.TXT	12ItrainM1.TXT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12ItrainM2.TXT	12ItrainM3.TXT	12ItrainN1.TXT	12ItrainN2.TXT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12ItrainN3.TXT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dataset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112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12ItrainA1.TXT	12ItrainA2.TXT	12ItrainA3.TXT	12ItrainB1.TXT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12ItrainB2.TXT	12ItrainC1.TXT	12ItrainC2.TXT	12ItrainD1.TXT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12ItrainD2.TXT	12ItrainE1.TXT	12ItrainE2.TXT	12ItrainF1.TXT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12ItrainF2.TXT	12ItrainG1.TXT	12ItrainG2.TXT	12ItrainH1.TXT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12ItrainH2.TXT	12ItrainI1.TXT	12ItrainI2.TXT	12ItrainJ1.TXT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12ItrainJ2.TXT	12ItrainK1.TXT	12ItrainK2.TXT	12ItrainK3.TXT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12ItrainL1.TXT	12ItrainL2.TXT	12ItrainL3.TXT	12ItrainM1.TXT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12ItrainM2.TXT	12ItrainM3.TXT	12ItrainN1.TXT	12ItrainN2.TXT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12ItrainN3.TXT</a:t>
            </a:r>
            <a:endParaRPr sz="1400"/>
          </a:p>
        </p:txBody>
      </p:sp>
      <p:sp>
        <p:nvSpPr>
          <p:cNvPr id="104" name="Google Shape;104;p16"/>
          <p:cNvSpPr/>
          <p:nvPr/>
        </p:nvSpPr>
        <p:spPr>
          <a:xfrm>
            <a:off x="949550" y="1203325"/>
            <a:ext cx="225900" cy="225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1030875" y="932113"/>
            <a:ext cx="27981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Author name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dataset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112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12ItrainA1.TXT</a:t>
            </a:r>
            <a:endParaRPr sz="14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75" y="1487725"/>
            <a:ext cx="4625649" cy="32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5071225" y="4050175"/>
            <a:ext cx="549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...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novel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“Oh, yes, it is common knowledge,” said Travok Ott expansively, leaning back, sipping his light white wine with a most delicate air. “Delia, the Princess Majestrix, is continually indulging in affairs. Why, her latest inamorato is this muscular wrestler, Turko. Oh, yes, a lovely man. Who can blame her?”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perfumed currents of warmed air moved caressingly about the group of men sitting in the ord chamber of the Baths of the Nine.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novel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“Oh, yes, it is common knowledge,” said Travok Ott expansively, leaning back, sipping his light white wine with a most delicate air. “Delia, the Princess Majestrix, is continually indulging in affairs. Why, her latest inamorato is this muscular wrestler, Turko. Oh, yes, a lovely man. Who can blame her?”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perfumed currents of warmed air moved caressingly about the group of men sitting in the ord chamber of the Baths of the Nine.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311700" y="3066725"/>
            <a:ext cx="8520600" cy="18831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'Oh', ',', 'yes', ',', 'it', 'is', 'common', 'knowledge', ',', '”', 'said', 'Travok', 'Ott', 'expansively', ',', 'leaning', 'back', ',', 'sipping', 'his', 'light', 'white', 'wine', 'with', 'a', 'most', 'delicate', 'air',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'Delia', ',', 'the', 'Princess', 'Majestrix', ',', 'is', 'continually', 'indulging', 'in', 'affairs',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['Why', ',', 'her', 'latest', 'inamorato', 'is', 'this', 'muscular', 'wrestler', ',', 'Turko',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['Oh', ',', 'yes', ',', 'a', 'lovely', 'man',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['Who', 'can', 'blame', 'her', '?', '”', 'The', 'perfumed', 'currents', 'of', 'warmed', 'air', 'moved', 'caressingly', 'about', 'the', 'group', 'of', 'men', 'sitting', 'in', 'the', 'ord', 'chamber', 'of', 'the', 'Baths', 'of', 'the', 'Nine',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  <p:sp>
        <p:nvSpPr>
          <p:cNvPr id="127" name="Google Shape;127;p19"/>
          <p:cNvSpPr/>
          <p:nvPr/>
        </p:nvSpPr>
        <p:spPr>
          <a:xfrm>
            <a:off x="4350750" y="2577150"/>
            <a:ext cx="442500" cy="430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stop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'Oh', ',', 'yes', ',', 'it', 'is', 'common', 'knowledge', ',', '”', 'said', 'Travok', 'Ott', 'expansively', ',', 'leaning', 'back', ',', 'sipping', 'his', 'light', 'white', 'wine', 'with', 'a', 'most', 'delicate', 'air',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'Delia', ',', 'the', 'Princess', 'Majestrix', ',', 'is', 'continually', 'indulging', 'in', 'affairs',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['Why', ',', 'her', 'latest', 'inamorato', 'is', 'this', 'muscular', 'wrestler', ',', 'Turko',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['Oh', ',', 'yes', ',', 'a', 'lovely', 'man',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stop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'Oh', ',', 'yes', ',', 'it', 'is', 'common', 'knowledge', ',', '”', 'said', 'Travok', 'Ott', 'expansively', ',', 'leaning', 'back', ',', 'sipping', 'his', 'light', 'white', 'wine', 'with', 'a', 'most', 'delicate', 'air',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'Delia', ',', 'the', 'Princess', 'Majestrix', ',', 'is', 'continually', 'indulging', 'in', 'affairs',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['Why', ',', 'her', 'latest', 'inamorato', 'is', 'this', 'muscular', 'wrestler', ',', 'Turko',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['Oh', ',', 'yes', ',', 'a', 'lovely', 'man',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b="1" sz="1400"/>
          </a:p>
        </p:txBody>
      </p:sp>
      <p:cxnSp>
        <p:nvCxnSpPr>
          <p:cNvPr id="140" name="Google Shape;140;p21"/>
          <p:cNvCxnSpPr/>
          <p:nvPr/>
        </p:nvCxnSpPr>
        <p:spPr>
          <a:xfrm flipH="1">
            <a:off x="1721300" y="12492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1"/>
          <p:cNvCxnSpPr/>
          <p:nvPr/>
        </p:nvCxnSpPr>
        <p:spPr>
          <a:xfrm flipH="1">
            <a:off x="1999764" y="12492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1"/>
          <p:cNvCxnSpPr/>
          <p:nvPr/>
        </p:nvCxnSpPr>
        <p:spPr>
          <a:xfrm flipH="1">
            <a:off x="1187900" y="1467290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1"/>
          <p:cNvCxnSpPr/>
          <p:nvPr/>
        </p:nvCxnSpPr>
        <p:spPr>
          <a:xfrm flipH="1">
            <a:off x="3513405" y="145956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1"/>
          <p:cNvCxnSpPr/>
          <p:nvPr/>
        </p:nvCxnSpPr>
        <p:spPr>
          <a:xfrm flipH="1">
            <a:off x="1416500" y="1664111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 flipH="1">
            <a:off x="3597330" y="1648660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/>
          <p:nvPr/>
        </p:nvCxnSpPr>
        <p:spPr>
          <a:xfrm flipH="1">
            <a:off x="1187900" y="18660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1"/>
          <p:cNvCxnSpPr/>
          <p:nvPr/>
        </p:nvCxnSpPr>
        <p:spPr>
          <a:xfrm flipH="1">
            <a:off x="3016700" y="18588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 flipH="1">
            <a:off x="3397700" y="18588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 flipH="1">
            <a:off x="1568900" y="20874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1"/>
          <p:cNvCxnSpPr/>
          <p:nvPr/>
        </p:nvCxnSpPr>
        <p:spPr>
          <a:xfrm flipH="1">
            <a:off x="3163833" y="14778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/>
        </p:nvSpPr>
        <p:spPr>
          <a:xfrm>
            <a:off x="1927875" y="-294525"/>
            <a:ext cx="3882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