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handoutMasterIdLst>
    <p:handoutMasterId r:id="rId19"/>
  </p:handoutMasterIdLst>
  <p:sldIdLst>
    <p:sldId id="916" r:id="rId2"/>
    <p:sldId id="913" r:id="rId3"/>
    <p:sldId id="974" r:id="rId4"/>
    <p:sldId id="975" r:id="rId5"/>
    <p:sldId id="976" r:id="rId6"/>
    <p:sldId id="914" r:id="rId7"/>
    <p:sldId id="915" r:id="rId8"/>
    <p:sldId id="977" r:id="rId9"/>
    <p:sldId id="978" r:id="rId10"/>
    <p:sldId id="979" r:id="rId11"/>
    <p:sldId id="980" r:id="rId12"/>
    <p:sldId id="1110" r:id="rId13"/>
    <p:sldId id="1111" r:id="rId14"/>
    <p:sldId id="925" r:id="rId15"/>
    <p:sldId id="924" r:id="rId16"/>
    <p:sldId id="1109" r:id="rId17"/>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2" autoAdjust="0"/>
    <p:restoredTop sz="93071" autoAdjust="0"/>
  </p:normalViewPr>
  <p:slideViewPr>
    <p:cSldViewPr>
      <p:cViewPr varScale="1">
        <p:scale>
          <a:sx n="79" d="100"/>
          <a:sy n="79" d="100"/>
        </p:scale>
        <p:origin x="1662" y="84"/>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11-01-2019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1/11/2019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1735194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12</a:t>
            </a:fld>
            <a:endParaRPr lang="en-US" dirty="0"/>
          </a:p>
        </p:txBody>
      </p:sp>
    </p:spTree>
    <p:extLst>
      <p:ext uri="{BB962C8B-B14F-4D97-AF65-F5344CB8AC3E}">
        <p14:creationId xmlns:p14="http://schemas.microsoft.com/office/powerpoint/2010/main" val="1767526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13</a:t>
            </a:fld>
            <a:endParaRPr lang="en-US" dirty="0"/>
          </a:p>
        </p:txBody>
      </p:sp>
    </p:spTree>
    <p:extLst>
      <p:ext uri="{BB962C8B-B14F-4D97-AF65-F5344CB8AC3E}">
        <p14:creationId xmlns:p14="http://schemas.microsoft.com/office/powerpoint/2010/main" val="140287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14</a:t>
            </a:fld>
            <a:endParaRPr lang="en-US" dirty="0"/>
          </a:p>
        </p:txBody>
      </p:sp>
    </p:spTree>
    <p:extLst>
      <p:ext uri="{BB962C8B-B14F-4D97-AF65-F5344CB8AC3E}">
        <p14:creationId xmlns:p14="http://schemas.microsoft.com/office/powerpoint/2010/main" val="152280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15</a:t>
            </a:fld>
            <a:endParaRPr lang="en-US" dirty="0"/>
          </a:p>
        </p:txBody>
      </p:sp>
    </p:spTree>
    <p:extLst>
      <p:ext uri="{BB962C8B-B14F-4D97-AF65-F5344CB8AC3E}">
        <p14:creationId xmlns:p14="http://schemas.microsoft.com/office/powerpoint/2010/main" val="348473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16</a:t>
            </a:fld>
            <a:endParaRPr lang="en-US" dirty="0"/>
          </a:p>
        </p:txBody>
      </p:sp>
    </p:spTree>
    <p:extLst>
      <p:ext uri="{BB962C8B-B14F-4D97-AF65-F5344CB8AC3E}">
        <p14:creationId xmlns:p14="http://schemas.microsoft.com/office/powerpoint/2010/main" val="283132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a:t>
            </a:fld>
            <a:endParaRPr lang="en-US" dirty="0"/>
          </a:p>
        </p:txBody>
      </p:sp>
    </p:spTree>
    <p:extLst>
      <p:ext uri="{BB962C8B-B14F-4D97-AF65-F5344CB8AC3E}">
        <p14:creationId xmlns:p14="http://schemas.microsoft.com/office/powerpoint/2010/main" val="288883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a:t>
            </a:fld>
            <a:endParaRPr lang="en-US" dirty="0"/>
          </a:p>
        </p:txBody>
      </p:sp>
    </p:spTree>
    <p:extLst>
      <p:ext uri="{BB962C8B-B14F-4D97-AF65-F5344CB8AC3E}">
        <p14:creationId xmlns:p14="http://schemas.microsoft.com/office/powerpoint/2010/main" val="26303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a:t>
            </a:fld>
            <a:endParaRPr lang="en-US" dirty="0"/>
          </a:p>
        </p:txBody>
      </p:sp>
    </p:spTree>
    <p:extLst>
      <p:ext uri="{BB962C8B-B14F-4D97-AF65-F5344CB8AC3E}">
        <p14:creationId xmlns:p14="http://schemas.microsoft.com/office/powerpoint/2010/main" val="395814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5</a:t>
            </a:fld>
            <a:endParaRPr lang="en-US" dirty="0"/>
          </a:p>
        </p:txBody>
      </p:sp>
    </p:spTree>
    <p:extLst>
      <p:ext uri="{BB962C8B-B14F-4D97-AF65-F5344CB8AC3E}">
        <p14:creationId xmlns:p14="http://schemas.microsoft.com/office/powerpoint/2010/main" val="272099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131755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0562" y="4343400"/>
            <a:ext cx="5486400" cy="4114800"/>
          </a:xfrm>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9</a:t>
            </a:fld>
            <a:endParaRPr lang="en-US" dirty="0"/>
          </a:p>
        </p:txBody>
      </p:sp>
      <p:pic>
        <p:nvPicPr>
          <p:cNvPr id="285698" name="Picture 2"/>
          <p:cNvPicPr>
            <a:picLocks noChangeAspect="1" noChangeArrowheads="1"/>
          </p:cNvPicPr>
          <p:nvPr/>
        </p:nvPicPr>
        <p:blipFill>
          <a:blip r:embed="rId3"/>
          <a:srcRect/>
          <a:stretch>
            <a:fillRect/>
          </a:stretch>
        </p:blipFill>
        <p:spPr bwMode="auto">
          <a:xfrm>
            <a:off x="1600200" y="5105400"/>
            <a:ext cx="3362325" cy="2133600"/>
          </a:xfrm>
          <a:prstGeom prst="rect">
            <a:avLst/>
          </a:prstGeom>
          <a:noFill/>
          <a:ln w="9525">
            <a:noFill/>
            <a:miter lim="800000"/>
            <a:headEnd/>
            <a:tailEnd/>
          </a:ln>
        </p:spPr>
      </p:pic>
    </p:spTree>
    <p:extLst>
      <p:ext uri="{BB962C8B-B14F-4D97-AF65-F5344CB8AC3E}">
        <p14:creationId xmlns:p14="http://schemas.microsoft.com/office/powerpoint/2010/main" val="398914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0562" y="4343400"/>
            <a:ext cx="5486400" cy="4114800"/>
          </a:xfrm>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10</a:t>
            </a:fld>
            <a:endParaRPr lang="en-US" dirty="0"/>
          </a:p>
        </p:txBody>
      </p:sp>
      <p:pic>
        <p:nvPicPr>
          <p:cNvPr id="285698" name="Picture 2"/>
          <p:cNvPicPr>
            <a:picLocks noChangeAspect="1" noChangeArrowheads="1"/>
          </p:cNvPicPr>
          <p:nvPr/>
        </p:nvPicPr>
        <p:blipFill>
          <a:blip r:embed="rId3"/>
          <a:srcRect/>
          <a:stretch>
            <a:fillRect/>
          </a:stretch>
        </p:blipFill>
        <p:spPr bwMode="auto">
          <a:xfrm>
            <a:off x="1600200" y="5105400"/>
            <a:ext cx="3362325" cy="2133600"/>
          </a:xfrm>
          <a:prstGeom prst="rect">
            <a:avLst/>
          </a:prstGeom>
          <a:noFill/>
          <a:ln w="9525">
            <a:noFill/>
            <a:miter lim="800000"/>
            <a:headEnd/>
            <a:tailEnd/>
          </a:ln>
        </p:spPr>
      </p:pic>
    </p:spTree>
    <p:extLst>
      <p:ext uri="{BB962C8B-B14F-4D97-AF65-F5344CB8AC3E}">
        <p14:creationId xmlns:p14="http://schemas.microsoft.com/office/powerpoint/2010/main" val="4134045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11</a:t>
            </a:fld>
            <a:endParaRPr lang="en-US" dirty="0"/>
          </a:p>
        </p:txBody>
      </p:sp>
    </p:spTree>
    <p:extLst>
      <p:ext uri="{BB962C8B-B14F-4D97-AF65-F5344CB8AC3E}">
        <p14:creationId xmlns:p14="http://schemas.microsoft.com/office/powerpoint/2010/main" val="29233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7"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d/durbin-watson-statistic.asp"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hyperlink" Target="https://archive.ics.uci.edu/ml/datasets/Auto+MPG"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514600" cy="369332"/>
          </a:xfrm>
        </p:spPr>
        <p:txBody>
          <a:bodyPr wrap="square">
            <a:spAutoFit/>
          </a:bodyPr>
          <a:lstStyle/>
          <a:p>
            <a:pPr marL="0" indent="0">
              <a:buNone/>
            </a:pPr>
            <a:r>
              <a:rPr lang="en-IN" sz="1800" b="1" u="sng" dirty="0"/>
              <a:t>Linear Regression</a:t>
            </a:r>
          </a:p>
        </p:txBody>
      </p:sp>
    </p:spTree>
    <p:extLst>
      <p:ext uri="{BB962C8B-B14F-4D97-AF65-F5344CB8AC3E}">
        <p14:creationId xmlns:p14="http://schemas.microsoft.com/office/powerpoint/2010/main" val="3793949552"/>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2590800" y="2989968"/>
            <a:ext cx="228600" cy="2286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5" name="Straight Connector 44"/>
          <p:cNvCxnSpPr>
            <a:stCxn id="11" idx="6"/>
          </p:cNvCxnSpPr>
          <p:nvPr/>
        </p:nvCxnSpPr>
        <p:spPr>
          <a:xfrm flipH="1" flipV="1">
            <a:off x="762000" y="2380368"/>
            <a:ext cx="2057478" cy="1268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40995" name="Rectangle 3"/>
          <p:cNvSpPr>
            <a:spLocks noGrp="1" noChangeArrowheads="1"/>
          </p:cNvSpPr>
          <p:nvPr>
            <p:ph idx="4294967295"/>
          </p:nvPr>
        </p:nvSpPr>
        <p:spPr>
          <a:xfrm>
            <a:off x="4488546" y="1429650"/>
            <a:ext cx="4426854" cy="4019562"/>
          </a:xfrm>
        </p:spPr>
        <p:txBody>
          <a:bodyPr wrap="square">
            <a:spAutoFit/>
          </a:bodyPr>
          <a:lstStyle/>
          <a:p>
            <a:pPr marL="342900" indent="-342900">
              <a:spcAft>
                <a:spcPct val="25000"/>
              </a:spcAft>
              <a:buFont typeface="+mj-lt"/>
              <a:buAutoNum type="alphaLcPeriod" startAt="16"/>
            </a:pPr>
            <a:r>
              <a:rPr lang="en-US" altLang="en-US" sz="1600" dirty="0"/>
              <a:t>Coefficient of determinant (</a:t>
            </a:r>
            <a:r>
              <a:rPr lang="en-US" altLang="en-US" sz="1600" dirty="0" err="1"/>
              <a:t>Contd</a:t>
            </a:r>
            <a:r>
              <a:rPr lang="en-US" altLang="en-US" sz="1600" dirty="0"/>
              <a:t>…)</a:t>
            </a:r>
          </a:p>
          <a:p>
            <a:pPr marL="854075" lvl="1" indent="-342900">
              <a:buFont typeface="+mj-lt"/>
              <a:buAutoNum type="arabicPeriod"/>
            </a:pPr>
            <a:r>
              <a:rPr lang="en-IN" sz="1400" dirty="0"/>
              <a:t>That model is the most fit where every data point lies on the line. i.e. SSE = 0 for all data points</a:t>
            </a:r>
          </a:p>
          <a:p>
            <a:pPr marL="854075" lvl="1" indent="-342900">
              <a:buFont typeface="+mj-lt"/>
              <a:buAutoNum type="arabicPeriod"/>
            </a:pPr>
            <a:endParaRPr lang="en-IN" sz="1400" dirty="0"/>
          </a:p>
          <a:p>
            <a:pPr marL="854075" lvl="1" indent="-342900">
              <a:buFont typeface="+mj-lt"/>
              <a:buAutoNum type="arabicPeriod"/>
            </a:pPr>
            <a:r>
              <a:rPr lang="en-IN" sz="1400" dirty="0"/>
              <a:t>Hence SSR should be equal to SST i.e. SSR/SST should be 1. </a:t>
            </a:r>
          </a:p>
          <a:p>
            <a:pPr marL="854075" lvl="1" indent="-342900">
              <a:buFont typeface="+mj-lt"/>
              <a:buAutoNum type="arabicPeriod"/>
            </a:pPr>
            <a:endParaRPr lang="en-IN" sz="1400" dirty="0"/>
          </a:p>
          <a:p>
            <a:pPr marL="854075" lvl="1" indent="-342900">
              <a:buFont typeface="+mj-lt"/>
              <a:buAutoNum type="arabicPeriod"/>
            </a:pPr>
            <a:r>
              <a:rPr lang="en-IN" sz="1400" dirty="0">
                <a:solidFill>
                  <a:srgbClr val="FF0000"/>
                </a:solidFill>
              </a:rPr>
              <a:t>Poor fit will mean large SSE. SSR/SST will be close to 0</a:t>
            </a:r>
          </a:p>
          <a:p>
            <a:pPr marL="854075" lvl="1" indent="-342900">
              <a:buFont typeface="+mj-lt"/>
              <a:buAutoNum type="arabicPeriod"/>
            </a:pPr>
            <a:endParaRPr lang="en-IN" sz="1400" dirty="0"/>
          </a:p>
          <a:p>
            <a:pPr marL="854075" lvl="1" indent="-342900">
              <a:buFont typeface="+mj-lt"/>
              <a:buAutoNum type="arabicPeriod"/>
            </a:pPr>
            <a:r>
              <a:rPr lang="en-IN" sz="1400" dirty="0"/>
              <a:t>SSR / SST is called as r^2 (r square) or coefficient of determination</a:t>
            </a:r>
          </a:p>
          <a:p>
            <a:pPr marL="854075" lvl="1" indent="-342900">
              <a:buFont typeface="+mj-lt"/>
              <a:buAutoNum type="arabicPeriod"/>
            </a:pPr>
            <a:endParaRPr lang="en-IN" sz="1400" dirty="0"/>
          </a:p>
          <a:p>
            <a:pPr marL="854075" lvl="1" indent="-342900">
              <a:buFont typeface="+mj-lt"/>
              <a:buAutoNum type="arabicPeriod"/>
            </a:pPr>
            <a:r>
              <a:rPr lang="en-IN" sz="1400" dirty="0"/>
              <a:t>r^2 is always between 0 and 1 and is a measure of utility of the  regression model </a:t>
            </a:r>
          </a:p>
        </p:txBody>
      </p:sp>
      <p:cxnSp>
        <p:nvCxnSpPr>
          <p:cNvPr id="8" name="Straight Connector 7"/>
          <p:cNvCxnSpPr/>
          <p:nvPr/>
        </p:nvCxnSpPr>
        <p:spPr>
          <a:xfrm flipV="1">
            <a:off x="794736" y="2351322"/>
            <a:ext cx="3305628" cy="1752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80222" y="4942122"/>
            <a:ext cx="381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47564" y="1465950"/>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728764" y="3113322"/>
            <a:ext cx="0" cy="18288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728764" y="2275122"/>
            <a:ext cx="0" cy="838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2590878" y="2278752"/>
            <a:ext cx="228600" cy="2286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0" name="Left Brace 29"/>
          <p:cNvSpPr/>
          <p:nvPr/>
        </p:nvSpPr>
        <p:spPr>
          <a:xfrm>
            <a:off x="2347764" y="2427522"/>
            <a:ext cx="304800" cy="685800"/>
          </a:xfrm>
          <a:prstGeom prst="lef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2" name="TextBox 31"/>
          <p:cNvSpPr txBox="1"/>
          <p:nvPr/>
        </p:nvSpPr>
        <p:spPr>
          <a:xfrm>
            <a:off x="1839684" y="3185910"/>
            <a:ext cx="685800" cy="307777"/>
          </a:xfrm>
          <a:prstGeom prst="rect">
            <a:avLst/>
          </a:prstGeom>
          <a:solidFill>
            <a:schemeClr val="bg1"/>
          </a:solidFill>
        </p:spPr>
        <p:txBody>
          <a:bodyPr wrap="square" rtlCol="0">
            <a:spAutoFit/>
          </a:bodyPr>
          <a:lstStyle/>
          <a:p>
            <a:r>
              <a:rPr lang="en-IN" sz="1400" dirty="0"/>
              <a:t>SSR</a:t>
            </a:r>
          </a:p>
        </p:txBody>
      </p:sp>
      <p:sp>
        <p:nvSpPr>
          <p:cNvPr id="33" name="TextBox 32"/>
          <p:cNvSpPr txBox="1"/>
          <p:nvPr/>
        </p:nvSpPr>
        <p:spPr>
          <a:xfrm>
            <a:off x="1930398" y="2608950"/>
            <a:ext cx="595164" cy="307777"/>
          </a:xfrm>
          <a:prstGeom prst="rect">
            <a:avLst/>
          </a:prstGeom>
          <a:noFill/>
        </p:spPr>
        <p:txBody>
          <a:bodyPr wrap="square" rtlCol="0">
            <a:spAutoFit/>
          </a:bodyPr>
          <a:lstStyle/>
          <a:p>
            <a:r>
              <a:rPr lang="en-IN" sz="1400" dirty="0"/>
              <a:t>SSE</a:t>
            </a:r>
          </a:p>
        </p:txBody>
      </p:sp>
      <p:sp>
        <p:nvSpPr>
          <p:cNvPr id="34" name="TextBox 33"/>
          <p:cNvSpPr txBox="1"/>
          <p:nvPr/>
        </p:nvSpPr>
        <p:spPr>
          <a:xfrm>
            <a:off x="2804964" y="2198922"/>
            <a:ext cx="624036" cy="307777"/>
          </a:xfrm>
          <a:prstGeom prst="rect">
            <a:avLst/>
          </a:prstGeom>
          <a:noFill/>
        </p:spPr>
        <p:txBody>
          <a:bodyPr wrap="square" rtlCol="0">
            <a:spAutoFit/>
          </a:bodyPr>
          <a:lstStyle/>
          <a:p>
            <a:r>
              <a:rPr lang="en-IN" sz="1400" b="1" dirty="0"/>
              <a:t>P1</a:t>
            </a:r>
          </a:p>
        </p:txBody>
      </p:sp>
      <p:cxnSp>
        <p:nvCxnSpPr>
          <p:cNvPr id="27" name="Straight Connector 26"/>
          <p:cNvCxnSpPr/>
          <p:nvPr/>
        </p:nvCxnSpPr>
        <p:spPr>
          <a:xfrm flipV="1">
            <a:off x="747564" y="3577764"/>
            <a:ext cx="3886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32224" y="3494340"/>
            <a:ext cx="762000" cy="307777"/>
          </a:xfrm>
          <a:prstGeom prst="rect">
            <a:avLst/>
          </a:prstGeom>
          <a:noFill/>
        </p:spPr>
        <p:txBody>
          <a:bodyPr wrap="square" rtlCol="0">
            <a:spAutoFit/>
          </a:bodyPr>
          <a:lstStyle/>
          <a:p>
            <a:r>
              <a:rPr lang="en-IN" sz="1400" dirty="0" err="1"/>
              <a:t>Ybar</a:t>
            </a:r>
            <a:endParaRPr lang="en-IN" sz="1400" dirty="0"/>
          </a:p>
        </p:txBody>
      </p:sp>
      <p:sp>
        <p:nvSpPr>
          <p:cNvPr id="41" name="TextBox 40"/>
          <p:cNvSpPr txBox="1"/>
          <p:nvPr/>
        </p:nvSpPr>
        <p:spPr>
          <a:xfrm>
            <a:off x="852714" y="2848452"/>
            <a:ext cx="533400" cy="307777"/>
          </a:xfrm>
          <a:prstGeom prst="rect">
            <a:avLst/>
          </a:prstGeom>
          <a:noFill/>
        </p:spPr>
        <p:txBody>
          <a:bodyPr wrap="square" rtlCol="0">
            <a:spAutoFit/>
          </a:bodyPr>
          <a:lstStyle/>
          <a:p>
            <a:r>
              <a:rPr lang="en-IN" sz="1400" dirty="0"/>
              <a:t>SST</a:t>
            </a:r>
          </a:p>
        </p:txBody>
      </p:sp>
      <p:sp>
        <p:nvSpPr>
          <p:cNvPr id="51" name="TextBox 50"/>
          <p:cNvSpPr txBox="1"/>
          <p:nvPr/>
        </p:nvSpPr>
        <p:spPr>
          <a:xfrm>
            <a:off x="381000" y="2227968"/>
            <a:ext cx="304800" cy="307777"/>
          </a:xfrm>
          <a:prstGeom prst="rect">
            <a:avLst/>
          </a:prstGeom>
          <a:noFill/>
        </p:spPr>
        <p:txBody>
          <a:bodyPr wrap="square" rtlCol="0">
            <a:spAutoFit/>
          </a:bodyPr>
          <a:lstStyle/>
          <a:p>
            <a:r>
              <a:rPr lang="en-IN" sz="1400" dirty="0"/>
              <a:t>y</a:t>
            </a:r>
          </a:p>
        </p:txBody>
      </p:sp>
      <p:sp>
        <p:nvSpPr>
          <p:cNvPr id="52" name="TextBox 51"/>
          <p:cNvSpPr txBox="1"/>
          <p:nvPr/>
        </p:nvSpPr>
        <p:spPr>
          <a:xfrm>
            <a:off x="2590800" y="4982705"/>
            <a:ext cx="304800" cy="307777"/>
          </a:xfrm>
          <a:prstGeom prst="rect">
            <a:avLst/>
          </a:prstGeom>
          <a:noFill/>
        </p:spPr>
        <p:txBody>
          <a:bodyPr wrap="square" rtlCol="0">
            <a:spAutoFit/>
          </a:bodyPr>
          <a:lstStyle/>
          <a:p>
            <a:r>
              <a:rPr lang="en-IN" sz="1400" dirty="0"/>
              <a:t>x</a:t>
            </a:r>
          </a:p>
        </p:txBody>
      </p:sp>
      <p:sp>
        <p:nvSpPr>
          <p:cNvPr id="54" name="TextBox 53"/>
          <p:cNvSpPr txBox="1"/>
          <p:nvPr/>
        </p:nvSpPr>
        <p:spPr>
          <a:xfrm>
            <a:off x="2957364" y="2986991"/>
            <a:ext cx="624036" cy="307777"/>
          </a:xfrm>
          <a:prstGeom prst="rect">
            <a:avLst/>
          </a:prstGeom>
          <a:noFill/>
        </p:spPr>
        <p:txBody>
          <a:bodyPr wrap="square" rtlCol="0">
            <a:spAutoFit/>
          </a:bodyPr>
          <a:lstStyle/>
          <a:p>
            <a:r>
              <a:rPr lang="en-IN" sz="1400" b="1" dirty="0"/>
              <a:t>P2</a:t>
            </a:r>
          </a:p>
        </p:txBody>
      </p:sp>
      <p:sp>
        <p:nvSpPr>
          <p:cNvPr id="31" name="Left Brace 30"/>
          <p:cNvSpPr/>
          <p:nvPr/>
        </p:nvSpPr>
        <p:spPr>
          <a:xfrm>
            <a:off x="2286000" y="3113340"/>
            <a:ext cx="460830" cy="457200"/>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8" name="Left Brace 37"/>
          <p:cNvSpPr/>
          <p:nvPr/>
        </p:nvSpPr>
        <p:spPr>
          <a:xfrm>
            <a:off x="1371600" y="2380368"/>
            <a:ext cx="1143000" cy="1219200"/>
          </a:xfrm>
          <a:prstGeom prst="leftBrace">
            <a:avLst>
              <a:gd name="adj1" fmla="val 8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4"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cxnSp>
        <p:nvCxnSpPr>
          <p:cNvPr id="25" name="Straight Connector 24">
            <a:extLst>
              <a:ext uri="{FF2B5EF4-FFF2-40B4-BE49-F238E27FC236}">
                <a16:creationId xmlns:a16="http://schemas.microsoft.com/office/drawing/2014/main" id="{B9804CBE-04E2-48E6-8285-AE693204FC7B}"/>
              </a:ext>
            </a:extLst>
          </p:cNvPr>
          <p:cNvCxnSpPr/>
          <p:nvPr/>
        </p:nvCxnSpPr>
        <p:spPr>
          <a:xfrm flipV="1">
            <a:off x="1708033" y="2729457"/>
            <a:ext cx="0" cy="22098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C06B719-43E6-408F-992D-208EF0E2AA7B}"/>
              </a:ext>
            </a:extLst>
          </p:cNvPr>
          <p:cNvSpPr txBox="1"/>
          <p:nvPr/>
        </p:nvSpPr>
        <p:spPr>
          <a:xfrm>
            <a:off x="1426111" y="4968333"/>
            <a:ext cx="762000" cy="307777"/>
          </a:xfrm>
          <a:prstGeom prst="rect">
            <a:avLst/>
          </a:prstGeom>
          <a:noFill/>
        </p:spPr>
        <p:txBody>
          <a:bodyPr wrap="square" rtlCol="0">
            <a:spAutoFit/>
          </a:bodyPr>
          <a:lstStyle/>
          <a:p>
            <a:r>
              <a:rPr lang="en-IN" sz="1400" dirty="0" err="1"/>
              <a:t>Xbar</a:t>
            </a:r>
            <a:endParaRPr lang="en-IN" sz="1400" dirty="0"/>
          </a:p>
        </p:txBody>
      </p:sp>
    </p:spTree>
    <p:extLst>
      <p:ext uri="{BB962C8B-B14F-4D97-AF65-F5344CB8AC3E}">
        <p14:creationId xmlns:p14="http://schemas.microsoft.com/office/powerpoint/2010/main" val="2402887740"/>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91878" y="1192567"/>
            <a:ext cx="8229600" cy="338554"/>
          </a:xfrm>
        </p:spPr>
        <p:txBody>
          <a:bodyPr wrap="square">
            <a:spAutoFit/>
          </a:bodyPr>
          <a:lstStyle/>
          <a:p>
            <a:pPr marL="342900" indent="-342900">
              <a:spcAft>
                <a:spcPct val="25000"/>
              </a:spcAft>
              <a:buFont typeface="+mj-lt"/>
              <a:buAutoNum type="alphaLcPeriod" startAt="17"/>
            </a:pPr>
            <a:r>
              <a:rPr lang="en-IN" sz="1600" dirty="0"/>
              <a:t>Coefficient of determinant (</a:t>
            </a:r>
            <a:r>
              <a:rPr lang="en-IN" sz="1600" dirty="0" err="1"/>
              <a:t>Contd</a:t>
            </a:r>
            <a:r>
              <a:rPr lang="en-IN" sz="1600" dirty="0"/>
              <a:t>…) -</a:t>
            </a:r>
          </a:p>
        </p:txBody>
      </p:sp>
      <p:sp>
        <p:nvSpPr>
          <p:cNvPr id="10" name="Title 2"/>
          <p:cNvSpPr txBox="1">
            <a:spLocks/>
          </p:cNvSpPr>
          <p:nvPr/>
        </p:nvSpPr>
        <p:spPr>
          <a:xfrm>
            <a:off x="188682" y="653130"/>
            <a:ext cx="8421918" cy="413670"/>
          </a:xfrm>
          <a:prstGeom prst="rect">
            <a:avLst/>
          </a:prstGeom>
        </p:spPr>
        <p:txBody>
          <a:bodyPr/>
          <a:lstStyle/>
          <a:p>
            <a:pPr marL="0" indent="0">
              <a:buNone/>
            </a:pPr>
            <a:r>
              <a:rPr lang="en-IN" u="sng" dirty="0"/>
              <a:t>Linear Regression </a:t>
            </a:r>
            <a:r>
              <a:rPr lang="en-IN" u="sng"/>
              <a:t>Models </a:t>
            </a:r>
            <a:r>
              <a:rPr lang="en-IN" dirty="0"/>
              <a:t>	 -</a:t>
            </a:r>
          </a:p>
        </p:txBody>
      </p:sp>
      <p:pic>
        <p:nvPicPr>
          <p:cNvPr id="1263621" name="Picture 5"/>
          <p:cNvPicPr>
            <a:picLocks noChangeAspect="1" noChangeArrowheads="1"/>
          </p:cNvPicPr>
          <p:nvPr/>
        </p:nvPicPr>
        <p:blipFill>
          <a:blip r:embed="rId3" cstate="print"/>
          <a:srcRect/>
          <a:stretch>
            <a:fillRect/>
          </a:stretch>
        </p:blipFill>
        <p:spPr bwMode="auto">
          <a:xfrm>
            <a:off x="1143000" y="2828925"/>
            <a:ext cx="2276475" cy="1428750"/>
          </a:xfrm>
          <a:prstGeom prst="rect">
            <a:avLst/>
          </a:prstGeom>
          <a:noFill/>
          <a:ln w="9525">
            <a:noFill/>
            <a:miter lim="800000"/>
            <a:headEnd/>
            <a:tailEnd/>
          </a:ln>
        </p:spPr>
      </p:pic>
      <p:pic>
        <p:nvPicPr>
          <p:cNvPr id="1263622" name="Picture 6"/>
          <p:cNvPicPr>
            <a:picLocks noChangeAspect="1" noChangeArrowheads="1"/>
          </p:cNvPicPr>
          <p:nvPr/>
        </p:nvPicPr>
        <p:blipFill>
          <a:blip r:embed="rId4" cstate="print"/>
          <a:srcRect/>
          <a:stretch>
            <a:fillRect/>
          </a:stretch>
        </p:blipFill>
        <p:spPr bwMode="auto">
          <a:xfrm>
            <a:off x="5943600" y="1981200"/>
            <a:ext cx="2276475" cy="2581275"/>
          </a:xfrm>
          <a:prstGeom prst="rect">
            <a:avLst/>
          </a:prstGeom>
          <a:noFill/>
          <a:ln w="9525">
            <a:noFill/>
            <a:miter lim="800000"/>
            <a:headEnd/>
            <a:tailEnd/>
          </a:ln>
        </p:spPr>
      </p:pic>
      <p:cxnSp>
        <p:nvCxnSpPr>
          <p:cNvPr id="34" name="Straight Connector 33"/>
          <p:cNvCxnSpPr/>
          <p:nvPr/>
        </p:nvCxnSpPr>
        <p:spPr>
          <a:xfrm flipV="1">
            <a:off x="6248400" y="2447925"/>
            <a:ext cx="1600200" cy="1905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524000" y="2600325"/>
            <a:ext cx="1752600" cy="1828800"/>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04800" y="4648200"/>
            <a:ext cx="8610600" cy="1354217"/>
          </a:xfrm>
          <a:prstGeom prst="rect">
            <a:avLst/>
          </a:prstGeom>
          <a:noFill/>
        </p:spPr>
        <p:txBody>
          <a:bodyPr wrap="square" rtlCol="0">
            <a:spAutoFit/>
          </a:bodyPr>
          <a:lstStyle/>
          <a:p>
            <a:r>
              <a:rPr lang="en-IN" dirty="0"/>
              <a:t>I</a:t>
            </a:r>
            <a:r>
              <a:rPr lang="en-IN" sz="1600" dirty="0"/>
              <a:t>n case of point “A”,  the line explains the variance of the point</a:t>
            </a:r>
          </a:p>
          <a:p>
            <a:endParaRPr lang="en-IN" sz="1600" dirty="0"/>
          </a:p>
          <a:p>
            <a:r>
              <a:rPr lang="en-IN" sz="1600" dirty="0"/>
              <a:t>Whereas point “B” the is a small area (light grey) which the line does not represent.  </a:t>
            </a:r>
          </a:p>
          <a:p>
            <a:endParaRPr lang="en-IN" sz="1600" dirty="0"/>
          </a:p>
          <a:p>
            <a:r>
              <a:rPr lang="en-IN" sz="1600" dirty="0"/>
              <a:t>%age of total variance that is represented by the line is </a:t>
            </a:r>
            <a:r>
              <a:rPr lang="en-IN" sz="1600" dirty="0" err="1"/>
              <a:t>coeff</a:t>
            </a:r>
            <a:r>
              <a:rPr lang="en-IN" sz="1600" dirty="0"/>
              <a:t> of determinant </a:t>
            </a:r>
            <a:endParaRPr lang="en-IN" sz="1600" dirty="0">
              <a:solidFill>
                <a:schemeClr val="tx1">
                  <a:lumMod val="50000"/>
                  <a:lumOff val="50000"/>
                </a:schemeClr>
              </a:solidFill>
            </a:endParaRPr>
          </a:p>
        </p:txBody>
      </p:sp>
      <p:sp>
        <p:nvSpPr>
          <p:cNvPr id="41" name="Rectangle 40"/>
          <p:cNvSpPr/>
          <p:nvPr/>
        </p:nvSpPr>
        <p:spPr>
          <a:xfrm>
            <a:off x="1524000" y="3590925"/>
            <a:ext cx="762000" cy="8382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3" name="Rectangle 42"/>
          <p:cNvSpPr/>
          <p:nvPr/>
        </p:nvSpPr>
        <p:spPr>
          <a:xfrm>
            <a:off x="1524000" y="3286125"/>
            <a:ext cx="762000" cy="11430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5" name="Straight Arrow Connector 44"/>
          <p:cNvCxnSpPr/>
          <p:nvPr/>
        </p:nvCxnSpPr>
        <p:spPr>
          <a:xfrm flipV="1">
            <a:off x="2286000" y="3133725"/>
            <a:ext cx="16764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38600" y="2981325"/>
            <a:ext cx="1066800" cy="276999"/>
          </a:xfrm>
          <a:prstGeom prst="rect">
            <a:avLst/>
          </a:prstGeom>
          <a:noFill/>
        </p:spPr>
        <p:txBody>
          <a:bodyPr wrap="square" rtlCol="0">
            <a:spAutoFit/>
          </a:bodyPr>
          <a:lstStyle/>
          <a:p>
            <a:r>
              <a:rPr lang="en-IN" sz="1200" dirty="0"/>
              <a:t>Point A</a:t>
            </a:r>
          </a:p>
        </p:txBody>
      </p:sp>
      <p:cxnSp>
        <p:nvCxnSpPr>
          <p:cNvPr id="48" name="Straight Arrow Connector 47"/>
          <p:cNvCxnSpPr/>
          <p:nvPr/>
        </p:nvCxnSpPr>
        <p:spPr>
          <a:xfrm flipV="1">
            <a:off x="2286000" y="2600325"/>
            <a:ext cx="228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981200" y="2323326"/>
            <a:ext cx="1066800" cy="276999"/>
          </a:xfrm>
          <a:prstGeom prst="rect">
            <a:avLst/>
          </a:prstGeom>
          <a:noFill/>
        </p:spPr>
        <p:txBody>
          <a:bodyPr wrap="square" rtlCol="0">
            <a:spAutoFit/>
          </a:bodyPr>
          <a:lstStyle/>
          <a:p>
            <a:r>
              <a:rPr lang="en-IN" sz="1200" dirty="0"/>
              <a:t>Point B</a:t>
            </a:r>
          </a:p>
        </p:txBody>
      </p:sp>
      <p:sp>
        <p:nvSpPr>
          <p:cNvPr id="15" name="Rectangle 14"/>
          <p:cNvSpPr/>
          <p:nvPr/>
        </p:nvSpPr>
        <p:spPr>
          <a:xfrm>
            <a:off x="6172200" y="3581400"/>
            <a:ext cx="762000" cy="8382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5"/>
          <p:cNvSpPr/>
          <p:nvPr/>
        </p:nvSpPr>
        <p:spPr>
          <a:xfrm>
            <a:off x="6172200" y="3505200"/>
            <a:ext cx="762000" cy="9144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7" name="Straight Arrow Connector 16"/>
          <p:cNvCxnSpPr/>
          <p:nvPr/>
        </p:nvCxnSpPr>
        <p:spPr>
          <a:xfrm flipV="1">
            <a:off x="6934200" y="3200400"/>
            <a:ext cx="1219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0" idx="2"/>
          </p:cNvCxnSpPr>
          <p:nvPr/>
        </p:nvCxnSpPr>
        <p:spPr>
          <a:xfrm flipH="1" flipV="1">
            <a:off x="6858000" y="2743200"/>
            <a:ext cx="762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077200" y="2923401"/>
            <a:ext cx="1066800" cy="276999"/>
          </a:xfrm>
          <a:prstGeom prst="rect">
            <a:avLst/>
          </a:prstGeom>
          <a:noFill/>
        </p:spPr>
        <p:txBody>
          <a:bodyPr wrap="square" rtlCol="0">
            <a:spAutoFit/>
          </a:bodyPr>
          <a:lstStyle/>
          <a:p>
            <a:r>
              <a:rPr lang="en-IN" sz="1200" dirty="0"/>
              <a:t>Point A</a:t>
            </a:r>
          </a:p>
        </p:txBody>
      </p:sp>
      <p:sp>
        <p:nvSpPr>
          <p:cNvPr id="20" name="TextBox 19"/>
          <p:cNvSpPr txBox="1"/>
          <p:nvPr/>
        </p:nvSpPr>
        <p:spPr>
          <a:xfrm>
            <a:off x="6324600" y="2466201"/>
            <a:ext cx="1066800" cy="276999"/>
          </a:xfrm>
          <a:prstGeom prst="rect">
            <a:avLst/>
          </a:prstGeom>
          <a:noFill/>
        </p:spPr>
        <p:txBody>
          <a:bodyPr wrap="square" rtlCol="0">
            <a:spAutoFit/>
          </a:bodyPr>
          <a:lstStyle/>
          <a:p>
            <a:r>
              <a:rPr lang="en-IN" sz="1200" dirty="0"/>
              <a:t>Point B</a:t>
            </a:r>
          </a:p>
        </p:txBody>
      </p:sp>
    </p:spTree>
    <p:extLst>
      <p:ext uri="{BB962C8B-B14F-4D97-AF65-F5344CB8AC3E}">
        <p14:creationId xmlns:p14="http://schemas.microsoft.com/office/powerpoint/2010/main" val="40237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3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3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914400"/>
            <a:ext cx="8719464" cy="4247317"/>
          </a:xfrm>
        </p:spPr>
        <p:txBody>
          <a:bodyPr wrap="square">
            <a:spAutoFit/>
          </a:bodyPr>
          <a:lstStyle/>
          <a:p>
            <a:pPr marL="0" indent="0">
              <a:buNone/>
            </a:pPr>
            <a:r>
              <a:rPr lang="en-IN" sz="1800" b="1" u="sng" dirty="0"/>
              <a:t>Linear Regression Assumptions</a:t>
            </a:r>
          </a:p>
          <a:p>
            <a:pPr marL="0" indent="0">
              <a:buNone/>
            </a:pPr>
            <a:r>
              <a:rPr lang="en-IN" sz="1400" dirty="0"/>
              <a:t>Linear regression model is based on a set of assumptions. If the underlying dataset does not meet these assumptions, then data may have to be transformed or linear model may not be good fit</a:t>
            </a:r>
          </a:p>
          <a:p>
            <a:pPr marL="0" indent="0">
              <a:buNone/>
            </a:pPr>
            <a:endParaRPr lang="en-IN" sz="1400" dirty="0"/>
          </a:p>
          <a:p>
            <a:pPr marL="342900" indent="-342900">
              <a:buFont typeface="+mj-lt"/>
              <a:buAutoNum type="arabicPeriod"/>
            </a:pPr>
            <a:r>
              <a:rPr lang="en-US" sz="1600" u="sng" dirty="0"/>
              <a:t>Assumption of linearity</a:t>
            </a:r>
            <a:r>
              <a:rPr lang="en-US" sz="1600" dirty="0"/>
              <a:t>. assumes a linear relation between the dependent / target variable and the independent / predictor variables. </a:t>
            </a:r>
          </a:p>
          <a:p>
            <a:pPr marL="342900" indent="-342900">
              <a:buFont typeface="+mj-lt"/>
              <a:buAutoNum type="arabicPeriod"/>
            </a:pPr>
            <a:endParaRPr lang="en-US" sz="1600" u="sng" dirty="0"/>
          </a:p>
          <a:p>
            <a:pPr marL="342900" indent="-342900">
              <a:buFont typeface="+mj-lt"/>
              <a:buAutoNum type="arabicPeriod"/>
            </a:pPr>
            <a:r>
              <a:rPr lang="en-US" sz="1600" u="sng" dirty="0"/>
              <a:t>Assumption of normality of the error distribution</a:t>
            </a:r>
            <a:r>
              <a:rPr lang="en-US" sz="1600" dirty="0"/>
              <a:t>. </a:t>
            </a:r>
          </a:p>
          <a:p>
            <a:pPr marL="854075" lvl="1" indent="-342900">
              <a:buFont typeface="+mj-lt"/>
              <a:buAutoNum type="alphaLcPeriod"/>
            </a:pPr>
            <a:r>
              <a:rPr lang="en-US" sz="1400" dirty="0"/>
              <a:t>The errors should be normally distributed across the model. </a:t>
            </a:r>
          </a:p>
          <a:p>
            <a:pPr marL="854075" lvl="1" indent="-342900">
              <a:buFont typeface="+mj-lt"/>
              <a:buAutoNum type="alphaLcPeriod"/>
            </a:pPr>
            <a:r>
              <a:rPr lang="en-US" sz="1400" dirty="0"/>
              <a:t>This assumption can be tested using a frequency histogram, skew and kurtosis of a normal plot. If the distribution does not approximate normal distribution, data transformation may be necessary</a:t>
            </a:r>
          </a:p>
          <a:p>
            <a:pPr marL="854075" lvl="1" indent="-342900">
              <a:buFont typeface="+mj-lt"/>
              <a:buAutoNum type="alphaLcPeriod"/>
            </a:pPr>
            <a:r>
              <a:rPr lang="en-US" sz="1400" dirty="0"/>
              <a:t>A scatter plot between the actual values and the predicted values should show the data distributed equally across the model. </a:t>
            </a:r>
          </a:p>
          <a:p>
            <a:pPr marL="854075" lvl="1" indent="-342900">
              <a:buFont typeface="+mj-lt"/>
              <a:buAutoNum type="alphaLcPeriod"/>
            </a:pPr>
            <a:r>
              <a:rPr lang="en-US" sz="1400" dirty="0"/>
              <a:t>Another way of doing this is to plot residual values against the predicted values. We should not see any trends</a:t>
            </a:r>
          </a:p>
          <a:p>
            <a:pPr marL="0" indent="0">
              <a:buNone/>
            </a:pPr>
            <a:endParaRPr lang="en-US" sz="1800" dirty="0"/>
          </a:p>
        </p:txBody>
      </p:sp>
      <p:pic>
        <p:nvPicPr>
          <p:cNvPr id="2" name="Picture 1">
            <a:extLst>
              <a:ext uri="{FF2B5EF4-FFF2-40B4-BE49-F238E27FC236}">
                <a16:creationId xmlns:a16="http://schemas.microsoft.com/office/drawing/2014/main" id="{85A308C8-B8BB-4099-A81A-BA05834215F3}"/>
              </a:ext>
            </a:extLst>
          </p:cNvPr>
          <p:cNvPicPr>
            <a:picLocks noChangeAspect="1"/>
          </p:cNvPicPr>
          <p:nvPr/>
        </p:nvPicPr>
        <p:blipFill>
          <a:blip r:embed="rId3"/>
          <a:stretch>
            <a:fillRect/>
          </a:stretch>
        </p:blipFill>
        <p:spPr>
          <a:xfrm>
            <a:off x="5334000" y="4876800"/>
            <a:ext cx="2362200" cy="1397913"/>
          </a:xfrm>
          <a:prstGeom prst="rect">
            <a:avLst/>
          </a:prstGeom>
        </p:spPr>
      </p:pic>
    </p:spTree>
    <p:extLst>
      <p:ext uri="{BB962C8B-B14F-4D97-AF65-F5344CB8AC3E}">
        <p14:creationId xmlns:p14="http://schemas.microsoft.com/office/powerpoint/2010/main" val="438938201"/>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619452"/>
          </a:xfrm>
        </p:spPr>
        <p:txBody>
          <a:bodyPr>
            <a:spAutoFit/>
          </a:bodyPr>
          <a:lstStyle/>
          <a:p>
            <a:pPr marL="0" indent="0">
              <a:buNone/>
            </a:pPr>
            <a:r>
              <a:rPr lang="en-IN" sz="1800" b="1" u="sng" dirty="0"/>
              <a:t>Linear Regression Assumptions</a:t>
            </a:r>
          </a:p>
          <a:p>
            <a:pPr marL="0" indent="0">
              <a:buNone/>
            </a:pPr>
            <a:endParaRPr lang="en-IN" sz="1400" dirty="0"/>
          </a:p>
          <a:p>
            <a:pPr marL="342900" indent="-342900">
              <a:buFont typeface="+mj-lt"/>
              <a:buAutoNum type="arabicPeriod" startAt="3"/>
            </a:pPr>
            <a:r>
              <a:rPr lang="en-US" sz="1600" u="sng" dirty="0"/>
              <a:t>Assumption of homoscedasticity  of errors</a:t>
            </a:r>
            <a:r>
              <a:rPr lang="en-US" sz="1600" dirty="0"/>
              <a:t>. The variation of the error or residuals across each of the independent variable should remain constant. There should be no trend visible in plots of errors against predicted values, independent variables</a:t>
            </a:r>
          </a:p>
          <a:p>
            <a:pPr marL="342900" indent="-342900">
              <a:buFont typeface="+mj-lt"/>
              <a:buAutoNum type="arabicPeriod" startAt="3"/>
            </a:pPr>
            <a:endParaRPr lang="en-US" sz="1600" dirty="0"/>
          </a:p>
          <a:p>
            <a:pPr marL="342900" indent="-342900">
              <a:buFont typeface="+mj-lt"/>
              <a:buAutoNum type="arabicPeriod" startAt="3"/>
            </a:pPr>
            <a:r>
              <a:rPr lang="en-US" sz="1600" u="sng" dirty="0"/>
              <a:t>Assumption of independence of errors. </a:t>
            </a:r>
            <a:r>
              <a:rPr lang="en-US" sz="1600" dirty="0"/>
              <a:t>There should be no trend in the residuals based on the order in which the observations were collected. A scatter plot of the errors against an order in which the data was collected should show not trend. Durbin Watson test can also be employed… Ref. </a:t>
            </a:r>
            <a:r>
              <a:rPr lang="en-US" sz="1600" dirty="0">
                <a:hlinkClick r:id="rId3"/>
              </a:rPr>
              <a:t>https://www.investopedia.com/terms/d/durbin-watson-statistic.asp</a:t>
            </a:r>
            <a:endParaRPr lang="en-US" sz="1600" dirty="0"/>
          </a:p>
          <a:p>
            <a:pPr marL="342900" indent="-342900">
              <a:buFont typeface="+mj-lt"/>
              <a:buAutoNum type="arabicPeriod" startAt="3"/>
            </a:pPr>
            <a:endParaRPr lang="en-US" sz="1600" u="sng" dirty="0"/>
          </a:p>
          <a:p>
            <a:pPr marL="0" indent="0">
              <a:buNone/>
            </a:pPr>
            <a:endParaRPr lang="en-US" sz="1800" dirty="0"/>
          </a:p>
        </p:txBody>
      </p:sp>
    </p:spTree>
    <p:extLst>
      <p:ext uri="{BB962C8B-B14F-4D97-AF65-F5344CB8AC3E}">
        <p14:creationId xmlns:p14="http://schemas.microsoft.com/office/powerpoint/2010/main" val="1983833140"/>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468916"/>
          </a:xfrm>
        </p:spPr>
        <p:txBody>
          <a:bodyPr>
            <a:spAutoFit/>
          </a:bodyPr>
          <a:lstStyle/>
          <a:p>
            <a:pPr marL="0" indent="0">
              <a:buNone/>
            </a:pPr>
            <a:r>
              <a:rPr lang="en-IN" sz="1800" u="sng" dirty="0"/>
              <a:t>Linear Regression Model </a:t>
            </a:r>
            <a:r>
              <a:rPr lang="en-IN" sz="1800" dirty="0"/>
              <a:t>-</a:t>
            </a:r>
            <a:endParaRPr lang="en-IN" sz="1800" u="sng" dirty="0"/>
          </a:p>
          <a:p>
            <a:pPr marL="0" indent="0">
              <a:buNone/>
            </a:pPr>
            <a:endParaRPr lang="en-IN" sz="1400" dirty="0"/>
          </a:p>
          <a:p>
            <a:pPr marL="0" indent="0">
              <a:buNone/>
            </a:pPr>
            <a:r>
              <a:rPr lang="en-US" sz="1800" dirty="0"/>
              <a:t>Advantages – </a:t>
            </a:r>
          </a:p>
          <a:p>
            <a:pPr marL="342900" indent="-342900">
              <a:buFont typeface="+mj-lt"/>
              <a:buAutoNum type="arabicPeriod"/>
            </a:pPr>
            <a:r>
              <a:rPr lang="en-US" sz="1600" dirty="0"/>
              <a:t>Simple to implement and easier to interpret the outputs coefficients</a:t>
            </a:r>
          </a:p>
          <a:p>
            <a:pPr marL="0" indent="0">
              <a:buNone/>
            </a:pPr>
            <a:endParaRPr lang="en-US" sz="1800" dirty="0"/>
          </a:p>
          <a:p>
            <a:pPr marL="0" indent="0">
              <a:buNone/>
            </a:pPr>
            <a:r>
              <a:rPr lang="en-US" sz="1800" dirty="0"/>
              <a:t>Disadvantages - </a:t>
            </a:r>
          </a:p>
          <a:p>
            <a:pPr marL="342900" indent="-342900">
              <a:buFont typeface="Arial"/>
              <a:buAutoNum type="arabicPeriod"/>
            </a:pPr>
            <a:r>
              <a:rPr lang="en-US" sz="1600" dirty="0"/>
              <a:t>Assumes a linear relationships between dependent and independent variables. That is, it assumes there is a straight-line relationship between them</a:t>
            </a:r>
          </a:p>
          <a:p>
            <a:pPr marL="342900" indent="-342900">
              <a:buFont typeface="Arial"/>
              <a:buAutoNum type="arabicPeriod"/>
            </a:pPr>
            <a:r>
              <a:rPr lang="en-US" sz="1600" dirty="0"/>
              <a:t>Outliers can have huge effects on the regression</a:t>
            </a:r>
          </a:p>
          <a:p>
            <a:pPr marL="342900" indent="-342900">
              <a:buFont typeface="Arial"/>
              <a:buAutoNum type="arabicPeriod"/>
            </a:pPr>
            <a:r>
              <a:rPr lang="en-US" sz="1600" dirty="0"/>
              <a:t>Linear regression assume independence between attributes</a:t>
            </a:r>
          </a:p>
          <a:p>
            <a:pPr marL="342900" indent="-342900">
              <a:buFont typeface="Arial"/>
              <a:buAutoNum type="arabicPeriod"/>
            </a:pPr>
            <a:r>
              <a:rPr lang="en-US" sz="1600" dirty="0"/>
              <a:t>Linear regression looks at a relationship between the mean of the dependent variable and the independent variables. </a:t>
            </a:r>
          </a:p>
          <a:p>
            <a:pPr marL="342900" indent="-342900">
              <a:buFont typeface="Arial"/>
              <a:buAutoNum type="arabicPeriod"/>
            </a:pPr>
            <a:r>
              <a:rPr lang="en-US" sz="1600" dirty="0"/>
              <a:t>Just as the mean is not a complete description of a single variable, linear regression is not a complete description of relationships among variables</a:t>
            </a:r>
          </a:p>
          <a:p>
            <a:pPr marL="342900" indent="-342900">
              <a:buFont typeface="Arial"/>
              <a:buAutoNum type="arabicPeriod"/>
            </a:pPr>
            <a:r>
              <a:rPr lang="en-US" sz="1600" dirty="0"/>
              <a:t>Boundaries are linear</a:t>
            </a:r>
          </a:p>
        </p:txBody>
      </p:sp>
    </p:spTree>
    <p:extLst>
      <p:ext uri="{BB962C8B-B14F-4D97-AF65-F5344CB8AC3E}">
        <p14:creationId xmlns:p14="http://schemas.microsoft.com/office/powerpoint/2010/main" val="4069499514"/>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795159"/>
          </a:xfrm>
        </p:spPr>
        <p:txBody>
          <a:bodyPr>
            <a:spAutoFit/>
          </a:bodyPr>
          <a:lstStyle/>
          <a:p>
            <a:pPr marL="0" indent="0">
              <a:buNone/>
            </a:pPr>
            <a:r>
              <a:rPr lang="en-IN" sz="1800" u="sng" dirty="0"/>
              <a:t>Linear Regression Model </a:t>
            </a:r>
            <a:r>
              <a:rPr lang="en-IN" sz="1800" dirty="0"/>
              <a:t>-</a:t>
            </a:r>
          </a:p>
          <a:p>
            <a:pPr marL="0" indent="0">
              <a:buNone/>
            </a:pPr>
            <a:endParaRPr lang="en-IN" sz="1400" dirty="0"/>
          </a:p>
          <a:p>
            <a:pPr marL="0" indent="0">
              <a:buNone/>
            </a:pPr>
            <a:r>
              <a:rPr lang="en-US" sz="1800" dirty="0"/>
              <a:t>Lab- 1- Estimating mileage based on features of a second hand car</a:t>
            </a:r>
          </a:p>
          <a:p>
            <a:pPr marL="0" indent="0">
              <a:buNone/>
            </a:pPr>
            <a:endParaRPr lang="en-US" sz="1800" dirty="0"/>
          </a:p>
          <a:p>
            <a:pPr marL="0" indent="0">
              <a:buNone/>
            </a:pPr>
            <a:r>
              <a:rPr lang="en-US" sz="1800" dirty="0"/>
              <a:t>Description – Sample data is available at </a:t>
            </a:r>
            <a:r>
              <a:rPr lang="en-US" sz="1800" dirty="0">
                <a:hlinkClick r:id="rId3"/>
              </a:rPr>
              <a:t>https://archive.ics.uci.edu/ml/datasets/Auto+MPG</a:t>
            </a:r>
            <a:endParaRPr lang="en-US" sz="1800" dirty="0"/>
          </a:p>
          <a:p>
            <a:pPr marL="0" indent="0">
              <a:buNone/>
            </a:pPr>
            <a:endParaRPr lang="en-US" sz="1800" dirty="0"/>
          </a:p>
          <a:p>
            <a:pPr marL="0" indent="0">
              <a:buNone/>
            </a:pPr>
            <a:r>
              <a:rPr lang="en-US" sz="1800" dirty="0"/>
              <a:t>The dataset has 9 attributes listed below that define the quality</a:t>
            </a:r>
          </a:p>
          <a:p>
            <a:pPr marL="0" indent="0">
              <a:buNone/>
            </a:pPr>
            <a:r>
              <a:rPr lang="en-US" sz="1400" dirty="0"/>
              <a:t>1. mpg: continuous </a:t>
            </a:r>
            <a:br>
              <a:rPr lang="en-US" sz="1400" dirty="0"/>
            </a:br>
            <a:r>
              <a:rPr lang="en-US" sz="1400" dirty="0"/>
              <a:t>2. cylinders: multi-valued discrete </a:t>
            </a:r>
            <a:br>
              <a:rPr lang="en-US" sz="1400" dirty="0"/>
            </a:br>
            <a:r>
              <a:rPr lang="en-US" sz="1400" dirty="0"/>
              <a:t>3. displacement: continuous </a:t>
            </a:r>
            <a:br>
              <a:rPr lang="en-US" sz="1400" dirty="0"/>
            </a:br>
            <a:r>
              <a:rPr lang="en-US" sz="1400" dirty="0"/>
              <a:t>4. horsepower: continuous </a:t>
            </a:r>
            <a:br>
              <a:rPr lang="en-US" sz="1400" dirty="0"/>
            </a:br>
            <a:r>
              <a:rPr lang="en-US" sz="1400" dirty="0"/>
              <a:t>5. weight: continuous </a:t>
            </a:r>
            <a:br>
              <a:rPr lang="en-US" sz="1400" dirty="0"/>
            </a:br>
            <a:r>
              <a:rPr lang="en-US" sz="1400" dirty="0"/>
              <a:t>6. acceleration: continuous </a:t>
            </a:r>
            <a:br>
              <a:rPr lang="en-US" sz="1400" dirty="0"/>
            </a:br>
            <a:r>
              <a:rPr lang="en-US" sz="1400" dirty="0"/>
              <a:t>7. model year: multi-valued discrete </a:t>
            </a:r>
            <a:br>
              <a:rPr lang="en-US" sz="1400" dirty="0"/>
            </a:br>
            <a:r>
              <a:rPr lang="en-US" sz="1400" dirty="0"/>
              <a:t>8. origin: multi-valued discrete </a:t>
            </a:r>
            <a:br>
              <a:rPr lang="en-US" sz="1400" dirty="0"/>
            </a:br>
            <a:r>
              <a:rPr lang="en-US" sz="1400" dirty="0"/>
              <a:t>9. car name: string (unique for each instance)</a:t>
            </a:r>
            <a:br>
              <a:rPr lang="en-US" sz="1400" dirty="0"/>
            </a:br>
            <a:endParaRPr lang="en-US" sz="1600" dirty="0"/>
          </a:p>
        </p:txBody>
      </p:sp>
      <p:sp>
        <p:nvSpPr>
          <p:cNvPr id="2" name="TextBox 1">
            <a:extLst>
              <a:ext uri="{FF2B5EF4-FFF2-40B4-BE49-F238E27FC236}">
                <a16:creationId xmlns:a16="http://schemas.microsoft.com/office/drawing/2014/main" id="{0F375CDD-F32D-4FC0-9FEC-973FFF24097D}"/>
              </a:ext>
            </a:extLst>
          </p:cNvPr>
          <p:cNvSpPr txBox="1"/>
          <p:nvPr/>
        </p:nvSpPr>
        <p:spPr>
          <a:xfrm>
            <a:off x="5181600" y="6096000"/>
            <a:ext cx="2877711" cy="338554"/>
          </a:xfrm>
          <a:prstGeom prst="rect">
            <a:avLst/>
          </a:prstGeom>
          <a:noFill/>
        </p:spPr>
        <p:txBody>
          <a:bodyPr wrap="none" rtlCol="0">
            <a:spAutoFit/>
          </a:bodyPr>
          <a:lstStyle/>
          <a:p>
            <a:r>
              <a:rPr lang="en-US" sz="1600" b="1" dirty="0">
                <a:solidFill>
                  <a:srgbClr val="000000"/>
                </a:solidFill>
              </a:rPr>
              <a:t>Sol </a:t>
            </a:r>
            <a:r>
              <a:rPr lang="en-US" sz="1400" b="1" dirty="0">
                <a:solidFill>
                  <a:srgbClr val="000000"/>
                </a:solidFill>
              </a:rPr>
              <a:t>:</a:t>
            </a:r>
            <a:r>
              <a:rPr lang="en-US" sz="1400" dirty="0">
                <a:solidFill>
                  <a:srgbClr val="000000"/>
                </a:solidFill>
              </a:rPr>
              <a:t> mpg-linear </a:t>
            </a:r>
            <a:r>
              <a:rPr lang="en-US" sz="1400" dirty="0" err="1">
                <a:solidFill>
                  <a:srgbClr val="000000"/>
                </a:solidFill>
              </a:rPr>
              <a:t>regression.ipynb</a:t>
            </a:r>
            <a:endParaRPr lang="en-US" sz="1400" dirty="0">
              <a:solidFill>
                <a:srgbClr val="000000"/>
              </a:solidFill>
            </a:endParaRPr>
          </a:p>
        </p:txBody>
      </p:sp>
    </p:spTree>
    <p:extLst>
      <p:ext uri="{BB962C8B-B14F-4D97-AF65-F5344CB8AC3E}">
        <p14:creationId xmlns:p14="http://schemas.microsoft.com/office/powerpoint/2010/main" val="3796953987"/>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819400" cy="369332"/>
          </a:xfrm>
        </p:spPr>
        <p:txBody>
          <a:bodyPr wrap="square">
            <a:spAutoFit/>
          </a:bodyPr>
          <a:lstStyle/>
          <a:p>
            <a:pPr marL="0" indent="0" algn="ctr">
              <a:buNone/>
            </a:pPr>
            <a:r>
              <a:rPr lang="en-IN" sz="1800" b="1" u="sng" dirty="0" err="1"/>
              <a:t>ThankYou</a:t>
            </a:r>
            <a:endParaRPr lang="en-IN" sz="1800" b="1" u="sng" dirty="0"/>
          </a:p>
        </p:txBody>
      </p:sp>
    </p:spTree>
    <p:extLst>
      <p:ext uri="{BB962C8B-B14F-4D97-AF65-F5344CB8AC3E}">
        <p14:creationId xmlns:p14="http://schemas.microsoft.com/office/powerpoint/2010/main" val="2848496184"/>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318379"/>
          </a:xfrm>
        </p:spPr>
        <p:txBody>
          <a:bodyPr>
            <a:spAutoFit/>
          </a:bodyPr>
          <a:lstStyle/>
          <a:p>
            <a:pPr marL="0" indent="0">
              <a:buNone/>
            </a:pPr>
            <a:r>
              <a:rPr lang="en-IN" sz="1800" u="sng" dirty="0"/>
              <a:t>Linear Regression Models </a:t>
            </a:r>
            <a:r>
              <a:rPr lang="en-IN" sz="1800" dirty="0"/>
              <a:t>	 -</a:t>
            </a:r>
          </a:p>
          <a:p>
            <a:pPr marL="854075" lvl="1" indent="-342900">
              <a:buFont typeface="+mj-lt"/>
              <a:buAutoNum type="alphaLcPeriod"/>
            </a:pPr>
            <a:endParaRPr lang="en-IN" sz="1400" dirty="0"/>
          </a:p>
          <a:p>
            <a:pPr marL="854075" lvl="1" indent="-342900">
              <a:buFont typeface="+mj-lt"/>
              <a:buAutoNum type="alphaLcPeriod"/>
            </a:pPr>
            <a:r>
              <a:rPr lang="en-US" sz="1600" dirty="0"/>
              <a:t>The term "regression"  generally refers to predicting a real number. However, it can also be used for classification (predicting a category or class.)</a:t>
            </a:r>
          </a:p>
          <a:p>
            <a:pPr marL="854075" lvl="1" indent="-342900">
              <a:buFont typeface="+mj-lt"/>
              <a:buAutoNum type="alphaLcPeriod"/>
            </a:pPr>
            <a:endParaRPr lang="en-US" sz="1600" dirty="0"/>
          </a:p>
          <a:p>
            <a:pPr marL="854075" lvl="1" indent="-342900">
              <a:buFont typeface="+mj-lt"/>
              <a:buAutoNum type="alphaLcPeriod"/>
            </a:pPr>
            <a:r>
              <a:rPr lang="en-US" sz="1600" dirty="0"/>
              <a:t>The term "linear" in the name “linear regression” refers to the fact that the method models data with linear combination of the explanatory variables. </a:t>
            </a:r>
          </a:p>
          <a:p>
            <a:pPr marL="854075" lvl="1" indent="-342900">
              <a:buFont typeface="+mj-lt"/>
              <a:buAutoNum type="alphaLcPeriod"/>
            </a:pPr>
            <a:endParaRPr lang="en-US" sz="1600" dirty="0"/>
          </a:p>
          <a:p>
            <a:pPr marL="854075" lvl="1" indent="-342900">
              <a:buFont typeface="+mj-lt"/>
              <a:buAutoNum type="alphaLcPeriod"/>
            </a:pPr>
            <a:r>
              <a:rPr lang="en-US" sz="1600" dirty="0"/>
              <a:t>A linear combination is an expression where one or more variables are scaled by a constant factor and added together. </a:t>
            </a:r>
          </a:p>
          <a:p>
            <a:pPr marL="854075" lvl="1" indent="-342900">
              <a:buFont typeface="+mj-lt"/>
              <a:buAutoNum type="alphaLcPeriod"/>
            </a:pPr>
            <a:endParaRPr lang="en-US" sz="1600" dirty="0"/>
          </a:p>
          <a:p>
            <a:pPr marL="854075" lvl="1" indent="-342900">
              <a:buFont typeface="+mj-lt"/>
              <a:buAutoNum type="alphaLcPeriod"/>
            </a:pPr>
            <a:r>
              <a:rPr lang="en-US" sz="1600" dirty="0"/>
              <a:t>In the case of linear regression with a single explanatory variable, the linear combination used in linear regression can be expressed as:</a:t>
            </a:r>
          </a:p>
          <a:p>
            <a:pPr marL="854075" lvl="1" indent="-342900">
              <a:buFont typeface="+mj-lt"/>
              <a:buAutoNum type="alphaLcPeriod"/>
            </a:pPr>
            <a:endParaRPr lang="en-US" sz="1600" dirty="0"/>
          </a:p>
          <a:p>
            <a:pPr marL="1825625" lvl="4" indent="0">
              <a:buNone/>
            </a:pPr>
            <a:r>
              <a:rPr lang="en-US" sz="1400" dirty="0"/>
              <a:t>response = intercept + constant ∗ explanatory</a:t>
            </a:r>
          </a:p>
          <a:p>
            <a:pPr marL="854075" lvl="1" indent="-342900">
              <a:buFont typeface="+mj-lt"/>
              <a:buAutoNum type="alphaLcPeriod"/>
            </a:pPr>
            <a:endParaRPr lang="en-US" sz="1600" dirty="0"/>
          </a:p>
          <a:p>
            <a:pPr marL="854075" lvl="1" indent="-342900">
              <a:buFont typeface="+mj-lt"/>
              <a:buAutoNum type="alphaLcPeriod"/>
            </a:pPr>
            <a:r>
              <a:rPr lang="en-US" sz="1600" dirty="0"/>
              <a:t>In its most basic form fits a straight line to the response variable. The model is designed to fit a line that minimizes the squared differences (also called errors or residuals.). </a:t>
            </a:r>
          </a:p>
        </p:txBody>
      </p:sp>
    </p:spTree>
    <p:extLst>
      <p:ext uri="{BB962C8B-B14F-4D97-AF65-F5344CB8AC3E}">
        <p14:creationId xmlns:p14="http://schemas.microsoft.com/office/powerpoint/2010/main" val="3055799711"/>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91878" y="1192567"/>
            <a:ext cx="8229600" cy="3816429"/>
          </a:xfrm>
        </p:spPr>
        <p:txBody>
          <a:bodyPr>
            <a:spAutoFit/>
          </a:bodyPr>
          <a:lstStyle/>
          <a:p>
            <a:pPr marL="342900" indent="-342900">
              <a:buFont typeface="+mj-lt"/>
              <a:buAutoNum type="alphaLcPeriod"/>
            </a:pPr>
            <a:r>
              <a:rPr lang="en-IN" sz="1600" dirty="0"/>
              <a:t>Before we generate a model, we need to understand the degree of relationship between the attributes Y and X</a:t>
            </a:r>
          </a:p>
          <a:p>
            <a:pPr marL="342900" indent="-342900">
              <a:buFont typeface="+mj-lt"/>
              <a:buAutoNum type="alphaLcPeriod"/>
            </a:pPr>
            <a:endParaRPr lang="en-IN" sz="1600" dirty="0"/>
          </a:p>
          <a:p>
            <a:pPr marL="342900" indent="-342900">
              <a:buFont typeface="+mj-lt"/>
              <a:buAutoNum type="alphaLcPeriod"/>
            </a:pPr>
            <a:r>
              <a:rPr lang="en-IN" sz="1600" dirty="0"/>
              <a:t>Mathematically correlation between two variables indicates how closely their relationship follows a straight line. By default we use Pearson’s correlation which ranges between -1 and +1.</a:t>
            </a:r>
          </a:p>
          <a:p>
            <a:pPr marL="342900" indent="-342900">
              <a:buFont typeface="+mj-lt"/>
              <a:buAutoNum type="alphaLcPeriod"/>
            </a:pPr>
            <a:endParaRPr lang="en-IN" sz="1600" dirty="0"/>
          </a:p>
          <a:p>
            <a:pPr marL="342900" indent="-342900">
              <a:buFont typeface="+mj-lt"/>
              <a:buAutoNum type="alphaLcPeriod"/>
            </a:pPr>
            <a:r>
              <a:rPr lang="en-IN" sz="1600" dirty="0"/>
              <a:t>Correlation of extreme possible values of -1 and +1 indicate a perfectly linear relationship between X and Y whereas a correlation of 0 indicates absence of linear relationship</a:t>
            </a:r>
          </a:p>
          <a:p>
            <a:pPr marL="911225" lvl="1" indent="-400050">
              <a:buFont typeface="+mj-lt"/>
              <a:buAutoNum type="romanUcPeriod"/>
            </a:pPr>
            <a:r>
              <a:rPr lang="en-IN" sz="1400" dirty="0"/>
              <a:t>When r value is small, one needs to test whether it is statistically significant or not to believe that there is correlation or not</a:t>
            </a:r>
          </a:p>
          <a:p>
            <a:pPr marL="342900" indent="-342900">
              <a:buFont typeface="+mj-lt"/>
              <a:buAutoNum type="alphaLcPeriod"/>
            </a:pPr>
            <a:endParaRPr lang="en-IN" sz="1600" dirty="0"/>
          </a:p>
          <a:p>
            <a:pPr marL="342900" indent="-342900">
              <a:buFont typeface="+mj-lt"/>
              <a:buAutoNum type="alphaLcPeriod"/>
            </a:pPr>
            <a:endParaRPr lang="en-IN" sz="1600" dirty="0"/>
          </a:p>
        </p:txBody>
      </p:sp>
      <p:sp>
        <p:nvSpPr>
          <p:cNvPr id="4"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spTree>
    <p:extLst>
      <p:ext uri="{BB962C8B-B14F-4D97-AF65-F5344CB8AC3E}">
        <p14:creationId xmlns:p14="http://schemas.microsoft.com/office/powerpoint/2010/main" val="2271628880"/>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91878" y="1192567"/>
            <a:ext cx="8229600" cy="4967514"/>
          </a:xfrm>
        </p:spPr>
        <p:txBody>
          <a:bodyPr>
            <a:spAutoFit/>
          </a:bodyPr>
          <a:lstStyle/>
          <a:p>
            <a:pPr marL="342900" indent="-342900">
              <a:buFont typeface="+mj-lt"/>
              <a:buAutoNum type="alphaLcPeriod" startAt="4"/>
            </a:pPr>
            <a:r>
              <a:rPr lang="en-IN" sz="1600" dirty="0"/>
              <a:t>Coefficient of relation - Pearson’s coefficient  p(</a:t>
            </a:r>
            <a:r>
              <a:rPr lang="en-IN" sz="1600" dirty="0" err="1"/>
              <a:t>x,y</a:t>
            </a:r>
            <a:r>
              <a:rPr lang="en-IN" sz="1600" dirty="0"/>
              <a:t>) = </a:t>
            </a:r>
            <a:r>
              <a:rPr lang="en-IN" sz="1600" dirty="0" err="1"/>
              <a:t>Cov</a:t>
            </a:r>
            <a:r>
              <a:rPr lang="en-IN" sz="1600" dirty="0"/>
              <a:t>(</a:t>
            </a:r>
            <a:r>
              <a:rPr lang="en-IN" sz="1600" dirty="0" err="1"/>
              <a:t>x,y</a:t>
            </a:r>
            <a:r>
              <a:rPr lang="en-IN" sz="1600" dirty="0"/>
              <a:t>) / ( </a:t>
            </a:r>
            <a:r>
              <a:rPr lang="en-IN" sz="1600" dirty="0" err="1"/>
              <a:t>stnd</a:t>
            </a:r>
            <a:r>
              <a:rPr lang="en-IN" sz="1600" dirty="0"/>
              <a:t> Dev (x) X </a:t>
            </a:r>
            <a:r>
              <a:rPr lang="en-IN" sz="1600" dirty="0" err="1"/>
              <a:t>stnd</a:t>
            </a:r>
            <a:r>
              <a:rPr lang="en-IN" sz="1600" dirty="0"/>
              <a:t> Dev (y) )</a:t>
            </a:r>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r>
              <a:rPr lang="en-IN" sz="1600" dirty="0">
                <a:solidFill>
                  <a:srgbClr val="FF0000"/>
                </a:solidFill>
              </a:rPr>
              <a:t>Generating linear model for cases where r is near 0, </a:t>
            </a:r>
            <a:r>
              <a:rPr lang="en-IN" sz="1600" dirty="0"/>
              <a:t>makes no sense. The model will not be reliable. For a given value of X, there can be many values of Y! Nonlinear models may be better in such cases</a:t>
            </a:r>
          </a:p>
        </p:txBody>
      </p:sp>
      <p:pic>
        <p:nvPicPr>
          <p:cNvPr id="306178" name="Picture 2" descr="http://www.ncbi.nlm.nih.gov/geo/img/r_pearson.png"/>
          <p:cNvPicPr>
            <a:picLocks noChangeAspect="1" noChangeArrowheads="1"/>
          </p:cNvPicPr>
          <p:nvPr/>
        </p:nvPicPr>
        <p:blipFill>
          <a:blip r:embed="rId3" cstate="print"/>
          <a:srcRect/>
          <a:stretch>
            <a:fillRect/>
          </a:stretch>
        </p:blipFill>
        <p:spPr bwMode="auto">
          <a:xfrm>
            <a:off x="2438400" y="1752600"/>
            <a:ext cx="2571750" cy="552451"/>
          </a:xfrm>
          <a:prstGeom prst="rect">
            <a:avLst/>
          </a:prstGeom>
          <a:noFill/>
        </p:spPr>
      </p:pic>
      <p:grpSp>
        <p:nvGrpSpPr>
          <p:cNvPr id="9" name="Group 8"/>
          <p:cNvGrpSpPr/>
          <p:nvPr/>
        </p:nvGrpSpPr>
        <p:grpSpPr>
          <a:xfrm>
            <a:off x="457200" y="2652546"/>
            <a:ext cx="8305800" cy="2261002"/>
            <a:chOff x="457200" y="2652546"/>
            <a:chExt cx="8305800" cy="2261002"/>
          </a:xfrm>
        </p:grpSpPr>
        <p:pic>
          <p:nvPicPr>
            <p:cNvPr id="306180" name="Picture 4" descr="https://thesalience.files.wordpress.com/2013/06/picture1.png"/>
            <p:cNvPicPr>
              <a:picLocks noChangeAspect="1" noChangeArrowheads="1"/>
            </p:cNvPicPr>
            <p:nvPr/>
          </p:nvPicPr>
          <p:blipFill>
            <a:blip r:embed="rId4" cstate="print"/>
            <a:srcRect/>
            <a:stretch>
              <a:fillRect/>
            </a:stretch>
          </p:blipFill>
          <p:spPr bwMode="auto">
            <a:xfrm>
              <a:off x="457200" y="2808522"/>
              <a:ext cx="8305800" cy="2105026"/>
            </a:xfrm>
            <a:prstGeom prst="rect">
              <a:avLst/>
            </a:prstGeom>
            <a:noFill/>
          </p:spPr>
        </p:pic>
        <p:sp>
          <p:nvSpPr>
            <p:cNvPr id="6" name="TextBox 5"/>
            <p:cNvSpPr txBox="1"/>
            <p:nvPr/>
          </p:nvSpPr>
          <p:spPr>
            <a:xfrm>
              <a:off x="990600" y="2659800"/>
              <a:ext cx="1143000" cy="307777"/>
            </a:xfrm>
            <a:prstGeom prst="rect">
              <a:avLst/>
            </a:prstGeom>
            <a:noFill/>
          </p:spPr>
          <p:txBody>
            <a:bodyPr wrap="square" rtlCol="0">
              <a:spAutoFit/>
            </a:bodyPr>
            <a:lstStyle/>
            <a:p>
              <a:r>
                <a:rPr lang="en-IN" sz="1400" b="1" dirty="0"/>
                <a:t>r  is near 0</a:t>
              </a:r>
            </a:p>
          </p:txBody>
        </p:sp>
        <p:sp>
          <p:nvSpPr>
            <p:cNvPr id="7" name="TextBox 6"/>
            <p:cNvSpPr txBox="1"/>
            <p:nvPr/>
          </p:nvSpPr>
          <p:spPr>
            <a:xfrm>
              <a:off x="4408650" y="2652546"/>
              <a:ext cx="1306350" cy="307777"/>
            </a:xfrm>
            <a:prstGeom prst="rect">
              <a:avLst/>
            </a:prstGeom>
            <a:noFill/>
          </p:spPr>
          <p:txBody>
            <a:bodyPr wrap="square" rtlCol="0">
              <a:spAutoFit/>
            </a:bodyPr>
            <a:lstStyle/>
            <a:p>
              <a:r>
                <a:rPr lang="en-IN" sz="1400" b="1" dirty="0"/>
                <a:t>r  is near  -1</a:t>
              </a:r>
            </a:p>
          </p:txBody>
        </p:sp>
        <p:sp>
          <p:nvSpPr>
            <p:cNvPr id="8" name="TextBox 7"/>
            <p:cNvSpPr txBox="1"/>
            <p:nvPr/>
          </p:nvSpPr>
          <p:spPr>
            <a:xfrm>
              <a:off x="7130028" y="2659806"/>
              <a:ext cx="1306350" cy="307777"/>
            </a:xfrm>
            <a:prstGeom prst="rect">
              <a:avLst/>
            </a:prstGeom>
            <a:noFill/>
          </p:spPr>
          <p:txBody>
            <a:bodyPr wrap="square" rtlCol="0">
              <a:spAutoFit/>
            </a:bodyPr>
            <a:lstStyle/>
            <a:p>
              <a:r>
                <a:rPr lang="en-IN" sz="1400" b="1" dirty="0"/>
                <a:t>r  is near  +1</a:t>
              </a:r>
            </a:p>
          </p:txBody>
        </p:sp>
      </p:grpSp>
      <p:sp>
        <p:nvSpPr>
          <p:cNvPr id="10"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spTree>
    <p:extLst>
      <p:ext uri="{BB962C8B-B14F-4D97-AF65-F5344CB8AC3E}">
        <p14:creationId xmlns:p14="http://schemas.microsoft.com/office/powerpoint/2010/main" val="4290010015"/>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3619" name="Picture 3"/>
          <p:cNvPicPr>
            <a:picLocks noChangeAspect="1" noChangeArrowheads="1"/>
          </p:cNvPicPr>
          <p:nvPr/>
        </p:nvPicPr>
        <p:blipFill>
          <a:blip r:embed="rId3" cstate="print"/>
          <a:srcRect/>
          <a:stretch>
            <a:fillRect/>
          </a:stretch>
        </p:blipFill>
        <p:spPr bwMode="auto">
          <a:xfrm>
            <a:off x="1143000" y="2667000"/>
            <a:ext cx="2028825" cy="1695450"/>
          </a:xfrm>
          <a:prstGeom prst="rect">
            <a:avLst/>
          </a:prstGeom>
          <a:noFill/>
          <a:ln w="9525">
            <a:noFill/>
            <a:miter lim="800000"/>
            <a:headEnd/>
            <a:tailEnd/>
          </a:ln>
        </p:spPr>
      </p:pic>
      <p:sp>
        <p:nvSpPr>
          <p:cNvPr id="340995" name="Rectangle 3"/>
          <p:cNvSpPr>
            <a:spLocks noGrp="1" noChangeArrowheads="1"/>
          </p:cNvSpPr>
          <p:nvPr>
            <p:ph idx="4294967295"/>
          </p:nvPr>
        </p:nvSpPr>
        <p:spPr>
          <a:xfrm>
            <a:off x="391878" y="1192567"/>
            <a:ext cx="8229600" cy="1175706"/>
          </a:xfrm>
        </p:spPr>
        <p:txBody>
          <a:bodyPr wrap="square">
            <a:spAutoFit/>
          </a:bodyPr>
          <a:lstStyle/>
          <a:p>
            <a:pPr marL="342900" indent="-342900">
              <a:buFont typeface="+mj-lt"/>
              <a:buAutoNum type="alphaLcPeriod" startAt="6"/>
            </a:pPr>
            <a:r>
              <a:rPr lang="en-IN" sz="1600" dirty="0"/>
              <a:t>Coefficient of relation - Pearson’s coefficient  p(</a:t>
            </a:r>
            <a:r>
              <a:rPr lang="en-IN" sz="1600" dirty="0" err="1"/>
              <a:t>x,y</a:t>
            </a:r>
            <a:r>
              <a:rPr lang="en-IN" sz="1600" dirty="0"/>
              <a:t>) = </a:t>
            </a:r>
            <a:r>
              <a:rPr lang="en-IN" sz="1600" dirty="0" err="1"/>
              <a:t>Cov</a:t>
            </a:r>
            <a:r>
              <a:rPr lang="en-IN" sz="1600" dirty="0"/>
              <a:t>(</a:t>
            </a:r>
            <a:r>
              <a:rPr lang="en-IN" sz="1600" dirty="0" err="1"/>
              <a:t>x,y</a:t>
            </a:r>
            <a:r>
              <a:rPr lang="en-IN" sz="1600" dirty="0"/>
              <a:t>) / ( </a:t>
            </a:r>
            <a:r>
              <a:rPr lang="en-IN" sz="1600" dirty="0" err="1"/>
              <a:t>stnd</a:t>
            </a:r>
            <a:r>
              <a:rPr lang="en-IN" sz="1600" dirty="0"/>
              <a:t> Dev (x) X </a:t>
            </a:r>
            <a:r>
              <a:rPr lang="en-IN" sz="1600" dirty="0" err="1"/>
              <a:t>stnd</a:t>
            </a:r>
            <a:r>
              <a:rPr lang="en-IN" sz="1600" dirty="0"/>
              <a:t> Dev (y) )</a:t>
            </a:r>
          </a:p>
          <a:p>
            <a:pPr marL="342900" indent="-342900">
              <a:buFont typeface="+mj-lt"/>
              <a:buAutoNum type="alphaLcPeriod" startAt="6"/>
            </a:pPr>
            <a:endParaRPr lang="en-IN" sz="1600" dirty="0"/>
          </a:p>
          <a:p>
            <a:pPr marL="342900" indent="-342900">
              <a:buFont typeface="+mj-lt"/>
              <a:buAutoNum type="alphaLcPeriod" startAt="6"/>
            </a:pPr>
            <a:endParaRPr lang="en-IN" sz="1600" dirty="0"/>
          </a:p>
        </p:txBody>
      </p:sp>
      <p:pic>
        <p:nvPicPr>
          <p:cNvPr id="306178" name="Picture 2" descr="http://www.ncbi.nlm.nih.gov/geo/img/r_pearson.png"/>
          <p:cNvPicPr>
            <a:picLocks noChangeAspect="1" noChangeArrowheads="1"/>
          </p:cNvPicPr>
          <p:nvPr/>
        </p:nvPicPr>
        <p:blipFill>
          <a:blip r:embed="rId4" cstate="print"/>
          <a:srcRect/>
          <a:stretch>
            <a:fillRect/>
          </a:stretch>
        </p:blipFill>
        <p:spPr bwMode="auto">
          <a:xfrm>
            <a:off x="2438400" y="1752600"/>
            <a:ext cx="2571750" cy="552451"/>
          </a:xfrm>
          <a:prstGeom prst="rect">
            <a:avLst/>
          </a:prstGeom>
          <a:noFill/>
        </p:spPr>
      </p:pic>
      <p:sp>
        <p:nvSpPr>
          <p:cNvPr id="10"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(Recap)</a:t>
            </a:r>
            <a:r>
              <a:rPr lang="en-IN" dirty="0"/>
              <a:t>	 -</a:t>
            </a:r>
          </a:p>
        </p:txBody>
      </p:sp>
      <p:sp>
        <p:nvSpPr>
          <p:cNvPr id="11" name="Oval 10"/>
          <p:cNvSpPr/>
          <p:nvPr/>
        </p:nvSpPr>
        <p:spPr>
          <a:xfrm>
            <a:off x="1143000" y="2590800"/>
            <a:ext cx="2057400" cy="1905000"/>
          </a:xfrm>
          <a:prstGeom prst="ellipse">
            <a:avLst/>
          </a:prstGeom>
          <a:solidFill>
            <a:schemeClr val="accent5">
              <a:alpha val="2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18" name="Group 17"/>
          <p:cNvGrpSpPr/>
          <p:nvPr/>
        </p:nvGrpSpPr>
        <p:grpSpPr>
          <a:xfrm>
            <a:off x="1143000" y="2590800"/>
            <a:ext cx="2057400" cy="1905000"/>
            <a:chOff x="914400" y="2667000"/>
            <a:chExt cx="2057400" cy="1905000"/>
          </a:xfrm>
        </p:grpSpPr>
        <p:cxnSp>
          <p:nvCxnSpPr>
            <p:cNvPr id="14" name="Straight Connector 13"/>
            <p:cNvCxnSpPr>
              <a:stCxn id="11" idx="0"/>
              <a:endCxn id="11" idx="4"/>
            </p:cNvCxnSpPr>
            <p:nvPr/>
          </p:nvCxnSpPr>
          <p:spPr>
            <a:xfrm>
              <a:off x="1943100" y="2667000"/>
              <a:ext cx="0" cy="1905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1" idx="2"/>
              <a:endCxn id="11" idx="6"/>
            </p:cNvCxnSpPr>
            <p:nvPr/>
          </p:nvCxnSpPr>
          <p:spPr>
            <a:xfrm>
              <a:off x="914400" y="3619500"/>
              <a:ext cx="20574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1219200" y="2819400"/>
            <a:ext cx="1905000" cy="1447800"/>
            <a:chOff x="1219200" y="2819400"/>
            <a:chExt cx="1905000" cy="1447800"/>
          </a:xfrm>
        </p:grpSpPr>
        <p:sp>
          <p:nvSpPr>
            <p:cNvPr id="19" name="Oval 18"/>
            <p:cNvSpPr/>
            <p:nvPr/>
          </p:nvSpPr>
          <p:spPr>
            <a:xfrm>
              <a:off x="1219200" y="2819400"/>
              <a:ext cx="9144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 </a:t>
              </a:r>
              <a:r>
                <a:rPr lang="en-IN" sz="1200" dirty="0" err="1">
                  <a:solidFill>
                    <a:schemeClr val="tx1"/>
                  </a:solidFill>
                </a:rPr>
                <a:t>ve</a:t>
              </a:r>
              <a:r>
                <a:rPr lang="en-IN" sz="1200" dirty="0">
                  <a:solidFill>
                    <a:schemeClr val="tx1"/>
                  </a:solidFill>
                </a:rPr>
                <a:t> quad</a:t>
              </a:r>
            </a:p>
          </p:txBody>
        </p:sp>
        <p:sp>
          <p:nvSpPr>
            <p:cNvPr id="20" name="Oval 19"/>
            <p:cNvSpPr/>
            <p:nvPr/>
          </p:nvSpPr>
          <p:spPr>
            <a:xfrm>
              <a:off x="2209800" y="3657600"/>
              <a:ext cx="914400"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 </a:t>
              </a:r>
              <a:r>
                <a:rPr lang="en-IN" sz="1200" dirty="0" err="1">
                  <a:solidFill>
                    <a:schemeClr val="tx1"/>
                  </a:solidFill>
                </a:rPr>
                <a:t>ve</a:t>
              </a:r>
              <a:r>
                <a:rPr lang="en-IN" sz="1200" dirty="0">
                  <a:solidFill>
                    <a:schemeClr val="tx1"/>
                  </a:solidFill>
                </a:rPr>
                <a:t> quad</a:t>
              </a:r>
            </a:p>
          </p:txBody>
        </p:sp>
        <p:sp>
          <p:nvSpPr>
            <p:cNvPr id="25" name="Oval 24"/>
            <p:cNvSpPr/>
            <p:nvPr/>
          </p:nvSpPr>
          <p:spPr>
            <a:xfrm>
              <a:off x="1219200" y="3657600"/>
              <a:ext cx="914400"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a:t>
              </a:r>
              <a:r>
                <a:rPr lang="en-IN" sz="1200" dirty="0" err="1">
                  <a:solidFill>
                    <a:schemeClr val="tx1"/>
                  </a:solidFill>
                </a:rPr>
                <a:t>ve</a:t>
              </a:r>
              <a:r>
                <a:rPr lang="en-IN" sz="1200" dirty="0">
                  <a:solidFill>
                    <a:schemeClr val="tx1"/>
                  </a:solidFill>
                </a:rPr>
                <a:t> quad</a:t>
              </a:r>
            </a:p>
          </p:txBody>
        </p:sp>
        <p:sp>
          <p:nvSpPr>
            <p:cNvPr id="26" name="Oval 25"/>
            <p:cNvSpPr/>
            <p:nvPr/>
          </p:nvSpPr>
          <p:spPr>
            <a:xfrm>
              <a:off x="2209800" y="2819400"/>
              <a:ext cx="914400"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a:t>
              </a:r>
              <a:r>
                <a:rPr lang="en-IN" sz="1200" dirty="0" err="1">
                  <a:solidFill>
                    <a:schemeClr val="tx1"/>
                  </a:solidFill>
                </a:rPr>
                <a:t>ve</a:t>
              </a:r>
              <a:r>
                <a:rPr lang="en-IN" sz="1200" dirty="0">
                  <a:solidFill>
                    <a:schemeClr val="tx1"/>
                  </a:solidFill>
                </a:rPr>
                <a:t> quad</a:t>
              </a:r>
            </a:p>
          </p:txBody>
        </p:sp>
      </p:grpSp>
      <p:grpSp>
        <p:nvGrpSpPr>
          <p:cNvPr id="50" name="Group 49"/>
          <p:cNvGrpSpPr/>
          <p:nvPr/>
        </p:nvGrpSpPr>
        <p:grpSpPr>
          <a:xfrm>
            <a:off x="762000" y="4724400"/>
            <a:ext cx="3200400" cy="552451"/>
            <a:chOff x="457200" y="5334000"/>
            <a:chExt cx="3200400" cy="552451"/>
          </a:xfrm>
        </p:grpSpPr>
        <p:pic>
          <p:nvPicPr>
            <p:cNvPr id="27" name="Picture 2" descr="http://www.ncbi.nlm.nih.gov/geo/img/r_pearson.png"/>
            <p:cNvPicPr>
              <a:picLocks noChangeAspect="1" noChangeArrowheads="1"/>
            </p:cNvPicPr>
            <p:nvPr/>
          </p:nvPicPr>
          <p:blipFill>
            <a:blip r:embed="rId4" cstate="print"/>
            <a:srcRect/>
            <a:stretch>
              <a:fillRect/>
            </a:stretch>
          </p:blipFill>
          <p:spPr bwMode="auto">
            <a:xfrm>
              <a:off x="457200" y="5334000"/>
              <a:ext cx="2571750" cy="552451"/>
            </a:xfrm>
            <a:prstGeom prst="rect">
              <a:avLst/>
            </a:prstGeom>
            <a:noFill/>
          </p:spPr>
        </p:pic>
        <p:sp>
          <p:nvSpPr>
            <p:cNvPr id="28" name="TextBox 27"/>
            <p:cNvSpPr txBox="1"/>
            <p:nvPr/>
          </p:nvSpPr>
          <p:spPr>
            <a:xfrm>
              <a:off x="3124200" y="5410200"/>
              <a:ext cx="533400" cy="369332"/>
            </a:xfrm>
            <a:prstGeom prst="rect">
              <a:avLst/>
            </a:prstGeom>
            <a:noFill/>
          </p:spPr>
          <p:txBody>
            <a:bodyPr wrap="square" rtlCol="0">
              <a:spAutoFit/>
            </a:bodyPr>
            <a:lstStyle/>
            <a:p>
              <a:r>
                <a:rPr lang="en-IN" dirty="0">
                  <a:solidFill>
                    <a:schemeClr val="tx1">
                      <a:lumMod val="50000"/>
                      <a:lumOff val="50000"/>
                    </a:schemeClr>
                  </a:solidFill>
                </a:rPr>
                <a:t>= 0</a:t>
              </a:r>
            </a:p>
          </p:txBody>
        </p:sp>
      </p:grpSp>
      <p:pic>
        <p:nvPicPr>
          <p:cNvPr id="1263620" name="Picture 4"/>
          <p:cNvPicPr>
            <a:picLocks noChangeAspect="1" noChangeArrowheads="1"/>
          </p:cNvPicPr>
          <p:nvPr/>
        </p:nvPicPr>
        <p:blipFill>
          <a:blip r:embed="rId5" cstate="print"/>
          <a:srcRect/>
          <a:stretch>
            <a:fillRect/>
          </a:stretch>
        </p:blipFill>
        <p:spPr bwMode="auto">
          <a:xfrm>
            <a:off x="6096000" y="2813049"/>
            <a:ext cx="1524000" cy="1206500"/>
          </a:xfrm>
          <a:prstGeom prst="rect">
            <a:avLst/>
          </a:prstGeom>
          <a:noFill/>
          <a:ln w="9525">
            <a:noFill/>
            <a:miter lim="800000"/>
            <a:headEnd/>
            <a:tailEnd/>
          </a:ln>
        </p:spPr>
      </p:pic>
      <p:pic>
        <p:nvPicPr>
          <p:cNvPr id="1263621" name="Picture 5"/>
          <p:cNvPicPr>
            <a:picLocks noChangeAspect="1" noChangeArrowheads="1"/>
          </p:cNvPicPr>
          <p:nvPr/>
        </p:nvPicPr>
        <p:blipFill>
          <a:blip r:embed="rId6" cstate="print"/>
          <a:srcRect/>
          <a:stretch>
            <a:fillRect/>
          </a:stretch>
        </p:blipFill>
        <p:spPr bwMode="auto">
          <a:xfrm>
            <a:off x="5715000" y="2647949"/>
            <a:ext cx="2276475" cy="1428750"/>
          </a:xfrm>
          <a:prstGeom prst="rect">
            <a:avLst/>
          </a:prstGeom>
          <a:noFill/>
          <a:ln w="9525">
            <a:noFill/>
            <a:miter lim="800000"/>
            <a:headEnd/>
            <a:tailEnd/>
          </a:ln>
        </p:spPr>
      </p:pic>
      <p:pic>
        <p:nvPicPr>
          <p:cNvPr id="1263622" name="Picture 6"/>
          <p:cNvPicPr>
            <a:picLocks noChangeAspect="1" noChangeArrowheads="1"/>
          </p:cNvPicPr>
          <p:nvPr/>
        </p:nvPicPr>
        <p:blipFill>
          <a:blip r:embed="rId7" cstate="print"/>
          <a:srcRect/>
          <a:stretch>
            <a:fillRect/>
          </a:stretch>
        </p:blipFill>
        <p:spPr bwMode="auto">
          <a:xfrm>
            <a:off x="5638800" y="2190749"/>
            <a:ext cx="2276475" cy="2581275"/>
          </a:xfrm>
          <a:prstGeom prst="rect">
            <a:avLst/>
          </a:prstGeom>
          <a:noFill/>
          <a:ln w="9525">
            <a:noFill/>
            <a:miter lim="800000"/>
            <a:headEnd/>
            <a:tailEnd/>
          </a:ln>
        </p:spPr>
      </p:pic>
      <p:grpSp>
        <p:nvGrpSpPr>
          <p:cNvPr id="45" name="Group 44"/>
          <p:cNvGrpSpPr/>
          <p:nvPr/>
        </p:nvGrpSpPr>
        <p:grpSpPr>
          <a:xfrm>
            <a:off x="5791200" y="2571749"/>
            <a:ext cx="2057400" cy="1905000"/>
            <a:chOff x="5334000" y="4953000"/>
            <a:chExt cx="2057400" cy="1905000"/>
          </a:xfrm>
        </p:grpSpPr>
        <p:sp>
          <p:nvSpPr>
            <p:cNvPr id="30" name="Oval 29"/>
            <p:cNvSpPr/>
            <p:nvPr/>
          </p:nvSpPr>
          <p:spPr>
            <a:xfrm>
              <a:off x="5334000" y="4953000"/>
              <a:ext cx="2057400" cy="1905000"/>
            </a:xfrm>
            <a:prstGeom prst="ellipse">
              <a:avLst/>
            </a:prstGeom>
            <a:solidFill>
              <a:schemeClr val="accent5">
                <a:alpha val="2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31" name="Group 30"/>
            <p:cNvGrpSpPr/>
            <p:nvPr/>
          </p:nvGrpSpPr>
          <p:grpSpPr>
            <a:xfrm>
              <a:off x="5334000" y="4953000"/>
              <a:ext cx="2057400" cy="1905000"/>
              <a:chOff x="914400" y="4953000"/>
              <a:chExt cx="2057400" cy="1905000"/>
            </a:xfrm>
          </p:grpSpPr>
          <p:cxnSp>
            <p:nvCxnSpPr>
              <p:cNvPr id="32" name="Straight Connector 31"/>
              <p:cNvCxnSpPr>
                <a:stCxn id="30" idx="0"/>
                <a:endCxn id="30" idx="4"/>
              </p:cNvCxnSpPr>
              <p:nvPr/>
            </p:nvCxnSpPr>
            <p:spPr>
              <a:xfrm>
                <a:off x="1943100" y="4953000"/>
                <a:ext cx="0" cy="1905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a:endCxn id="30" idx="6"/>
              </p:cNvCxnSpPr>
              <p:nvPr/>
            </p:nvCxnSpPr>
            <p:spPr>
              <a:xfrm>
                <a:off x="914400" y="5905500"/>
                <a:ext cx="20574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5334000" y="5010149"/>
            <a:ext cx="3200400" cy="552451"/>
            <a:chOff x="457200" y="5334000"/>
            <a:chExt cx="3200400" cy="552451"/>
          </a:xfrm>
        </p:grpSpPr>
        <p:pic>
          <p:nvPicPr>
            <p:cNvPr id="52" name="Picture 2" descr="http://www.ncbi.nlm.nih.gov/geo/img/r_pearson.png"/>
            <p:cNvPicPr>
              <a:picLocks noChangeAspect="1" noChangeArrowheads="1"/>
            </p:cNvPicPr>
            <p:nvPr/>
          </p:nvPicPr>
          <p:blipFill>
            <a:blip r:embed="rId4" cstate="print"/>
            <a:srcRect/>
            <a:stretch>
              <a:fillRect/>
            </a:stretch>
          </p:blipFill>
          <p:spPr bwMode="auto">
            <a:xfrm>
              <a:off x="457200" y="5334000"/>
              <a:ext cx="2571750" cy="552451"/>
            </a:xfrm>
            <a:prstGeom prst="rect">
              <a:avLst/>
            </a:prstGeom>
            <a:noFill/>
          </p:spPr>
        </p:pic>
        <p:sp>
          <p:nvSpPr>
            <p:cNvPr id="53" name="TextBox 52"/>
            <p:cNvSpPr txBox="1"/>
            <p:nvPr/>
          </p:nvSpPr>
          <p:spPr>
            <a:xfrm>
              <a:off x="3124200" y="5410200"/>
              <a:ext cx="533400" cy="369332"/>
            </a:xfrm>
            <a:prstGeom prst="rect">
              <a:avLst/>
            </a:prstGeom>
            <a:noFill/>
          </p:spPr>
          <p:txBody>
            <a:bodyPr wrap="square" rtlCol="0">
              <a:spAutoFit/>
            </a:bodyPr>
            <a:lstStyle/>
            <a:p>
              <a:r>
                <a:rPr lang="en-IN" dirty="0">
                  <a:solidFill>
                    <a:schemeClr val="tx1">
                      <a:lumMod val="50000"/>
                      <a:lumOff val="50000"/>
                    </a:schemeClr>
                  </a:solidFill>
                </a:rPr>
                <a:t>&gt; 0 </a:t>
              </a:r>
            </a:p>
          </p:txBody>
        </p:sp>
      </p:grpSp>
      <p:sp>
        <p:nvSpPr>
          <p:cNvPr id="34" name="Rectangle 33"/>
          <p:cNvSpPr/>
          <p:nvPr/>
        </p:nvSpPr>
        <p:spPr>
          <a:xfrm>
            <a:off x="5181600" y="1905000"/>
            <a:ext cx="3733800" cy="3352800"/>
          </a:xfrm>
          <a:prstGeom prst="rect">
            <a:avLst/>
          </a:prstGeom>
          <a:solidFill>
            <a:schemeClr val="bg1"/>
          </a:solidFill>
          <a:ln w="0">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5" name="Rectangle 34"/>
          <p:cNvSpPr/>
          <p:nvPr/>
        </p:nvSpPr>
        <p:spPr>
          <a:xfrm>
            <a:off x="4724400" y="4572000"/>
            <a:ext cx="4114800" cy="1143000"/>
          </a:xfrm>
          <a:prstGeom prst="rect">
            <a:avLst/>
          </a:prstGeom>
          <a:solidFill>
            <a:schemeClr val="bg1"/>
          </a:solidFill>
          <a:ln>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E683BB2-1A24-47AF-8436-52AE355A6A9F}"/>
              </a:ext>
            </a:extLst>
          </p:cNvPr>
          <p:cNvSpPr txBox="1"/>
          <p:nvPr/>
        </p:nvSpPr>
        <p:spPr>
          <a:xfrm>
            <a:off x="533400" y="5867400"/>
            <a:ext cx="8001000" cy="381000"/>
          </a:xfrm>
          <a:prstGeom prst="rect">
            <a:avLst/>
          </a:prstGeom>
          <a:noFill/>
        </p:spPr>
        <p:txBody>
          <a:bodyPr wrap="square" rtlCol="0">
            <a:spAutoFit/>
          </a:bodyPr>
          <a:lstStyle/>
          <a:p>
            <a:r>
              <a:rPr lang="en-US">
                <a:solidFill>
                  <a:schemeClr val="tx1">
                    <a:lumMod val="50000"/>
                    <a:lumOff val="50000"/>
                  </a:schemeClr>
                </a:solidFill>
              </a:rPr>
              <a:t>http://www.socscistatistics.com/tests/pearson/Default2.aspx</a:t>
            </a:r>
            <a:endParaRPr lang="en-US" dirty="0">
              <a:solidFill>
                <a:schemeClr val="tx1">
                  <a:lumMod val="50000"/>
                  <a:lumOff val="50000"/>
                </a:schemeClr>
              </a:solidFill>
            </a:endParaRPr>
          </a:p>
        </p:txBody>
      </p:sp>
    </p:spTree>
    <p:extLst>
      <p:ext uri="{BB962C8B-B14F-4D97-AF65-F5344CB8AC3E}">
        <p14:creationId xmlns:p14="http://schemas.microsoft.com/office/powerpoint/2010/main" val="93779957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0" fill="hold"/>
                                        <p:tgtEl>
                                          <p:spTgt spid="11"/>
                                        </p:tgtEl>
                                        <p:attrNameLst>
                                          <p:attrName>ppt_w</p:attrName>
                                        </p:attrNameLst>
                                      </p:cBhvr>
                                      <p:tavLst>
                                        <p:tav tm="0">
                                          <p:val>
                                            <p:strVal val="#ppt_w*0.70"/>
                                          </p:val>
                                        </p:tav>
                                        <p:tav tm="100000">
                                          <p:val>
                                            <p:strVal val="#ppt_w"/>
                                          </p:val>
                                        </p:tav>
                                      </p:tavLst>
                                    </p:anim>
                                    <p:anim calcmode="lin" valueType="num">
                                      <p:cBhvr>
                                        <p:cTn id="8" dur="3000" fill="hold"/>
                                        <p:tgtEl>
                                          <p:spTgt spid="11"/>
                                        </p:tgtEl>
                                        <p:attrNameLst>
                                          <p:attrName>ppt_h</p:attrName>
                                        </p:attrNameLst>
                                      </p:cBhvr>
                                      <p:tavLst>
                                        <p:tav tm="0">
                                          <p:val>
                                            <p:strVal val="#ppt_h"/>
                                          </p:val>
                                        </p:tav>
                                        <p:tav tm="100000">
                                          <p:val>
                                            <p:strVal val="#ppt_h"/>
                                          </p:val>
                                        </p:tav>
                                      </p:tavLst>
                                    </p:anim>
                                    <p:animEffect transition="in" filter="fade">
                                      <p:cBhvr>
                                        <p:cTn id="9" dur="3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9"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636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636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420" name="Picture 4" descr="Image result for linear curve fitting scatter plot"/>
          <p:cNvPicPr>
            <a:picLocks noChangeAspect="1" noChangeArrowheads="1"/>
          </p:cNvPicPr>
          <p:nvPr/>
        </p:nvPicPr>
        <p:blipFill>
          <a:blip r:embed="rId2" cstate="print"/>
          <a:srcRect/>
          <a:stretch>
            <a:fillRect/>
          </a:stretch>
        </p:blipFill>
        <p:spPr bwMode="auto">
          <a:xfrm>
            <a:off x="533400" y="2362200"/>
            <a:ext cx="5686425" cy="4067176"/>
          </a:xfrm>
          <a:prstGeom prst="rect">
            <a:avLst/>
          </a:prstGeom>
          <a:noFill/>
        </p:spPr>
      </p:pic>
      <p:cxnSp>
        <p:nvCxnSpPr>
          <p:cNvPr id="7" name="Straight Connector 6"/>
          <p:cNvCxnSpPr/>
          <p:nvPr/>
        </p:nvCxnSpPr>
        <p:spPr>
          <a:xfrm flipV="1">
            <a:off x="1143000" y="3200400"/>
            <a:ext cx="4267200" cy="2514600"/>
          </a:xfrm>
          <a:prstGeom prst="line">
            <a:avLst/>
          </a:prstGeom>
        </p:spPr>
        <p:style>
          <a:lnRef idx="2">
            <a:schemeClr val="accent1"/>
          </a:lnRef>
          <a:fillRef idx="0">
            <a:schemeClr val="accent1"/>
          </a:fillRef>
          <a:effectRef idx="1">
            <a:schemeClr val="accent1"/>
          </a:effectRef>
          <a:fontRef idx="minor">
            <a:schemeClr val="tx1"/>
          </a:fontRef>
        </p:style>
      </p:cxnSp>
      <p:sp>
        <p:nvSpPr>
          <p:cNvPr id="340994" name="Title 2"/>
          <p:cNvSpPr>
            <a:spLocks noGrp="1"/>
          </p:cNvSpPr>
          <p:nvPr>
            <p:ph type="title" idx="4294967295"/>
          </p:nvPr>
        </p:nvSpPr>
        <p:spPr>
          <a:xfrm>
            <a:off x="188682" y="653130"/>
            <a:ext cx="8421918" cy="413670"/>
          </a:xfrm>
          <a:prstGeom prst="rect">
            <a:avLst/>
          </a:prstGeom>
        </p:spPr>
        <p:txBody>
          <a:bodyPr/>
          <a:lstStyle/>
          <a:p>
            <a:r>
              <a:rPr lang="en-IN" sz="1800" b="0" u="sng" dirty="0"/>
              <a:t>Linear Regression Models </a:t>
            </a:r>
            <a:r>
              <a:rPr lang="en-IN" sz="1800" b="0" dirty="0"/>
              <a:t>	 -</a:t>
            </a:r>
          </a:p>
        </p:txBody>
      </p:sp>
      <p:sp>
        <p:nvSpPr>
          <p:cNvPr id="340995" name="Rectangle 3"/>
          <p:cNvSpPr>
            <a:spLocks noGrp="1" noChangeArrowheads="1"/>
          </p:cNvSpPr>
          <p:nvPr>
            <p:ph idx="4294967295"/>
          </p:nvPr>
        </p:nvSpPr>
        <p:spPr>
          <a:xfrm>
            <a:off x="348336" y="1066800"/>
            <a:ext cx="8229600" cy="1421928"/>
          </a:xfrm>
        </p:spPr>
        <p:txBody>
          <a:bodyPr>
            <a:spAutoFit/>
          </a:bodyPr>
          <a:lstStyle/>
          <a:p>
            <a:pPr marL="854075" lvl="1" indent="-342900">
              <a:buFont typeface="+mj-lt"/>
              <a:buAutoNum type="alphaLcPeriod" startAt="7"/>
            </a:pPr>
            <a:r>
              <a:rPr lang="en-IN" sz="1600" dirty="0"/>
              <a:t>Given Y = f(x) and the scatter plot shows apparent correlation between X and Y Let’s fit a line into the scatter which shall be our model</a:t>
            </a:r>
          </a:p>
          <a:p>
            <a:pPr marL="854075" lvl="1" indent="-342900">
              <a:buFont typeface="+mj-lt"/>
              <a:buAutoNum type="alphaLcPeriod" startAt="7"/>
            </a:pPr>
            <a:endParaRPr lang="en-IN" sz="1600" dirty="0"/>
          </a:p>
          <a:p>
            <a:pPr marL="854075" lvl="1" indent="-342900">
              <a:buFont typeface="+mj-lt"/>
              <a:buAutoNum type="alphaLcPeriod" startAt="7"/>
            </a:pPr>
            <a:r>
              <a:rPr lang="en-IN" sz="1600" dirty="0"/>
              <a:t>But there are infinite number of lines that can be fit in the scatter. Which one should we consider as the model?</a:t>
            </a:r>
          </a:p>
        </p:txBody>
      </p:sp>
      <p:cxnSp>
        <p:nvCxnSpPr>
          <p:cNvPr id="9" name="Straight Connector 8"/>
          <p:cNvCxnSpPr/>
          <p:nvPr/>
        </p:nvCxnSpPr>
        <p:spPr>
          <a:xfrm flipV="1">
            <a:off x="1143000" y="3305176"/>
            <a:ext cx="4343400" cy="2438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1143000" y="3381376"/>
            <a:ext cx="4419600" cy="2362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143000" y="3152776"/>
            <a:ext cx="4191000" cy="25908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3">
            <a:extLst>
              <a:ext uri="{FF2B5EF4-FFF2-40B4-BE49-F238E27FC236}">
                <a16:creationId xmlns:a16="http://schemas.microsoft.com/office/drawing/2014/main" id="{7B6C37D1-B1A3-46EE-ABB5-1664B64ED387}"/>
              </a:ext>
            </a:extLst>
          </p:cNvPr>
          <p:cNvSpPr txBox="1">
            <a:spLocks noChangeArrowheads="1"/>
          </p:cNvSpPr>
          <p:nvPr/>
        </p:nvSpPr>
        <p:spPr>
          <a:xfrm>
            <a:off x="5562600" y="2619376"/>
            <a:ext cx="3276600" cy="3391698"/>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4075" lvl="1" indent="-342900" fontAlgn="auto">
              <a:spcAft>
                <a:spcPts val="0"/>
              </a:spcAft>
              <a:buFont typeface="+mj-lt"/>
              <a:buAutoNum type="alphaLcPeriod" startAt="9"/>
            </a:pPr>
            <a:r>
              <a:rPr lang="en-IN" sz="1600" dirty="0"/>
              <a:t>This and many other algorithms use gradient descent or variants of gradient descent method for finding the best model</a:t>
            </a:r>
          </a:p>
          <a:p>
            <a:pPr marL="854075" lvl="1" indent="-342900" fontAlgn="auto">
              <a:spcAft>
                <a:spcPts val="0"/>
              </a:spcAft>
              <a:buFont typeface="+mj-lt"/>
              <a:buAutoNum type="alphaLcPeriod" startAt="9"/>
            </a:pPr>
            <a:endParaRPr lang="en-IN" sz="1600" dirty="0"/>
          </a:p>
          <a:p>
            <a:pPr marL="854075" lvl="1" indent="-342900" fontAlgn="auto">
              <a:spcAft>
                <a:spcPts val="0"/>
              </a:spcAft>
              <a:buFont typeface="+mj-lt"/>
              <a:buAutoNum type="alphaLcPeriod" startAt="9"/>
            </a:pPr>
            <a:r>
              <a:rPr lang="en-IN" sz="1600" dirty="0"/>
              <a:t>Gradient descent methods use partial derivatives on the parameters (slope and intercept) to minimize sum of squared errors</a:t>
            </a:r>
          </a:p>
        </p:txBody>
      </p:sp>
    </p:spTree>
    <p:extLst>
      <p:ext uri="{BB962C8B-B14F-4D97-AF65-F5344CB8AC3E}">
        <p14:creationId xmlns:p14="http://schemas.microsoft.com/office/powerpoint/2010/main" val="306746747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188682" y="881730"/>
            <a:ext cx="8421918" cy="413670"/>
          </a:xfrm>
          <a:prstGeom prst="rect">
            <a:avLst/>
          </a:prstGeom>
        </p:spPr>
        <p:txBody>
          <a:bodyPr/>
          <a:lstStyle/>
          <a:p>
            <a:r>
              <a:rPr lang="en-IN" sz="1800" b="0" u="sng" dirty="0"/>
              <a:t>Linear Regression Models (Recap)</a:t>
            </a:r>
            <a:r>
              <a:rPr lang="en-IN" sz="1800" b="0" dirty="0"/>
              <a:t>	 -</a:t>
            </a:r>
            <a:endParaRPr lang="en-US" altLang="en-US" sz="1800" dirty="0"/>
          </a:p>
        </p:txBody>
      </p:sp>
      <p:grpSp>
        <p:nvGrpSpPr>
          <p:cNvPr id="2" name="Group 13"/>
          <p:cNvGrpSpPr/>
          <p:nvPr/>
        </p:nvGrpSpPr>
        <p:grpSpPr>
          <a:xfrm>
            <a:off x="685800" y="2333624"/>
            <a:ext cx="5686425" cy="4067176"/>
            <a:chOff x="685800" y="2333624"/>
            <a:chExt cx="5686425" cy="4067176"/>
          </a:xfrm>
        </p:grpSpPr>
        <p:pic>
          <p:nvPicPr>
            <p:cNvPr id="700420" name="Picture 4" descr="Image result for linear curve fitting scatter plot"/>
            <p:cNvPicPr>
              <a:picLocks noChangeAspect="1" noChangeArrowheads="1"/>
            </p:cNvPicPr>
            <p:nvPr/>
          </p:nvPicPr>
          <p:blipFill>
            <a:blip r:embed="rId2" cstate="print"/>
            <a:srcRect/>
            <a:stretch>
              <a:fillRect/>
            </a:stretch>
          </p:blipFill>
          <p:spPr bwMode="auto">
            <a:xfrm>
              <a:off x="685800" y="2333624"/>
              <a:ext cx="5686425" cy="4067176"/>
            </a:xfrm>
            <a:prstGeom prst="rect">
              <a:avLst/>
            </a:prstGeom>
            <a:noFill/>
          </p:spPr>
        </p:pic>
        <p:cxnSp>
          <p:nvCxnSpPr>
            <p:cNvPr id="7" name="Straight Connector 6"/>
            <p:cNvCxnSpPr/>
            <p:nvPr/>
          </p:nvCxnSpPr>
          <p:spPr>
            <a:xfrm flipV="1">
              <a:off x="1295400" y="3171824"/>
              <a:ext cx="4267200" cy="2514600"/>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352800" y="3657600"/>
              <a:ext cx="1295400" cy="1219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grpSp>
        <p:nvGrpSpPr>
          <p:cNvPr id="3" name="Group 24"/>
          <p:cNvGrpSpPr/>
          <p:nvPr/>
        </p:nvGrpSpPr>
        <p:grpSpPr>
          <a:xfrm>
            <a:off x="2286000" y="2637972"/>
            <a:ext cx="3276600" cy="3276600"/>
            <a:chOff x="2286000" y="2667000"/>
            <a:chExt cx="3276600" cy="3276600"/>
          </a:xfrm>
        </p:grpSpPr>
        <p:grpSp>
          <p:nvGrpSpPr>
            <p:cNvPr id="4" name="Group 16"/>
            <p:cNvGrpSpPr/>
            <p:nvPr/>
          </p:nvGrpSpPr>
          <p:grpSpPr>
            <a:xfrm rot="342052">
              <a:off x="2286000" y="2667000"/>
              <a:ext cx="3276600" cy="3276600"/>
              <a:chOff x="6172200" y="2743200"/>
              <a:chExt cx="3276600" cy="3276600"/>
            </a:xfrm>
          </p:grpSpPr>
          <p:pic>
            <p:nvPicPr>
              <p:cNvPr id="738306" name="Picture 2"/>
              <p:cNvPicPr>
                <a:picLocks noChangeAspect="1" noChangeArrowheads="1"/>
              </p:cNvPicPr>
              <p:nvPr/>
            </p:nvPicPr>
            <p:blipFill>
              <a:blip r:embed="rId3" cstate="print"/>
              <a:srcRect/>
              <a:stretch>
                <a:fillRect/>
              </a:stretch>
            </p:blipFill>
            <p:spPr bwMode="auto">
              <a:xfrm>
                <a:off x="6324600" y="2971800"/>
                <a:ext cx="2667000" cy="2781300"/>
              </a:xfrm>
              <a:prstGeom prst="rect">
                <a:avLst/>
              </a:prstGeom>
              <a:noFill/>
              <a:ln w="9525">
                <a:noFill/>
                <a:miter lim="800000"/>
                <a:headEnd/>
                <a:tailEnd/>
              </a:ln>
            </p:spPr>
          </p:pic>
          <p:sp>
            <p:nvSpPr>
              <p:cNvPr id="16" name="Oval 15"/>
              <p:cNvSpPr/>
              <p:nvPr/>
            </p:nvSpPr>
            <p:spPr>
              <a:xfrm>
                <a:off x="6172200" y="2743200"/>
                <a:ext cx="3276600" cy="3276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cxnSp>
          <p:nvCxnSpPr>
            <p:cNvPr id="19" name="Straight Connector 18"/>
            <p:cNvCxnSpPr/>
            <p:nvPr/>
          </p:nvCxnSpPr>
          <p:spPr>
            <a:xfrm flipV="1">
              <a:off x="4419600" y="3886200"/>
              <a:ext cx="0" cy="8382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886200" y="3962400"/>
              <a:ext cx="0" cy="2286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724400" y="3733800"/>
              <a:ext cx="0" cy="2286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895600" y="4800600"/>
              <a:ext cx="0" cy="1524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p:nvPr/>
        </p:nvCxnSpPr>
        <p:spPr>
          <a:xfrm>
            <a:off x="4419600" y="4419600"/>
            <a:ext cx="1752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248400" y="4343400"/>
            <a:ext cx="2362200" cy="307777"/>
          </a:xfrm>
          <a:prstGeom prst="rect">
            <a:avLst/>
          </a:prstGeom>
          <a:noFill/>
        </p:spPr>
        <p:txBody>
          <a:bodyPr wrap="square" rtlCol="0">
            <a:spAutoFit/>
          </a:bodyPr>
          <a:lstStyle/>
          <a:p>
            <a:r>
              <a:rPr lang="en-IN" sz="1400" dirty="0"/>
              <a:t>Error = (T – (</a:t>
            </a:r>
            <a:r>
              <a:rPr lang="en-IN" sz="1400" dirty="0" err="1"/>
              <a:t>mx</a:t>
            </a:r>
            <a:r>
              <a:rPr lang="en-IN" sz="1400" dirty="0"/>
              <a:t> + C)</a:t>
            </a:r>
          </a:p>
        </p:txBody>
      </p:sp>
      <p:sp>
        <p:nvSpPr>
          <p:cNvPr id="33" name="TextBox 32"/>
          <p:cNvSpPr txBox="1"/>
          <p:nvPr/>
        </p:nvSpPr>
        <p:spPr>
          <a:xfrm>
            <a:off x="6248400" y="4648200"/>
            <a:ext cx="2590800" cy="1877437"/>
          </a:xfrm>
          <a:prstGeom prst="rect">
            <a:avLst/>
          </a:prstGeom>
          <a:noFill/>
        </p:spPr>
        <p:txBody>
          <a:bodyPr wrap="square" rtlCol="0">
            <a:spAutoFit/>
          </a:bodyPr>
          <a:lstStyle/>
          <a:p>
            <a:r>
              <a:rPr lang="en-IN" sz="1400" dirty="0"/>
              <a:t>Sum of all errors can cancel out  and give 0</a:t>
            </a:r>
          </a:p>
          <a:p>
            <a:endParaRPr lang="en-IN" sz="1400" dirty="0"/>
          </a:p>
          <a:p>
            <a:r>
              <a:rPr lang="en-IN" sz="1400" dirty="0"/>
              <a:t>We square all the errors and sum it up. That line which gives us least sum of squared errors is the best fit</a:t>
            </a:r>
          </a:p>
          <a:p>
            <a:endParaRPr lang="en-IN" dirty="0">
              <a:solidFill>
                <a:schemeClr val="tx1">
                  <a:lumMod val="50000"/>
                  <a:lumOff val="50000"/>
                </a:schemeClr>
              </a:solidFill>
            </a:endParaRPr>
          </a:p>
        </p:txBody>
      </p:sp>
      <p:sp>
        <p:nvSpPr>
          <p:cNvPr id="340995" name="Rectangle 3"/>
          <p:cNvSpPr>
            <a:spLocks noGrp="1" noChangeArrowheads="1"/>
          </p:cNvSpPr>
          <p:nvPr>
            <p:ph idx="4294967295"/>
          </p:nvPr>
        </p:nvSpPr>
        <p:spPr>
          <a:xfrm>
            <a:off x="284841" y="1278971"/>
            <a:ext cx="8229600" cy="1175706"/>
          </a:xfrm>
        </p:spPr>
        <p:txBody>
          <a:bodyPr>
            <a:spAutoFit/>
          </a:bodyPr>
          <a:lstStyle/>
          <a:p>
            <a:pPr marL="854075" lvl="1" indent="-342900">
              <a:buFont typeface="+mj-lt"/>
              <a:buAutoNum type="alphaLcPeriod" startAt="11"/>
            </a:pPr>
            <a:r>
              <a:rPr lang="en-IN" sz="1600" dirty="0"/>
              <a:t>Whichever line we consider as the model, it will not pass through all the points. </a:t>
            </a:r>
          </a:p>
          <a:p>
            <a:pPr marL="854075" lvl="1" indent="-342900">
              <a:buFont typeface="+mj-lt"/>
              <a:buAutoNum type="alphaLcPeriod" startAt="11"/>
            </a:pPr>
            <a:r>
              <a:rPr lang="en-IN" sz="1600" dirty="0"/>
              <a:t>The distance between a point and the line (drop a line vertically (shown in yellow)) is the error in prediction </a:t>
            </a:r>
          </a:p>
          <a:p>
            <a:pPr marL="854075" lvl="1" indent="-342900">
              <a:buFont typeface="+mj-lt"/>
              <a:buAutoNum type="alphaLcPeriod" startAt="11"/>
            </a:pPr>
            <a:r>
              <a:rPr lang="en-IN" sz="1600" dirty="0"/>
              <a:t>That line which gives least sum of squared errors is considered as the best line</a:t>
            </a:r>
          </a:p>
        </p:txBody>
      </p:sp>
    </p:spTree>
    <p:extLst>
      <p:ext uri="{BB962C8B-B14F-4D97-AF65-F5344CB8AC3E}">
        <p14:creationId xmlns:p14="http://schemas.microsoft.com/office/powerpoint/2010/main" val="316670226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0" fill="hold" nodeType="with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Effect transition="out" filter="fade">
                                      <p:cBhvr>
                                        <p:cTn id="8" dur="1000"/>
                                        <p:tgtEl>
                                          <p:spTgt spid="2"/>
                                        </p:tgtEl>
                                      </p:cBhvr>
                                    </p:animEffect>
                                    <p:set>
                                      <p:cBhvr>
                                        <p:cTn id="9" dur="1" fill="hold">
                                          <p:stCondLst>
                                            <p:cond delay="999"/>
                                          </p:stCondLst>
                                        </p:cTn>
                                        <p:tgtEl>
                                          <p:spTgt spid="2"/>
                                        </p:tgtEl>
                                        <p:attrNameLst>
                                          <p:attrName>style.visibility</p:attrName>
                                        </p:attrNameLst>
                                      </p:cBhvr>
                                      <p:to>
                                        <p:strVal val="hidden"/>
                                      </p:to>
                                    </p:set>
                                  </p:childTnLst>
                                </p:cTn>
                              </p:par>
                              <p:par>
                                <p:cTn id="10" presetID="2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9" name="Picture 3"/>
          <p:cNvPicPr>
            <a:picLocks noChangeAspect="1" noChangeArrowheads="1"/>
          </p:cNvPicPr>
          <p:nvPr/>
        </p:nvPicPr>
        <p:blipFill>
          <a:blip r:embed="rId3" cstate="print"/>
          <a:srcRect/>
          <a:stretch>
            <a:fillRect/>
          </a:stretch>
        </p:blipFill>
        <p:spPr bwMode="auto">
          <a:xfrm>
            <a:off x="2648856" y="1995714"/>
            <a:ext cx="3505200" cy="3124200"/>
          </a:xfrm>
          <a:prstGeom prst="rect">
            <a:avLst/>
          </a:prstGeom>
          <a:noFill/>
          <a:ln w="9525">
            <a:noFill/>
            <a:miter lim="800000"/>
            <a:headEnd/>
            <a:tailEnd/>
          </a:ln>
        </p:spPr>
      </p:pic>
      <p:sp>
        <p:nvSpPr>
          <p:cNvPr id="340995" name="Rectangle 3"/>
          <p:cNvSpPr>
            <a:spLocks noGrp="1" noChangeArrowheads="1"/>
          </p:cNvSpPr>
          <p:nvPr>
            <p:ph idx="4294967295"/>
          </p:nvPr>
        </p:nvSpPr>
        <p:spPr>
          <a:xfrm>
            <a:off x="348336" y="1066800"/>
            <a:ext cx="8229600" cy="941796"/>
          </a:xfrm>
        </p:spPr>
        <p:txBody>
          <a:bodyPr>
            <a:spAutoFit/>
          </a:bodyPr>
          <a:lstStyle/>
          <a:p>
            <a:pPr marL="342900" indent="-342900">
              <a:spcAft>
                <a:spcPct val="25000"/>
              </a:spcAft>
              <a:buFont typeface="+mj-lt"/>
              <a:buAutoNum type="alphaLcPeriod" startAt="14"/>
            </a:pPr>
            <a:r>
              <a:rPr lang="en-US" altLang="en-US" sz="1600" dirty="0"/>
              <a:t>Coefficient of determinant – determines the fitness of a linear model. </a:t>
            </a:r>
            <a:r>
              <a:rPr lang="en-IN" sz="1600" dirty="0"/>
              <a:t>The closer the points get to the line, the R^2 (</a:t>
            </a:r>
            <a:r>
              <a:rPr lang="en-IN" sz="1600" dirty="0" err="1"/>
              <a:t>coeff</a:t>
            </a:r>
            <a:r>
              <a:rPr lang="en-IN" sz="1600" dirty="0"/>
              <a:t> of determinant) tends to 1, the better the model is</a:t>
            </a:r>
            <a:endParaRPr lang="en-US" altLang="en-US" sz="1600" b="1" dirty="0"/>
          </a:p>
          <a:p>
            <a:pPr marL="342900" indent="-342900">
              <a:buFont typeface="+mj-lt"/>
              <a:buAutoNum type="arabicPeriod"/>
            </a:pPr>
            <a:endParaRPr lang="en-IN" sz="1600" dirty="0"/>
          </a:p>
        </p:txBody>
      </p:sp>
      <p:cxnSp>
        <p:nvCxnSpPr>
          <p:cNvPr id="28" name="Straight Connector 27"/>
          <p:cNvCxnSpPr/>
          <p:nvPr/>
        </p:nvCxnSpPr>
        <p:spPr>
          <a:xfrm flipV="1">
            <a:off x="4495800" y="2590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2971800" y="3233058"/>
            <a:ext cx="3886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10400" y="3048000"/>
            <a:ext cx="762000" cy="307777"/>
          </a:xfrm>
          <a:prstGeom prst="rect">
            <a:avLst/>
          </a:prstGeom>
          <a:noFill/>
        </p:spPr>
        <p:txBody>
          <a:bodyPr wrap="square" rtlCol="0">
            <a:spAutoFit/>
          </a:bodyPr>
          <a:lstStyle/>
          <a:p>
            <a:r>
              <a:rPr lang="en-IN" sz="1400" dirty="0" err="1"/>
              <a:t>Ybar</a:t>
            </a:r>
            <a:endParaRPr lang="en-IN" sz="1400" dirty="0"/>
          </a:p>
        </p:txBody>
      </p:sp>
      <p:sp>
        <p:nvSpPr>
          <p:cNvPr id="40" name="TextBox 39"/>
          <p:cNvSpPr txBox="1"/>
          <p:nvPr/>
        </p:nvSpPr>
        <p:spPr>
          <a:xfrm>
            <a:off x="4572000" y="4343400"/>
            <a:ext cx="762000" cy="307777"/>
          </a:xfrm>
          <a:prstGeom prst="rect">
            <a:avLst/>
          </a:prstGeom>
          <a:noFill/>
        </p:spPr>
        <p:txBody>
          <a:bodyPr wrap="square" rtlCol="0">
            <a:spAutoFit/>
          </a:bodyPr>
          <a:lstStyle/>
          <a:p>
            <a:r>
              <a:rPr lang="en-IN" sz="1400" dirty="0" err="1"/>
              <a:t>Xbar</a:t>
            </a:r>
            <a:endParaRPr lang="en-IN" sz="1400" dirty="0"/>
          </a:p>
        </p:txBody>
      </p:sp>
      <p:sp>
        <p:nvSpPr>
          <p:cNvPr id="41" name="TextBox 40"/>
          <p:cNvSpPr txBox="1"/>
          <p:nvPr/>
        </p:nvSpPr>
        <p:spPr>
          <a:xfrm>
            <a:off x="6172200" y="2286000"/>
            <a:ext cx="2743200" cy="523220"/>
          </a:xfrm>
          <a:prstGeom prst="rect">
            <a:avLst/>
          </a:prstGeom>
          <a:noFill/>
        </p:spPr>
        <p:txBody>
          <a:bodyPr wrap="square" rtlCol="0">
            <a:spAutoFit/>
          </a:bodyPr>
          <a:lstStyle/>
          <a:p>
            <a:r>
              <a:rPr lang="en-IN" sz="1400" dirty="0"/>
              <a:t>Model line always passes through </a:t>
            </a:r>
            <a:r>
              <a:rPr lang="en-IN" sz="1400" dirty="0" err="1"/>
              <a:t>Xbar</a:t>
            </a:r>
            <a:r>
              <a:rPr lang="en-IN" sz="1400" dirty="0"/>
              <a:t> and </a:t>
            </a:r>
            <a:r>
              <a:rPr lang="en-IN" sz="1400" dirty="0" err="1"/>
              <a:t>Ybar</a:t>
            </a:r>
            <a:endParaRPr lang="en-IN" sz="1400" dirty="0"/>
          </a:p>
        </p:txBody>
      </p:sp>
      <p:cxnSp>
        <p:nvCxnSpPr>
          <p:cNvPr id="43" name="Straight Arrow Connector 42"/>
          <p:cNvCxnSpPr/>
          <p:nvPr/>
        </p:nvCxnSpPr>
        <p:spPr>
          <a:xfrm flipV="1">
            <a:off x="4495800" y="2743200"/>
            <a:ext cx="1752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spTree>
    <p:extLst>
      <p:ext uri="{BB962C8B-B14F-4D97-AF65-F5344CB8AC3E}">
        <p14:creationId xmlns:p14="http://schemas.microsoft.com/office/powerpoint/2010/main" val="4247326954"/>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1606594"/>
          </a:xfrm>
        </p:spPr>
        <p:txBody>
          <a:bodyPr>
            <a:spAutoFit/>
          </a:bodyPr>
          <a:lstStyle/>
          <a:p>
            <a:pPr marL="342900" indent="-342900">
              <a:spcAft>
                <a:spcPct val="25000"/>
              </a:spcAft>
              <a:buFont typeface="+mj-lt"/>
              <a:buAutoNum type="alphaLcPeriod" startAt="15"/>
            </a:pPr>
            <a:r>
              <a:rPr lang="en-US" altLang="en-US" sz="1600" dirty="0"/>
              <a:t>Coefficient of determinant (</a:t>
            </a:r>
            <a:r>
              <a:rPr lang="en-US" altLang="en-US" sz="1600" dirty="0" err="1"/>
              <a:t>Contd</a:t>
            </a:r>
            <a:r>
              <a:rPr lang="en-US" altLang="en-US" sz="1600" dirty="0"/>
              <a:t>…)</a:t>
            </a:r>
          </a:p>
          <a:p>
            <a:pPr marL="911225" lvl="1" indent="-400050">
              <a:buFont typeface="+mj-lt"/>
              <a:buAutoNum type="romanUcPeriod"/>
            </a:pPr>
            <a:r>
              <a:rPr lang="en-IN" sz="1400" dirty="0"/>
              <a:t>There are a variety of errors for all those points that don’t fall exactly on the line. </a:t>
            </a:r>
          </a:p>
          <a:p>
            <a:pPr marL="911225" lvl="1" indent="-400050">
              <a:buFont typeface="+mj-lt"/>
              <a:buAutoNum type="romanUcPeriod"/>
            </a:pPr>
            <a:r>
              <a:rPr lang="en-IN" sz="1400" dirty="0"/>
              <a:t>It is important to understand these errors to judge the goodness of fit of the model i.e. How representative the model is likely to be in general</a:t>
            </a:r>
          </a:p>
          <a:p>
            <a:pPr marL="911225" lvl="1" indent="-400050">
              <a:buFont typeface="+mj-lt"/>
              <a:buAutoNum type="romanUcPeriod"/>
            </a:pPr>
            <a:r>
              <a:rPr lang="en-IN" sz="1400" dirty="0"/>
              <a:t>Let us look at point P1 which is one of the given data points and associated errors due to the model</a:t>
            </a:r>
          </a:p>
        </p:txBody>
      </p:sp>
      <p:sp>
        <p:nvSpPr>
          <p:cNvPr id="55" name="Rectangle 3"/>
          <p:cNvSpPr txBox="1">
            <a:spLocks noChangeArrowheads="1"/>
          </p:cNvSpPr>
          <p:nvPr/>
        </p:nvSpPr>
        <p:spPr>
          <a:xfrm>
            <a:off x="4800600" y="2532744"/>
            <a:ext cx="4212774" cy="3619452"/>
          </a:xfrm>
          <a:prstGeom prst="rect">
            <a:avLst/>
          </a:prstGeom>
          <a:noFill/>
        </p:spPr>
        <p:txBody>
          <a:bodyPr wrap="square">
            <a:spAutoFit/>
          </a:bodyPr>
          <a:lstStyle/>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IN" sz="1400" b="0" i="0" u="none" strike="noStrike" kern="1200" cap="none" spc="0" normalizeH="0" baseline="0" noProof="0" dirty="0">
                <a:ln>
                  <a:noFill/>
                </a:ln>
                <a:solidFill>
                  <a:schemeClr val="tx1"/>
                </a:solidFill>
                <a:effectLst/>
                <a:uLnTx/>
                <a:uFillTx/>
                <a:latin typeface="+mn-lt"/>
                <a:ea typeface="+mn-ea"/>
                <a:cs typeface="Arial"/>
              </a:rPr>
              <a:t>P1 – Original y data point for given x </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kumimoji="0" lang="en-IN" sz="1400" b="0" i="0" u="none" strike="noStrike" kern="1200" cap="none" spc="0" normalizeH="0" baseline="0" noProof="0" dirty="0">
              <a:ln>
                <a:noFill/>
              </a:ln>
              <a:solidFill>
                <a:schemeClr val="tx1"/>
              </a:solidFill>
              <a:effectLst/>
              <a:uLnTx/>
              <a:uFillTx/>
              <a:latin typeface="+mn-lt"/>
              <a:ea typeface="+mn-ea"/>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dirty="0">
                <a:latin typeface="+mn-lt"/>
                <a:cs typeface="Arial"/>
              </a:rPr>
              <a:t>P2 -  Estimated y value for given x</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lang="en-IN" sz="140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dirty="0" err="1">
                <a:latin typeface="+mn-lt"/>
                <a:cs typeface="Arial"/>
              </a:rPr>
              <a:t>Ybar</a:t>
            </a:r>
            <a:r>
              <a:rPr lang="en-IN" sz="1400" dirty="0">
                <a:latin typeface="+mn-lt"/>
                <a:cs typeface="Arial"/>
              </a:rPr>
              <a:t> – Average of all Y values in data set</a:t>
            </a:r>
          </a:p>
          <a:p>
            <a:pPr marL="342900" marR="0" lvl="0" indent="-342900" defTabSz="457200" rtl="0" eaLnBrk="1" fontAlgn="auto" latinLnBrk="0" hangingPunct="1">
              <a:lnSpc>
                <a:spcPct val="100000"/>
              </a:lnSpc>
              <a:spcBef>
                <a:spcPct val="20000"/>
              </a:spcBef>
              <a:spcAft>
                <a:spcPts val="0"/>
              </a:spcAft>
              <a:buClrTx/>
              <a:buSzTx/>
              <a:buFont typeface="+mj-lt"/>
              <a:buAutoNum type="arabicPeriod"/>
              <a:tabLst/>
              <a:defRPr/>
            </a:pPr>
            <a:endParaRPr lang="en-IN" sz="140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dirty="0">
                <a:latin typeface="+mn-lt"/>
                <a:cs typeface="Arial"/>
              </a:rPr>
              <a:t>SST  – Sum of Square error Total (SST)  Variance of P1 from </a:t>
            </a:r>
            <a:r>
              <a:rPr lang="en-IN" sz="1400" dirty="0" err="1">
                <a:latin typeface="+mn-lt"/>
                <a:cs typeface="Arial"/>
              </a:rPr>
              <a:t>Ybar</a:t>
            </a:r>
            <a:r>
              <a:rPr lang="en-IN" sz="1400" dirty="0">
                <a:latin typeface="+mn-lt"/>
                <a:cs typeface="Arial"/>
              </a:rPr>
              <a:t> (Y – </a:t>
            </a:r>
            <a:r>
              <a:rPr lang="en-IN" sz="1400" dirty="0" err="1">
                <a:latin typeface="+mn-lt"/>
                <a:cs typeface="Arial"/>
              </a:rPr>
              <a:t>Ybar</a:t>
            </a:r>
            <a:r>
              <a:rPr lang="en-IN" sz="1400" dirty="0">
                <a:latin typeface="+mn-lt"/>
                <a:cs typeface="Arial"/>
              </a:rPr>
              <a:t>)^2</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lang="en-IN" sz="140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noProof="0" dirty="0">
                <a:latin typeface="+mn-lt"/>
                <a:cs typeface="Arial"/>
              </a:rPr>
              <a:t>SSR  - Regression error (p2 – </a:t>
            </a:r>
            <a:r>
              <a:rPr lang="en-IN" sz="1400" noProof="0" dirty="0" err="1">
                <a:latin typeface="+mn-lt"/>
                <a:cs typeface="Arial"/>
              </a:rPr>
              <a:t>ybar</a:t>
            </a:r>
            <a:r>
              <a:rPr lang="en-IN" sz="1400" noProof="0" dirty="0">
                <a:latin typeface="+mn-lt"/>
                <a:cs typeface="Arial"/>
              </a:rPr>
              <a:t>)^2 (portion SST captured by regression model)</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lang="en-IN" sz="1400" noProof="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noProof="0" dirty="0">
                <a:latin typeface="+mn-lt"/>
                <a:cs typeface="Arial"/>
              </a:rPr>
              <a:t>SSE -  Residual error (p1 – p2)^2</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kumimoji="0" lang="en-IN" sz="1600" b="0" i="0" u="none" strike="noStrike" kern="1200" cap="none" spc="0" normalizeH="0" baseline="0" noProof="0" dirty="0">
              <a:ln>
                <a:noFill/>
              </a:ln>
              <a:solidFill>
                <a:schemeClr val="tx1"/>
              </a:solidFill>
              <a:effectLst/>
              <a:uLnTx/>
              <a:uFillTx/>
              <a:latin typeface="+mn-lt"/>
              <a:ea typeface="+mn-ea"/>
              <a:cs typeface="Arial"/>
            </a:endParaRPr>
          </a:p>
        </p:txBody>
      </p:sp>
      <p:grpSp>
        <p:nvGrpSpPr>
          <p:cNvPr id="2" name="Group 75"/>
          <p:cNvGrpSpPr/>
          <p:nvPr/>
        </p:nvGrpSpPr>
        <p:grpSpPr>
          <a:xfrm>
            <a:off x="232224" y="2743182"/>
            <a:ext cx="4401540" cy="3810018"/>
            <a:chOff x="232224" y="2743182"/>
            <a:chExt cx="4401540" cy="3810018"/>
          </a:xfrm>
        </p:grpSpPr>
        <p:sp>
          <p:nvSpPr>
            <p:cNvPr id="56" name="Oval 55"/>
            <p:cNvSpPr/>
            <p:nvPr/>
          </p:nvSpPr>
          <p:spPr>
            <a:xfrm>
              <a:off x="2590800" y="4267200"/>
              <a:ext cx="228600" cy="2286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57" name="Straight Connector 56"/>
            <p:cNvCxnSpPr>
              <a:stCxn id="63" idx="6"/>
            </p:cNvCxnSpPr>
            <p:nvPr/>
          </p:nvCxnSpPr>
          <p:spPr>
            <a:xfrm flipH="1" flipV="1">
              <a:off x="762000" y="3657600"/>
              <a:ext cx="2057478" cy="1268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794736" y="3628554"/>
              <a:ext cx="3305628" cy="1752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0222" y="6219354"/>
              <a:ext cx="381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747564" y="2743182"/>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728764" y="4390554"/>
              <a:ext cx="0" cy="18288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2728764" y="3552354"/>
              <a:ext cx="0" cy="838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2590878" y="3555984"/>
              <a:ext cx="228600" cy="2286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4" name="Left Brace 63"/>
            <p:cNvSpPr/>
            <p:nvPr/>
          </p:nvSpPr>
          <p:spPr>
            <a:xfrm>
              <a:off x="2347764" y="3704754"/>
              <a:ext cx="304800" cy="685800"/>
            </a:xfrm>
            <a:prstGeom prst="lef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65" name="TextBox 64"/>
            <p:cNvSpPr txBox="1"/>
            <p:nvPr/>
          </p:nvSpPr>
          <p:spPr>
            <a:xfrm>
              <a:off x="1839684" y="4463142"/>
              <a:ext cx="685800" cy="307777"/>
            </a:xfrm>
            <a:prstGeom prst="rect">
              <a:avLst/>
            </a:prstGeom>
            <a:solidFill>
              <a:schemeClr val="bg1"/>
            </a:solidFill>
          </p:spPr>
          <p:txBody>
            <a:bodyPr wrap="square" rtlCol="0">
              <a:spAutoFit/>
            </a:bodyPr>
            <a:lstStyle/>
            <a:p>
              <a:r>
                <a:rPr lang="en-IN" sz="1400" dirty="0"/>
                <a:t>SSR</a:t>
              </a:r>
            </a:p>
          </p:txBody>
        </p:sp>
        <p:sp>
          <p:nvSpPr>
            <p:cNvPr id="66" name="TextBox 65"/>
            <p:cNvSpPr txBox="1"/>
            <p:nvPr/>
          </p:nvSpPr>
          <p:spPr>
            <a:xfrm>
              <a:off x="1930398" y="3886182"/>
              <a:ext cx="595164" cy="307777"/>
            </a:xfrm>
            <a:prstGeom prst="rect">
              <a:avLst/>
            </a:prstGeom>
            <a:noFill/>
          </p:spPr>
          <p:txBody>
            <a:bodyPr wrap="square" rtlCol="0">
              <a:spAutoFit/>
            </a:bodyPr>
            <a:lstStyle/>
            <a:p>
              <a:r>
                <a:rPr lang="en-IN" sz="1400" dirty="0"/>
                <a:t>SSE</a:t>
              </a:r>
            </a:p>
          </p:txBody>
        </p:sp>
        <p:sp>
          <p:nvSpPr>
            <p:cNvPr id="67" name="TextBox 66"/>
            <p:cNvSpPr txBox="1"/>
            <p:nvPr/>
          </p:nvSpPr>
          <p:spPr>
            <a:xfrm>
              <a:off x="2804964" y="3476154"/>
              <a:ext cx="624036" cy="307777"/>
            </a:xfrm>
            <a:prstGeom prst="rect">
              <a:avLst/>
            </a:prstGeom>
            <a:noFill/>
          </p:spPr>
          <p:txBody>
            <a:bodyPr wrap="square" rtlCol="0">
              <a:spAutoFit/>
            </a:bodyPr>
            <a:lstStyle/>
            <a:p>
              <a:r>
                <a:rPr lang="en-IN" sz="1400" b="1" dirty="0"/>
                <a:t>P1</a:t>
              </a:r>
            </a:p>
          </p:txBody>
        </p:sp>
        <p:cxnSp>
          <p:nvCxnSpPr>
            <p:cNvPr id="68" name="Straight Connector 67"/>
            <p:cNvCxnSpPr/>
            <p:nvPr/>
          </p:nvCxnSpPr>
          <p:spPr>
            <a:xfrm flipV="1">
              <a:off x="747564" y="4854996"/>
              <a:ext cx="3886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32224" y="4771572"/>
              <a:ext cx="762000" cy="307777"/>
            </a:xfrm>
            <a:prstGeom prst="rect">
              <a:avLst/>
            </a:prstGeom>
            <a:noFill/>
          </p:spPr>
          <p:txBody>
            <a:bodyPr wrap="square" rtlCol="0">
              <a:spAutoFit/>
            </a:bodyPr>
            <a:lstStyle/>
            <a:p>
              <a:r>
                <a:rPr lang="en-IN" sz="1400" dirty="0" err="1"/>
                <a:t>Ybar</a:t>
              </a:r>
              <a:endParaRPr lang="en-IN" sz="1400" dirty="0"/>
            </a:p>
          </p:txBody>
        </p:sp>
        <p:sp>
          <p:nvSpPr>
            <p:cNvPr id="70" name="TextBox 69"/>
            <p:cNvSpPr txBox="1"/>
            <p:nvPr/>
          </p:nvSpPr>
          <p:spPr>
            <a:xfrm>
              <a:off x="852714" y="4125684"/>
              <a:ext cx="533400" cy="307777"/>
            </a:xfrm>
            <a:prstGeom prst="rect">
              <a:avLst/>
            </a:prstGeom>
            <a:noFill/>
          </p:spPr>
          <p:txBody>
            <a:bodyPr wrap="square" rtlCol="0">
              <a:spAutoFit/>
            </a:bodyPr>
            <a:lstStyle/>
            <a:p>
              <a:r>
                <a:rPr lang="en-IN" sz="1400" dirty="0"/>
                <a:t>SST</a:t>
              </a:r>
            </a:p>
          </p:txBody>
        </p:sp>
        <p:sp>
          <p:nvSpPr>
            <p:cNvPr id="71" name="TextBox 70"/>
            <p:cNvSpPr txBox="1"/>
            <p:nvPr/>
          </p:nvSpPr>
          <p:spPr>
            <a:xfrm>
              <a:off x="381000" y="3505200"/>
              <a:ext cx="304800" cy="307777"/>
            </a:xfrm>
            <a:prstGeom prst="rect">
              <a:avLst/>
            </a:prstGeom>
            <a:noFill/>
          </p:spPr>
          <p:txBody>
            <a:bodyPr wrap="square" rtlCol="0">
              <a:spAutoFit/>
            </a:bodyPr>
            <a:lstStyle/>
            <a:p>
              <a:r>
                <a:rPr lang="en-IN" sz="1400" dirty="0"/>
                <a:t>y</a:t>
              </a:r>
            </a:p>
          </p:txBody>
        </p:sp>
        <p:sp>
          <p:nvSpPr>
            <p:cNvPr id="72" name="TextBox 71"/>
            <p:cNvSpPr txBox="1"/>
            <p:nvPr/>
          </p:nvSpPr>
          <p:spPr>
            <a:xfrm>
              <a:off x="2590800" y="6245423"/>
              <a:ext cx="304800" cy="307777"/>
            </a:xfrm>
            <a:prstGeom prst="rect">
              <a:avLst/>
            </a:prstGeom>
            <a:noFill/>
          </p:spPr>
          <p:txBody>
            <a:bodyPr wrap="square" rtlCol="0">
              <a:spAutoFit/>
            </a:bodyPr>
            <a:lstStyle/>
            <a:p>
              <a:r>
                <a:rPr lang="en-IN" sz="1400" dirty="0"/>
                <a:t>x</a:t>
              </a:r>
            </a:p>
          </p:txBody>
        </p:sp>
        <p:sp>
          <p:nvSpPr>
            <p:cNvPr id="73" name="TextBox 72"/>
            <p:cNvSpPr txBox="1"/>
            <p:nvPr/>
          </p:nvSpPr>
          <p:spPr>
            <a:xfrm>
              <a:off x="2957364" y="4264223"/>
              <a:ext cx="624036" cy="307777"/>
            </a:xfrm>
            <a:prstGeom prst="rect">
              <a:avLst/>
            </a:prstGeom>
            <a:noFill/>
          </p:spPr>
          <p:txBody>
            <a:bodyPr wrap="square" rtlCol="0">
              <a:spAutoFit/>
            </a:bodyPr>
            <a:lstStyle/>
            <a:p>
              <a:r>
                <a:rPr lang="en-IN" sz="1400" b="1" dirty="0"/>
                <a:t>P2</a:t>
              </a:r>
            </a:p>
          </p:txBody>
        </p:sp>
        <p:sp>
          <p:nvSpPr>
            <p:cNvPr id="74" name="Left Brace 73"/>
            <p:cNvSpPr/>
            <p:nvPr/>
          </p:nvSpPr>
          <p:spPr>
            <a:xfrm>
              <a:off x="2286000" y="4390572"/>
              <a:ext cx="460830" cy="457200"/>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75" name="Left Brace 74"/>
            <p:cNvSpPr/>
            <p:nvPr/>
          </p:nvSpPr>
          <p:spPr>
            <a:xfrm>
              <a:off x="1371600" y="3657600"/>
              <a:ext cx="1143000" cy="1219200"/>
            </a:xfrm>
            <a:prstGeom prst="leftBrace">
              <a:avLst>
                <a:gd name="adj1" fmla="val 8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grpSp>
      <p:sp>
        <p:nvSpPr>
          <p:cNvPr id="26"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cxnSp>
        <p:nvCxnSpPr>
          <p:cNvPr id="27" name="Straight Connector 26">
            <a:extLst>
              <a:ext uri="{FF2B5EF4-FFF2-40B4-BE49-F238E27FC236}">
                <a16:creationId xmlns:a16="http://schemas.microsoft.com/office/drawing/2014/main" id="{A30E3FB8-6B4C-44B0-9180-C483F83C4515}"/>
              </a:ext>
            </a:extLst>
          </p:cNvPr>
          <p:cNvCxnSpPr/>
          <p:nvPr/>
        </p:nvCxnSpPr>
        <p:spPr>
          <a:xfrm flipV="1">
            <a:off x="1708033" y="4038600"/>
            <a:ext cx="0" cy="220980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8BA3FB4-BCB8-4CF2-A244-966078098B2F}"/>
              </a:ext>
            </a:extLst>
          </p:cNvPr>
          <p:cNvSpPr txBox="1"/>
          <p:nvPr/>
        </p:nvSpPr>
        <p:spPr>
          <a:xfrm>
            <a:off x="1426111" y="6277476"/>
            <a:ext cx="762000" cy="307777"/>
          </a:xfrm>
          <a:prstGeom prst="rect">
            <a:avLst/>
          </a:prstGeom>
          <a:noFill/>
        </p:spPr>
        <p:txBody>
          <a:bodyPr wrap="square" rtlCol="0">
            <a:spAutoFit/>
          </a:bodyPr>
          <a:lstStyle/>
          <a:p>
            <a:r>
              <a:rPr lang="en-IN" sz="1400" dirty="0" err="1"/>
              <a:t>Xbar</a:t>
            </a:r>
            <a:endParaRPr lang="en-IN" sz="1400" dirty="0"/>
          </a:p>
        </p:txBody>
      </p:sp>
    </p:spTree>
    <p:extLst>
      <p:ext uri="{BB962C8B-B14F-4D97-AF65-F5344CB8AC3E}">
        <p14:creationId xmlns:p14="http://schemas.microsoft.com/office/powerpoint/2010/main" val="4134462908"/>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66635</TotalTime>
  <Words>1317</Words>
  <Application>Microsoft Office PowerPoint</Application>
  <PresentationFormat>On-screen Show (4:3)</PresentationFormat>
  <Paragraphs>175</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Office Theme</vt:lpstr>
      <vt:lpstr>PowerPoint Presentation</vt:lpstr>
      <vt:lpstr>PowerPoint Presentation</vt:lpstr>
      <vt:lpstr>PowerPoint Presentation</vt:lpstr>
      <vt:lpstr>PowerPoint Presentation</vt:lpstr>
      <vt:lpstr>PowerPoint Presentation</vt:lpstr>
      <vt:lpstr>Linear Regression Models   -</vt:lpstr>
      <vt:lpstr>Linear Regression Models (Recap)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mukhiya1972@outlook.com</cp:lastModifiedBy>
  <cp:revision>1695</cp:revision>
  <dcterms:created xsi:type="dcterms:W3CDTF">2012-11-25T06:27:51Z</dcterms:created>
  <dcterms:modified xsi:type="dcterms:W3CDTF">2019-01-11T01:36:39Z</dcterms:modified>
</cp:coreProperties>
</file>