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57" r:id="rId3"/>
    <p:sldId id="259" r:id="rId4"/>
    <p:sldId id="267" r:id="rId5"/>
    <p:sldId id="265" r:id="rId6"/>
    <p:sldId id="266" r:id="rId7"/>
    <p:sldId id="268" r:id="rId8"/>
    <p:sldId id="290" r:id="rId9"/>
    <p:sldId id="269" r:id="rId10"/>
    <p:sldId id="291" r:id="rId11"/>
    <p:sldId id="270" r:id="rId12"/>
    <p:sldId id="292" r:id="rId13"/>
    <p:sldId id="263" r:id="rId14"/>
    <p:sldId id="262" r:id="rId15"/>
    <p:sldId id="264" r:id="rId16"/>
    <p:sldId id="284" r:id="rId17"/>
    <p:sldId id="285" r:id="rId18"/>
    <p:sldId id="286" r:id="rId19"/>
    <p:sldId id="287" r:id="rId20"/>
    <p:sldId id="288" r:id="rId21"/>
    <p:sldId id="289" r:id="rId22"/>
    <p:sldId id="293" r:id="rId23"/>
    <p:sldId id="271" r:id="rId24"/>
    <p:sldId id="272" r:id="rId25"/>
    <p:sldId id="273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75" r:id="rId34"/>
    <p:sldId id="283" r:id="rId35"/>
    <p:sldId id="294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5050"/>
    <a:srgbClr val="FFFF66"/>
    <a:srgbClr val="CC0000"/>
    <a:srgbClr val="B3424A"/>
    <a:srgbClr val="99FF66"/>
    <a:srgbClr val="003300"/>
    <a:srgbClr val="33CC33"/>
    <a:srgbClr val="00FF00"/>
    <a:srgbClr val="66FF33"/>
    <a:srgbClr val="66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49" autoAdjust="0"/>
  </p:normalViewPr>
  <p:slideViewPr>
    <p:cSldViewPr>
      <p:cViewPr varScale="1">
        <p:scale>
          <a:sx n="69" d="100"/>
          <a:sy n="69" d="100"/>
        </p:scale>
        <p:origin x="-7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AAE47-3EC0-47B5-9E34-B1FD4F8E6DF1}" type="datetimeFigureOut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55576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C244C-D226-4E91-91BB-42CFC1A8E5FF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D091-122D-4692-9776-C37755C03BC7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7" name="平行四辺形 6"/>
          <p:cNvSpPr/>
          <p:nvPr userDrawn="1"/>
        </p:nvSpPr>
        <p:spPr>
          <a:xfrm>
            <a:off x="539552" y="1556792"/>
            <a:ext cx="8424936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ドーナツ 7"/>
          <p:cNvSpPr/>
          <p:nvPr userDrawn="1"/>
        </p:nvSpPr>
        <p:spPr>
          <a:xfrm>
            <a:off x="5004000" y="2718000"/>
            <a:ext cx="8280000" cy="8280000"/>
          </a:xfrm>
          <a:prstGeom prst="donut">
            <a:avLst>
              <a:gd name="adj" fmla="val 17846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ドーナツ 8"/>
          <p:cNvSpPr/>
          <p:nvPr userDrawn="1"/>
        </p:nvSpPr>
        <p:spPr>
          <a:xfrm>
            <a:off x="6444208" y="4149080"/>
            <a:ext cx="5436000" cy="5436000"/>
          </a:xfrm>
          <a:prstGeom prst="donut">
            <a:avLst>
              <a:gd name="adj" fmla="val 9809"/>
            </a:avLst>
          </a:prstGeom>
          <a:solidFill>
            <a:srgbClr val="003300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7128000" y="4841776"/>
            <a:ext cx="4032000" cy="4032448"/>
          </a:xfrm>
          <a:prstGeom prst="ellipse">
            <a:avLst/>
          </a:prstGeom>
          <a:noFill/>
          <a:ln w="28575"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円/楕円 12"/>
          <p:cNvSpPr/>
          <p:nvPr userDrawn="1"/>
        </p:nvSpPr>
        <p:spPr>
          <a:xfrm>
            <a:off x="4824000" y="2538000"/>
            <a:ext cx="8640000" cy="8640000"/>
          </a:xfrm>
          <a:prstGeom prst="ellipse">
            <a:avLst/>
          </a:prstGeom>
          <a:noFill/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ctrTitle"/>
          </p:nvPr>
        </p:nvSpPr>
        <p:spPr>
          <a:xfrm>
            <a:off x="395536" y="764704"/>
            <a:ext cx="9793088" cy="1037977"/>
          </a:xfrm>
        </p:spPr>
        <p:txBody>
          <a:bodyPr>
            <a:noAutofit/>
          </a:bodyPr>
          <a:lstStyle>
            <a:lvl1pPr algn="l">
              <a:defRPr sz="6000" b="0" i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16" name="サブタイトル 2"/>
          <p:cNvSpPr>
            <a:spLocks noGrp="1"/>
          </p:cNvSpPr>
          <p:nvPr>
            <p:ph type="subTitle" idx="1"/>
          </p:nvPr>
        </p:nvSpPr>
        <p:spPr>
          <a:xfrm>
            <a:off x="395536" y="4005064"/>
            <a:ext cx="5544616" cy="18002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0BA1-AD31-4009-8BAA-FCC007F2243D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D5CA-81DC-4E1C-850C-AEC60C3ED147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C74A-6096-4B67-BE15-41AB8D06F3EB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CFC8F-07C8-49AA-B415-4358D4958D62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2F68-D15B-4CE0-AF26-7B1098F621AC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BCF5-84F8-4297-81E8-711D0DB662DC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83C8-C995-41B7-8D5C-9DCF464E261E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F229-F603-4D29-A771-6185016C0294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53C-0DE0-4324-B94D-ECA4DB7D5CD7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58E3-9571-4999-BA5A-144F27049033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平行四辺形 22"/>
          <p:cNvSpPr/>
          <p:nvPr userDrawn="1"/>
        </p:nvSpPr>
        <p:spPr>
          <a:xfrm>
            <a:off x="539552" y="6309320"/>
            <a:ext cx="7632848" cy="360040"/>
          </a:xfrm>
          <a:prstGeom prst="parallelogram">
            <a:avLst>
              <a:gd name="adj" fmla="val 0"/>
            </a:avLst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495928" y="0"/>
            <a:ext cx="57606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平行四辺形 6"/>
          <p:cNvSpPr/>
          <p:nvPr userDrawn="1"/>
        </p:nvSpPr>
        <p:spPr>
          <a:xfrm>
            <a:off x="467544" y="1268760"/>
            <a:ext cx="7704856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9145016" cy="796950"/>
          </a:xfrm>
        </p:spPr>
        <p:txBody>
          <a:bodyPr/>
          <a:lstStyle>
            <a:lvl1pPr algn="l">
              <a:defRPr sz="5400" i="0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525963"/>
          </a:xfrm>
        </p:spPr>
        <p:txBody>
          <a:bodyPr/>
          <a:lstStyle>
            <a:lvl1pPr>
              <a:defRPr>
                <a:latin typeface="小塚ゴシック Pro B" pitchFamily="34" charset="-128"/>
                <a:ea typeface="小塚ゴシック Pro B" pitchFamily="34" charset="-128"/>
              </a:defRPr>
            </a:lvl1pPr>
            <a:lvl2pPr>
              <a:defRPr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defRPr>
                <a:latin typeface="小塚ゴシック Pro L" pitchFamily="34" charset="-128"/>
                <a:ea typeface="小塚ゴシック Pro L" pitchFamily="34" charset="-128"/>
              </a:defRPr>
            </a:lvl3pPr>
            <a:lvl4pPr>
              <a:defRPr>
                <a:latin typeface="小塚ゴシック Pro R" pitchFamily="34" charset="-128"/>
                <a:ea typeface="小塚ゴシック Pro R" pitchFamily="34" charset="-128"/>
              </a:defRPr>
            </a:lvl4pPr>
            <a:lvl5pPr>
              <a:defRPr>
                <a:latin typeface="小塚ゴシック Pro R" pitchFamily="34" charset="-128"/>
                <a:ea typeface="小塚ゴシック Pro R" pitchFamily="34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642F-98A0-4AED-8236-833886F72D2D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39552" y="6309320"/>
            <a:ext cx="7632848" cy="412155"/>
          </a:xfrm>
        </p:spPr>
        <p:txBody>
          <a:bodyPr/>
          <a:lstStyle>
            <a:lvl1pPr>
              <a:defRPr sz="1100">
                <a:latin typeface="小塚ゴシック Pro M" pitchFamily="34" charset="-128"/>
                <a:ea typeface="小塚ゴシック Pro M" pitchFamily="34" charset="-128"/>
              </a:defRPr>
            </a:lvl1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dirty="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842392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 userDrawn="1"/>
        </p:nvSpPr>
        <p:spPr>
          <a:xfrm>
            <a:off x="8855968" y="0"/>
            <a:ext cx="216024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B74B-2673-44D3-BC13-C5C2491F0738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DFD7-1231-4FC6-8660-7169CC7DD5C1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8CB6-02BF-43CC-BDBD-4E0424C28511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平行四辺形 13"/>
          <p:cNvSpPr/>
          <p:nvPr userDrawn="1"/>
        </p:nvSpPr>
        <p:spPr>
          <a:xfrm>
            <a:off x="539552" y="6309320"/>
            <a:ext cx="6912768" cy="360040"/>
          </a:xfrm>
          <a:prstGeom prst="parallelogram">
            <a:avLst>
              <a:gd name="adj" fmla="val 0"/>
            </a:avLst>
          </a:prstGeom>
          <a:solidFill>
            <a:srgbClr val="99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509120"/>
            <a:ext cx="7772400" cy="1259855"/>
          </a:xfrm>
        </p:spPr>
        <p:txBody>
          <a:bodyPr anchor="t">
            <a:normAutofit/>
          </a:bodyPr>
          <a:lstStyle>
            <a:lvl1pPr algn="l">
              <a:defRPr sz="4400" b="0" i="0" cap="all">
                <a:solidFill>
                  <a:schemeClr val="tx1"/>
                </a:solidFill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3230-CF9F-4443-A3D6-929639F29310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884368" y="0"/>
            <a:ext cx="93610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8964488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7740352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8532440" y="0"/>
            <a:ext cx="288032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平行四辺形 10"/>
          <p:cNvSpPr/>
          <p:nvPr userDrawn="1"/>
        </p:nvSpPr>
        <p:spPr>
          <a:xfrm>
            <a:off x="755576" y="5085184"/>
            <a:ext cx="6768752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39552" y="6309320"/>
            <a:ext cx="7632848" cy="412155"/>
          </a:xfrm>
        </p:spPr>
        <p:txBody>
          <a:bodyPr/>
          <a:lstStyle>
            <a:lvl1pPr>
              <a:defRPr sz="1100">
                <a:latin typeface="小塚ゴシック Pro M" pitchFamily="34" charset="-128"/>
                <a:ea typeface="小塚ゴシック Pro M" pitchFamily="34" charset="-128"/>
              </a:defRPr>
            </a:lvl1pPr>
          </a:lstStyle>
          <a:p>
            <a:r>
              <a:rPr lang="ja-JP" altLang="en-US" sz="1600" dirty="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dirty="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676456" cy="796950"/>
          </a:xfrm>
        </p:spPr>
        <p:txBody>
          <a:bodyPr>
            <a:noAutofit/>
          </a:bodyPr>
          <a:lstStyle>
            <a:lvl1pPr algn="l">
              <a:defRPr sz="5400">
                <a:latin typeface="小塚ゴシック Pro H" pitchFamily="34" charset="-128"/>
                <a:ea typeface="小塚ゴシック Pro H" pitchFamily="34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7544" y="1628800"/>
            <a:ext cx="3528392" cy="4525963"/>
          </a:xfrm>
        </p:spPr>
        <p:txBody>
          <a:bodyPr/>
          <a:lstStyle>
            <a:lvl1pPr>
              <a:defRPr sz="2800">
                <a:latin typeface="小塚ゴシック Pro R" pitchFamily="34" charset="-128"/>
                <a:ea typeface="小塚ゴシック Pro R" pitchFamily="34" charset="-128"/>
              </a:defRPr>
            </a:lvl1pPr>
            <a:lvl2pPr>
              <a:defRPr sz="2400"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defRPr sz="2000">
                <a:latin typeface="小塚ゴシック Pro R" pitchFamily="34" charset="-128"/>
                <a:ea typeface="小塚ゴシック Pro R" pitchFamily="34" charset="-128"/>
              </a:defRPr>
            </a:lvl3pPr>
            <a:lvl4pPr>
              <a:defRPr sz="1800">
                <a:latin typeface="小塚ゴシック Pro R" pitchFamily="34" charset="-128"/>
                <a:ea typeface="小塚ゴシック Pro R" pitchFamily="34" charset="-128"/>
              </a:defRPr>
            </a:lvl4pPr>
            <a:lvl5pPr>
              <a:defRPr sz="1800">
                <a:latin typeface="小塚ゴシック Pro R" pitchFamily="34" charset="-128"/>
                <a:ea typeface="小塚ゴシック Pro R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BEAE-54E7-468F-A976-A64DCB02B516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495928" y="0"/>
            <a:ext cx="57606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 userDrawn="1"/>
        </p:nvCxnSpPr>
        <p:spPr>
          <a:xfrm>
            <a:off x="8423920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 userDrawn="1"/>
        </p:nvSpPr>
        <p:spPr>
          <a:xfrm>
            <a:off x="8855968" y="0"/>
            <a:ext cx="216024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平行四辺形 11"/>
          <p:cNvSpPr/>
          <p:nvPr userDrawn="1"/>
        </p:nvSpPr>
        <p:spPr>
          <a:xfrm>
            <a:off x="539552" y="1268760"/>
            <a:ext cx="7632848" cy="216024"/>
          </a:xfrm>
          <a:prstGeom prst="parallelogram">
            <a:avLst>
              <a:gd name="adj" fmla="val 0"/>
            </a:avLst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コンテンツ プレースホルダ 2"/>
          <p:cNvSpPr>
            <a:spLocks noGrp="1"/>
          </p:cNvSpPr>
          <p:nvPr>
            <p:ph sz="half" idx="13"/>
          </p:nvPr>
        </p:nvSpPr>
        <p:spPr>
          <a:xfrm>
            <a:off x="4499992" y="1628800"/>
            <a:ext cx="3528392" cy="4525963"/>
          </a:xfrm>
        </p:spPr>
        <p:txBody>
          <a:bodyPr/>
          <a:lstStyle>
            <a:lvl1pPr>
              <a:defRPr sz="2800">
                <a:latin typeface="小塚ゴシック Pro R" pitchFamily="34" charset="-128"/>
                <a:ea typeface="小塚ゴシック Pro R" pitchFamily="34" charset="-128"/>
              </a:defRPr>
            </a:lvl1pPr>
            <a:lvl2pPr>
              <a:defRPr sz="2400">
                <a:latin typeface="小塚ゴシック Pro R" pitchFamily="34" charset="-128"/>
                <a:ea typeface="小塚ゴシック Pro R" pitchFamily="34" charset="-128"/>
              </a:defRPr>
            </a:lvl2pPr>
            <a:lvl3pPr>
              <a:defRPr sz="2000">
                <a:latin typeface="小塚ゴシック Pro R" pitchFamily="34" charset="-128"/>
                <a:ea typeface="小塚ゴシック Pro R" pitchFamily="34" charset="-128"/>
              </a:defRPr>
            </a:lvl3pPr>
            <a:lvl4pPr>
              <a:defRPr sz="1800">
                <a:latin typeface="小塚ゴシック Pro R" pitchFamily="34" charset="-128"/>
                <a:ea typeface="小塚ゴシック Pro R" pitchFamily="34" charset="-128"/>
              </a:defRPr>
            </a:lvl4pPr>
            <a:lvl5pPr>
              <a:defRPr sz="1800">
                <a:latin typeface="小塚ゴシック Pro R" pitchFamily="34" charset="-128"/>
                <a:ea typeface="小塚ゴシック Pro R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z="1000" smtClean="0"/>
              <a:t>　　　　　　　</a:t>
            </a:r>
            <a:r>
              <a:rPr lang="ja-JP" altLang="en-US" sz="1000" smtClean="0">
                <a:solidFill>
                  <a:schemeClr val="tx1"/>
                </a:solidFill>
              </a:rPr>
              <a:t>いざな</a:t>
            </a:r>
            <a:endParaRPr lang="en-US" altLang="ja-JP" sz="1000" smtClean="0">
              <a:solidFill>
                <a:schemeClr val="tx1"/>
              </a:solidFill>
            </a:endParaRPr>
          </a:p>
          <a:p>
            <a:r>
              <a:rPr lang="ja-JP" altLang="en-US" sz="1600" smtClean="0">
                <a:solidFill>
                  <a:schemeClr val="tx1"/>
                </a:solidFill>
              </a:rPr>
              <a:t>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9D5C-F68B-4F3A-8293-6EDB3675B908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0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/>
            </a:lvl1pPr>
          </a:lstStyle>
          <a:p>
            <a:r>
              <a:rPr lang="ja-JP" altLang="en-US" sz="1000" smtClean="0"/>
              <a:t>　　　　　　　いざな 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1E83-B3F3-421E-B04F-DB8848971815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84368" y="0"/>
            <a:ext cx="93610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964488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7740352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 userDrawn="1"/>
        </p:nvSpPr>
        <p:spPr>
          <a:xfrm>
            <a:off x="8532440" y="0"/>
            <a:ext cx="288032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z="1000" smtClean="0"/>
              <a:t>　　　　　　　</a:t>
            </a:r>
            <a:r>
              <a:rPr lang="ja-JP" altLang="en-US" sz="1000" smtClean="0">
                <a:solidFill>
                  <a:schemeClr val="tx1"/>
                </a:solidFill>
              </a:rPr>
              <a:t>いざな</a:t>
            </a:r>
            <a:endParaRPr lang="en-US" altLang="ja-JP" sz="1000" smtClean="0">
              <a:solidFill>
                <a:schemeClr val="tx1"/>
              </a:solidFill>
            </a:endParaRPr>
          </a:p>
          <a:p>
            <a:r>
              <a:rPr lang="ja-JP" altLang="en-US" sz="1600" smtClean="0">
                <a:solidFill>
                  <a:schemeClr val="tx1"/>
                </a:solidFill>
              </a:rPr>
              <a:t>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C438-530A-4C21-9509-2B401F1814CA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884368" y="0"/>
            <a:ext cx="936104" cy="68580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964488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7740352" y="0"/>
            <a:ext cx="0" cy="6858000"/>
          </a:xfrm>
          <a:prstGeom prst="line">
            <a:avLst/>
          </a:prstGeom>
          <a:ln w="2857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8532440" y="0"/>
            <a:ext cx="288032" cy="685800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412155"/>
          </a:xfrm>
        </p:spPr>
        <p:txBody>
          <a:bodyPr/>
          <a:lstStyle>
            <a:lvl1pPr>
              <a:defRPr sz="1100">
                <a:latin typeface="小塚ゴシック Pro R" pitchFamily="34" charset="-128"/>
                <a:ea typeface="小塚ゴシック Pro R" pitchFamily="34" charset="-128"/>
              </a:defRPr>
            </a:lvl1pPr>
          </a:lstStyle>
          <a:p>
            <a:r>
              <a:rPr lang="ja-JP" altLang="en-US" sz="1000" smtClean="0"/>
              <a:t>　　　　　　　</a:t>
            </a:r>
            <a:r>
              <a:rPr lang="ja-JP" altLang="en-US" sz="1000" smtClean="0">
                <a:solidFill>
                  <a:schemeClr val="tx1"/>
                </a:solidFill>
              </a:rPr>
              <a:t>いざな</a:t>
            </a:r>
            <a:endParaRPr lang="en-US" altLang="ja-JP" sz="1000" smtClean="0">
              <a:solidFill>
                <a:schemeClr val="tx1"/>
              </a:solidFill>
            </a:endParaRPr>
          </a:p>
          <a:p>
            <a:r>
              <a:rPr lang="ja-JP" altLang="en-US" sz="1600" smtClean="0">
                <a:solidFill>
                  <a:schemeClr val="tx1"/>
                </a:solidFill>
              </a:rPr>
              <a:t>謎解きへの誘い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972C-DA3B-41E6-952F-A92105CEFE32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 smtClean="0"/>
              <a:t>アイコンをクリックして図を追加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C224-8921-4FED-887D-B0353E97FF67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　　　　　　　いざな 謎解きへの誘い</a:t>
            </a:r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96FDF-F6D1-4C8F-99A1-4F77F5D05189}" type="datetime1">
              <a:rPr kumimoji="1" lang="ja-JP" altLang="en-US" smtClean="0"/>
              <a:pPr/>
              <a:t>2014/4/17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mtClean="0"/>
              <a:t>　　　　　　　いざな 謎解きへの誘い</a:t>
            </a:r>
            <a:endParaRPr lang="ja-JP" altLang="en-US" sz="900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25BF-3D44-4597-858C-BF67E3A76FFD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80655-1315-464E-A484-F7E0ABB37ED7}" type="datetime1">
              <a:rPr kumimoji="1" lang="ja-JP" altLang="en-US" smtClean="0"/>
              <a:pPr/>
              <a:t>2014/4/17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　　　　　　　いざな 謎解きへの誘い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12B1-3852-442B-926D-90B41D89DED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395536" y="764704"/>
            <a:ext cx="9793087" cy="1037977"/>
          </a:xfrm>
        </p:spPr>
        <p:txBody>
          <a:bodyPr/>
          <a:lstStyle/>
          <a:p>
            <a:r>
              <a:rPr lang="ja-JP" altLang="en-US" sz="5400" dirty="0" smtClean="0"/>
              <a:t>プロコン練習会</a:t>
            </a:r>
            <a:r>
              <a:rPr lang="en-US" altLang="ja-JP" sz="5400" dirty="0" smtClean="0"/>
              <a:t>Advanced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5472608" cy="1800200"/>
          </a:xfrm>
        </p:spPr>
        <p:txBody>
          <a:bodyPr>
            <a:normAutofit/>
          </a:bodyPr>
          <a:lstStyle/>
          <a:p>
            <a:endParaRPr kumimoji="1" lang="en-US" altLang="ja-JP" sz="16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endParaRPr kumimoji="1" lang="en-US" altLang="ja-JP" sz="16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京都大学工学部電気電子工学科</a:t>
            </a:r>
            <a:endParaRPr kumimoji="1"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久留島</a:t>
            </a:r>
            <a:r>
              <a:rPr lang="ja-JP" altLang="en-US" sz="2400" dirty="0" smtClean="0"/>
              <a:t>隆史 </a:t>
            </a:r>
            <a:r>
              <a:rPr lang="en-US" altLang="ja-JP" sz="2400" dirty="0" smtClean="0"/>
              <a:t>(</a:t>
            </a:r>
            <a:r>
              <a:rPr lang="en-US" altLang="ja-JP" sz="2500" dirty="0" smtClean="0">
                <a:cs typeface="Segoe UI" pitchFamily="34" charset="0"/>
              </a:rPr>
              <a:t>KMC ID: </a:t>
            </a:r>
            <a:r>
              <a:rPr lang="en-US" altLang="ja-JP" sz="2500" dirty="0" err="1" smtClean="0">
                <a:cs typeface="Segoe UI" pitchFamily="34" charset="0"/>
              </a:rPr>
              <a:t>gire</a:t>
            </a:r>
            <a:r>
              <a:rPr lang="en-US" altLang="ja-JP" sz="2400" dirty="0" smtClean="0"/>
              <a:t>)</a:t>
            </a:r>
            <a:r>
              <a:rPr kumimoji="1" lang="ja-JP" altLang="en-US" sz="2400" dirty="0" smtClean="0"/>
              <a:t>　</a:t>
            </a:r>
            <a:endParaRPr kumimoji="1" lang="ja-JP" altLang="en-US" sz="2400" dirty="0"/>
          </a:p>
        </p:txBody>
      </p:sp>
    </p:spTree>
  </p:cSld>
  <p:clrMapOvr>
    <a:masterClrMapping/>
  </p:clrMapOvr>
  <p:transition advTm="97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このやりとり</a:t>
            </a:r>
            <a:r>
              <a:rPr lang="ja-JP" altLang="en-US" dirty="0" smtClean="0"/>
              <a:t>、正直言って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5148064" y="3212976"/>
            <a:ext cx="1584176" cy="72008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このやりとり、正直言って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  <p:sp>
        <p:nvSpPr>
          <p:cNvPr id="7" name="四角形吹き出し 6"/>
          <p:cNvSpPr/>
          <p:nvPr/>
        </p:nvSpPr>
        <p:spPr>
          <a:xfrm>
            <a:off x="2915816" y="4365104"/>
            <a:ext cx="5256584" cy="1872208"/>
          </a:xfrm>
          <a:prstGeom prst="wedgeRectCallout">
            <a:avLst>
              <a:gd name="adj1" fmla="val -51849"/>
              <a:gd name="adj2" fmla="val 5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 err="1" smtClean="0">
                <a:solidFill>
                  <a:srgbClr val="FF0000"/>
                </a:solidFill>
                <a:latin typeface="小塚ゴシック Pro B" pitchFamily="34" charset="-128"/>
                <a:ea typeface="小塚ゴシック Pro B" pitchFamily="34" charset="-128"/>
              </a:rPr>
              <a:t>うざい</a:t>
            </a:r>
            <a:endParaRPr lang="en-US" altLang="ja-JP" sz="3200" dirty="0" smtClean="0">
              <a:solidFill>
                <a:srgbClr val="FF0000"/>
              </a:solidFill>
              <a:latin typeface="小塚ゴシック Pro B" pitchFamily="34" charset="-128"/>
              <a:ea typeface="小塚ゴシック Pro B" pitchFamily="34" charset="-128"/>
            </a:endParaRPr>
          </a:p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毎回レジ</a:t>
            </a:r>
            <a:r>
              <a:rPr lang="ja-JP" altLang="en-US" sz="2000" dirty="0" err="1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打つのめん</a:t>
            </a:r>
            <a:r>
              <a:rPr lang="ja-JP" altLang="en-US" sz="2000" dirty="0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どい</a:t>
            </a:r>
            <a:endParaRPr lang="en-US" altLang="ja-JP" sz="2000" dirty="0" smtClean="0">
              <a:solidFill>
                <a:schemeClr val="tx1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48064" y="3212976"/>
            <a:ext cx="1584176" cy="72008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個足した</a:t>
            </a:r>
            <a:r>
              <a:rPr lang="ja-JP" altLang="en-US" dirty="0" smtClean="0"/>
              <a:t>ときの和</a:t>
            </a:r>
            <a:r>
              <a:rPr lang="en-US" altLang="ja-JP" dirty="0" smtClean="0"/>
              <a:t> sum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※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左端に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sum[0]=0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を挿入した理由はあとで説明します</a:t>
            </a:r>
            <a:endParaRPr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ケーキ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a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～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b(a&lt;b)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を買う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とき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の値段の和は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en-US" altLang="ja-JP" dirty="0" smtClean="0"/>
              <a:t>sum[b]-sum[a-1]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で求められる</a:t>
            </a:r>
            <a:endParaRPr lang="en-US" altLang="ja-JP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endParaRPr kumimoji="1"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ja-JP" altLang="en-US" dirty="0" smtClean="0"/>
              <a:t>例</a:t>
            </a:r>
            <a:r>
              <a:rPr lang="ja-JP" altLang="en-US" dirty="0" smtClean="0"/>
              <a:t>１</a:t>
            </a:r>
            <a:r>
              <a:rPr kumimoji="1" lang="ja-JP" altLang="en-US" dirty="0" smtClean="0"/>
              <a:t>：ケーキ３～６の値段の合計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sum[6] – sum[3-1]</a:t>
            </a:r>
            <a:endParaRPr lang="en-US" altLang="ja-JP" dirty="0" smtClean="0">
              <a:solidFill>
                <a:srgbClr val="FF0000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ja-JP" altLang="en-US" dirty="0" smtClean="0"/>
              <a:t>例</a:t>
            </a:r>
            <a:r>
              <a:rPr lang="ja-JP" altLang="en-US" dirty="0" smtClean="0"/>
              <a:t>１</a:t>
            </a:r>
            <a:r>
              <a:rPr kumimoji="1" lang="ja-JP" altLang="en-US" dirty="0" smtClean="0"/>
              <a:t>：ケーキ３～６の値段の合計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sum[6] – sum[3-1] = 3950 – 1100</a:t>
            </a:r>
            <a:endParaRPr lang="en-US" altLang="ja-JP" dirty="0" smtClean="0">
              <a:solidFill>
                <a:srgbClr val="FF0000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ja-JP" altLang="en-US" dirty="0" smtClean="0"/>
              <a:t>例</a:t>
            </a:r>
            <a:r>
              <a:rPr lang="ja-JP" altLang="en-US" dirty="0" smtClean="0"/>
              <a:t>１</a:t>
            </a:r>
            <a:r>
              <a:rPr kumimoji="1" lang="ja-JP" altLang="en-US" dirty="0" smtClean="0"/>
              <a:t>：ケーキ３～６の値段の合計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sum[6] – sum[3-1] = 3950 – 1100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 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= </a:t>
            </a:r>
            <a:r>
              <a:rPr lang="en-US" altLang="ja-JP" dirty="0" smtClean="0">
                <a:solidFill>
                  <a:srgbClr val="FF0000"/>
                </a:solidFill>
                <a:latin typeface="小塚ゴシック Pro R" pitchFamily="34" charset="-128"/>
                <a:ea typeface="小塚ゴシック Pro R" pitchFamily="34" charset="-128"/>
              </a:rPr>
              <a:t>2850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ja-JP" altLang="en-US" dirty="0" smtClean="0"/>
              <a:t>例</a:t>
            </a:r>
            <a:r>
              <a:rPr lang="ja-JP" altLang="en-US" dirty="0" smtClean="0"/>
              <a:t>２</a:t>
            </a:r>
            <a:r>
              <a:rPr kumimoji="1" lang="ja-JP" altLang="en-US" dirty="0" smtClean="0"/>
              <a:t>：ケーキ１～４の値段の合計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sum[4] – sum[1-1]</a:t>
            </a:r>
            <a:endParaRPr lang="en-US" altLang="ja-JP" dirty="0" smtClean="0">
              <a:solidFill>
                <a:srgbClr val="FF0000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ja-JP" altLang="en-US" dirty="0" smtClean="0"/>
              <a:t>例</a:t>
            </a:r>
            <a:r>
              <a:rPr lang="ja-JP" altLang="en-US" dirty="0" smtClean="0"/>
              <a:t>２</a:t>
            </a:r>
            <a:r>
              <a:rPr kumimoji="1" lang="ja-JP" altLang="en-US" dirty="0" smtClean="0"/>
              <a:t>：ケーキ１～４の値段の合計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sum[4] – sum[1-1] = 2560 – 0 </a:t>
            </a:r>
            <a:endParaRPr lang="en-US" altLang="ja-JP" dirty="0" smtClean="0">
              <a:solidFill>
                <a:srgbClr val="FF0000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7525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ja-JP" altLang="en-US" dirty="0" smtClean="0"/>
              <a:t>例</a:t>
            </a:r>
            <a:r>
              <a:rPr lang="ja-JP" altLang="en-US" dirty="0" smtClean="0"/>
              <a:t>２</a:t>
            </a:r>
            <a:r>
              <a:rPr kumimoji="1" lang="ja-JP" altLang="en-US" dirty="0" smtClean="0"/>
              <a:t>：ケーキ１～４の値段の合計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sum[4] – sum[1-1] = 2560 – 0 = </a:t>
            </a:r>
            <a:r>
              <a:rPr lang="en-US" altLang="ja-JP" dirty="0" smtClean="0">
                <a:solidFill>
                  <a:srgbClr val="FF0000"/>
                </a:solidFill>
                <a:latin typeface="小塚ゴシック Pro R" pitchFamily="34" charset="-128"/>
                <a:ea typeface="小塚ゴシック Pro R" pitchFamily="34" charset="-128"/>
              </a:rPr>
              <a:t>2560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累積和を使おう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628800"/>
            <a:ext cx="8301608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dirty="0" smtClean="0"/>
              <a:t>各ケーキの値段</a:t>
            </a:r>
            <a:endParaRPr kumimoji="1" lang="en-US" altLang="ja-JP" dirty="0" smtClean="0"/>
          </a:p>
          <a:p>
            <a:pPr>
              <a:buNone/>
            </a:pPr>
            <a:endParaRPr lang="en-US" altLang="ja-JP" sz="4000" dirty="0" smtClean="0"/>
          </a:p>
          <a:p>
            <a:pPr>
              <a:buNone/>
            </a:pPr>
            <a:endParaRPr lang="en-US" altLang="ja-JP" sz="2000" dirty="0" smtClean="0"/>
          </a:p>
          <a:p>
            <a:pPr>
              <a:buNone/>
            </a:pPr>
            <a:r>
              <a:rPr lang="ja-JP" altLang="en-US" dirty="0" smtClean="0"/>
              <a:t>左端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n</a:t>
            </a:r>
            <a:r>
              <a:rPr lang="ja-JP" altLang="en-US" dirty="0" smtClean="0"/>
              <a:t>個</a:t>
            </a:r>
            <a:r>
              <a:rPr lang="ja-JP" altLang="en-US" dirty="0" smtClean="0"/>
              <a:t>足したときの和</a:t>
            </a:r>
            <a:r>
              <a:rPr lang="en-US" altLang="ja-JP" dirty="0" smtClean="0"/>
              <a:t> </a:t>
            </a:r>
            <a:r>
              <a:rPr lang="en-US" altLang="ja-JP" dirty="0" smtClean="0"/>
              <a:t>sum</a:t>
            </a:r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kumimoji="1" lang="ja-JP" altLang="en-US" dirty="0" smtClean="0"/>
              <a:t>例</a:t>
            </a:r>
            <a:r>
              <a:rPr lang="ja-JP" altLang="en-US" dirty="0" smtClean="0"/>
              <a:t>２</a:t>
            </a:r>
            <a:r>
              <a:rPr kumimoji="1" lang="ja-JP" altLang="en-US" dirty="0" smtClean="0"/>
              <a:t>：ケーキ１～４の値段の合計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sum[4] – sum[1-1] = 2560 – 0 = </a:t>
            </a:r>
            <a:r>
              <a:rPr lang="en-US" altLang="ja-JP" dirty="0" smtClean="0">
                <a:solidFill>
                  <a:srgbClr val="FF0000"/>
                </a:solidFill>
                <a:latin typeface="小塚ゴシック Pro R" pitchFamily="34" charset="-128"/>
                <a:ea typeface="小塚ゴシック Pro R" pitchFamily="34" charset="-128"/>
              </a:rPr>
              <a:t>2560</a:t>
            </a:r>
          </a:p>
          <a:p>
            <a:pPr>
              <a:buNone/>
            </a:pPr>
            <a:r>
              <a:rPr lang="en-US" altLang="ja-JP" sz="2000" dirty="0" smtClean="0">
                <a:solidFill>
                  <a:srgbClr val="FF0000"/>
                </a:solidFill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en-US" altLang="ja-JP" sz="2000" dirty="0" smtClean="0">
                <a:latin typeface="小塚ゴシック Pro R" pitchFamily="34" charset="-128"/>
                <a:ea typeface="小塚ゴシック Pro R" pitchFamily="34" charset="-128"/>
              </a:rPr>
              <a:t>※</a:t>
            </a:r>
            <a:r>
              <a:rPr lang="ja-JP" altLang="en-US" sz="2000" dirty="0" smtClean="0">
                <a:latin typeface="小塚ゴシック Pro R" pitchFamily="34" charset="-128"/>
                <a:ea typeface="小塚ゴシック Pro R" pitchFamily="34" charset="-128"/>
              </a:rPr>
              <a:t>左端に</a:t>
            </a:r>
            <a:r>
              <a:rPr lang="en-US" altLang="ja-JP" sz="2000" dirty="0" smtClean="0">
                <a:latin typeface="小塚ゴシック Pro R" pitchFamily="34" charset="-128"/>
                <a:ea typeface="小塚ゴシック Pro R" pitchFamily="34" charset="-128"/>
              </a:rPr>
              <a:t>sum[0]=0</a:t>
            </a:r>
            <a:r>
              <a:rPr lang="ja-JP" altLang="en-US" sz="2000" dirty="0" smtClean="0">
                <a:latin typeface="小塚ゴシック Pro R" pitchFamily="34" charset="-128"/>
                <a:ea typeface="小塚ゴシック Pro R" pitchFamily="34" charset="-128"/>
              </a:rPr>
              <a:t>を挿入したのはこのときのため</a:t>
            </a:r>
            <a:endParaRPr lang="en-US" altLang="ja-JP" sz="2000" dirty="0" smtClean="0">
              <a:solidFill>
                <a:srgbClr val="FF0000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467544" y="3861048"/>
          <a:ext cx="7632849" cy="579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1100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1670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rgbClr val="FF0000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2560</a:t>
                      </a:r>
                      <a:endParaRPr kumimoji="1" lang="ja-JP" altLang="en-US" sz="3200" b="0" dirty="0">
                        <a:solidFill>
                          <a:srgbClr val="FF0000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3260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3950</a:t>
                      </a:r>
                      <a:endParaRPr kumimoji="1" lang="ja-JP" altLang="en-US" sz="32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547664" y="2132856"/>
          <a:ext cx="6542442" cy="949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0407"/>
                <a:gridCol w="1090407"/>
                <a:gridCol w="1090407"/>
                <a:gridCol w="1090407"/>
                <a:gridCol w="1090407"/>
                <a:gridCol w="10904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1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2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3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4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ケーキ</a:t>
                      </a:r>
                      <a:r>
                        <a:rPr kumimoji="1" lang="en-US" altLang="ja-JP" sz="18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</a:t>
                      </a:r>
                      <a:endParaRPr kumimoji="1" lang="ja-JP" altLang="en-US" sz="18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Font typeface="Arial" pitchFamily="34" charset="0"/>
                        <a:buNone/>
                      </a:pPr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570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890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700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3200" b="0" dirty="0" smtClean="0">
                          <a:latin typeface="小塚ゴシック Pro R" pitchFamily="34" charset="-128"/>
                          <a:ea typeface="小塚ゴシック Pro R" pitchFamily="34" charset="-128"/>
                        </a:rPr>
                        <a:t>690</a:t>
                      </a:r>
                      <a:endParaRPr kumimoji="1" lang="ja-JP" altLang="en-US" sz="3200" b="0" dirty="0"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累積和の計算量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ケーキの数を</a:t>
            </a:r>
            <a:r>
              <a:rPr lang="en-US" altLang="ja-JP" dirty="0" smtClean="0"/>
              <a:t>N</a:t>
            </a:r>
            <a:r>
              <a:rPr kumimoji="1" lang="en-US" altLang="ja-JP" dirty="0" smtClean="0"/>
              <a:t>,</a:t>
            </a:r>
            <a:r>
              <a:rPr lang="ja-JP" altLang="en-US" dirty="0" smtClean="0"/>
              <a:t>質問の回数をＱとすると</a:t>
            </a:r>
            <a:r>
              <a:rPr lang="en-US" altLang="ja-JP" dirty="0" smtClean="0"/>
              <a:t>…</a:t>
            </a:r>
          </a:p>
          <a:p>
            <a:pPr>
              <a:buNone/>
            </a:pPr>
            <a:endParaRPr kumimoji="1" lang="en-US" altLang="ja-JP" sz="1600" dirty="0" smtClean="0"/>
          </a:p>
          <a:p>
            <a:pPr>
              <a:buNone/>
            </a:pPr>
            <a:r>
              <a:rPr lang="ja-JP" altLang="en-US" dirty="0" smtClean="0"/>
              <a:t>質問のたびに計算するとき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最悪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｢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この棚全部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｣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と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Q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回聞かれ</a:t>
            </a:r>
            <a:r>
              <a:rPr lang="en-US" altLang="ja-JP" dirty="0" smtClean="0"/>
              <a:t>O(NQ)</a:t>
            </a:r>
          </a:p>
          <a:p>
            <a:pPr>
              <a:buNone/>
            </a:pPr>
            <a:r>
              <a:rPr lang="ja-JP" altLang="en-US" dirty="0" smtClean="0"/>
              <a:t>累積和で計算</a:t>
            </a:r>
            <a:r>
              <a:rPr lang="ja-JP" altLang="en-US" dirty="0" smtClean="0"/>
              <a:t>するとき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累積和の表作成：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O(N)</a:t>
            </a:r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>
                <a:latin typeface="小塚ゴシック Pro R" pitchFamily="34" charset="-128"/>
                <a:ea typeface="小塚ゴシック Pro R" pitchFamily="34" charset="-128"/>
              </a:rPr>
              <a:t>値段の計算：</a:t>
            </a: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O(1)</a:t>
            </a:r>
          </a:p>
          <a:p>
            <a:pPr>
              <a:buNone/>
            </a:pPr>
            <a:r>
              <a:rPr lang="en-US" altLang="ja-JP" dirty="0" smtClean="0">
                <a:latin typeface="小塚ゴシック Pro R" pitchFamily="34" charset="-128"/>
                <a:ea typeface="小塚ゴシック Pro R" pitchFamily="34" charset="-128"/>
              </a:rPr>
              <a:t>	</a:t>
            </a:r>
            <a:r>
              <a:rPr lang="ja-JP" altLang="en-US" dirty="0" smtClean="0"/>
              <a:t>∴</a:t>
            </a:r>
            <a:r>
              <a:rPr lang="en-US" altLang="ja-JP" dirty="0" smtClean="0"/>
              <a:t>O(N+Q)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問題：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ある</a:t>
            </a:r>
            <a:r>
              <a:rPr lang="ja-JP" altLang="en-US" dirty="0" smtClean="0"/>
              <a:t>表において左上を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),</a:t>
            </a:r>
            <a:r>
              <a:rPr lang="ja-JP" altLang="en-US" dirty="0" smtClean="0"/>
              <a:t>右下を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とする長方形内の数字の合計を求めよ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(1,2)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(2,1)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(2,2)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累積和</a:t>
            </a:r>
            <a:r>
              <a:rPr lang="en-US" altLang="ja-JP" dirty="0" smtClean="0"/>
              <a:t>sum(</a:t>
            </a:r>
            <a:r>
              <a:rPr lang="en-US" altLang="ja-JP" dirty="0" err="1" smtClean="0"/>
              <a:t>m,n</a:t>
            </a:r>
            <a:r>
              <a:rPr lang="en-US" altLang="ja-JP" dirty="0" smtClean="0"/>
              <a:t>)</a:t>
            </a:r>
            <a:r>
              <a:rPr lang="en-US" altLang="ja-JP" dirty="0" smtClean="0"/>
              <a:t>=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sz="2800" dirty="0" smtClean="0"/>
              <a:t>左上</a:t>
            </a:r>
            <a:r>
              <a:rPr lang="en-US" altLang="ja-JP" sz="2800" dirty="0" smtClean="0"/>
              <a:t>(1,1)</a:t>
            </a:r>
            <a:r>
              <a:rPr lang="ja-JP" altLang="en-US" sz="2800" dirty="0" smtClean="0"/>
              <a:t>右下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m,n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の</a:t>
            </a:r>
            <a:r>
              <a:rPr lang="ja-JP" altLang="en-US" sz="2800" dirty="0" smtClean="0"/>
              <a:t>長方形内の数字の和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1800" dirty="0" smtClean="0"/>
              <a:t>	</a:t>
            </a:r>
            <a:r>
              <a:rPr lang="ja-JP" altLang="en-US" sz="1800" dirty="0" smtClean="0">
                <a:latin typeface="小塚ゴシック Pro R" pitchFamily="34" charset="-128"/>
                <a:ea typeface="小塚ゴシック Pro R" pitchFamily="34" charset="-128"/>
              </a:rPr>
              <a:t>ただし</a:t>
            </a:r>
            <a:r>
              <a:rPr lang="en-US" altLang="ja-JP" sz="1800" dirty="0" smtClean="0">
                <a:latin typeface="小塚ゴシック Pro R" pitchFamily="34" charset="-128"/>
                <a:ea typeface="小塚ゴシック Pro R" pitchFamily="34" charset="-128"/>
              </a:rPr>
              <a:t>m=0</a:t>
            </a:r>
            <a:r>
              <a:rPr lang="ja-JP" altLang="en-US" sz="1800" dirty="0" smtClean="0">
                <a:latin typeface="小塚ゴシック Pro R" pitchFamily="34" charset="-128"/>
                <a:ea typeface="小塚ゴシック Pro R" pitchFamily="34" charset="-128"/>
              </a:rPr>
              <a:t>または</a:t>
            </a:r>
            <a:r>
              <a:rPr lang="en-US" altLang="ja-JP" sz="1800" dirty="0" smtClean="0">
                <a:latin typeface="小塚ゴシック Pro R" pitchFamily="34" charset="-128"/>
                <a:ea typeface="小塚ゴシック Pro R" pitchFamily="34" charset="-128"/>
              </a:rPr>
              <a:t>n=0</a:t>
            </a:r>
            <a:r>
              <a:rPr lang="ja-JP" altLang="en-US" sz="1800" dirty="0" smtClean="0">
                <a:latin typeface="小塚ゴシック Pro R" pitchFamily="34" charset="-128"/>
                <a:ea typeface="小塚ゴシック Pro R" pitchFamily="34" charset="-128"/>
              </a:rPr>
              <a:t>において</a:t>
            </a:r>
            <a:r>
              <a:rPr lang="en-US" altLang="ja-JP" sz="1800" dirty="0" smtClean="0">
                <a:latin typeface="小塚ゴシック Pro R" pitchFamily="34" charset="-128"/>
                <a:ea typeface="小塚ゴシック Pro R" pitchFamily="34" charset="-128"/>
              </a:rPr>
              <a:t>sum=0</a:t>
            </a:r>
            <a:r>
              <a:rPr lang="ja-JP" altLang="en-US" sz="1800" dirty="0" smtClean="0">
                <a:latin typeface="小塚ゴシック Pro R" pitchFamily="34" charset="-128"/>
                <a:ea typeface="小塚ゴシック Pro R" pitchFamily="34" charset="-128"/>
              </a:rPr>
              <a:t>とする</a:t>
            </a:r>
            <a:endParaRPr lang="en-US" altLang="ja-JP" sz="20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sum(M,N)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左上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</a:t>
            </a:r>
            <a:r>
              <a:rPr lang="ja-JP" altLang="en-US" dirty="0" smtClean="0"/>
              <a:t>右下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の長方形内の数の合計</a:t>
            </a:r>
            <a:r>
              <a:rPr lang="en-US" altLang="ja-JP" dirty="0" smtClean="0"/>
              <a:t>=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800" dirty="0" smtClean="0"/>
              <a:t>sum(</a:t>
            </a:r>
            <a:r>
              <a:rPr lang="en-US" altLang="ja-JP" sz="2800" dirty="0" err="1" smtClean="0"/>
              <a:t>c,d</a:t>
            </a:r>
            <a:r>
              <a:rPr lang="en-US" altLang="ja-JP" sz="2800" dirty="0" smtClean="0"/>
              <a:t>)-sum(c,b-1</a:t>
            </a:r>
            <a:r>
              <a:rPr lang="en-US" altLang="ja-JP" sz="2800" dirty="0" smtClean="0"/>
              <a:t>)</a:t>
            </a:r>
            <a:r>
              <a:rPr lang="en-US" altLang="ja-JP" sz="2800" dirty="0" smtClean="0"/>
              <a:t>-sum(a-1,d)+sum(a-1,b-1)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左上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</a:t>
            </a:r>
            <a:r>
              <a:rPr lang="ja-JP" altLang="en-US" dirty="0" smtClean="0"/>
              <a:t>右下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の長方形内の数の合計</a:t>
            </a:r>
            <a:r>
              <a:rPr lang="en-US" altLang="ja-JP" dirty="0" smtClean="0"/>
              <a:t>=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800" dirty="0" smtClean="0">
                <a:solidFill>
                  <a:srgbClr val="FF5050"/>
                </a:solidFill>
              </a:rPr>
              <a:t>sum(</a:t>
            </a:r>
            <a:r>
              <a:rPr lang="en-US" altLang="ja-JP" sz="2800" dirty="0" err="1" smtClean="0">
                <a:solidFill>
                  <a:srgbClr val="FF5050"/>
                </a:solidFill>
              </a:rPr>
              <a:t>c,d</a:t>
            </a:r>
            <a:r>
              <a:rPr lang="en-US" altLang="ja-JP" sz="2800" dirty="0" smtClean="0">
                <a:solidFill>
                  <a:srgbClr val="FF5050"/>
                </a:solidFill>
              </a:rPr>
              <a:t>)</a:t>
            </a:r>
            <a:r>
              <a:rPr lang="en-US" altLang="ja-JP" sz="2800" dirty="0" smtClean="0">
                <a:solidFill>
                  <a:schemeClr val="bg1">
                    <a:lumMod val="75000"/>
                  </a:schemeClr>
                </a:solidFill>
              </a:rPr>
              <a:t>-sum(c,b-1</a:t>
            </a:r>
            <a:r>
              <a:rPr lang="en-US" altLang="ja-JP" sz="2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ja-JP" sz="2800" dirty="0" smtClean="0">
                <a:solidFill>
                  <a:schemeClr val="bg1">
                    <a:lumMod val="75000"/>
                  </a:schemeClr>
                </a:solidFill>
              </a:rPr>
              <a:t>-sum(a-1,d)+sum(a-1,b-1)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左上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</a:t>
            </a:r>
            <a:r>
              <a:rPr lang="ja-JP" altLang="en-US" dirty="0" smtClean="0"/>
              <a:t>右下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の長方形内の数の合計</a:t>
            </a:r>
            <a:r>
              <a:rPr lang="en-US" altLang="ja-JP" dirty="0" smtClean="0"/>
              <a:t>=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800" dirty="0" smtClean="0">
                <a:solidFill>
                  <a:srgbClr val="FF5050"/>
                </a:solidFill>
              </a:rPr>
              <a:t>sum(</a:t>
            </a:r>
            <a:r>
              <a:rPr lang="en-US" altLang="ja-JP" sz="2800" dirty="0" err="1" smtClean="0">
                <a:solidFill>
                  <a:srgbClr val="FF5050"/>
                </a:solidFill>
              </a:rPr>
              <a:t>c,d</a:t>
            </a:r>
            <a:r>
              <a:rPr lang="en-US" altLang="ja-JP" sz="2800" dirty="0" smtClean="0">
                <a:solidFill>
                  <a:srgbClr val="FF5050"/>
                </a:solidFill>
              </a:rPr>
              <a:t>)</a:t>
            </a:r>
            <a:r>
              <a:rPr lang="en-US" altLang="ja-JP" sz="2800" dirty="0" smtClean="0">
                <a:solidFill>
                  <a:srgbClr val="00B0F0"/>
                </a:solidFill>
              </a:rPr>
              <a:t>-sum(c,b-1</a:t>
            </a:r>
            <a:r>
              <a:rPr lang="en-US" altLang="ja-JP" sz="2800" dirty="0" smtClean="0">
                <a:solidFill>
                  <a:srgbClr val="00B0F0"/>
                </a:solidFill>
              </a:rPr>
              <a:t>)</a:t>
            </a:r>
            <a:r>
              <a:rPr lang="en-US" altLang="ja-JP" sz="2800" dirty="0" smtClean="0">
                <a:solidFill>
                  <a:schemeClr val="bg1">
                    <a:lumMod val="75000"/>
                  </a:schemeClr>
                </a:solidFill>
              </a:rPr>
              <a:t>-sum(a-1,d)+sum(a-1,b-1)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左上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</a:t>
            </a:r>
            <a:r>
              <a:rPr lang="ja-JP" altLang="en-US" dirty="0" smtClean="0"/>
              <a:t>右下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の長方形内の数の合計</a:t>
            </a:r>
            <a:r>
              <a:rPr lang="en-US" altLang="ja-JP" dirty="0" smtClean="0"/>
              <a:t>=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800" dirty="0" smtClean="0">
                <a:solidFill>
                  <a:srgbClr val="FF5050"/>
                </a:solidFill>
              </a:rPr>
              <a:t>sum(</a:t>
            </a:r>
            <a:r>
              <a:rPr lang="en-US" altLang="ja-JP" sz="2800" dirty="0" err="1" smtClean="0">
                <a:solidFill>
                  <a:srgbClr val="FF5050"/>
                </a:solidFill>
              </a:rPr>
              <a:t>c,d</a:t>
            </a:r>
            <a:r>
              <a:rPr lang="en-US" altLang="ja-JP" sz="2800" dirty="0" smtClean="0">
                <a:solidFill>
                  <a:srgbClr val="FF5050"/>
                </a:solidFill>
              </a:rPr>
              <a:t>)</a:t>
            </a:r>
            <a:r>
              <a:rPr lang="en-US" altLang="ja-JP" sz="2800" dirty="0" smtClean="0">
                <a:solidFill>
                  <a:srgbClr val="00B0F0"/>
                </a:solidFill>
              </a:rPr>
              <a:t>-sum(c,b-1</a:t>
            </a:r>
            <a:r>
              <a:rPr lang="en-US" altLang="ja-JP" sz="2800" dirty="0" smtClean="0">
                <a:solidFill>
                  <a:srgbClr val="00B0F0"/>
                </a:solidFill>
              </a:rPr>
              <a:t>)</a:t>
            </a:r>
            <a:r>
              <a:rPr lang="en-US" altLang="ja-JP" sz="2800" dirty="0" smtClean="0">
                <a:solidFill>
                  <a:schemeClr val="bg1">
                    <a:lumMod val="75000"/>
                  </a:schemeClr>
                </a:solidFill>
              </a:rPr>
              <a:t>-sum(a-1,d)+sum(a-1,b-1)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左上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</a:t>
            </a:r>
            <a:r>
              <a:rPr lang="ja-JP" altLang="en-US" dirty="0" smtClean="0"/>
              <a:t>右下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の長方形内の数の合計</a:t>
            </a:r>
            <a:r>
              <a:rPr lang="en-US" altLang="ja-JP" dirty="0" smtClean="0"/>
              <a:t>=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800" dirty="0" smtClean="0">
                <a:solidFill>
                  <a:srgbClr val="FF5050"/>
                </a:solidFill>
              </a:rPr>
              <a:t>sum(</a:t>
            </a:r>
            <a:r>
              <a:rPr lang="en-US" altLang="ja-JP" sz="2800" dirty="0" err="1" smtClean="0">
                <a:solidFill>
                  <a:srgbClr val="FF5050"/>
                </a:solidFill>
              </a:rPr>
              <a:t>c,d</a:t>
            </a:r>
            <a:r>
              <a:rPr lang="en-US" altLang="ja-JP" sz="2800" dirty="0" smtClean="0">
                <a:solidFill>
                  <a:srgbClr val="FF5050"/>
                </a:solidFill>
              </a:rPr>
              <a:t>)</a:t>
            </a:r>
            <a:r>
              <a:rPr lang="en-US" altLang="ja-JP" sz="2800" dirty="0" smtClean="0">
                <a:solidFill>
                  <a:srgbClr val="00B0F0"/>
                </a:solidFill>
              </a:rPr>
              <a:t>-sum(c,b-1</a:t>
            </a:r>
            <a:r>
              <a:rPr lang="en-US" altLang="ja-JP" sz="2800" dirty="0" smtClean="0">
                <a:solidFill>
                  <a:srgbClr val="00B0F0"/>
                </a:solidFill>
              </a:rPr>
              <a:t>)</a:t>
            </a:r>
            <a:r>
              <a:rPr lang="en-US" altLang="ja-JP" sz="2800" dirty="0" smtClean="0">
                <a:solidFill>
                  <a:srgbClr val="FFC000"/>
                </a:solidFill>
              </a:rPr>
              <a:t>-sum(a-1,d)</a:t>
            </a:r>
            <a:r>
              <a:rPr lang="en-US" altLang="ja-JP" sz="2800" dirty="0" smtClean="0">
                <a:solidFill>
                  <a:schemeClr val="bg1">
                    <a:lumMod val="75000"/>
                  </a:schemeClr>
                </a:solidFill>
              </a:rPr>
              <a:t>+sum(a-1,b-1)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あなたはケーキ屋さんです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左上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</a:t>
            </a:r>
            <a:r>
              <a:rPr lang="ja-JP" altLang="en-US" dirty="0" smtClean="0"/>
              <a:t>右下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の長方形内の数の合計</a:t>
            </a:r>
            <a:r>
              <a:rPr lang="en-US" altLang="ja-JP" dirty="0" smtClean="0"/>
              <a:t>=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800" dirty="0" smtClean="0">
                <a:solidFill>
                  <a:srgbClr val="FF5050"/>
                </a:solidFill>
              </a:rPr>
              <a:t>sum(</a:t>
            </a:r>
            <a:r>
              <a:rPr lang="en-US" altLang="ja-JP" sz="2800" dirty="0" err="1" smtClean="0">
                <a:solidFill>
                  <a:srgbClr val="FF5050"/>
                </a:solidFill>
              </a:rPr>
              <a:t>c,d</a:t>
            </a:r>
            <a:r>
              <a:rPr lang="en-US" altLang="ja-JP" sz="2800" dirty="0" smtClean="0">
                <a:solidFill>
                  <a:srgbClr val="FF5050"/>
                </a:solidFill>
              </a:rPr>
              <a:t>)</a:t>
            </a:r>
            <a:r>
              <a:rPr lang="en-US" altLang="ja-JP" sz="2800" dirty="0" smtClean="0">
                <a:solidFill>
                  <a:srgbClr val="00B0F0"/>
                </a:solidFill>
              </a:rPr>
              <a:t>-sum(c,b-1</a:t>
            </a:r>
            <a:r>
              <a:rPr lang="en-US" altLang="ja-JP" sz="2800" dirty="0" smtClean="0">
                <a:solidFill>
                  <a:srgbClr val="00B0F0"/>
                </a:solidFill>
              </a:rPr>
              <a:t>)</a:t>
            </a:r>
            <a:r>
              <a:rPr lang="en-US" altLang="ja-JP" sz="2800" dirty="0" smtClean="0">
                <a:solidFill>
                  <a:srgbClr val="FFC000"/>
                </a:solidFill>
              </a:rPr>
              <a:t>-sum(a-1,d)</a:t>
            </a:r>
            <a:r>
              <a:rPr lang="en-US" altLang="ja-JP" sz="2800" dirty="0" smtClean="0">
                <a:solidFill>
                  <a:schemeClr val="bg1">
                    <a:lumMod val="75000"/>
                  </a:schemeClr>
                </a:solidFill>
              </a:rPr>
              <a:t>+sum(a-1,b-1)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次元の累積和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左上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a,b</a:t>
            </a:r>
            <a:r>
              <a:rPr lang="en-US" altLang="ja-JP" dirty="0" smtClean="0"/>
              <a:t>)</a:t>
            </a:r>
            <a:r>
              <a:rPr lang="ja-JP" altLang="en-US" dirty="0" smtClean="0"/>
              <a:t>右下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c,d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の長方形内の数の合計</a:t>
            </a:r>
            <a:r>
              <a:rPr lang="en-US" altLang="ja-JP" dirty="0" smtClean="0"/>
              <a:t>=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800" dirty="0" smtClean="0">
                <a:solidFill>
                  <a:srgbClr val="FF5050"/>
                </a:solidFill>
              </a:rPr>
              <a:t>sum(</a:t>
            </a:r>
            <a:r>
              <a:rPr lang="en-US" altLang="ja-JP" sz="2800" dirty="0" err="1" smtClean="0">
                <a:solidFill>
                  <a:srgbClr val="FF5050"/>
                </a:solidFill>
              </a:rPr>
              <a:t>c,d</a:t>
            </a:r>
            <a:r>
              <a:rPr lang="en-US" altLang="ja-JP" sz="2800" dirty="0" smtClean="0">
                <a:solidFill>
                  <a:srgbClr val="FF5050"/>
                </a:solidFill>
              </a:rPr>
              <a:t>)</a:t>
            </a:r>
            <a:r>
              <a:rPr lang="en-US" altLang="ja-JP" sz="2800" dirty="0" smtClean="0">
                <a:solidFill>
                  <a:srgbClr val="00B0F0"/>
                </a:solidFill>
              </a:rPr>
              <a:t>-sum(c,b-1</a:t>
            </a:r>
            <a:r>
              <a:rPr lang="en-US" altLang="ja-JP" sz="2800" dirty="0" smtClean="0">
                <a:solidFill>
                  <a:srgbClr val="00B0F0"/>
                </a:solidFill>
              </a:rPr>
              <a:t>)</a:t>
            </a:r>
            <a:r>
              <a:rPr lang="en-US" altLang="ja-JP" sz="2800" dirty="0" smtClean="0">
                <a:solidFill>
                  <a:srgbClr val="FFC000"/>
                </a:solidFill>
              </a:rPr>
              <a:t>-sum(a-1,d)</a:t>
            </a:r>
            <a:r>
              <a:rPr lang="en-US" altLang="ja-JP" sz="2800" dirty="0" smtClean="0">
                <a:solidFill>
                  <a:srgbClr val="7030A0"/>
                </a:solidFill>
              </a:rPr>
              <a:t>+sum(a-1,b-1)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539552" y="3068960"/>
          <a:ext cx="75937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64"/>
                <a:gridCol w="1176738"/>
                <a:gridCol w="1512000"/>
                <a:gridCol w="1176738"/>
                <a:gridCol w="792000"/>
                <a:gridCol w="1296000"/>
                <a:gridCol w="11767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(1,N)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(a-1,d)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a,b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：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(c,b-1)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</a:t>
                      </a:r>
                      <a:r>
                        <a:rPr kumimoji="1" lang="en-US" altLang="ja-JP" sz="1800" b="0" dirty="0" err="1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c,d</a:t>
                      </a:r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(M,1)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・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  <a:latin typeface="小塚ゴシック Pro R" pitchFamily="34" charset="-128"/>
                          <a:ea typeface="小塚ゴシック Pro R" pitchFamily="34" charset="-128"/>
                        </a:rPr>
                        <a:t>(M,N)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  <a:latin typeface="小塚ゴシック Pro R" pitchFamily="34" charset="-128"/>
                        <a:ea typeface="小塚ゴシック Pro R" pitchFamily="34" charset="-12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次元以降は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3</a:t>
            </a:r>
            <a:r>
              <a:rPr lang="ja-JP" altLang="en-US" dirty="0" smtClean="0"/>
              <a:t>次元以降</a:t>
            </a:r>
            <a:r>
              <a:rPr lang="ja-JP" altLang="en-US" dirty="0" smtClean="0"/>
              <a:t>の累積和もあります</a:t>
            </a:r>
            <a:endParaRPr lang="en-US" altLang="ja-JP" dirty="0" smtClean="0"/>
          </a:p>
          <a:p>
            <a:pPr>
              <a:buNone/>
            </a:pP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プロコンで扱うのは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2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次元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1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次関数まで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(</a:t>
            </a:r>
            <a:r>
              <a:rPr lang="ja-JP" altLang="en-US" sz="2400" dirty="0" err="1" smtClean="0">
                <a:latin typeface="小塚ゴシック Pro R" pitchFamily="34" charset="-128"/>
                <a:ea typeface="小塚ゴシック Pro R" pitchFamily="34" charset="-128"/>
              </a:rPr>
              <a:t>いもす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研より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)</a:t>
            </a:r>
          </a:p>
          <a:p>
            <a:pPr>
              <a:buNone/>
            </a:pPr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	</a:t>
            </a:r>
            <a:r>
              <a:rPr lang="ja-JP" altLang="en-US" sz="2000" dirty="0" err="1" smtClean="0">
                <a:latin typeface="小塚ゴシック Pro L" pitchFamily="34" charset="-128"/>
                <a:ea typeface="小塚ゴシック Pro L" pitchFamily="34" charset="-128"/>
              </a:rPr>
              <a:t>いもす</a:t>
            </a:r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(</a:t>
            </a:r>
            <a:r>
              <a:rPr lang="en-US" altLang="ja-JP" sz="2000" dirty="0" err="1" smtClean="0">
                <a:latin typeface="小塚ゴシック Pro L" pitchFamily="34" charset="-128"/>
                <a:ea typeface="小塚ゴシック Pro L" pitchFamily="34" charset="-128"/>
              </a:rPr>
              <a:t>imos</a:t>
            </a:r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)</a:t>
            </a:r>
            <a:r>
              <a:rPr lang="ja-JP" altLang="en-US" sz="2000" dirty="0" err="1" smtClean="0">
                <a:latin typeface="小塚ゴシック Pro L" pitchFamily="34" charset="-128"/>
                <a:ea typeface="小塚ゴシック Pro L" pitchFamily="34" charset="-128"/>
              </a:rPr>
              <a:t>さん</a:t>
            </a:r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…KMC</a:t>
            </a:r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部員で今は某</a:t>
            </a:r>
            <a:r>
              <a:rPr lang="en-US" altLang="ja-JP" sz="2000" dirty="0" smtClean="0">
                <a:latin typeface="小塚ゴシック Pro L" pitchFamily="34" charset="-128"/>
                <a:ea typeface="小塚ゴシック Pro L" pitchFamily="34" charset="-128"/>
              </a:rPr>
              <a:t>G</a:t>
            </a:r>
            <a:r>
              <a:rPr lang="ja-JP" altLang="en-US" sz="2000" dirty="0" smtClean="0">
                <a:latin typeface="小塚ゴシック Pro L" pitchFamily="34" charset="-128"/>
                <a:ea typeface="小塚ゴシック Pro L" pitchFamily="34" charset="-128"/>
              </a:rPr>
              <a:t>社の社員</a:t>
            </a:r>
            <a:endParaRPr lang="en-US" altLang="ja-JP" sz="2000" dirty="0" smtClean="0">
              <a:latin typeface="小塚ゴシック Pro L" pitchFamily="34" charset="-128"/>
              <a:ea typeface="小塚ゴシック Pro L" pitchFamily="34" charset="-128"/>
            </a:endParaRP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kumimoji="1" lang="ja-JP" altLang="en-US" dirty="0" smtClean="0"/>
              <a:t>高次元高次の累積和の使い道</a:t>
            </a:r>
            <a:endParaRPr kumimoji="1" lang="en-US" altLang="ja-JP" dirty="0" smtClean="0"/>
          </a:p>
          <a:p>
            <a:pPr>
              <a:buNone/>
            </a:pP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画像処理・信号処理に便利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(</a:t>
            </a:r>
            <a:r>
              <a:rPr lang="ja-JP" altLang="en-US" sz="2400" dirty="0" err="1" smtClean="0">
                <a:latin typeface="小塚ゴシック Pro R" pitchFamily="34" charset="-128"/>
                <a:ea typeface="小塚ゴシック Pro R" pitchFamily="34" charset="-128"/>
              </a:rPr>
              <a:t>いもす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研より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)</a:t>
            </a:r>
          </a:p>
          <a:p>
            <a:pPr>
              <a:buNone/>
            </a:pPr>
            <a:endParaRPr kumimoji="1" lang="en-US" altLang="ja-JP" sz="1600" dirty="0" smtClean="0"/>
          </a:p>
          <a:p>
            <a:pPr>
              <a:buNone/>
            </a:pPr>
            <a:r>
              <a:rPr lang="ja-JP" altLang="en-US" dirty="0" smtClean="0"/>
              <a:t>余談</a:t>
            </a:r>
            <a:endParaRPr lang="en-US" altLang="ja-JP" dirty="0" smtClean="0"/>
          </a:p>
          <a:p>
            <a:pPr>
              <a:buNone/>
            </a:pP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累積和での解法をプロコン界隈では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｢</a:t>
            </a:r>
            <a:r>
              <a:rPr lang="ja-JP" altLang="en-US" sz="2400" dirty="0" err="1" smtClean="0">
                <a:latin typeface="小塚ゴシック Pro R" pitchFamily="34" charset="-128"/>
                <a:ea typeface="小塚ゴシック Pro R" pitchFamily="34" charset="-128"/>
              </a:rPr>
              <a:t>いもす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法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｣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と呼ぶ</a:t>
            </a:r>
            <a:endParaRPr kumimoji="1" lang="ja-JP" altLang="en-US" sz="2400" dirty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ja-JP" altLang="en-US" dirty="0" smtClean="0"/>
              <a:t>累積和の使いどころ</a:t>
            </a:r>
            <a:endParaRPr lang="en-US" altLang="ja-JP" dirty="0" smtClean="0"/>
          </a:p>
          <a:p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ある範囲内の値の合計をたくさん求めるときに使う</a:t>
            </a:r>
            <a:endParaRPr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計算量は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O( (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空間の広さ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) + (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クエリ</a:t>
            </a:r>
            <a:r>
              <a:rPr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の数</a:t>
            </a:r>
            <a:r>
              <a:rPr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) )</a:t>
            </a:r>
          </a:p>
          <a:p>
            <a:pPr>
              <a:buNone/>
            </a:pPr>
            <a:endParaRPr kumimoji="1" lang="en-US" altLang="ja-JP" sz="2000" dirty="0" smtClean="0">
              <a:latin typeface="小塚ゴシック Pro R" pitchFamily="34" charset="-128"/>
              <a:ea typeface="小塚ゴシック Pro R" pitchFamily="34" charset="-128"/>
            </a:endParaRPr>
          </a:p>
          <a:p>
            <a:pPr>
              <a:buNone/>
            </a:pPr>
            <a:r>
              <a:rPr lang="ja-JP" altLang="en-US" dirty="0" smtClean="0"/>
              <a:t>別名</a:t>
            </a:r>
            <a:r>
              <a:rPr lang="en-US" altLang="ja-JP" dirty="0" smtClean="0"/>
              <a:t>｢</a:t>
            </a:r>
            <a:r>
              <a:rPr lang="ja-JP" altLang="en-US" dirty="0" err="1" smtClean="0"/>
              <a:t>いもす</a:t>
            </a:r>
            <a:r>
              <a:rPr lang="ja-JP" altLang="en-US" dirty="0" smtClean="0"/>
              <a:t>法</a:t>
            </a:r>
            <a:r>
              <a:rPr lang="en-US" altLang="ja-JP" dirty="0" smtClean="0"/>
              <a:t>｣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解説とかで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｢</a:t>
            </a:r>
            <a:r>
              <a:rPr kumimoji="1" lang="ja-JP" altLang="en-US" sz="2400" dirty="0" err="1" smtClean="0">
                <a:latin typeface="小塚ゴシック Pro R" pitchFamily="34" charset="-128"/>
                <a:ea typeface="小塚ゴシック Pro R" pitchFamily="34" charset="-128"/>
              </a:rPr>
              <a:t>いもす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(</a:t>
            </a:r>
            <a:r>
              <a:rPr kumimoji="1" lang="en-US" altLang="ja-JP" sz="2400" dirty="0" err="1" smtClean="0">
                <a:latin typeface="小塚ゴシック Pro R" pitchFamily="34" charset="-128"/>
                <a:ea typeface="小塚ゴシック Pro R" pitchFamily="34" charset="-128"/>
              </a:rPr>
              <a:t>imos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)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法</a:t>
            </a:r>
            <a:r>
              <a:rPr kumimoji="1" lang="en-US" altLang="ja-JP" sz="2400" dirty="0" smtClean="0">
                <a:latin typeface="小塚ゴシック Pro R" pitchFamily="34" charset="-128"/>
                <a:ea typeface="小塚ゴシック Pro R" pitchFamily="34" charset="-128"/>
              </a:rPr>
              <a:t>｣</a:t>
            </a:r>
            <a:r>
              <a:rPr kumimoji="1" lang="ja-JP" altLang="en-US" sz="2400" dirty="0" smtClean="0">
                <a:latin typeface="小塚ゴシック Pro R" pitchFamily="34" charset="-128"/>
                <a:ea typeface="小塚ゴシック Pro R" pitchFamily="34" charset="-128"/>
              </a:rPr>
              <a:t>と書いてたら累積和のこと</a:t>
            </a:r>
            <a:endParaRPr kumimoji="1" lang="en-US" altLang="ja-JP" sz="2400" dirty="0" smtClean="0"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おしまい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お客さんがきました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お客さんが言いました</a:t>
            </a:r>
            <a:endParaRPr kumimoji="1"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  <p:sp>
        <p:nvSpPr>
          <p:cNvPr id="7" name="四角形吹き出し 6"/>
          <p:cNvSpPr/>
          <p:nvPr/>
        </p:nvSpPr>
        <p:spPr>
          <a:xfrm>
            <a:off x="2915816" y="4365104"/>
            <a:ext cx="5256584" cy="1872208"/>
          </a:xfrm>
          <a:prstGeom prst="wedgeRectCallout">
            <a:avLst>
              <a:gd name="adj1" fmla="val -62919"/>
              <a:gd name="adj2" fmla="val 56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この棚のケーキ全部下さい</a:t>
            </a:r>
            <a:endParaRPr kumimoji="1" lang="ja-JP" altLang="en-US" dirty="0">
              <a:solidFill>
                <a:schemeClr val="tx1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値段を言うと</a:t>
            </a:r>
            <a:r>
              <a:rPr kumimoji="1" lang="en-US" altLang="ja-JP" dirty="0" smtClean="0"/>
              <a:t>…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値段を言うと</a:t>
            </a:r>
            <a:r>
              <a:rPr kumimoji="1" lang="en-US" altLang="ja-JP" dirty="0" smtClean="0"/>
              <a:t>…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  <p:sp>
        <p:nvSpPr>
          <p:cNvPr id="7" name="四角形吹き出し 6"/>
          <p:cNvSpPr/>
          <p:nvPr/>
        </p:nvSpPr>
        <p:spPr>
          <a:xfrm>
            <a:off x="2915816" y="4365104"/>
            <a:ext cx="5256584" cy="1872208"/>
          </a:xfrm>
          <a:prstGeom prst="wedgeRectCallout">
            <a:avLst>
              <a:gd name="adj1" fmla="val -62919"/>
              <a:gd name="adj2" fmla="val 56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やっぱりこの区間の</a:t>
            </a:r>
            <a:endParaRPr lang="en-US" altLang="ja-JP" sz="3200" dirty="0" smtClean="0">
              <a:solidFill>
                <a:schemeClr val="tx1"/>
              </a:solidFill>
              <a:latin typeface="小塚ゴシック Pro R" pitchFamily="34" charset="-128"/>
              <a:ea typeface="小塚ゴシック Pro R" pitchFamily="34" charset="-128"/>
            </a:endParaRPr>
          </a:p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ケーキ全部下さい</a:t>
            </a:r>
            <a:endParaRPr kumimoji="1" lang="ja-JP" altLang="en-US" dirty="0">
              <a:solidFill>
                <a:schemeClr val="tx1"/>
              </a:solidFill>
              <a:latin typeface="小塚ゴシック Pro R" pitchFamily="34" charset="-128"/>
              <a:ea typeface="小塚ゴシック Pro R" pitchFamily="34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339752" y="3212976"/>
            <a:ext cx="3816424" cy="72008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改めて値段を言うと</a:t>
            </a:r>
            <a:r>
              <a:rPr kumimoji="1" lang="en-US" altLang="ja-JP" dirty="0" smtClean="0"/>
              <a:t>…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累積和</a:t>
            </a:r>
            <a:r>
              <a:rPr lang="en-US" altLang="ja-JP" dirty="0" smtClean="0"/>
              <a:t>､</a:t>
            </a:r>
            <a:r>
              <a:rPr lang="ja-JP" altLang="en-US" dirty="0" smtClean="0"/>
              <a:t>おぼえていますか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ja-JP" altLang="en-US" dirty="0" smtClean="0"/>
              <a:t>改めて値段を言うと</a:t>
            </a:r>
            <a:r>
              <a:rPr kumimoji="1" lang="en-US" altLang="ja-JP" dirty="0" smtClean="0"/>
              <a:t>…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z="1600" smtClean="0">
                <a:solidFill>
                  <a:schemeClr val="tx1"/>
                </a:solidFill>
              </a:rPr>
              <a:t>競技プログラミング練習会 </a:t>
            </a:r>
            <a:r>
              <a:rPr lang="en-US" altLang="ja-JP" sz="1600" smtClean="0">
                <a:solidFill>
                  <a:schemeClr val="tx1"/>
                </a:solidFill>
              </a:rPr>
              <a:t>Advanced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028" name="Picture 4" descr="ラ・ヴェルデュール木村屋"/>
          <p:cNvPicPr>
            <a:picLocks noChangeAspect="1" noChangeArrowheads="1"/>
          </p:cNvPicPr>
          <p:nvPr/>
        </p:nvPicPr>
        <p:blipFill>
          <a:blip r:embed="rId2" cstate="print"/>
          <a:srcRect t="34238" b="27203"/>
          <a:stretch>
            <a:fillRect/>
          </a:stretch>
        </p:blipFill>
        <p:spPr bwMode="auto">
          <a:xfrm>
            <a:off x="539552" y="2132856"/>
            <a:ext cx="7570812" cy="1944216"/>
          </a:xfrm>
          <a:prstGeom prst="rect">
            <a:avLst/>
          </a:prstGeom>
          <a:noFill/>
        </p:spPr>
      </p:pic>
      <p:pic>
        <p:nvPicPr>
          <p:cNvPr id="28674" name="Picture 2" descr="目指せ！オバマ大統領に鼻メガネを。　　　　　　　　　　徹底解剖！鼻メガネブログ"/>
          <p:cNvPicPr>
            <a:picLocks noChangeAspect="1" noChangeArrowheads="1"/>
          </p:cNvPicPr>
          <p:nvPr/>
        </p:nvPicPr>
        <p:blipFill>
          <a:blip r:embed="rId3" cstate="print"/>
          <a:srcRect l="20790" r="26291" b="29214"/>
          <a:stretch>
            <a:fillRect/>
          </a:stretch>
        </p:blipFill>
        <p:spPr bwMode="auto">
          <a:xfrm>
            <a:off x="539552" y="4365104"/>
            <a:ext cx="2088232" cy="1864493"/>
          </a:xfrm>
          <a:prstGeom prst="rect">
            <a:avLst/>
          </a:prstGeom>
          <a:noFill/>
        </p:spPr>
      </p:pic>
      <p:sp>
        <p:nvSpPr>
          <p:cNvPr id="7" name="四角形吹き出し 6"/>
          <p:cNvSpPr/>
          <p:nvPr/>
        </p:nvSpPr>
        <p:spPr>
          <a:xfrm>
            <a:off x="2915816" y="4365104"/>
            <a:ext cx="5256584" cy="1872208"/>
          </a:xfrm>
          <a:prstGeom prst="wedgeRectCallout">
            <a:avLst>
              <a:gd name="adj1" fmla="val -62919"/>
              <a:gd name="adj2" fmla="val 56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やっぱりこの区間で</a:t>
            </a:r>
            <a:r>
              <a:rPr lang="en-US" altLang="ja-JP" sz="3200" dirty="0" smtClean="0">
                <a:solidFill>
                  <a:schemeClr val="tx1"/>
                </a:solidFill>
                <a:latin typeface="小塚ゴシック Pro R" pitchFamily="34" charset="-128"/>
                <a:ea typeface="小塚ゴシック Pro R" pitchFamily="34" charset="-128"/>
              </a:rPr>
              <a:t>…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148064" y="3212976"/>
            <a:ext cx="1584176" cy="72008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タイト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コロジー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19624</TotalTime>
  <Words>1530</Words>
  <Application>Microsoft Office PowerPoint</Application>
  <PresentationFormat>画面に合わせる (4:3)</PresentationFormat>
  <Paragraphs>690</Paragraphs>
  <Slides>34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34</vt:i4>
      </vt:variant>
    </vt:vector>
  </HeadingPairs>
  <TitlesOfParts>
    <vt:vector size="36" baseType="lpstr">
      <vt:lpstr>タイトル</vt:lpstr>
      <vt:lpstr>デザインの設定</vt:lpstr>
      <vt:lpstr>プロコン練習会Advanced</vt:lpstr>
      <vt:lpstr>累積和､おぼえていますか</vt:lpstr>
      <vt:lpstr>累積和､おぼえていますか</vt:lpstr>
      <vt:lpstr>累積和､おぼえていますか</vt:lpstr>
      <vt:lpstr>累積和､おぼえていますか</vt:lpstr>
      <vt:lpstr>累積和､おぼえていますか</vt:lpstr>
      <vt:lpstr>累積和､おぼえていますか</vt:lpstr>
      <vt:lpstr>累積和､おぼえていますか</vt:lpstr>
      <vt:lpstr>累積和､おぼえていますか</vt:lpstr>
      <vt:lpstr>累積和､おぼえていますか</vt:lpstr>
      <vt:lpstr>累積和､おぼえていますか</vt:lpstr>
      <vt:lpstr>累積和を使おう</vt:lpstr>
      <vt:lpstr>累積和を使おう</vt:lpstr>
      <vt:lpstr>累積和を使おう</vt:lpstr>
      <vt:lpstr>累積和を使おう</vt:lpstr>
      <vt:lpstr>累積和を使おう</vt:lpstr>
      <vt:lpstr>累積和を使おう</vt:lpstr>
      <vt:lpstr>累積和を使おう</vt:lpstr>
      <vt:lpstr>累積和を使おう</vt:lpstr>
      <vt:lpstr>累積和を使おう</vt:lpstr>
      <vt:lpstr>累積和を使おう</vt:lpstr>
      <vt:lpstr>累積和の計算量</vt:lpstr>
      <vt:lpstr>2次元の累積和</vt:lpstr>
      <vt:lpstr>2次元の累積和</vt:lpstr>
      <vt:lpstr>2次元の累積和</vt:lpstr>
      <vt:lpstr>2次元の累積和</vt:lpstr>
      <vt:lpstr>2次元の累積和</vt:lpstr>
      <vt:lpstr>2次元の累積和</vt:lpstr>
      <vt:lpstr>2次元の累積和</vt:lpstr>
      <vt:lpstr>2次元の累積和</vt:lpstr>
      <vt:lpstr>2次元の累積和</vt:lpstr>
      <vt:lpstr>3次元以降は…</vt:lpstr>
      <vt:lpstr>まとめ</vt:lpstr>
      <vt:lpstr>おしまい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takashi001</dc:creator>
  <cp:lastModifiedBy>takashi001</cp:lastModifiedBy>
  <cp:revision>291</cp:revision>
  <dcterms:created xsi:type="dcterms:W3CDTF">2014-01-04T23:52:23Z</dcterms:created>
  <dcterms:modified xsi:type="dcterms:W3CDTF">2014-04-17T04:55:25Z</dcterms:modified>
</cp:coreProperties>
</file>