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1" r:id="rId23"/>
    <p:sldId id="274" r:id="rId24"/>
    <p:sldId id="273" r:id="rId25"/>
    <p:sldId id="260" r:id="rId26"/>
    <p:sldId id="285" r:id="rId27"/>
    <p:sldId id="263" r:id="rId28"/>
    <p:sldId id="284" r:id="rId29"/>
    <p:sldId id="286" r:id="rId30"/>
    <p:sldId id="288" r:id="rId31"/>
    <p:sldId id="287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C0000"/>
    <a:srgbClr val="33CC33"/>
    <a:srgbClr val="FF5050"/>
    <a:srgbClr val="FFFF66"/>
    <a:srgbClr val="B3424A"/>
    <a:srgbClr val="99FF66"/>
    <a:srgbClr val="003300"/>
    <a:srgbClr val="00FF00"/>
    <a:srgbClr val="66FF33"/>
    <a:srgbClr val="66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49" autoAdjust="0"/>
  </p:normalViewPr>
  <p:slideViewPr>
    <p:cSldViewPr>
      <p:cViewPr varScale="1">
        <p:scale>
          <a:sx n="58" d="100"/>
          <a:sy n="58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AAE47-3EC0-47B5-9E34-B1FD4F8E6DF1}" type="datetimeFigureOut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5557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C244C-D226-4E91-91BB-42CFC1A8E5FF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091-122D-4692-9776-C37755C03BC7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7" name="平行四辺形 6"/>
          <p:cNvSpPr/>
          <p:nvPr userDrawn="1"/>
        </p:nvSpPr>
        <p:spPr>
          <a:xfrm>
            <a:off x="539552" y="1556792"/>
            <a:ext cx="8424936" cy="216024"/>
          </a:xfrm>
          <a:prstGeom prst="parallelogram">
            <a:avLst>
              <a:gd name="adj" fmla="val 0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ドーナツ 7"/>
          <p:cNvSpPr/>
          <p:nvPr userDrawn="1"/>
        </p:nvSpPr>
        <p:spPr>
          <a:xfrm>
            <a:off x="5004000" y="2718000"/>
            <a:ext cx="8280000" cy="8280000"/>
          </a:xfrm>
          <a:prstGeom prst="donut">
            <a:avLst>
              <a:gd name="adj" fmla="val 17846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ドーナツ 8"/>
          <p:cNvSpPr/>
          <p:nvPr userDrawn="1"/>
        </p:nvSpPr>
        <p:spPr>
          <a:xfrm>
            <a:off x="6444208" y="4149080"/>
            <a:ext cx="5436000" cy="5436000"/>
          </a:xfrm>
          <a:prstGeom prst="donut">
            <a:avLst>
              <a:gd name="adj" fmla="val 9809"/>
            </a:avLst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128000" y="4841776"/>
            <a:ext cx="4032000" cy="4032448"/>
          </a:xfrm>
          <a:prstGeom prst="ellipse">
            <a:avLst/>
          </a:prstGeom>
          <a:noFill/>
          <a:ln w="2857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4824000" y="2538000"/>
            <a:ext cx="8640000" cy="8640000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ctrTitle"/>
          </p:nvPr>
        </p:nvSpPr>
        <p:spPr>
          <a:xfrm>
            <a:off x="395536" y="764704"/>
            <a:ext cx="9793088" cy="1037977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4005064"/>
            <a:ext cx="5544616" cy="18002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0BA1-AD31-4009-8BAA-FCC007F2243D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D5CA-81DC-4E1C-850C-AEC60C3ED147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C74A-6096-4B67-BE15-41AB8D06F3EB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C8F-07C8-49AA-B415-4358D4958D62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2F68-D15B-4CE0-AF26-7B1098F621AC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CF5-84F8-4297-81E8-711D0DB662DC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83C8-C995-41B7-8D5C-9DCF464E261E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29-F603-4D29-A771-6185016C0294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53C-0DE0-4324-B94D-ECA4DB7D5CD7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58E3-9571-4999-BA5A-144F27049033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平行四辺形 22"/>
          <p:cNvSpPr/>
          <p:nvPr userDrawn="1"/>
        </p:nvSpPr>
        <p:spPr>
          <a:xfrm>
            <a:off x="539552" y="6309320"/>
            <a:ext cx="7632848" cy="360040"/>
          </a:xfrm>
          <a:prstGeom prst="parallelogram">
            <a:avLst>
              <a:gd name="adj" fmla="val 0"/>
            </a:avLst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495928" y="0"/>
            <a:ext cx="57606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平行四辺形 6"/>
          <p:cNvSpPr/>
          <p:nvPr userDrawn="1"/>
        </p:nvSpPr>
        <p:spPr>
          <a:xfrm>
            <a:off x="467544" y="1268760"/>
            <a:ext cx="7704856" cy="216024"/>
          </a:xfrm>
          <a:prstGeom prst="parallelogram">
            <a:avLst>
              <a:gd name="adj" fmla="val 0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9145016" cy="796950"/>
          </a:xfrm>
        </p:spPr>
        <p:txBody>
          <a:bodyPr/>
          <a:lstStyle>
            <a:lvl1pPr algn="l">
              <a:defRPr sz="5400" i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525963"/>
          </a:xfrm>
        </p:spPr>
        <p:txBody>
          <a:bodyPr/>
          <a:lstStyle>
            <a:lvl1pPr>
              <a:defRPr>
                <a:latin typeface="小塚ゴシック Pro B" pitchFamily="34" charset="-128"/>
                <a:ea typeface="小塚ゴシック Pro B" pitchFamily="34" charset="-128"/>
              </a:defRPr>
            </a:lvl1pPr>
            <a:lvl2pPr>
              <a:defRPr>
                <a:latin typeface="小塚ゴシック Pro R" pitchFamily="34" charset="-128"/>
                <a:ea typeface="小塚ゴシック Pro R" pitchFamily="34" charset="-128"/>
              </a:defRPr>
            </a:lvl2pPr>
            <a:lvl3pPr>
              <a:defRPr>
                <a:latin typeface="小塚ゴシック Pro L" pitchFamily="34" charset="-128"/>
                <a:ea typeface="小塚ゴシック Pro L" pitchFamily="34" charset="-128"/>
              </a:defRPr>
            </a:lvl3pPr>
            <a:lvl4pPr>
              <a:defRPr>
                <a:latin typeface="小塚ゴシック Pro R" pitchFamily="34" charset="-128"/>
                <a:ea typeface="小塚ゴシック Pro R" pitchFamily="34" charset="-128"/>
              </a:defRPr>
            </a:lvl4pPr>
            <a:lvl5pPr>
              <a:defRPr>
                <a:latin typeface="小塚ゴシック Pro R" pitchFamily="34" charset="-128"/>
                <a:ea typeface="小塚ゴシック Pro R" pitchFamily="34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42F-98A0-4AED-8236-833886F72D2D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539552" y="6309320"/>
            <a:ext cx="7632848" cy="412155"/>
          </a:xfrm>
        </p:spPr>
        <p:txBody>
          <a:bodyPr/>
          <a:lstStyle>
            <a:lvl1pPr>
              <a:defRPr sz="1100">
                <a:latin typeface="小塚ゴシック Pro M" pitchFamily="34" charset="-128"/>
                <a:ea typeface="小塚ゴシック Pro M" pitchFamily="34" charset="-128"/>
              </a:defRPr>
            </a:lvl1pPr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dirty="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8423920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 userDrawn="1"/>
        </p:nvSpPr>
        <p:spPr>
          <a:xfrm>
            <a:off x="8855968" y="0"/>
            <a:ext cx="216024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74B-2673-44D3-BC13-C5C2491F0738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DFD7-1231-4FC6-8660-7169CC7DD5C1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8CB6-02BF-43CC-BDBD-4E0424C28511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辺形 13"/>
          <p:cNvSpPr/>
          <p:nvPr userDrawn="1"/>
        </p:nvSpPr>
        <p:spPr>
          <a:xfrm>
            <a:off x="539552" y="6309320"/>
            <a:ext cx="6912768" cy="360040"/>
          </a:xfrm>
          <a:prstGeom prst="parallelogram">
            <a:avLst>
              <a:gd name="adj" fmla="val 0"/>
            </a:avLst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509120"/>
            <a:ext cx="7772400" cy="1259855"/>
          </a:xfrm>
        </p:spPr>
        <p:txBody>
          <a:bodyPr anchor="t">
            <a:normAutofit/>
          </a:bodyPr>
          <a:lstStyle>
            <a:lvl1pPr algn="l">
              <a:defRPr sz="4400" b="0" i="0" cap="all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3230-CF9F-4443-A3D6-929639F29310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884368" y="0"/>
            <a:ext cx="93610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8964488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7740352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8532440" y="0"/>
            <a:ext cx="288032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平行四辺形 10"/>
          <p:cNvSpPr/>
          <p:nvPr userDrawn="1"/>
        </p:nvSpPr>
        <p:spPr>
          <a:xfrm>
            <a:off x="755576" y="5085184"/>
            <a:ext cx="6768752" cy="216024"/>
          </a:xfrm>
          <a:prstGeom prst="parallelogram">
            <a:avLst>
              <a:gd name="adj" fmla="val 0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539552" y="6309320"/>
            <a:ext cx="7632848" cy="412155"/>
          </a:xfrm>
        </p:spPr>
        <p:txBody>
          <a:bodyPr/>
          <a:lstStyle>
            <a:lvl1pPr>
              <a:defRPr sz="1100">
                <a:latin typeface="小塚ゴシック Pro M" pitchFamily="34" charset="-128"/>
                <a:ea typeface="小塚ゴシック Pro M" pitchFamily="34" charset="-128"/>
              </a:defRPr>
            </a:lvl1pPr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dirty="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796950"/>
          </a:xfrm>
        </p:spPr>
        <p:txBody>
          <a:bodyPr>
            <a:noAutofit/>
          </a:bodyPr>
          <a:lstStyle>
            <a:lvl1pPr algn="l">
              <a:defRPr sz="5400">
                <a:latin typeface="小塚ゴシック Pro H" pitchFamily="34" charset="-128"/>
                <a:ea typeface="小塚ゴシック Pro H" pitchFamily="34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3528392" cy="4525963"/>
          </a:xfrm>
        </p:spPr>
        <p:txBody>
          <a:bodyPr/>
          <a:lstStyle>
            <a:lvl1pPr>
              <a:defRPr sz="2800">
                <a:latin typeface="小塚ゴシック Pro R" pitchFamily="34" charset="-128"/>
                <a:ea typeface="小塚ゴシック Pro R" pitchFamily="34" charset="-128"/>
              </a:defRPr>
            </a:lvl1pPr>
            <a:lvl2pPr>
              <a:defRPr sz="2400">
                <a:latin typeface="小塚ゴシック Pro R" pitchFamily="34" charset="-128"/>
                <a:ea typeface="小塚ゴシック Pro R" pitchFamily="34" charset="-128"/>
              </a:defRPr>
            </a:lvl2pPr>
            <a:lvl3pPr>
              <a:defRPr sz="2000">
                <a:latin typeface="小塚ゴシック Pro R" pitchFamily="34" charset="-128"/>
                <a:ea typeface="小塚ゴシック Pro R" pitchFamily="34" charset="-128"/>
              </a:defRPr>
            </a:lvl3pPr>
            <a:lvl4pPr>
              <a:defRPr sz="1800">
                <a:latin typeface="小塚ゴシック Pro R" pitchFamily="34" charset="-128"/>
                <a:ea typeface="小塚ゴシック Pro R" pitchFamily="34" charset="-128"/>
              </a:defRPr>
            </a:lvl4pPr>
            <a:lvl5pPr>
              <a:defRPr sz="1800">
                <a:latin typeface="小塚ゴシック Pro R" pitchFamily="34" charset="-128"/>
                <a:ea typeface="小塚ゴシック Pro R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EAE-54E7-468F-A976-A64DCB02B516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495928" y="0"/>
            <a:ext cx="57606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8423920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 userDrawn="1"/>
        </p:nvSpPr>
        <p:spPr>
          <a:xfrm>
            <a:off x="8855968" y="0"/>
            <a:ext cx="216024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平行四辺形 11"/>
          <p:cNvSpPr/>
          <p:nvPr userDrawn="1"/>
        </p:nvSpPr>
        <p:spPr>
          <a:xfrm>
            <a:off x="539552" y="1268760"/>
            <a:ext cx="7632848" cy="216024"/>
          </a:xfrm>
          <a:prstGeom prst="parallelogram">
            <a:avLst>
              <a:gd name="adj" fmla="val 0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499992" y="1628800"/>
            <a:ext cx="3528392" cy="4525963"/>
          </a:xfrm>
        </p:spPr>
        <p:txBody>
          <a:bodyPr/>
          <a:lstStyle>
            <a:lvl1pPr>
              <a:defRPr sz="2800">
                <a:latin typeface="小塚ゴシック Pro R" pitchFamily="34" charset="-128"/>
                <a:ea typeface="小塚ゴシック Pro R" pitchFamily="34" charset="-128"/>
              </a:defRPr>
            </a:lvl1pPr>
            <a:lvl2pPr>
              <a:defRPr sz="2400">
                <a:latin typeface="小塚ゴシック Pro R" pitchFamily="34" charset="-128"/>
                <a:ea typeface="小塚ゴシック Pro R" pitchFamily="34" charset="-128"/>
              </a:defRPr>
            </a:lvl2pPr>
            <a:lvl3pPr>
              <a:defRPr sz="2000">
                <a:latin typeface="小塚ゴシック Pro R" pitchFamily="34" charset="-128"/>
                <a:ea typeface="小塚ゴシック Pro R" pitchFamily="34" charset="-128"/>
              </a:defRPr>
            </a:lvl3pPr>
            <a:lvl4pPr>
              <a:defRPr sz="1800">
                <a:latin typeface="小塚ゴシック Pro R" pitchFamily="34" charset="-128"/>
                <a:ea typeface="小塚ゴシック Pro R" pitchFamily="34" charset="-128"/>
              </a:defRPr>
            </a:lvl4pPr>
            <a:lvl5pPr>
              <a:defRPr sz="1800">
                <a:latin typeface="小塚ゴシック Pro R" pitchFamily="34" charset="-128"/>
                <a:ea typeface="小塚ゴシック Pro R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12155"/>
          </a:xfrm>
        </p:spPr>
        <p:txBody>
          <a:bodyPr/>
          <a:lstStyle>
            <a:lvl1pPr>
              <a:defRPr sz="1100"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lang="ja-JP" altLang="en-US" sz="1000" smtClean="0"/>
              <a:t>　　　　　　　</a:t>
            </a:r>
            <a:r>
              <a:rPr lang="ja-JP" altLang="en-US" sz="1000" smtClean="0">
                <a:solidFill>
                  <a:schemeClr val="tx1"/>
                </a:solidFill>
              </a:rPr>
              <a:t>いざな</a:t>
            </a:r>
            <a:endParaRPr lang="en-US" altLang="ja-JP" sz="1000" smtClean="0">
              <a:solidFill>
                <a:schemeClr val="tx1"/>
              </a:solidFill>
            </a:endParaRPr>
          </a:p>
          <a:p>
            <a:r>
              <a:rPr lang="ja-JP" altLang="en-US" sz="1600" smtClean="0">
                <a:solidFill>
                  <a:schemeClr val="tx1"/>
                </a:solidFill>
              </a:rPr>
              <a:t>謎解きへの誘い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9D5C-F68B-4F3A-8293-6EDB3675B908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10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12155"/>
          </a:xfrm>
        </p:spPr>
        <p:txBody>
          <a:bodyPr/>
          <a:lstStyle>
            <a:lvl1pPr>
              <a:defRPr sz="1100"/>
            </a:lvl1pPr>
          </a:lstStyle>
          <a:p>
            <a:r>
              <a:rPr lang="ja-JP" altLang="en-US" sz="1000" smtClean="0"/>
              <a:t>　　　　　　　いざな 謎解きへの誘い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1E83-B3F3-421E-B04F-DB8848971815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84368" y="0"/>
            <a:ext cx="93610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964488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7740352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 userDrawn="1"/>
        </p:nvSpPr>
        <p:spPr>
          <a:xfrm>
            <a:off x="8532440" y="0"/>
            <a:ext cx="288032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12155"/>
          </a:xfrm>
        </p:spPr>
        <p:txBody>
          <a:bodyPr/>
          <a:lstStyle>
            <a:lvl1pPr>
              <a:defRPr sz="1100"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lang="ja-JP" altLang="en-US" sz="1000" smtClean="0"/>
              <a:t>　　　　　　　</a:t>
            </a:r>
            <a:r>
              <a:rPr lang="ja-JP" altLang="en-US" sz="1000" smtClean="0">
                <a:solidFill>
                  <a:schemeClr val="tx1"/>
                </a:solidFill>
              </a:rPr>
              <a:t>いざな</a:t>
            </a:r>
            <a:endParaRPr lang="en-US" altLang="ja-JP" sz="1000" smtClean="0">
              <a:solidFill>
                <a:schemeClr val="tx1"/>
              </a:solidFill>
            </a:endParaRPr>
          </a:p>
          <a:p>
            <a:r>
              <a:rPr lang="ja-JP" altLang="en-US" sz="1600" smtClean="0">
                <a:solidFill>
                  <a:schemeClr val="tx1"/>
                </a:solidFill>
              </a:rPr>
              <a:t>謎解きへの誘い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C438-530A-4C21-9509-2B401F1814CA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884368" y="0"/>
            <a:ext cx="93610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964488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7740352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8532440" y="0"/>
            <a:ext cx="288032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12155"/>
          </a:xfrm>
        </p:spPr>
        <p:txBody>
          <a:bodyPr/>
          <a:lstStyle>
            <a:lvl1pPr>
              <a:defRPr sz="1100"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lang="ja-JP" altLang="en-US" sz="1000" smtClean="0"/>
              <a:t>　　　　　　　</a:t>
            </a:r>
            <a:r>
              <a:rPr lang="ja-JP" altLang="en-US" sz="1000" smtClean="0">
                <a:solidFill>
                  <a:schemeClr val="tx1"/>
                </a:solidFill>
              </a:rPr>
              <a:t>いざな</a:t>
            </a:r>
            <a:endParaRPr lang="en-US" altLang="ja-JP" sz="1000" smtClean="0">
              <a:solidFill>
                <a:schemeClr val="tx1"/>
              </a:solidFill>
            </a:endParaRPr>
          </a:p>
          <a:p>
            <a:r>
              <a:rPr lang="ja-JP" altLang="en-US" sz="1600" smtClean="0">
                <a:solidFill>
                  <a:schemeClr val="tx1"/>
                </a:solidFill>
              </a:rPr>
              <a:t>謎解きへの誘い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972C-DA3B-41E6-952F-A92105CEFE32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224-8921-4FED-887D-B0353E97FF67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6FDF-F6D1-4C8F-99A1-4F77F5D05189}" type="datetime1">
              <a:rPr kumimoji="1" lang="ja-JP" altLang="en-US" smtClean="0"/>
              <a:pPr/>
              <a:t>2014/6/6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　　　　　　　いざな 謎解きへの誘い</a:t>
            </a:r>
            <a:endParaRPr lang="ja-JP" altLang="en-US" sz="900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0655-1315-464E-A484-F7E0ABB37ED7}" type="datetime1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s65535/ICPCLibra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395536" y="764704"/>
            <a:ext cx="9793087" cy="1037977"/>
          </a:xfrm>
        </p:spPr>
        <p:txBody>
          <a:bodyPr/>
          <a:lstStyle/>
          <a:p>
            <a:r>
              <a:rPr lang="ja-JP" altLang="en-US" sz="5400" dirty="0" smtClean="0"/>
              <a:t>プロコン練習会</a:t>
            </a:r>
            <a:r>
              <a:rPr lang="en-US" altLang="ja-JP" sz="5400" dirty="0" smtClean="0"/>
              <a:t>Advanced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5472608" cy="2376264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2014</a:t>
            </a: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年</a:t>
            </a:r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6</a:t>
            </a: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月</a:t>
            </a:r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7</a:t>
            </a: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日</a:t>
            </a:r>
            <a:endParaRPr kumimoji="1" lang="en-US" altLang="ja-JP" sz="24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(</a:t>
            </a: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加筆・修正のうえアップロード</a:t>
            </a:r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)</a:t>
            </a:r>
          </a:p>
          <a:p>
            <a:endParaRPr kumimoji="1" lang="en-US" altLang="ja-JP" sz="24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京都</a:t>
            </a: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大学工学部電気電子工学科</a:t>
            </a:r>
            <a:endParaRPr kumimoji="1" lang="en-US" altLang="ja-JP" sz="24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久留島</a:t>
            </a:r>
            <a:r>
              <a:rPr lang="ja-JP" altLang="en-US" sz="2400" dirty="0" smtClean="0"/>
              <a:t>隆史 </a:t>
            </a:r>
            <a:r>
              <a:rPr lang="en-US" altLang="ja-JP" sz="2400" dirty="0" smtClean="0"/>
              <a:t>(</a:t>
            </a:r>
            <a:r>
              <a:rPr lang="en-US" altLang="ja-JP" sz="2500" dirty="0" smtClean="0">
                <a:cs typeface="Segoe UI" pitchFamily="34" charset="0"/>
              </a:rPr>
              <a:t>KMC ID: </a:t>
            </a:r>
            <a:r>
              <a:rPr lang="en-US" altLang="ja-JP" sz="2500" dirty="0" err="1" smtClean="0">
                <a:cs typeface="Segoe UI" pitchFamily="34" charset="0"/>
              </a:rPr>
              <a:t>gire</a:t>
            </a:r>
            <a:r>
              <a:rPr lang="en-US" altLang="ja-JP" sz="2400" dirty="0" smtClean="0"/>
              <a:t>)</a:t>
            </a:r>
            <a:r>
              <a:rPr kumimoji="1" lang="ja-JP" altLang="en-US" sz="2400" dirty="0" smtClean="0"/>
              <a:t>　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844824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latin typeface="小塚ゴシック Pro H" pitchFamily="34" charset="-128"/>
                <a:ea typeface="小塚ゴシック Pro H" pitchFamily="34" charset="-128"/>
              </a:rPr>
              <a:t>フロー</a:t>
            </a:r>
            <a:endParaRPr kumimoji="1" lang="ja-JP" altLang="en-US" sz="5400" dirty="0"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</p:cSld>
  <p:clrMapOvr>
    <a:masterClrMapping/>
  </p:clrMapOvr>
  <p:transition advTm="9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しかし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2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t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減、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 s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3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t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増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2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t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増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619672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1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6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5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4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644008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しかし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2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t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減、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 s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3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t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増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2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t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増　</a:t>
            </a:r>
            <a:r>
              <a:rPr lang="ja-JP" altLang="en-US" dirty="0" smtClean="0">
                <a:solidFill>
                  <a:srgbClr val="FF0000"/>
                </a:solidFill>
              </a:rPr>
              <a:t>最大流が</a:t>
            </a:r>
            <a:r>
              <a:rPr lang="en-US" altLang="ja-JP" dirty="0" smtClean="0">
                <a:solidFill>
                  <a:srgbClr val="FF0000"/>
                </a:solidFill>
              </a:rPr>
              <a:t>11</a:t>
            </a:r>
            <a:r>
              <a:rPr lang="ja-JP" altLang="en-US" dirty="0" smtClean="0">
                <a:solidFill>
                  <a:srgbClr val="FF0000"/>
                </a:solidFill>
              </a:rPr>
              <a:t>になった！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619672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6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4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644008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Ford-</a:t>
            </a:r>
            <a:r>
              <a:rPr lang="en-US" altLang="ja-JP" dirty="0" err="1" smtClean="0"/>
              <a:t>FulKerson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algorithm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7632848" cy="4525963"/>
          </a:xfrm>
        </p:spPr>
        <p:txBody>
          <a:bodyPr/>
          <a:lstStyle/>
          <a:p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流れと逆方向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の</a:t>
            </a:r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辺</a:t>
            </a:r>
            <a:r>
              <a:rPr kumimoji="1"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(</a:t>
            </a:r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逆辺</a:t>
            </a:r>
            <a:r>
              <a:rPr kumimoji="1"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)</a:t>
            </a:r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を考える</a:t>
            </a:r>
            <a:endParaRPr kumimoji="1"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まだ流せる</a:t>
            </a:r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辺と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流れている辺の</a:t>
            </a:r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逆辺で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貪欲法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29" name="直線矢印コネクタ 28"/>
          <p:cNvCxnSpPr>
            <a:endCxn id="26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691680" y="328498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1" name="直線矢印コネクタ 30"/>
          <p:cNvCxnSpPr>
            <a:endCxn id="27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3" name="直線矢印コネクタ 32"/>
          <p:cNvCxnSpPr>
            <a:endCxn id="28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50" name="円弧 49"/>
          <p:cNvSpPr/>
          <p:nvPr/>
        </p:nvSpPr>
        <p:spPr>
          <a:xfrm>
            <a:off x="1691680" y="3356992"/>
            <a:ext cx="100811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>
          <a:xfrm>
            <a:off x="3563888" y="3356992"/>
            <a:ext cx="1296144" cy="792088"/>
          </a:xfrm>
          <a:prstGeom prst="arc">
            <a:avLst>
              <a:gd name="adj1" fmla="val 281916"/>
              <a:gd name="adj2" fmla="val 10604499"/>
            </a:avLst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弧 52"/>
          <p:cNvSpPr/>
          <p:nvPr/>
        </p:nvSpPr>
        <p:spPr>
          <a:xfrm>
            <a:off x="5724128" y="3356992"/>
            <a:ext cx="1224136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弧 54"/>
          <p:cNvSpPr/>
          <p:nvPr/>
        </p:nvSpPr>
        <p:spPr>
          <a:xfrm>
            <a:off x="1691680" y="5085184"/>
            <a:ext cx="208823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/>
          <p:cNvSpPr/>
          <p:nvPr/>
        </p:nvSpPr>
        <p:spPr>
          <a:xfrm>
            <a:off x="4644008" y="5085184"/>
            <a:ext cx="2376264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/>
          <p:cNvSpPr/>
          <p:nvPr/>
        </p:nvSpPr>
        <p:spPr>
          <a:xfrm>
            <a:off x="4067944" y="3645024"/>
            <a:ext cx="1152128" cy="1368152"/>
          </a:xfrm>
          <a:prstGeom prst="arc">
            <a:avLst>
              <a:gd name="adj1" fmla="val 21195920"/>
              <a:gd name="adj2" fmla="val 5246419"/>
            </a:avLst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/>
          <p:cNvSpPr/>
          <p:nvPr/>
        </p:nvSpPr>
        <p:spPr>
          <a:xfrm>
            <a:off x="2699792" y="4221088"/>
            <a:ext cx="1152128" cy="1368152"/>
          </a:xfrm>
          <a:prstGeom prst="arc">
            <a:avLst>
              <a:gd name="adj1" fmla="val 16849009"/>
              <a:gd name="adj2" fmla="val 803184"/>
            </a:avLst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Ford-</a:t>
            </a:r>
            <a:r>
              <a:rPr lang="en-US" altLang="ja-JP" dirty="0" err="1" smtClean="0"/>
              <a:t>FulKerson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algorithm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7920880" cy="4525963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さきほど貪欲法で失敗したところを再現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29" name="直線矢印コネクタ 28"/>
          <p:cNvCxnSpPr>
            <a:endCxn id="26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619672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1" name="直線矢印コネクタ 30"/>
          <p:cNvCxnSpPr>
            <a:endCxn id="27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3" name="直線矢印コネクタ 32"/>
          <p:cNvCxnSpPr>
            <a:endCxn id="28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50" name="円弧 49"/>
          <p:cNvSpPr/>
          <p:nvPr/>
        </p:nvSpPr>
        <p:spPr>
          <a:xfrm>
            <a:off x="1691680" y="3356992"/>
            <a:ext cx="100811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>
          <a:xfrm>
            <a:off x="3563888" y="3356992"/>
            <a:ext cx="1296144" cy="792088"/>
          </a:xfrm>
          <a:prstGeom prst="arc">
            <a:avLst>
              <a:gd name="adj1" fmla="val 281916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弧 52"/>
          <p:cNvSpPr/>
          <p:nvPr/>
        </p:nvSpPr>
        <p:spPr>
          <a:xfrm>
            <a:off x="5724128" y="3356992"/>
            <a:ext cx="1224136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弧 54"/>
          <p:cNvSpPr/>
          <p:nvPr/>
        </p:nvSpPr>
        <p:spPr>
          <a:xfrm>
            <a:off x="1691680" y="5085184"/>
            <a:ext cx="208823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/>
          <p:cNvSpPr/>
          <p:nvPr/>
        </p:nvSpPr>
        <p:spPr>
          <a:xfrm>
            <a:off x="4644008" y="5085184"/>
            <a:ext cx="2376264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/>
          <p:cNvSpPr/>
          <p:nvPr/>
        </p:nvSpPr>
        <p:spPr>
          <a:xfrm>
            <a:off x="4067944" y="3645024"/>
            <a:ext cx="1152128" cy="1368152"/>
          </a:xfrm>
          <a:prstGeom prst="arc">
            <a:avLst>
              <a:gd name="adj1" fmla="val 21195920"/>
              <a:gd name="adj2" fmla="val 5246419"/>
            </a:avLst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/>
          <p:cNvSpPr/>
          <p:nvPr/>
        </p:nvSpPr>
        <p:spPr>
          <a:xfrm>
            <a:off x="2699792" y="4221088"/>
            <a:ext cx="1152128" cy="1368152"/>
          </a:xfrm>
          <a:prstGeom prst="arc">
            <a:avLst>
              <a:gd name="adj1" fmla="val 16849009"/>
              <a:gd name="adj2" fmla="val 803184"/>
            </a:avLst>
          </a:prstGeom>
          <a:ln w="5715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Ford-</a:t>
            </a:r>
            <a:r>
              <a:rPr lang="en-US" altLang="ja-JP" dirty="0" err="1" smtClean="0"/>
              <a:t>FulKerson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algorithm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7920880" cy="4525963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さきほど貪欲法で失敗したところを再現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さらに</a:t>
            </a:r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dirty="0" smtClean="0">
                <a:solidFill>
                  <a:srgbClr val="FF0000"/>
                </a:solidFill>
              </a:rPr>
              <a:t>流せることがわかる！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29" name="直線矢印コネクタ 28"/>
          <p:cNvCxnSpPr>
            <a:endCxn id="26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619672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1" name="直線矢印コネクタ 30"/>
          <p:cNvCxnSpPr>
            <a:endCxn id="27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3" name="直線矢印コネクタ 32"/>
          <p:cNvCxnSpPr>
            <a:endCxn id="28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50" name="円弧 49"/>
          <p:cNvSpPr/>
          <p:nvPr/>
        </p:nvSpPr>
        <p:spPr>
          <a:xfrm>
            <a:off x="1691680" y="3356992"/>
            <a:ext cx="100811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>
          <a:xfrm>
            <a:off x="3563888" y="3356992"/>
            <a:ext cx="1296144" cy="792088"/>
          </a:xfrm>
          <a:prstGeom prst="arc">
            <a:avLst>
              <a:gd name="adj1" fmla="val 281916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弧 52"/>
          <p:cNvSpPr/>
          <p:nvPr/>
        </p:nvSpPr>
        <p:spPr>
          <a:xfrm>
            <a:off x="5724128" y="3356992"/>
            <a:ext cx="1224136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弧 54"/>
          <p:cNvSpPr/>
          <p:nvPr/>
        </p:nvSpPr>
        <p:spPr>
          <a:xfrm>
            <a:off x="1691680" y="5085184"/>
            <a:ext cx="208823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/>
          <p:cNvSpPr/>
          <p:nvPr/>
        </p:nvSpPr>
        <p:spPr>
          <a:xfrm>
            <a:off x="4644008" y="5085184"/>
            <a:ext cx="2376264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/>
          <p:cNvSpPr/>
          <p:nvPr/>
        </p:nvSpPr>
        <p:spPr>
          <a:xfrm>
            <a:off x="4067944" y="3645024"/>
            <a:ext cx="1152128" cy="1368152"/>
          </a:xfrm>
          <a:prstGeom prst="arc">
            <a:avLst>
              <a:gd name="adj1" fmla="val 21195920"/>
              <a:gd name="adj2" fmla="val 5246419"/>
            </a:avLst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/>
          <p:cNvSpPr/>
          <p:nvPr/>
        </p:nvSpPr>
        <p:spPr>
          <a:xfrm>
            <a:off x="2699792" y="4221088"/>
            <a:ext cx="1152128" cy="1368152"/>
          </a:xfrm>
          <a:prstGeom prst="arc">
            <a:avLst>
              <a:gd name="adj1" fmla="val 16849009"/>
              <a:gd name="adj2" fmla="val 80318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Ford-</a:t>
            </a:r>
            <a:r>
              <a:rPr lang="en-US" altLang="ja-JP" dirty="0" err="1" smtClean="0"/>
              <a:t>FulKerson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algorithm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7920880" cy="4525963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さきほど貪欲法で失敗したところを再現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さらに</a:t>
            </a:r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dirty="0" smtClean="0">
                <a:solidFill>
                  <a:srgbClr val="FF0000"/>
                </a:solidFill>
              </a:rPr>
              <a:t>流せることがわかる！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29" name="直線矢印コネクタ 28"/>
          <p:cNvCxnSpPr>
            <a:endCxn id="26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619672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1" name="直線矢印コネクタ 30"/>
          <p:cNvCxnSpPr>
            <a:endCxn id="27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1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3" name="直線矢印コネクタ 32"/>
          <p:cNvCxnSpPr>
            <a:endCxn id="28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6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6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4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50" name="円弧 49"/>
          <p:cNvSpPr/>
          <p:nvPr/>
        </p:nvSpPr>
        <p:spPr>
          <a:xfrm>
            <a:off x="1691680" y="3356992"/>
            <a:ext cx="100811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>
          <a:xfrm>
            <a:off x="3563888" y="3356992"/>
            <a:ext cx="1296144" cy="792088"/>
          </a:xfrm>
          <a:prstGeom prst="arc">
            <a:avLst>
              <a:gd name="adj1" fmla="val 281916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弧 52"/>
          <p:cNvSpPr/>
          <p:nvPr/>
        </p:nvSpPr>
        <p:spPr>
          <a:xfrm>
            <a:off x="5724128" y="3356992"/>
            <a:ext cx="1224136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弧 54"/>
          <p:cNvSpPr/>
          <p:nvPr/>
        </p:nvSpPr>
        <p:spPr>
          <a:xfrm>
            <a:off x="1691680" y="5085184"/>
            <a:ext cx="208823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/>
          <p:cNvSpPr/>
          <p:nvPr/>
        </p:nvSpPr>
        <p:spPr>
          <a:xfrm>
            <a:off x="4644008" y="5085184"/>
            <a:ext cx="2376264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/>
          <p:cNvSpPr/>
          <p:nvPr/>
        </p:nvSpPr>
        <p:spPr>
          <a:xfrm>
            <a:off x="4067944" y="3645024"/>
            <a:ext cx="1152128" cy="1368152"/>
          </a:xfrm>
          <a:prstGeom prst="arc">
            <a:avLst>
              <a:gd name="adj1" fmla="val 21195920"/>
              <a:gd name="adj2" fmla="val 5246419"/>
            </a:avLst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/>
          <p:cNvSpPr/>
          <p:nvPr/>
        </p:nvSpPr>
        <p:spPr>
          <a:xfrm>
            <a:off x="2699792" y="4221088"/>
            <a:ext cx="1152128" cy="1368152"/>
          </a:xfrm>
          <a:prstGeom prst="arc">
            <a:avLst>
              <a:gd name="adj1" fmla="val 16849009"/>
              <a:gd name="adj2" fmla="val 80318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Ford-</a:t>
            </a:r>
            <a:r>
              <a:rPr lang="en-US" altLang="ja-JP" dirty="0" err="1" smtClean="0"/>
              <a:t>FulKerson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algorithm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7920880" cy="4525963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これでもう流せないとわかる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アルゴリズムの正当性の証明は略します</a:t>
            </a:r>
            <a:endParaRPr lang="en-US" altLang="ja-JP" sz="2400" dirty="0" smtClean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29" name="直線矢印コネクタ 28"/>
          <p:cNvCxnSpPr>
            <a:endCxn id="26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619672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1" name="直線矢印コネクタ 30"/>
          <p:cNvCxnSpPr>
            <a:endCxn id="27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3" name="直線矢印コネクタ 32"/>
          <p:cNvCxnSpPr>
            <a:endCxn id="28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4/6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50" name="円弧 49"/>
          <p:cNvSpPr/>
          <p:nvPr/>
        </p:nvSpPr>
        <p:spPr>
          <a:xfrm>
            <a:off x="1691680" y="3356992"/>
            <a:ext cx="100811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>
          <a:xfrm>
            <a:off x="3563888" y="3356992"/>
            <a:ext cx="1296144" cy="792088"/>
          </a:xfrm>
          <a:prstGeom prst="arc">
            <a:avLst>
              <a:gd name="adj1" fmla="val 281916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弧 52"/>
          <p:cNvSpPr/>
          <p:nvPr/>
        </p:nvSpPr>
        <p:spPr>
          <a:xfrm>
            <a:off x="5724128" y="3356992"/>
            <a:ext cx="1224136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弧 54"/>
          <p:cNvSpPr/>
          <p:nvPr/>
        </p:nvSpPr>
        <p:spPr>
          <a:xfrm>
            <a:off x="1691680" y="5085184"/>
            <a:ext cx="2088232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/>
          <p:cNvSpPr/>
          <p:nvPr/>
        </p:nvSpPr>
        <p:spPr>
          <a:xfrm>
            <a:off x="4644008" y="5085184"/>
            <a:ext cx="2376264" cy="792088"/>
          </a:xfrm>
          <a:prstGeom prst="arc">
            <a:avLst>
              <a:gd name="adj1" fmla="val 401023"/>
              <a:gd name="adj2" fmla="val 10604499"/>
            </a:avLst>
          </a:prstGeom>
          <a:ln w="571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/>
          <p:cNvSpPr/>
          <p:nvPr/>
        </p:nvSpPr>
        <p:spPr>
          <a:xfrm>
            <a:off x="4067944" y="3645024"/>
            <a:ext cx="1152128" cy="1368152"/>
          </a:xfrm>
          <a:prstGeom prst="arc">
            <a:avLst>
              <a:gd name="adj1" fmla="val 21195920"/>
              <a:gd name="adj2" fmla="val 5246419"/>
            </a:avLst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/>
          <p:cNvSpPr/>
          <p:nvPr/>
        </p:nvSpPr>
        <p:spPr>
          <a:xfrm>
            <a:off x="2699792" y="4221088"/>
            <a:ext cx="1152128" cy="1368152"/>
          </a:xfrm>
          <a:prstGeom prst="arc">
            <a:avLst>
              <a:gd name="adj1" fmla="val 16849009"/>
              <a:gd name="adj2" fmla="val 803184"/>
            </a:avLst>
          </a:prstGeom>
          <a:ln w="5715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619672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分かったかな？</a:t>
            </a:r>
            <a:endParaRPr kumimoji="1" lang="ja-JP" altLang="en-US" dirty="0"/>
          </a:p>
        </p:txBody>
      </p:sp>
      <p:pic>
        <p:nvPicPr>
          <p:cNvPr id="5" name="コンテンツ プレースホルダ 4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904" t="55685" r="9147" b="7722"/>
          <a:stretch>
            <a:fillRect/>
          </a:stretch>
        </p:blipFill>
        <p:spPr>
          <a:xfrm>
            <a:off x="971600" y="1844824"/>
            <a:ext cx="6624736" cy="4138783"/>
          </a:xfrm>
        </p:spPr>
      </p:pic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//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辺を表す構造体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行き先、容量、逆辺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)</a:t>
            </a:r>
          </a:p>
          <a:p>
            <a:pPr>
              <a:buNone/>
            </a:pP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struct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edge { 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to,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cap,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rev; };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vector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&lt;edge&gt; G[MAX_V]; //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グラフの隣接リスト表現</a:t>
            </a:r>
          </a:p>
          <a:p>
            <a:pPr>
              <a:buNone/>
            </a:pP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bool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used[MAX_V]; // DFS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ですでに調べたかのフラグ</a:t>
            </a:r>
            <a:endParaRPr lang="en-US" altLang="ja-JP" sz="2000" dirty="0" smtClean="0">
              <a:latin typeface="ゆたぽん（コーディング）" pitchFamily="1" charset="-128"/>
              <a:ea typeface="ゆたぽん（コーディング）" pitchFamily="1" charset="-128"/>
            </a:endParaRPr>
          </a:p>
          <a:p>
            <a:pPr>
              <a:buNone/>
            </a:pPr>
            <a:endParaRPr kumimoji="1" lang="en-US" altLang="ja-JP" sz="2000" dirty="0" smtClean="0">
              <a:latin typeface="ゆたぽん（コーディング）" pitchFamily="1" charset="-128"/>
              <a:ea typeface="ゆたぽん（コーディング）" pitchFamily="1" charset="-128"/>
            </a:endParaRP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// from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から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to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へ向かう容量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cap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の辺をグラフに追加する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void 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add_edge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from, 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to,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cap) {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G[from].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push_back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 (edge) {to, cap,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G[to].size()});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G[to].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push_back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(edge) {from,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0,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G[from].size() -1});</a:t>
            </a:r>
          </a:p>
          <a:p>
            <a:pPr>
              <a:buNone/>
            </a:pPr>
            <a:r>
              <a:rPr kumimoji="1"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}</a:t>
            </a:r>
            <a:endParaRPr kumimoji="1" lang="ja-JP" altLang="en-US" sz="2000" dirty="0">
              <a:latin typeface="ゆたぽん（コーディング）" pitchFamily="1" charset="-128"/>
              <a:ea typeface="ゆたぽん（コーディング）" pitchFamily="1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9685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int dfs(int v,</a:t>
            </a:r>
            <a:r>
              <a:rPr lang="ja-JP" altLang="fr-FR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fr-FR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int t,</a:t>
            </a:r>
            <a:r>
              <a:rPr lang="ja-JP" altLang="fr-FR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fr-FR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int f) {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//</a:t>
            </a:r>
            <a:r>
              <a:rPr lang="ja-JP" altLang="en-US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増加パスを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DFS</a:t>
            </a:r>
            <a:r>
              <a:rPr lang="ja-JP" altLang="en-US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で探す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(v</a:t>
            </a:r>
            <a:r>
              <a:rPr lang="ja-JP" altLang="en-US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から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t</a:t>
            </a:r>
            <a:r>
              <a:rPr lang="ja-JP" altLang="en-US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へ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f</a:t>
            </a:r>
            <a:r>
              <a:rPr lang="ja-JP" altLang="en-US" sz="16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だけ</a:t>
            </a:r>
            <a:r>
              <a:rPr lang="ja-JP" altLang="en-US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流そうとする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)</a:t>
            </a:r>
            <a:endParaRPr lang="fr-FR" altLang="ja-JP" sz="1600" dirty="0" smtClean="0">
              <a:latin typeface="ゆたぽん（コーディング）" pitchFamily="1" charset="-128"/>
              <a:ea typeface="ゆたぽん（コーディング）" pitchFamily="1" charset="-128"/>
            </a:endParaRP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if (v == t) return f;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used[v]</a:t>
            </a:r>
            <a:r>
              <a:rPr lang="ja-JP" altLang="en-US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= true;</a:t>
            </a:r>
          </a:p>
          <a:p>
            <a:pPr>
              <a:buNone/>
            </a:pPr>
            <a:r>
              <a:rPr lang="nn-NO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for (int i=0; i &lt; G[v].size(); i++) {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edge &amp;e = G[v][</a:t>
            </a:r>
            <a:r>
              <a:rPr lang="en-US" altLang="ja-JP" sz="16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];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if (!used[</a:t>
            </a:r>
            <a:r>
              <a:rPr lang="en-US" altLang="ja-JP" sz="16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e.to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] &amp;&amp; e.cap &gt; 0) {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	</a:t>
            </a:r>
            <a:r>
              <a:rPr lang="en-US" altLang="ja-JP" sz="16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d = </a:t>
            </a:r>
            <a:r>
              <a:rPr lang="en-US" altLang="ja-JP" sz="16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dfs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</a:t>
            </a:r>
            <a:r>
              <a:rPr lang="en-US" altLang="ja-JP" sz="16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e.to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,</a:t>
            </a:r>
            <a:r>
              <a:rPr lang="ja-JP" altLang="en-US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t,</a:t>
            </a:r>
            <a:r>
              <a:rPr lang="ja-JP" altLang="en-US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min(f,</a:t>
            </a:r>
            <a:r>
              <a:rPr lang="ja-JP" altLang="en-US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e.cap));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	if (d &gt; 0) {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		e.cap -= d;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		G[</a:t>
            </a:r>
            <a:r>
              <a:rPr lang="en-US" altLang="ja-JP" sz="16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e.to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][e.rev].cap += d;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		return d;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	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}</a:t>
            </a:r>
            <a:endParaRPr lang="en-US" altLang="ja-JP" sz="1600" dirty="0" smtClean="0">
              <a:latin typeface="ゆたぽん（コーディング）" pitchFamily="1" charset="-128"/>
              <a:ea typeface="ゆたぽん（コーディング）" pitchFamily="1" charset="-128"/>
            </a:endParaRP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}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}</a:t>
            </a: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return </a:t>
            </a: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0;</a:t>
            </a:r>
            <a:endParaRPr lang="en-US" altLang="ja-JP" sz="1600" dirty="0" smtClean="0">
              <a:latin typeface="ゆたぽん（コーディング）" pitchFamily="1" charset="-128"/>
              <a:ea typeface="ゆたぽん（コーディング）" pitchFamily="1" charset="-128"/>
            </a:endParaRPr>
          </a:p>
          <a:p>
            <a:pPr>
              <a:buNone/>
            </a:pPr>
            <a:r>
              <a:rPr lang="en-US" altLang="ja-JP" sz="1600" dirty="0" smtClean="0">
                <a:latin typeface="ゆたぽん（コーディング）" pitchFamily="1" charset="-128"/>
                <a:ea typeface="ゆたぽん（コーディング）" pitchFamily="1" charset="-128"/>
              </a:rPr>
              <a:t>}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流れ</a:t>
            </a:r>
            <a:r>
              <a:rPr kumimoji="1" lang="en-US" altLang="ja-JP" dirty="0" smtClean="0"/>
              <a:t>(Flow)</a:t>
            </a:r>
            <a:r>
              <a:rPr kumimoji="1" lang="ja-JP" altLang="en-US" dirty="0" smtClean="0"/>
              <a:t>を用いる問題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最大流問題</a:t>
            </a:r>
            <a:endParaRPr kumimoji="1" lang="en-US" altLang="ja-JP" dirty="0" smtClean="0"/>
          </a:p>
          <a:p>
            <a:r>
              <a:rPr lang="ja-JP" altLang="en-US" dirty="0" smtClean="0"/>
              <a:t>最小カット</a:t>
            </a:r>
            <a:endParaRPr kumimoji="1" lang="en-US" altLang="ja-JP" dirty="0" smtClean="0"/>
          </a:p>
          <a:p>
            <a:r>
              <a:rPr lang="ja-JP" altLang="en-US" dirty="0" smtClean="0"/>
              <a:t>二部マッチング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一般マッチング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最小費用問題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dirty="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blog-imgs-57.fc2.com/g/a/m/gameage/ankoku0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3130179"/>
            <a:ext cx="1998461" cy="3035126"/>
          </a:xfrm>
          <a:prstGeom prst="rect">
            <a:avLst/>
          </a:prstGeom>
          <a:noFill/>
        </p:spPr>
      </p:pic>
      <p:pic>
        <p:nvPicPr>
          <p:cNvPr id="29698" name="Picture 2" descr="http://blog-imgs-57.fc2.com/g/a/m/gameage/ankoku0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140968"/>
            <a:ext cx="1998222" cy="3031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9685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// s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から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t</a:t>
            </a:r>
            <a:r>
              <a:rPr lang="ja-JP" altLang="en-US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への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最大流を求める</a:t>
            </a:r>
          </a:p>
          <a:p>
            <a:pPr>
              <a:buNone/>
            </a:pP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max_flow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s, 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t) {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flow = 0;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for (;;) {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memset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(used, 0, 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sizeof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(used));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int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f = </a:t>
            </a:r>
            <a:r>
              <a:rPr lang="en-US" altLang="ja-JP" sz="2000" dirty="0" err="1" smtClean="0">
                <a:latin typeface="ゆたぽん（コーディング）" pitchFamily="1" charset="-128"/>
                <a:ea typeface="ゆたぽん（コーディング）" pitchFamily="1" charset="-128"/>
              </a:rPr>
              <a:t>dfs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(s,</a:t>
            </a:r>
            <a:r>
              <a:rPr lang="ja-JP" altLang="en-US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 </a:t>
            </a: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t, INF);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if (f == 0) return flow;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	flow += f;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	}</a:t>
            </a:r>
          </a:p>
          <a:p>
            <a:pPr>
              <a:buNone/>
            </a:pPr>
            <a:r>
              <a:rPr lang="en-US" altLang="ja-JP" sz="2000" dirty="0" smtClean="0">
                <a:latin typeface="ゆたぽん（コーディング）" pitchFamily="1" charset="-128"/>
                <a:ea typeface="ゆたぽん（コーディング）" pitchFamily="1" charset="-128"/>
              </a:rPr>
              <a:t>}</a:t>
            </a:r>
          </a:p>
          <a:p>
            <a:pPr>
              <a:buNone/>
            </a:pP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最悪計算量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：最大流を</a:t>
            </a:r>
            <a:r>
              <a:rPr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F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とすると</a:t>
            </a:r>
            <a:r>
              <a:rPr lang="en-US" altLang="ja-JP" dirty="0" smtClean="0">
                <a:solidFill>
                  <a:srgbClr val="FF0000"/>
                </a:solidFill>
              </a:rPr>
              <a:t>O(F|E|)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最小カット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点</a:t>
            </a:r>
            <a:r>
              <a:rPr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s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から点</a:t>
            </a:r>
            <a:r>
              <a:rPr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t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へ流れる水をせきとめる</a:t>
            </a:r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除去すべき辺の和の最小値は？</a:t>
            </a:r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907704" y="328498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627784" y="494116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995936" y="32849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156176" y="328498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364088" y="494116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843808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427984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最小カット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点</a:t>
            </a:r>
            <a:r>
              <a:rPr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s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から点</a:t>
            </a:r>
            <a:r>
              <a:rPr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t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へ流れる水をせきとめる</a:t>
            </a:r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除去すべき辺の和の最小値は？</a:t>
            </a:r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dirty="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907704" y="328498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627784" y="494116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923928" y="32129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6</a:t>
            </a:r>
            <a:endParaRPr kumimoji="1" lang="ja-JP" altLang="en-US" sz="2800" dirty="0">
              <a:solidFill>
                <a:srgbClr val="FF0000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156176" y="328498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364088" y="494116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5</a:t>
            </a:r>
            <a:endParaRPr kumimoji="1" lang="ja-JP" altLang="en-US" sz="2800" dirty="0">
              <a:solidFill>
                <a:srgbClr val="FF0000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843808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427984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707904" y="342900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>
                <a:solidFill>
                  <a:srgbClr val="FF0000"/>
                </a:solidFill>
                <a:latin typeface="小塚ゴシック Pro H" pitchFamily="34" charset="-128"/>
                <a:ea typeface="小塚ゴシック Pro H" pitchFamily="34" charset="-128"/>
              </a:rPr>
              <a:t>×</a:t>
            </a:r>
            <a:endParaRPr kumimoji="1" lang="ja-JP" altLang="en-US" sz="3600" dirty="0">
              <a:solidFill>
                <a:srgbClr val="FF0000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2080" y="5085184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>
                <a:solidFill>
                  <a:srgbClr val="FF0000"/>
                </a:solidFill>
                <a:latin typeface="小塚ゴシック Pro H" pitchFamily="34" charset="-128"/>
                <a:ea typeface="小塚ゴシック Pro H" pitchFamily="34" charset="-128"/>
              </a:rPr>
              <a:t>×</a:t>
            </a:r>
            <a:endParaRPr kumimoji="1" lang="ja-JP" altLang="en-US" sz="3600" dirty="0">
              <a:solidFill>
                <a:srgbClr val="FF0000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最小カット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点</a:t>
            </a:r>
            <a:r>
              <a:rPr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s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から点</a:t>
            </a:r>
            <a:r>
              <a:rPr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t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へ流れる水をせきとめる</a:t>
            </a:r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除去すべき辺の和の最小値は？</a:t>
            </a:r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pPr>
              <a:buNone/>
            </a:pPr>
            <a:r>
              <a:rPr lang="ja-JP" altLang="en-US" sz="4400" dirty="0" smtClean="0">
                <a:solidFill>
                  <a:srgbClr val="FF0000"/>
                </a:solidFill>
              </a:rPr>
              <a:t>答えは最大流と同じ値</a:t>
            </a:r>
            <a:endParaRPr lang="en-US" altLang="ja-JP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sz="2800" dirty="0" smtClean="0">
                <a:latin typeface="小塚ゴシック Pro R" pitchFamily="34" charset="-128"/>
                <a:ea typeface="小塚ゴシック Pro R" pitchFamily="34" charset="-128"/>
              </a:rPr>
              <a:t>証明略</a:t>
            </a:r>
            <a:endParaRPr lang="en-US" altLang="ja-JP" sz="28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en-US" altLang="ja-JP" sz="2800" dirty="0" smtClean="0">
                <a:latin typeface="小塚ゴシック Pro R" pitchFamily="34" charset="-128"/>
                <a:ea typeface="小塚ゴシック Pro R" pitchFamily="34" charset="-128"/>
              </a:rPr>
              <a:t>(</a:t>
            </a:r>
            <a:r>
              <a:rPr lang="ja-JP" altLang="en-US" sz="2800" dirty="0" smtClean="0">
                <a:latin typeface="小塚ゴシック Pro R" pitchFamily="34" charset="-128"/>
                <a:ea typeface="小塚ゴシック Pro R" pitchFamily="34" charset="-128"/>
              </a:rPr>
              <a:t>情報学科</a:t>
            </a:r>
            <a:r>
              <a:rPr lang="en-US" altLang="ja-JP" sz="2800" dirty="0" smtClean="0">
                <a:latin typeface="小塚ゴシック Pro R" pitchFamily="34" charset="-128"/>
                <a:ea typeface="小塚ゴシック Pro R" pitchFamily="34" charset="-128"/>
              </a:rPr>
              <a:t>2</a:t>
            </a:r>
            <a:r>
              <a:rPr lang="ja-JP" altLang="en-US" sz="2800" dirty="0" smtClean="0">
                <a:latin typeface="小塚ゴシック Pro R" pitchFamily="34" charset="-128"/>
                <a:ea typeface="小塚ゴシック Pro R" pitchFamily="34" charset="-128"/>
              </a:rPr>
              <a:t>回後期・電気電子工学科</a:t>
            </a:r>
            <a:r>
              <a:rPr lang="en-US" altLang="ja-JP" sz="2800" dirty="0" smtClean="0">
                <a:latin typeface="小塚ゴシック Pro R" pitchFamily="34" charset="-128"/>
                <a:ea typeface="小塚ゴシック Pro R" pitchFamily="34" charset="-128"/>
              </a:rPr>
              <a:t>3</a:t>
            </a:r>
            <a:r>
              <a:rPr lang="ja-JP" altLang="en-US" sz="2800" dirty="0" smtClean="0">
                <a:latin typeface="小塚ゴシック Pro R" pitchFamily="34" charset="-128"/>
                <a:ea typeface="小塚ゴシック Pro R" pitchFamily="34" charset="-128"/>
              </a:rPr>
              <a:t>回後期で</a:t>
            </a:r>
            <a:endParaRPr lang="en-US" altLang="ja-JP" sz="28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en-US" altLang="ja-JP" sz="2800" dirty="0" smtClean="0">
                <a:latin typeface="小塚ゴシック Pro R" pitchFamily="34" charset="-128"/>
                <a:ea typeface="小塚ゴシック Pro R" pitchFamily="34" charset="-128"/>
              </a:rPr>
              <a:t> </a:t>
            </a:r>
            <a:r>
              <a:rPr lang="ja-JP" altLang="en-US" sz="2800" dirty="0" smtClean="0">
                <a:latin typeface="小塚ゴシック Pro R" pitchFamily="34" charset="-128"/>
                <a:ea typeface="小塚ゴシック Pro R" pitchFamily="34" charset="-128"/>
              </a:rPr>
              <a:t>開講される</a:t>
            </a:r>
            <a:r>
              <a:rPr lang="en-US" altLang="ja-JP" sz="2800" dirty="0" smtClean="0">
                <a:latin typeface="小塚ゴシック Pro R" pitchFamily="34" charset="-128"/>
                <a:ea typeface="小塚ゴシック Pro R" pitchFamily="34" charset="-128"/>
              </a:rPr>
              <a:t>｢</a:t>
            </a:r>
            <a:r>
              <a:rPr lang="ja-JP" altLang="en-US" sz="2800" dirty="0" smtClean="0">
                <a:latin typeface="小塚ゴシック Pro R" pitchFamily="34" charset="-128"/>
                <a:ea typeface="小塚ゴシック Pro R" pitchFamily="34" charset="-128"/>
              </a:rPr>
              <a:t>グラフ理論</a:t>
            </a:r>
            <a:r>
              <a:rPr lang="en-US" altLang="ja-JP" sz="2800" dirty="0" smtClean="0">
                <a:latin typeface="小塚ゴシック Pro R" pitchFamily="34" charset="-128"/>
                <a:ea typeface="小塚ゴシック Pro R" pitchFamily="34" charset="-128"/>
              </a:rPr>
              <a:t>｣</a:t>
            </a:r>
            <a:r>
              <a:rPr lang="ja-JP" altLang="en-US" sz="2800" dirty="0" smtClean="0">
                <a:latin typeface="小塚ゴシック Pro R" pitchFamily="34" charset="-128"/>
                <a:ea typeface="小塚ゴシック Pro R" pitchFamily="34" charset="-128"/>
              </a:rPr>
              <a:t>を参照</a:t>
            </a:r>
            <a:r>
              <a:rPr lang="en-US" altLang="ja-JP" sz="2800" dirty="0" smtClean="0">
                <a:latin typeface="小塚ゴシック Pro R" pitchFamily="34" charset="-128"/>
                <a:ea typeface="小塚ゴシック Pro R" pitchFamily="34" charset="-128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二部マッチング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男女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でフォークダンスをします</a:t>
            </a:r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pPr>
              <a:buNone/>
            </a:pPr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友達同士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の</a:t>
            </a:r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ペアは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最大で何組できるか？</a:t>
            </a:r>
            <a:endParaRPr kumimoji="1"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699792" y="2996952"/>
            <a:ext cx="864096" cy="864096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1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699792" y="4149080"/>
            <a:ext cx="864096" cy="864096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2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699792" y="5301208"/>
            <a:ext cx="864096" cy="864096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3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148064" y="2996952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1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148064" y="4149080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2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5148064" y="5301208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3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cxnSp>
        <p:nvCxnSpPr>
          <p:cNvPr id="13" name="直線コネクタ 12"/>
          <p:cNvCxnSpPr>
            <a:stCxn id="5" idx="6"/>
            <a:endCxn id="10" idx="2"/>
          </p:cNvCxnSpPr>
          <p:nvPr/>
        </p:nvCxnSpPr>
        <p:spPr>
          <a:xfrm>
            <a:off x="3563888" y="3429000"/>
            <a:ext cx="1584176" cy="11521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9" idx="2"/>
          </p:cNvCxnSpPr>
          <p:nvPr/>
        </p:nvCxnSpPr>
        <p:spPr>
          <a:xfrm flipV="1">
            <a:off x="3563888" y="3429000"/>
            <a:ext cx="1584176" cy="11521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0" idx="2"/>
          </p:cNvCxnSpPr>
          <p:nvPr/>
        </p:nvCxnSpPr>
        <p:spPr>
          <a:xfrm flipV="1">
            <a:off x="3563888" y="4581128"/>
            <a:ext cx="1584176" cy="11521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5" idx="6"/>
            <a:endCxn id="11" idx="2"/>
          </p:cNvCxnSpPr>
          <p:nvPr/>
        </p:nvCxnSpPr>
        <p:spPr>
          <a:xfrm>
            <a:off x="3563888" y="3429000"/>
            <a:ext cx="1584176" cy="23042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二部マッチング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こうすれば</a:t>
            </a:r>
            <a:r>
              <a:rPr lang="ja-JP" altLang="en-US" dirty="0" smtClean="0"/>
              <a:t>最大流問題</a:t>
            </a:r>
            <a:r>
              <a:rPr kumimoji="1" lang="ja-JP" altLang="en-US" dirty="0" smtClean="0"/>
              <a:t>になる</a:t>
            </a:r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699792" y="2996952"/>
            <a:ext cx="864096" cy="864096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1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699792" y="4149080"/>
            <a:ext cx="864096" cy="864096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2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699792" y="5301208"/>
            <a:ext cx="864096" cy="864096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3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148064" y="2996952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1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148064" y="4149080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2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5148064" y="5301208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小塚ゴシック Pro B" pitchFamily="34" charset="-128"/>
                <a:ea typeface="小塚ゴシック Pro B" pitchFamily="34" charset="-128"/>
              </a:rPr>
              <a:t>3</a:t>
            </a:r>
            <a:endParaRPr kumimoji="1" lang="ja-JP" altLang="en-US" dirty="0">
              <a:latin typeface="小塚ゴシック Pro B" pitchFamily="34" charset="-128"/>
              <a:ea typeface="小塚ゴシック Pro B" pitchFamily="34" charset="-128"/>
            </a:endParaRPr>
          </a:p>
        </p:txBody>
      </p:sp>
      <p:cxnSp>
        <p:nvCxnSpPr>
          <p:cNvPr id="13" name="直線コネクタ 12"/>
          <p:cNvCxnSpPr>
            <a:stCxn id="5" idx="6"/>
            <a:endCxn id="10" idx="2"/>
          </p:cNvCxnSpPr>
          <p:nvPr/>
        </p:nvCxnSpPr>
        <p:spPr>
          <a:xfrm>
            <a:off x="3563888" y="3429000"/>
            <a:ext cx="1584176" cy="11521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9" idx="2"/>
          </p:cNvCxnSpPr>
          <p:nvPr/>
        </p:nvCxnSpPr>
        <p:spPr>
          <a:xfrm flipV="1">
            <a:off x="3563888" y="3429000"/>
            <a:ext cx="1584176" cy="11521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0" idx="2"/>
          </p:cNvCxnSpPr>
          <p:nvPr/>
        </p:nvCxnSpPr>
        <p:spPr>
          <a:xfrm flipV="1">
            <a:off x="3563888" y="4581128"/>
            <a:ext cx="1584176" cy="11521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5" idx="6"/>
            <a:endCxn id="11" idx="2"/>
          </p:cNvCxnSpPr>
          <p:nvPr/>
        </p:nvCxnSpPr>
        <p:spPr>
          <a:xfrm>
            <a:off x="3563888" y="3429000"/>
            <a:ext cx="1584176" cy="23042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827584" y="2996952"/>
            <a:ext cx="86409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020272" y="2996952"/>
            <a:ext cx="86409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22" name="直線コネクタ 21"/>
          <p:cNvCxnSpPr>
            <a:endCxn id="8" idx="2"/>
          </p:cNvCxnSpPr>
          <p:nvPr/>
        </p:nvCxnSpPr>
        <p:spPr>
          <a:xfrm>
            <a:off x="1691680" y="573325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691680" y="342900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691680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012160" y="342900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012160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012160" y="573325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91680" y="292494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91680" y="407707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691680" y="52292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52292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012160" y="407707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12160" y="292494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563888" y="314096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067944" y="34290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79912" y="450912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635896" y="53732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一般マッチング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 smtClean="0"/>
              <a:t>｢</a:t>
            </a:r>
            <a:r>
              <a:rPr kumimoji="1" lang="ja-JP" altLang="en-US" dirty="0" smtClean="0"/>
              <a:t>二人組作ってー</a:t>
            </a:r>
            <a:r>
              <a:rPr kumimoji="1" lang="en-US" altLang="ja-JP" dirty="0" smtClean="0"/>
              <a:t>｣</a:t>
            </a:r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複雑すぎて競プロで扱うことはまずない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完全マッチング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(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全員友達と組めるか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)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は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en-US" altLang="ja-JP" dirty="0" err="1" smtClean="0">
                <a:latin typeface="小塚ゴシック Pro R" pitchFamily="34" charset="-128"/>
                <a:ea typeface="小塚ゴシック Pro R" pitchFamily="34" charset="-128"/>
              </a:rPr>
              <a:t>tutte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の行列というもので判断できる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これも行列式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・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恒等式が出てくるので激ムズ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最小費用流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川を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開通して</a:t>
            </a:r>
            <a:r>
              <a:rPr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s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から</a:t>
            </a:r>
            <a:r>
              <a:rPr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t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にＦだけ水を流す</a:t>
            </a:r>
            <a:endParaRPr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最も</a:t>
            </a:r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安くしたときにかかる費用は？</a:t>
            </a:r>
            <a:endParaRPr kumimoji="1" lang="ja-JP" altLang="en-US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835696" y="2852936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</a:p>
          <a:p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$2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979712" y="4581128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2</a:t>
            </a:r>
          </a:p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$4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2852936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</a:t>
            </a:r>
          </a:p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$2</a:t>
            </a:r>
            <a:endParaRPr lang="en-US" altLang="ja-JP" sz="2800" dirty="0" smtClean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24128" y="2852936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8</a:t>
            </a:r>
          </a:p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$6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36096" y="4509120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</a:t>
            </a:r>
          </a:p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$2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843808" y="4365104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</a:t>
            </a:r>
          </a:p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$6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067944" y="4005064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3</a:t>
            </a:r>
          </a:p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$3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最大流と同じように逆辺をはる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 lvl="1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逆辺に流す費用</a:t>
            </a:r>
            <a:r>
              <a:rPr lang="en-US" altLang="ja-JP" dirty="0" smtClean="0"/>
              <a:t>)=(</a:t>
            </a:r>
            <a:r>
              <a:rPr lang="ja-JP" altLang="en-US" dirty="0" smtClean="0"/>
              <a:t>元の辺に流す費用</a:t>
            </a:r>
            <a:r>
              <a:rPr lang="en-US" altLang="ja-JP" dirty="0" smtClean="0"/>
              <a:t>)×(</a:t>
            </a:r>
            <a:r>
              <a:rPr lang="ja-JP" altLang="en-US" dirty="0" smtClean="0"/>
              <a:t>－</a:t>
            </a:r>
            <a:r>
              <a:rPr lang="en-US" altLang="ja-JP" dirty="0" smtClean="0"/>
              <a:t>1</a:t>
            </a:r>
            <a:r>
              <a:rPr lang="en-US" altLang="ja-JP" dirty="0" smtClean="0"/>
              <a:t>)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t</a:t>
            </a:r>
            <a:r>
              <a:rPr lang="ja-JP" altLang="en-US" dirty="0" err="1" smtClean="0">
                <a:latin typeface="小塚ゴシック Pro R" pitchFamily="34" charset="-128"/>
                <a:ea typeface="小塚ゴシック Pro R" pitchFamily="34" charset="-128"/>
              </a:rPr>
              <a:t>まで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流すのに安い経路から順に採用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 lvl="1">
              <a:buNone/>
            </a:pPr>
            <a:r>
              <a:rPr lang="ja-JP" altLang="en-US" dirty="0" smtClean="0"/>
              <a:t>最短経路問題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負</a:t>
            </a:r>
            <a:r>
              <a:rPr lang="ja-JP" altLang="en-US" dirty="0" smtClean="0"/>
              <a:t>の費用</a:t>
            </a:r>
            <a:r>
              <a:rPr lang="ja-JP" altLang="en-US" dirty="0" smtClean="0"/>
              <a:t>があるので</a:t>
            </a:r>
            <a:r>
              <a:rPr lang="en-US" altLang="ja-JP" dirty="0" smtClean="0"/>
              <a:t>Bellman-Ford</a:t>
            </a:r>
            <a:r>
              <a:rPr lang="ja-JP" altLang="en-US" dirty="0" smtClean="0"/>
              <a:t>法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Ｆ流せるようになったらそこで中断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問題を解いてみよう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最大流問題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点</a:t>
            </a:r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s(Source)</a:t>
            </a:r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から点</a:t>
            </a:r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t(Sink)</a:t>
            </a:r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へ水を流す</a:t>
            </a:r>
            <a:endParaRPr kumimoji="1"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最もたくさん水が流れるときの流量は？</a:t>
            </a:r>
            <a:endParaRPr kumimoji="1" lang="ja-JP" altLang="en-US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907704" y="328498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27784" y="494116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7" name="直線矢印コネクタ 16"/>
          <p:cNvCxnSpPr>
            <a:endCxn id="10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995936" y="32849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156176" y="328498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364088" y="494116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843808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427984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おつかれさまでした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89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激ムズ！</a:t>
            </a: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ライブラリがないと太刀打ちできないね</a:t>
            </a:r>
            <a:endParaRPr kumimoji="1"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われらが先輩</a:t>
            </a:r>
            <a:r>
              <a:rPr lang="en-US" altLang="ja-JP" sz="2400" dirty="0" err="1" smtClean="0">
                <a:latin typeface="小塚ゴシック Pro R" pitchFamily="34" charset="-128"/>
                <a:ea typeface="小塚ゴシック Pro R" pitchFamily="34" charset="-128"/>
                <a:hlinkClick r:id="rId2"/>
              </a:rPr>
              <a:t>cos</a:t>
            </a:r>
            <a:r>
              <a:rPr lang="ja-JP" altLang="en-US" sz="2400" dirty="0" err="1" smtClean="0">
                <a:latin typeface="小塚ゴシック Pro R" pitchFamily="34" charset="-128"/>
                <a:ea typeface="小塚ゴシック Pro R" pitchFamily="34" charset="-128"/>
                <a:hlinkClick r:id="rId2"/>
              </a:rPr>
              <a:t>さんの</a:t>
            </a:r>
            <a:r>
              <a:rPr lang="en-US" altLang="ja-JP" sz="2400" dirty="0" err="1" smtClean="0">
                <a:latin typeface="小塚ゴシック Pro R" pitchFamily="34" charset="-128"/>
                <a:ea typeface="小塚ゴシック Pro R" pitchFamily="34" charset="-128"/>
                <a:hlinkClick r:id="rId2"/>
              </a:rPr>
              <a:t>Github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とかもあるよ</a:t>
            </a:r>
            <a:endParaRPr kumimoji="1" lang="en-US" altLang="ja-JP" sz="24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kumimoji="1"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日頃から蟻本写経などもしっかりやろう</a:t>
            </a:r>
            <a:endParaRPr kumimoji="1"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en-US" altLang="ja-JP" dirty="0" smtClean="0"/>
              <a:t>ICPC</a:t>
            </a:r>
            <a:r>
              <a:rPr lang="ja-JP" altLang="en-US" dirty="0" smtClean="0"/>
              <a:t>参加</a:t>
            </a:r>
            <a:r>
              <a:rPr lang="ja-JP" altLang="en-US" dirty="0" smtClean="0"/>
              <a:t>しよう</a:t>
            </a:r>
            <a:r>
              <a:rPr lang="ja-JP" altLang="en-US" dirty="0" smtClean="0"/>
              <a:t>ぜ！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申込の時期だぜ！</a:t>
            </a:r>
            <a:endParaRPr lang="en-US" altLang="ja-JP" sz="1000" dirty="0" smtClean="0"/>
          </a:p>
          <a:p>
            <a:pPr>
              <a:buNone/>
            </a:pPr>
            <a:r>
              <a:rPr lang="ja-JP" altLang="en-US" dirty="0" smtClean="0"/>
              <a:t>次回は</a:t>
            </a:r>
            <a:r>
              <a:rPr lang="en-US" altLang="ja-JP" dirty="0" smtClean="0"/>
              <a:t>alpha</a:t>
            </a:r>
            <a:r>
              <a:rPr lang="ja-JP" altLang="en-US" dirty="0" err="1" smtClean="0"/>
              <a:t>くんに</a:t>
            </a:r>
            <a:r>
              <a:rPr lang="ja-JP" altLang="en-US" dirty="0" smtClean="0"/>
              <a:t>よる</a:t>
            </a:r>
            <a:r>
              <a:rPr lang="en-US" altLang="ja-JP" dirty="0" err="1" smtClean="0"/>
              <a:t>bitDP</a:t>
            </a:r>
            <a:r>
              <a:rPr lang="ja-JP" altLang="en-US" dirty="0" err="1" smtClean="0"/>
              <a:t>です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次々回以降は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Normal</a:t>
            </a:r>
            <a:r>
              <a:rPr lang="ja-JP" altLang="en-US" dirty="0" err="1" smtClean="0">
                <a:latin typeface="小塚ゴシック Pro R" pitchFamily="34" charset="-128"/>
                <a:ea typeface="小塚ゴシック Pro R" pitchFamily="34" charset="-128"/>
              </a:rPr>
              <a:t>と</a:t>
            </a:r>
            <a:r>
              <a:rPr lang="ja-JP" altLang="en-US" dirty="0" err="1" smtClean="0">
                <a:latin typeface="小塚ゴシック Pro R" pitchFamily="34" charset="-128"/>
                <a:ea typeface="小塚ゴシック Pro R" pitchFamily="34" charset="-128"/>
              </a:rPr>
              <a:t>合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体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するかも？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貪欲法でやってみる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s</a:t>
            </a:r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から</a:t>
            </a:r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t</a:t>
            </a:r>
            <a:r>
              <a:rPr kumimoji="1" lang="ja-JP" altLang="en-US" dirty="0" err="1" smtClean="0">
                <a:latin typeface="小塚ゴシック Pro M" pitchFamily="34" charset="-128"/>
                <a:ea typeface="小塚ゴシック Pro M" pitchFamily="34" charset="-128"/>
              </a:rPr>
              <a:t>への</a:t>
            </a:r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経路を見つけたら流す</a:t>
            </a:r>
            <a:endParaRPr kumimoji="1"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r>
              <a:rPr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見つからなくなるまでやる</a:t>
            </a:r>
            <a:endParaRPr kumimoji="1"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691680" y="328498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貪欲法でやってみる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という経路を発見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>
                <a:latin typeface="小塚ゴシック Pro L" pitchFamily="34" charset="-128"/>
                <a:ea typeface="小塚ゴシック Pro L" pitchFamily="34" charset="-128"/>
              </a:rPr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この経路で流せる最大量は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5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691680" y="328498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貪欲法でやってみる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流してみた</a:t>
            </a:r>
            <a:endParaRPr kumimoji="1"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691680" y="328498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5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5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5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貪欲法でやってみる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→</a:t>
            </a:r>
            <a:r>
              <a:rPr lang="en-US" altLang="ja-JP" dirty="0" smtClean="0"/>
              <a:t>3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という経路を発見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現状ではこの経路で流せる最大量は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5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691680" y="328498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644008" y="4221088"/>
            <a:ext cx="504056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貪欲法でやってみる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流してみた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もう流せないので最大流は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10</a:t>
            </a:r>
            <a:endParaRPr kumimoji="1"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619672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10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5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5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5/6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644008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しかし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2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t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減、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 s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3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t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増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48264" y="3284984"/>
            <a:ext cx="86409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ｔ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１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79912" y="5013176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２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0032" y="3356992"/>
            <a:ext cx="8640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err="1" smtClean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rPr>
              <a:t>３</a:t>
            </a:r>
            <a:endParaRPr kumimoji="1" lang="ja-JP" altLang="en-US" dirty="0">
              <a:solidFill>
                <a:schemeClr val="tx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cxnSp>
        <p:nvCxnSpPr>
          <p:cNvPr id="10" name="直線矢印コネクタ 9"/>
          <p:cNvCxnSpPr>
            <a:endCxn id="7" idx="1"/>
          </p:cNvCxnSpPr>
          <p:nvPr/>
        </p:nvCxnSpPr>
        <p:spPr>
          <a:xfrm>
            <a:off x="1691680" y="3789040"/>
            <a:ext cx="1008112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619672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10/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10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2" name="直線矢印コネクタ 11"/>
          <p:cNvCxnSpPr>
            <a:endCxn id="8" idx="1"/>
          </p:cNvCxnSpPr>
          <p:nvPr/>
        </p:nvCxnSpPr>
        <p:spPr>
          <a:xfrm flipV="1">
            <a:off x="1691680" y="5445224"/>
            <a:ext cx="2088232" cy="1257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91680" y="4941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0/2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4" name="直線矢印コネクタ 13"/>
          <p:cNvCxnSpPr>
            <a:endCxn id="9" idx="1"/>
          </p:cNvCxnSpPr>
          <p:nvPr/>
        </p:nvCxnSpPr>
        <p:spPr>
          <a:xfrm>
            <a:off x="3563888" y="3789040"/>
            <a:ext cx="129614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32849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6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789040"/>
            <a:ext cx="122413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24128" y="32849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6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/8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644008" y="5445224"/>
            <a:ext cx="2304256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644008" y="49411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4</a:t>
            </a:r>
            <a:r>
              <a:rPr kumimoji="1"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/5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47864" y="4221088"/>
            <a:ext cx="432048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9979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4</a:t>
            </a:r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/6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644008" y="4221088"/>
            <a:ext cx="432048" cy="792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139952" y="43651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小塚ゴシック Pro M" pitchFamily="34" charset="-128"/>
                <a:ea typeface="小塚ゴシック Pro M" pitchFamily="34" charset="-128"/>
              </a:rPr>
              <a:t>0/3</a:t>
            </a:r>
            <a:endParaRPr kumimoji="1" lang="ja-JP" altLang="en-US" sz="2800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タイト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コロジー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21630</TotalTime>
  <Words>1012</Words>
  <Application>Microsoft Office PowerPoint</Application>
  <PresentationFormat>画面に合わせる (4:3)</PresentationFormat>
  <Paragraphs>408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30</vt:i4>
      </vt:variant>
    </vt:vector>
  </HeadingPairs>
  <TitlesOfParts>
    <vt:vector size="32" baseType="lpstr">
      <vt:lpstr>タイトル</vt:lpstr>
      <vt:lpstr>デザインの設定</vt:lpstr>
      <vt:lpstr>プロコン練習会Advanced</vt:lpstr>
      <vt:lpstr>フロー</vt:lpstr>
      <vt:lpstr>最大流問題</vt:lpstr>
      <vt:lpstr>貪欲法でやってみる</vt:lpstr>
      <vt:lpstr>貪欲法でやってみる</vt:lpstr>
      <vt:lpstr>貪欲法でやってみる</vt:lpstr>
      <vt:lpstr>貪欲法でやってみる</vt:lpstr>
      <vt:lpstr>貪欲法でやってみる</vt:lpstr>
      <vt:lpstr>しかし</vt:lpstr>
      <vt:lpstr>しかし</vt:lpstr>
      <vt:lpstr>しかし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分かったかな？</vt:lpstr>
      <vt:lpstr>実装(1/3)</vt:lpstr>
      <vt:lpstr>実装(2/3)</vt:lpstr>
      <vt:lpstr>実装(3/3)</vt:lpstr>
      <vt:lpstr>最小カット</vt:lpstr>
      <vt:lpstr>最小カット</vt:lpstr>
      <vt:lpstr>最小カット</vt:lpstr>
      <vt:lpstr>二部マッチング</vt:lpstr>
      <vt:lpstr>二部マッチング</vt:lpstr>
      <vt:lpstr>一般マッチング</vt:lpstr>
      <vt:lpstr>最小費用流</vt:lpstr>
      <vt:lpstr>方針</vt:lpstr>
      <vt:lpstr>問題を解いてみよう</vt:lpstr>
      <vt:lpstr>おつかれさまでした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takashi001</dc:creator>
  <cp:lastModifiedBy>takashi001</cp:lastModifiedBy>
  <cp:revision>345</cp:revision>
  <dcterms:created xsi:type="dcterms:W3CDTF">2014-01-04T23:52:23Z</dcterms:created>
  <dcterms:modified xsi:type="dcterms:W3CDTF">2014-06-07T00:53:11Z</dcterms:modified>
</cp:coreProperties>
</file>