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</p:sldIdLst>
  <p:sldSz cx="18288000" cy="10287000"/>
  <p:notesSz cx="6858000" cy="9144000"/>
  <p:embeddedFontLst>
    <p:embeddedFont>
      <p:font typeface="Bold Ink" panose="020B0604020202020204" charset="-128"/>
      <p:regular r:id="rId13"/>
    </p:embeddedFont>
    <p:embeddedFont>
      <p:font typeface="Noto Sans" panose="020B0502040504020204" pitchFamily="3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56" autoAdjust="0"/>
    <p:restoredTop sz="94622" autoAdjust="0"/>
  </p:normalViewPr>
  <p:slideViewPr>
    <p:cSldViewPr>
      <p:cViewPr varScale="1">
        <p:scale>
          <a:sx n="53" d="100"/>
          <a:sy n="53" d="100"/>
        </p:scale>
        <p:origin x="7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2FA01-2537-44A5-B5B7-90874EA02391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18069-C597-4057-AF3B-F588FAA36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79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918069-C597-4057-AF3B-F588FAA3677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55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5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8539" y="567244"/>
            <a:ext cx="16950921" cy="9152512"/>
            <a:chOff x="0" y="0"/>
            <a:chExt cx="4464440" cy="24105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4440" cy="2410538"/>
            </a:xfrm>
            <a:custGeom>
              <a:avLst/>
              <a:gdLst/>
              <a:ahLst/>
              <a:cxnLst/>
              <a:rect l="l" t="t" r="r" b="b"/>
              <a:pathLst>
                <a:path w="4464440" h="2410538">
                  <a:moveTo>
                    <a:pt x="0" y="0"/>
                  </a:moveTo>
                  <a:lnTo>
                    <a:pt x="4464440" y="0"/>
                  </a:lnTo>
                  <a:lnTo>
                    <a:pt x="4464440" y="2410538"/>
                  </a:lnTo>
                  <a:lnTo>
                    <a:pt x="0" y="2410538"/>
                  </a:lnTo>
                  <a:close/>
                </a:path>
              </a:pathLst>
            </a:custGeom>
            <a:solidFill>
              <a:srgbClr val="FCFFF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64440" cy="24486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754494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5754494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307436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 flipV="1">
            <a:off x="307436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733010" y="2704848"/>
            <a:ext cx="13220987" cy="4027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2"/>
              </a:lnSpc>
            </a:pPr>
            <a:r>
              <a:rPr lang="en-US" sz="11343">
                <a:solidFill>
                  <a:srgbClr val="608042"/>
                </a:solidFill>
                <a:latin typeface="Bold Ink"/>
                <a:ea typeface="Bold Ink"/>
                <a:cs typeface="Bold Ink"/>
                <a:sym typeface="Bold Ink"/>
              </a:rPr>
              <a:t>Wavecon Dashboard Analysis</a:t>
            </a:r>
          </a:p>
        </p:txBody>
      </p:sp>
      <p:sp>
        <p:nvSpPr>
          <p:cNvPr id="10" name="Freeform 10"/>
          <p:cNvSpPr/>
          <p:nvPr/>
        </p:nvSpPr>
        <p:spPr>
          <a:xfrm rot="-10800000">
            <a:off x="8244902" y="-390240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0"/>
                </a:moveTo>
                <a:lnTo>
                  <a:pt x="1798196" y="0"/>
                </a:lnTo>
                <a:lnTo>
                  <a:pt x="1798196" y="1418940"/>
                </a:lnTo>
                <a:lnTo>
                  <a:pt x="0" y="1418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V="1">
            <a:off x="8244902" y="9260684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1418940"/>
                </a:moveTo>
                <a:lnTo>
                  <a:pt x="1798196" y="1418940"/>
                </a:lnTo>
                <a:lnTo>
                  <a:pt x="1798196" y="0"/>
                </a:lnTo>
                <a:lnTo>
                  <a:pt x="0" y="0"/>
                </a:lnTo>
                <a:lnTo>
                  <a:pt x="0" y="141894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673452" y="3001158"/>
            <a:ext cx="3585848" cy="4372978"/>
          </a:xfrm>
          <a:custGeom>
            <a:avLst/>
            <a:gdLst/>
            <a:ahLst/>
            <a:cxnLst/>
            <a:rect l="l" t="t" r="r" b="b"/>
            <a:pathLst>
              <a:path w="3585848" h="4372978">
                <a:moveTo>
                  <a:pt x="0" y="0"/>
                </a:moveTo>
                <a:lnTo>
                  <a:pt x="3585848" y="0"/>
                </a:lnTo>
                <a:lnTo>
                  <a:pt x="3585848" y="4372977"/>
                </a:lnTo>
                <a:lnTo>
                  <a:pt x="0" y="43729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3729" r="-42803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533506" y="7183318"/>
            <a:ext cx="13420491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9"/>
              </a:lnSpc>
            </a:pPr>
            <a:r>
              <a:rPr lang="en-US" sz="3399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Codebasics Virtual Intenship Challenge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5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8539" y="567244"/>
            <a:ext cx="16950921" cy="9152512"/>
            <a:chOff x="0" y="0"/>
            <a:chExt cx="4464440" cy="24105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4440" cy="2410538"/>
            </a:xfrm>
            <a:custGeom>
              <a:avLst/>
              <a:gdLst/>
              <a:ahLst/>
              <a:cxnLst/>
              <a:rect l="l" t="t" r="r" b="b"/>
              <a:pathLst>
                <a:path w="4464440" h="2410538">
                  <a:moveTo>
                    <a:pt x="0" y="0"/>
                  </a:moveTo>
                  <a:lnTo>
                    <a:pt x="4464440" y="0"/>
                  </a:lnTo>
                  <a:lnTo>
                    <a:pt x="4464440" y="2410538"/>
                  </a:lnTo>
                  <a:lnTo>
                    <a:pt x="0" y="2410538"/>
                  </a:lnTo>
                  <a:close/>
                </a:path>
              </a:pathLst>
            </a:custGeom>
            <a:solidFill>
              <a:srgbClr val="FCFFF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64440" cy="24486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754494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5754494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307436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 flipV="1">
            <a:off x="307436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673026" y="3417409"/>
            <a:ext cx="8941949" cy="3890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13"/>
              </a:lnSpc>
            </a:pPr>
            <a:r>
              <a:rPr lang="en-US" sz="16169" dirty="0">
                <a:solidFill>
                  <a:srgbClr val="608042"/>
                </a:solidFill>
                <a:latin typeface="Bold Ink"/>
                <a:ea typeface="Bold Ink"/>
                <a:cs typeface="Bold Ink"/>
                <a:sym typeface="Bold Ink"/>
              </a:rPr>
              <a:t>Thank</a:t>
            </a:r>
          </a:p>
          <a:p>
            <a:pPr algn="ctr">
              <a:lnSpc>
                <a:spcPts val="14713"/>
              </a:lnSpc>
            </a:pPr>
            <a:r>
              <a:rPr lang="en-US" sz="16169" dirty="0">
                <a:solidFill>
                  <a:srgbClr val="608042"/>
                </a:solidFill>
                <a:latin typeface="Bold Ink"/>
                <a:ea typeface="Bold Ink"/>
                <a:cs typeface="Bold Ink"/>
                <a:sym typeface="Bold Ink"/>
              </a:rPr>
              <a:t>You</a:t>
            </a:r>
          </a:p>
        </p:txBody>
      </p:sp>
      <p:sp>
        <p:nvSpPr>
          <p:cNvPr id="10" name="Freeform 10"/>
          <p:cNvSpPr/>
          <p:nvPr/>
        </p:nvSpPr>
        <p:spPr>
          <a:xfrm rot="-10800000">
            <a:off x="8244902" y="-390240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0"/>
                </a:moveTo>
                <a:lnTo>
                  <a:pt x="1798196" y="0"/>
                </a:lnTo>
                <a:lnTo>
                  <a:pt x="1798196" y="1418940"/>
                </a:lnTo>
                <a:lnTo>
                  <a:pt x="0" y="1418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V="1">
            <a:off x="8244902" y="9260684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1418940"/>
                </a:moveTo>
                <a:lnTo>
                  <a:pt x="1798196" y="1418940"/>
                </a:lnTo>
                <a:lnTo>
                  <a:pt x="1798196" y="0"/>
                </a:lnTo>
                <a:lnTo>
                  <a:pt x="0" y="0"/>
                </a:lnTo>
                <a:lnTo>
                  <a:pt x="0" y="141894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09487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8539" y="567244"/>
            <a:ext cx="16950921" cy="9152512"/>
            <a:chOff x="0" y="0"/>
            <a:chExt cx="4464440" cy="24105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4440" cy="2410538"/>
            </a:xfrm>
            <a:custGeom>
              <a:avLst/>
              <a:gdLst/>
              <a:ahLst/>
              <a:cxnLst/>
              <a:rect l="l" t="t" r="r" b="b"/>
              <a:pathLst>
                <a:path w="4464440" h="2410538">
                  <a:moveTo>
                    <a:pt x="0" y="0"/>
                  </a:moveTo>
                  <a:lnTo>
                    <a:pt x="4464440" y="0"/>
                  </a:lnTo>
                  <a:lnTo>
                    <a:pt x="4464440" y="2410538"/>
                  </a:lnTo>
                  <a:lnTo>
                    <a:pt x="0" y="2410538"/>
                  </a:lnTo>
                  <a:close/>
                </a:path>
              </a:pathLst>
            </a:custGeom>
            <a:solidFill>
              <a:srgbClr val="FCFFF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64440" cy="24486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754494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5754494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307436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 flipV="1">
            <a:off x="307436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705208" y="1843497"/>
            <a:ext cx="13220987" cy="1417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2"/>
              </a:lnSpc>
            </a:pPr>
            <a:r>
              <a:rPr lang="en-US" sz="11343">
                <a:solidFill>
                  <a:srgbClr val="608042"/>
                </a:solidFill>
                <a:latin typeface="Bold Ink"/>
                <a:ea typeface="Bold Ink"/>
                <a:cs typeface="Bold Ink"/>
                <a:sym typeface="Bold Ink"/>
              </a:rPr>
              <a:t>Introduction</a:t>
            </a:r>
          </a:p>
        </p:txBody>
      </p:sp>
      <p:sp>
        <p:nvSpPr>
          <p:cNvPr id="10" name="Freeform 10"/>
          <p:cNvSpPr/>
          <p:nvPr/>
        </p:nvSpPr>
        <p:spPr>
          <a:xfrm rot="-10800000">
            <a:off x="8244902" y="-390240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0"/>
                </a:moveTo>
                <a:lnTo>
                  <a:pt x="1798196" y="0"/>
                </a:lnTo>
                <a:lnTo>
                  <a:pt x="1798196" y="1418940"/>
                </a:lnTo>
                <a:lnTo>
                  <a:pt x="0" y="1418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V="1">
            <a:off x="8244902" y="9260684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1418940"/>
                </a:moveTo>
                <a:lnTo>
                  <a:pt x="1798196" y="1418940"/>
                </a:lnTo>
                <a:lnTo>
                  <a:pt x="1798196" y="0"/>
                </a:lnTo>
                <a:lnTo>
                  <a:pt x="0" y="0"/>
                </a:lnTo>
                <a:lnTo>
                  <a:pt x="0" y="141894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343776" y="4337302"/>
            <a:ext cx="13220987" cy="4221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5" lvl="1" indent="-453388" algn="l">
              <a:lnSpc>
                <a:spcPts val="4199"/>
              </a:lnSpc>
              <a:buFont typeface="Arial"/>
              <a:buChar char="•"/>
            </a:pPr>
            <a:r>
              <a:rPr lang="en-US" sz="4199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Wavecon is one of the leading telecom providers in India and launched it’s 5G plans in May 2022 along with other telecom providers</a:t>
            </a:r>
          </a:p>
          <a:p>
            <a:pPr algn="l">
              <a:lnSpc>
                <a:spcPts val="4199"/>
              </a:lnSpc>
            </a:pPr>
            <a:endParaRPr lang="en-US" sz="4199">
              <a:solidFill>
                <a:srgbClr val="60804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906775" lvl="1" indent="-453388" algn="l">
              <a:lnSpc>
                <a:spcPts val="4199"/>
              </a:lnSpc>
              <a:buFont typeface="Arial"/>
              <a:buChar char="•"/>
            </a:pPr>
            <a:r>
              <a:rPr lang="en-US" sz="4199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However, the management noticed a decline in their active users and revenue growth post 5G launch in May 2022.</a:t>
            </a:r>
          </a:p>
          <a:p>
            <a:pPr algn="l">
              <a:lnSpc>
                <a:spcPts val="4199"/>
              </a:lnSpc>
            </a:pPr>
            <a:endParaRPr lang="en-US" sz="4199">
              <a:solidFill>
                <a:srgbClr val="60804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8539" y="567244"/>
            <a:ext cx="16950921" cy="9152512"/>
            <a:chOff x="0" y="0"/>
            <a:chExt cx="4464440" cy="24105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4440" cy="2410538"/>
            </a:xfrm>
            <a:custGeom>
              <a:avLst/>
              <a:gdLst/>
              <a:ahLst/>
              <a:cxnLst/>
              <a:rect l="l" t="t" r="r" b="b"/>
              <a:pathLst>
                <a:path w="4464440" h="2410538">
                  <a:moveTo>
                    <a:pt x="0" y="0"/>
                  </a:moveTo>
                  <a:lnTo>
                    <a:pt x="4464440" y="0"/>
                  </a:lnTo>
                  <a:lnTo>
                    <a:pt x="4464440" y="2410538"/>
                  </a:lnTo>
                  <a:lnTo>
                    <a:pt x="0" y="24105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64440" cy="24486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754494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5754494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307436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 flipV="1">
            <a:off x="307436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8244902" y="-390240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0"/>
                </a:moveTo>
                <a:lnTo>
                  <a:pt x="1798196" y="0"/>
                </a:lnTo>
                <a:lnTo>
                  <a:pt x="1798196" y="1418940"/>
                </a:lnTo>
                <a:lnTo>
                  <a:pt x="0" y="1418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 flipV="1">
            <a:off x="8244902" y="9260684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1418940"/>
                </a:moveTo>
                <a:lnTo>
                  <a:pt x="1798196" y="1418940"/>
                </a:lnTo>
                <a:lnTo>
                  <a:pt x="1798196" y="0"/>
                </a:lnTo>
                <a:lnTo>
                  <a:pt x="0" y="0"/>
                </a:lnTo>
                <a:lnTo>
                  <a:pt x="0" y="141894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152586" y="4062382"/>
            <a:ext cx="6080935" cy="2764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161"/>
              </a:lnSpc>
            </a:pPr>
            <a:r>
              <a:rPr lang="en-US" sz="22155">
                <a:solidFill>
                  <a:srgbClr val="608042"/>
                </a:solidFill>
                <a:latin typeface="Bold Ink"/>
                <a:ea typeface="Bold Ink"/>
                <a:cs typeface="Bold Ink"/>
                <a:sym typeface="Bold Ink"/>
              </a:rPr>
              <a:t>}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03154" y="6939980"/>
            <a:ext cx="5579800" cy="2779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202"/>
              </a:lnSpc>
            </a:pPr>
            <a:r>
              <a:rPr lang="en-US" sz="22200">
                <a:solidFill>
                  <a:srgbClr val="608042"/>
                </a:solidFill>
                <a:latin typeface="Bold Ink"/>
                <a:ea typeface="Bold Ink"/>
                <a:cs typeface="Bold Ink"/>
                <a:sym typeface="Bold Ink"/>
              </a:rPr>
              <a:t>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05208" y="1843497"/>
            <a:ext cx="13220987" cy="1417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2"/>
              </a:lnSpc>
            </a:pPr>
            <a:r>
              <a:rPr lang="en-US" sz="11343">
                <a:solidFill>
                  <a:srgbClr val="608042"/>
                </a:solidFill>
                <a:latin typeface="Bold Ink"/>
                <a:ea typeface="Bold Ink"/>
                <a:cs typeface="Bold Ink"/>
                <a:sym typeface="Bold Ink"/>
              </a:rPr>
              <a:t>Details of Data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93075" y="3569635"/>
            <a:ext cx="3399978" cy="5688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51"/>
              </a:lnSpc>
            </a:pPr>
            <a:r>
              <a:rPr lang="en-US" sz="4036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January</a:t>
            </a:r>
          </a:p>
          <a:p>
            <a:pPr algn="l">
              <a:lnSpc>
                <a:spcPts val="5651"/>
              </a:lnSpc>
            </a:pPr>
            <a:r>
              <a:rPr lang="en-US" sz="4036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February</a:t>
            </a:r>
          </a:p>
          <a:p>
            <a:pPr algn="l">
              <a:lnSpc>
                <a:spcPts val="5651"/>
              </a:lnSpc>
            </a:pPr>
            <a:r>
              <a:rPr lang="en-US" sz="4036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March</a:t>
            </a:r>
          </a:p>
          <a:p>
            <a:pPr algn="l">
              <a:lnSpc>
                <a:spcPts val="5651"/>
              </a:lnSpc>
            </a:pPr>
            <a:r>
              <a:rPr lang="en-US" sz="4036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April</a:t>
            </a:r>
          </a:p>
          <a:p>
            <a:pPr algn="l">
              <a:lnSpc>
                <a:spcPts val="5651"/>
              </a:lnSpc>
            </a:pPr>
            <a:r>
              <a:rPr lang="en-US" sz="4036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June</a:t>
            </a:r>
          </a:p>
          <a:p>
            <a:pPr algn="l">
              <a:lnSpc>
                <a:spcPts val="5651"/>
              </a:lnSpc>
            </a:pPr>
            <a:r>
              <a:rPr lang="en-US" sz="4036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July</a:t>
            </a:r>
          </a:p>
          <a:p>
            <a:pPr algn="l">
              <a:lnSpc>
                <a:spcPts val="5651"/>
              </a:lnSpc>
            </a:pPr>
            <a:r>
              <a:rPr lang="en-US" sz="4036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August</a:t>
            </a:r>
          </a:p>
          <a:p>
            <a:pPr algn="l">
              <a:lnSpc>
                <a:spcPts val="5651"/>
              </a:lnSpc>
            </a:pPr>
            <a:r>
              <a:rPr lang="en-US" sz="4036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September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867509" y="5891595"/>
            <a:ext cx="13420491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9"/>
              </a:lnSpc>
            </a:pPr>
            <a:r>
              <a:rPr lang="en-US" sz="3399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May - 5G implementation - No data</a:t>
            </a:r>
          </a:p>
        </p:txBody>
      </p:sp>
      <p:sp>
        <p:nvSpPr>
          <p:cNvPr id="16" name="AutoShape 16"/>
          <p:cNvSpPr/>
          <p:nvPr/>
        </p:nvSpPr>
        <p:spPr>
          <a:xfrm flipV="1">
            <a:off x="6736793" y="6499938"/>
            <a:ext cx="9017660" cy="19050"/>
          </a:xfrm>
          <a:prstGeom prst="line">
            <a:avLst/>
          </a:prstGeom>
          <a:ln w="38100" cap="flat">
            <a:solidFill>
              <a:srgbClr val="60804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7" name="TextBox 17"/>
          <p:cNvSpPr txBox="1"/>
          <p:nvPr/>
        </p:nvSpPr>
        <p:spPr>
          <a:xfrm>
            <a:off x="4867509" y="4952683"/>
            <a:ext cx="8026812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9"/>
              </a:lnSpc>
            </a:pPr>
            <a:r>
              <a:rPr lang="en-US" sz="3399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Befor 5G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867509" y="7684608"/>
            <a:ext cx="8026812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9"/>
              </a:lnSpc>
            </a:pPr>
            <a:r>
              <a:rPr lang="en-US" sz="3399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After 5G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8539" y="567244"/>
            <a:ext cx="16950921" cy="9152512"/>
            <a:chOff x="0" y="0"/>
            <a:chExt cx="4464440" cy="24105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4440" cy="2410538"/>
            </a:xfrm>
            <a:custGeom>
              <a:avLst/>
              <a:gdLst/>
              <a:ahLst/>
              <a:cxnLst/>
              <a:rect l="l" t="t" r="r" b="b"/>
              <a:pathLst>
                <a:path w="4464440" h="2410538">
                  <a:moveTo>
                    <a:pt x="0" y="0"/>
                  </a:moveTo>
                  <a:lnTo>
                    <a:pt x="4464440" y="0"/>
                  </a:lnTo>
                  <a:lnTo>
                    <a:pt x="4464440" y="2410538"/>
                  </a:lnTo>
                  <a:lnTo>
                    <a:pt x="0" y="2410538"/>
                  </a:lnTo>
                  <a:close/>
                </a:path>
              </a:pathLst>
            </a:custGeom>
            <a:solidFill>
              <a:srgbClr val="FCFFF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64440" cy="24486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754494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5754494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307436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 flipV="1">
            <a:off x="307436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533506" y="1844035"/>
            <a:ext cx="13220987" cy="1417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2"/>
              </a:lnSpc>
            </a:pPr>
            <a:r>
              <a:rPr lang="en-US" sz="11343">
                <a:solidFill>
                  <a:srgbClr val="608042"/>
                </a:solidFill>
                <a:latin typeface="Bold Ink"/>
                <a:ea typeface="Bold Ink"/>
                <a:cs typeface="Bold Ink"/>
                <a:sym typeface="Bold Ink"/>
              </a:rPr>
              <a:t>Main KPIs</a:t>
            </a:r>
          </a:p>
        </p:txBody>
      </p:sp>
      <p:sp>
        <p:nvSpPr>
          <p:cNvPr id="10" name="Freeform 10"/>
          <p:cNvSpPr/>
          <p:nvPr/>
        </p:nvSpPr>
        <p:spPr>
          <a:xfrm rot="-10800000">
            <a:off x="8244902" y="-390240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0"/>
                </a:moveTo>
                <a:lnTo>
                  <a:pt x="1798196" y="0"/>
                </a:lnTo>
                <a:lnTo>
                  <a:pt x="1798196" y="1418940"/>
                </a:lnTo>
                <a:lnTo>
                  <a:pt x="0" y="1418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V="1">
            <a:off x="8244902" y="9260684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1418940"/>
                </a:moveTo>
                <a:lnTo>
                  <a:pt x="1798196" y="1418940"/>
                </a:lnTo>
                <a:lnTo>
                  <a:pt x="1798196" y="0"/>
                </a:lnTo>
                <a:lnTo>
                  <a:pt x="0" y="0"/>
                </a:lnTo>
                <a:lnTo>
                  <a:pt x="0" y="141894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894939" y="4527168"/>
            <a:ext cx="13220987" cy="3359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9954" lvl="1" indent="-474977" algn="l">
              <a:lnSpc>
                <a:spcPts val="4399"/>
              </a:lnSpc>
              <a:buFont typeface="Arial"/>
              <a:buChar char="•"/>
            </a:pPr>
            <a:r>
              <a:rPr lang="en-US" sz="4399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ARPU – Average Revenue Per User</a:t>
            </a:r>
          </a:p>
          <a:p>
            <a:pPr marL="949954" lvl="1" indent="-474977" algn="l">
              <a:lnSpc>
                <a:spcPts val="4399"/>
              </a:lnSpc>
              <a:buFont typeface="Arial"/>
              <a:buChar char="•"/>
            </a:pPr>
            <a:r>
              <a:rPr lang="en-US" sz="4399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Revenue – Revenue for all the plans</a:t>
            </a:r>
          </a:p>
          <a:p>
            <a:pPr marL="949954" lvl="1" indent="-474977" algn="l">
              <a:lnSpc>
                <a:spcPts val="4399"/>
              </a:lnSpc>
              <a:buFont typeface="Arial"/>
              <a:buChar char="•"/>
            </a:pPr>
            <a:r>
              <a:rPr lang="en-US" sz="4399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Active users – Number of Persons who are using the network</a:t>
            </a:r>
          </a:p>
          <a:p>
            <a:pPr marL="949954" lvl="1" indent="-474977" algn="l">
              <a:lnSpc>
                <a:spcPts val="4399"/>
              </a:lnSpc>
              <a:buFont typeface="Arial"/>
              <a:buChar char="•"/>
            </a:pPr>
            <a:r>
              <a:rPr lang="en-US" sz="4399">
                <a:solidFill>
                  <a:srgbClr val="608042"/>
                </a:solidFill>
                <a:latin typeface="Noto Sans"/>
                <a:ea typeface="Noto Sans"/>
                <a:cs typeface="Noto Sans"/>
                <a:sym typeface="Noto Sans"/>
              </a:rPr>
              <a:t>Unsubscribed users – Number of Persons who left the network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8539" y="567244"/>
            <a:ext cx="16950921" cy="9152512"/>
            <a:chOff x="0" y="0"/>
            <a:chExt cx="4464440" cy="24105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4440" cy="2410538"/>
            </a:xfrm>
            <a:custGeom>
              <a:avLst/>
              <a:gdLst/>
              <a:ahLst/>
              <a:cxnLst/>
              <a:rect l="l" t="t" r="r" b="b"/>
              <a:pathLst>
                <a:path w="4464440" h="2410538">
                  <a:moveTo>
                    <a:pt x="0" y="0"/>
                  </a:moveTo>
                  <a:lnTo>
                    <a:pt x="4464440" y="0"/>
                  </a:lnTo>
                  <a:lnTo>
                    <a:pt x="4464440" y="2410538"/>
                  </a:lnTo>
                  <a:lnTo>
                    <a:pt x="0" y="2410538"/>
                  </a:lnTo>
                  <a:close/>
                </a:path>
              </a:pathLst>
            </a:custGeom>
            <a:solidFill>
              <a:srgbClr val="FCFFF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64440" cy="24486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754494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5754494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307436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 flipV="1">
            <a:off x="307436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8244902" y="-390240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0"/>
                </a:moveTo>
                <a:lnTo>
                  <a:pt x="1798196" y="0"/>
                </a:lnTo>
                <a:lnTo>
                  <a:pt x="1798196" y="1418940"/>
                </a:lnTo>
                <a:lnTo>
                  <a:pt x="0" y="1418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 flipV="1">
            <a:off x="8244902" y="9260684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1418940"/>
                </a:moveTo>
                <a:lnTo>
                  <a:pt x="1798196" y="1418940"/>
                </a:lnTo>
                <a:lnTo>
                  <a:pt x="1798196" y="0"/>
                </a:lnTo>
                <a:lnTo>
                  <a:pt x="0" y="0"/>
                </a:lnTo>
                <a:lnTo>
                  <a:pt x="0" y="141894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2031444" y="1738930"/>
            <a:ext cx="14225111" cy="8231224"/>
          </a:xfrm>
          <a:custGeom>
            <a:avLst/>
            <a:gdLst/>
            <a:ahLst/>
            <a:cxnLst/>
            <a:rect l="l" t="t" r="r" b="b"/>
            <a:pathLst>
              <a:path w="14225111" h="8231224">
                <a:moveTo>
                  <a:pt x="0" y="0"/>
                </a:moveTo>
                <a:lnTo>
                  <a:pt x="14225112" y="0"/>
                </a:lnTo>
                <a:lnTo>
                  <a:pt x="14225112" y="8231224"/>
                </a:lnTo>
                <a:lnTo>
                  <a:pt x="0" y="82312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1" r="-844" b="-4412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533506" y="566120"/>
            <a:ext cx="13220987" cy="117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02"/>
              </a:lnSpc>
            </a:pPr>
            <a:r>
              <a:rPr lang="en-US" sz="9343">
                <a:solidFill>
                  <a:srgbClr val="608042"/>
                </a:solidFill>
                <a:latin typeface="Bold Ink"/>
                <a:ea typeface="Bold Ink"/>
                <a:cs typeface="Bold Ink"/>
                <a:sym typeface="Bold Ink"/>
              </a:rPr>
              <a:t>Mock-Up Dashboard-1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8539" y="567244"/>
            <a:ext cx="16950921" cy="9152512"/>
            <a:chOff x="0" y="0"/>
            <a:chExt cx="4464440" cy="24105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4440" cy="2410538"/>
            </a:xfrm>
            <a:custGeom>
              <a:avLst/>
              <a:gdLst/>
              <a:ahLst/>
              <a:cxnLst/>
              <a:rect l="l" t="t" r="r" b="b"/>
              <a:pathLst>
                <a:path w="4464440" h="2410538">
                  <a:moveTo>
                    <a:pt x="0" y="0"/>
                  </a:moveTo>
                  <a:lnTo>
                    <a:pt x="4464440" y="0"/>
                  </a:lnTo>
                  <a:lnTo>
                    <a:pt x="4464440" y="2410538"/>
                  </a:lnTo>
                  <a:lnTo>
                    <a:pt x="0" y="2410538"/>
                  </a:lnTo>
                  <a:close/>
                </a:path>
              </a:pathLst>
            </a:custGeom>
            <a:solidFill>
              <a:srgbClr val="FCFFF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64440" cy="24486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754494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5754494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307436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 flipV="1">
            <a:off x="307436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8244902" y="-390240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0"/>
                </a:moveTo>
                <a:lnTo>
                  <a:pt x="1798196" y="0"/>
                </a:lnTo>
                <a:lnTo>
                  <a:pt x="1798196" y="1418940"/>
                </a:lnTo>
                <a:lnTo>
                  <a:pt x="0" y="1418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 flipV="1">
            <a:off x="8244902" y="9260684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1418940"/>
                </a:moveTo>
                <a:lnTo>
                  <a:pt x="1798196" y="1418940"/>
                </a:lnTo>
                <a:lnTo>
                  <a:pt x="1798196" y="0"/>
                </a:lnTo>
                <a:lnTo>
                  <a:pt x="0" y="0"/>
                </a:lnTo>
                <a:lnTo>
                  <a:pt x="0" y="141894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2533506" y="2400048"/>
            <a:ext cx="13220987" cy="6735854"/>
          </a:xfrm>
          <a:custGeom>
            <a:avLst/>
            <a:gdLst/>
            <a:ahLst/>
            <a:cxnLst/>
            <a:rect l="l" t="t" r="r" b="b"/>
            <a:pathLst>
              <a:path w="13220987" h="6735854">
                <a:moveTo>
                  <a:pt x="0" y="0"/>
                </a:moveTo>
                <a:lnTo>
                  <a:pt x="13220988" y="0"/>
                </a:lnTo>
                <a:lnTo>
                  <a:pt x="13220988" y="6735854"/>
                </a:lnTo>
                <a:lnTo>
                  <a:pt x="0" y="67358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436" b="-2089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533506" y="566120"/>
            <a:ext cx="13220987" cy="1172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02"/>
              </a:lnSpc>
            </a:pPr>
            <a:r>
              <a:rPr lang="en-US" sz="9343">
                <a:solidFill>
                  <a:srgbClr val="608042"/>
                </a:solidFill>
                <a:latin typeface="Bold Ink"/>
                <a:ea typeface="Bold Ink"/>
                <a:cs typeface="Bold Ink"/>
                <a:sym typeface="Bold Ink"/>
              </a:rPr>
              <a:t>Mock-Up Dashboard-2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5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8539" y="567244"/>
            <a:ext cx="16950921" cy="9152512"/>
            <a:chOff x="0" y="0"/>
            <a:chExt cx="4464440" cy="24105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4440" cy="2410538"/>
            </a:xfrm>
            <a:custGeom>
              <a:avLst/>
              <a:gdLst/>
              <a:ahLst/>
              <a:cxnLst/>
              <a:rect l="l" t="t" r="r" b="b"/>
              <a:pathLst>
                <a:path w="4464440" h="2410538">
                  <a:moveTo>
                    <a:pt x="0" y="0"/>
                  </a:moveTo>
                  <a:lnTo>
                    <a:pt x="4464440" y="0"/>
                  </a:lnTo>
                  <a:lnTo>
                    <a:pt x="4464440" y="2410538"/>
                  </a:lnTo>
                  <a:lnTo>
                    <a:pt x="0" y="2410538"/>
                  </a:lnTo>
                  <a:close/>
                </a:path>
              </a:pathLst>
            </a:custGeom>
            <a:solidFill>
              <a:srgbClr val="FCFFF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64440" cy="24486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754494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5754494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307436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 flipV="1">
            <a:off x="307436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8244902" y="-390240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0"/>
                </a:moveTo>
                <a:lnTo>
                  <a:pt x="1798196" y="0"/>
                </a:lnTo>
                <a:lnTo>
                  <a:pt x="1798196" y="1418940"/>
                </a:lnTo>
                <a:lnTo>
                  <a:pt x="0" y="1418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 flipV="1">
            <a:off x="8244902" y="9260684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1418940"/>
                </a:moveTo>
                <a:lnTo>
                  <a:pt x="1798196" y="1418940"/>
                </a:lnTo>
                <a:lnTo>
                  <a:pt x="1798196" y="0"/>
                </a:lnTo>
                <a:lnTo>
                  <a:pt x="0" y="0"/>
                </a:lnTo>
                <a:lnTo>
                  <a:pt x="0" y="141894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420471" y="2711015"/>
            <a:ext cx="7410258" cy="5729821"/>
          </a:xfrm>
          <a:custGeom>
            <a:avLst/>
            <a:gdLst/>
            <a:ahLst/>
            <a:cxnLst/>
            <a:rect l="l" t="t" r="r" b="b"/>
            <a:pathLst>
              <a:path w="7410258" h="5729821">
                <a:moveTo>
                  <a:pt x="0" y="0"/>
                </a:moveTo>
                <a:lnTo>
                  <a:pt x="7410258" y="0"/>
                </a:lnTo>
                <a:lnTo>
                  <a:pt x="7410258" y="5729822"/>
                </a:lnTo>
                <a:lnTo>
                  <a:pt x="0" y="57298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9331034" y="2713335"/>
            <a:ext cx="7398997" cy="5727501"/>
          </a:xfrm>
          <a:custGeom>
            <a:avLst/>
            <a:gdLst/>
            <a:ahLst/>
            <a:cxnLst/>
            <a:rect l="l" t="t" r="r" b="b"/>
            <a:pathLst>
              <a:path w="7398997" h="5727501">
                <a:moveTo>
                  <a:pt x="0" y="0"/>
                </a:moveTo>
                <a:lnTo>
                  <a:pt x="7398996" y="0"/>
                </a:lnTo>
                <a:lnTo>
                  <a:pt x="7398996" y="5727502"/>
                </a:lnTo>
                <a:lnTo>
                  <a:pt x="0" y="57275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709790" y="1304925"/>
            <a:ext cx="8868421" cy="1309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22"/>
              </a:lnSpc>
            </a:pPr>
            <a:r>
              <a:rPr lang="en-US" sz="10463">
                <a:solidFill>
                  <a:srgbClr val="608042"/>
                </a:solidFill>
                <a:latin typeface="Bold Ink"/>
                <a:ea typeface="Bold Ink"/>
                <a:cs typeface="Bold Ink"/>
                <a:sym typeface="Bold Ink"/>
              </a:rPr>
              <a:t>My Design-1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5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8539" y="567244"/>
            <a:ext cx="16950921" cy="9152512"/>
            <a:chOff x="0" y="0"/>
            <a:chExt cx="4464440" cy="24105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4440" cy="2410538"/>
            </a:xfrm>
            <a:custGeom>
              <a:avLst/>
              <a:gdLst/>
              <a:ahLst/>
              <a:cxnLst/>
              <a:rect l="l" t="t" r="r" b="b"/>
              <a:pathLst>
                <a:path w="4464440" h="2410538">
                  <a:moveTo>
                    <a:pt x="0" y="0"/>
                  </a:moveTo>
                  <a:lnTo>
                    <a:pt x="4464440" y="0"/>
                  </a:lnTo>
                  <a:lnTo>
                    <a:pt x="4464440" y="2410538"/>
                  </a:lnTo>
                  <a:lnTo>
                    <a:pt x="0" y="2410538"/>
                  </a:lnTo>
                  <a:close/>
                </a:path>
              </a:pathLst>
            </a:custGeom>
            <a:solidFill>
              <a:srgbClr val="FCFFF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64440" cy="24486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754494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5754494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307436" y="250878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0"/>
                </a:moveTo>
                <a:lnTo>
                  <a:pt x="2226070" y="0"/>
                </a:lnTo>
                <a:lnTo>
                  <a:pt x="2226070" y="2149170"/>
                </a:lnTo>
                <a:lnTo>
                  <a:pt x="0" y="21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 flipV="1">
            <a:off x="307436" y="7886952"/>
            <a:ext cx="2226070" cy="2149169"/>
          </a:xfrm>
          <a:custGeom>
            <a:avLst/>
            <a:gdLst/>
            <a:ahLst/>
            <a:cxnLst/>
            <a:rect l="l" t="t" r="r" b="b"/>
            <a:pathLst>
              <a:path w="2226070" h="2149169">
                <a:moveTo>
                  <a:pt x="0" y="2149170"/>
                </a:moveTo>
                <a:lnTo>
                  <a:pt x="2226070" y="2149170"/>
                </a:lnTo>
                <a:lnTo>
                  <a:pt x="2226070" y="0"/>
                </a:lnTo>
                <a:lnTo>
                  <a:pt x="0" y="0"/>
                </a:lnTo>
                <a:lnTo>
                  <a:pt x="0" y="2149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8244902" y="-390240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0"/>
                </a:moveTo>
                <a:lnTo>
                  <a:pt x="1798196" y="0"/>
                </a:lnTo>
                <a:lnTo>
                  <a:pt x="1798196" y="1418940"/>
                </a:lnTo>
                <a:lnTo>
                  <a:pt x="0" y="1418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 flipV="1">
            <a:off x="8244902" y="9260684"/>
            <a:ext cx="1798196" cy="1418940"/>
          </a:xfrm>
          <a:custGeom>
            <a:avLst/>
            <a:gdLst/>
            <a:ahLst/>
            <a:cxnLst/>
            <a:rect l="l" t="t" r="r" b="b"/>
            <a:pathLst>
              <a:path w="1798196" h="1418940">
                <a:moveTo>
                  <a:pt x="0" y="1418940"/>
                </a:moveTo>
                <a:lnTo>
                  <a:pt x="1798196" y="1418940"/>
                </a:lnTo>
                <a:lnTo>
                  <a:pt x="1798196" y="0"/>
                </a:lnTo>
                <a:lnTo>
                  <a:pt x="0" y="0"/>
                </a:lnTo>
                <a:lnTo>
                  <a:pt x="0" y="141894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439286" y="3070232"/>
            <a:ext cx="7409428" cy="5734455"/>
          </a:xfrm>
          <a:custGeom>
            <a:avLst/>
            <a:gdLst/>
            <a:ahLst/>
            <a:cxnLst/>
            <a:rect l="l" t="t" r="r" b="b"/>
            <a:pathLst>
              <a:path w="7409428" h="5734455">
                <a:moveTo>
                  <a:pt x="0" y="0"/>
                </a:moveTo>
                <a:lnTo>
                  <a:pt x="7409428" y="0"/>
                </a:lnTo>
                <a:lnTo>
                  <a:pt x="7409428" y="5734456"/>
                </a:lnTo>
                <a:lnTo>
                  <a:pt x="0" y="57344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709790" y="1304925"/>
            <a:ext cx="8868421" cy="1218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22"/>
              </a:lnSpc>
            </a:pPr>
            <a:r>
              <a:rPr lang="en-US" sz="10463" dirty="0">
                <a:solidFill>
                  <a:srgbClr val="608042"/>
                </a:solidFill>
                <a:latin typeface="Bold Ink"/>
                <a:ea typeface="Bold Ink"/>
                <a:cs typeface="Bold Ink"/>
                <a:sym typeface="Bold Ink"/>
              </a:rPr>
              <a:t>My Design-2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D24D85C5-9BEC-E471-674B-412B1310FF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9983288"/>
                  </p:ext>
                </p:extLst>
              </p:nvPr>
            </p:nvGraphicFramePr>
            <p:xfrm>
              <a:off x="0" y="0"/>
              <a:ext cx="18288000" cy="10287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D24D85C5-9BEC-E471-674B-412B1310FF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8288000" cy="102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873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1828A62-FAD5-48F1-8F29-A861E6D00462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+1dbW8cR47+KwsB9804sF5Z3G+JL9j7cLsIkt3FAYfAYJEsW7uyZIxGufgC//djzSixI2vU2padjGIjQRTNtKrJKvLhQxa7+scTPb18dcav/8Iv7eSPJ19eXPzzJW/++YdAJ09OzvcfkkkRyaxFQYi0WS/+7cWr7enF+eXJH3882fLmuW3/fnp5xWdzJP/wf757csJnZ1/z8/nb4LNLe3LyyjaXF+d8dvp/tr/Yv9puruzNkxP74dXZxYbnkN9ueWtz2O/9cv/dRQj/nvyOLNvT7+1bk+3+02/s1cVme/17qB2TqEWQkUwD9hL8by733+7EXL5+3nQn2NOL8y2fnrsA87MhkVOjMHImaxywVpqfX56ePz+7VuXt3/719as5bZcv2H/6PPV/+B3nOG/euKIghQJViiwMMWmPqmvHSpyzIohSxtJqZ27LcvFO/S+vtlufxPeGxNJjFOode9ZsMHpZFu/0pS/zLeKhaPKBemnRhELO+yleo2ptNUvtAL4OqYYO3JdVPSAXh8oCSYL0WFBk5PHQaRs6Wm1KgCXEQlbFVltITsgumIgC2ChALLJWVRhZQ6CBxZcC8jBKY7VcVTLq4NgFW25WkPih1oZpuGyQ2RAaMmWOa1WVwBFDwhBBUS1JHOmhqyp1QDc3Yh6hRC2lrp69RCocyiiGseOohNp32HJ6tr2Gmf76qx9ebRw7HVH3Y32h3/O5mJ7sAHJjl3s8/PHkz8aXV5sdSn71iy++vbjaiH1jOzm/Ot+ebl/7OPNyx9lnW+5ndjLF+Xpz4Wi8+/KvF1s+e/aNfW/nV/svX1z879ONOQq768Ob7/yTOzUW3ugvFfZfNmqbL1/vlPmP081PmB2f3JD3YyrikvsFpaVeczUKkSRKLxD5OCb+i2++/ttjnu9r+ffTPCwpUMMguThGlNT2ce23n+a9WXyxIw/P/nY5hXnEk36rNvslkJpbABwETljIlBwLj2kJrs4vr/qzq9/HCvxSmf0CkMdYGYGxDA9kKh658+ICPPUJeH6xORVX+eYaPL04u3p5fl+p9fTlMzndntrlTZH909fPdnT+/Xl/8uuawjU8P/vSxsXGnpU/HY9IXwxfpaOSSF48/7ffXpoHE4TdqF/9cDzOe5Mj5MEYCXg4zaus6rnuOA7k/Jds88NByZ89/33x7OnFy1e8OfWc/aZYu+//8JdHgyiLJnrmyf7TF7zZ3tNIw00j/Yjz++a7n2offsU/3iloXK/3XriPKMB3+2zIfaTk0oRHbOiprqdHx+Uki3D5W8faRTO8FN76ZN5qibeawH/vJvsjTqbb3gPM7H7TtLcvJmMrKD0aD+42OK2uofRSQUgxCWXogFnycg3lwFhMQ1JKJZVhbUSiMlaXsTLl1nIQA0TniFwL4Wq5ugtSVI0EpOSISrB2rAGDjauEQKpQnbiW5bnf2g/bfvHDbbOPuSJEDKGUGrilcSSJyAJSPJoc5IYeexYDCavbfNPWWXCMhMnWLyIwSgmm6KyoNHXr6EeS0N+DEz26hXxHl/1i9iHdenWflIHZaMxdl5Xe3YK1wsLMKm1UrGDLhnFgrFAljawdYRDXVFsofe1YqNnpdnNgHZStZ+cVy+XfQ8gaBwBITlWTFIi1ldU6Vq0oqSYt1fEatKV8ZEznQVz32Gz/XWX2xm+lthSiDYJQrfCMR6upwACLkiiBYfREr7f9Yq4ZyyjmFnOiYNByAQo9rx1LJcTgVl8SMEHtmeNqRxLV7hiNyE7KQwPnPasdae5Kzt1JKCOBq4sjLO+jHIwi3LWYYWoqgCqcM6/e7uTICSiNwIMqjI6WV89+q9IxsnaK3THWV/UecHGY8PhapsGZEnG0jA6PyxTx4GjZ+S+IEIH6QlRmp57HAT9ffG+b52zPXs7s8Oz1s83j3zQ6rNIeihKhjKFcAsUUS/Og3FZDEcYxRq9ud+zORWPE1fuJFJCULJRM1okdAGh1VpJCbQjVPNMJYThHMF6dSUTTGMmTm1iiVqFS2ur5KlZnV0N3HXOtIwrU5R3ng24VRbuAy1ciOrq12GDZrX7risGvXEs7sCX5G0hxTBsEO3mOZ3dgJ87aDPbWWvyO2Dsb6TGrE2iwDtQElvfJP82K82Ozz8/V74dXv5XNc2campx1VuglGn6OHh8QmP7l0vfHL0s/+Qjl9XfnaG9ZRCNLSAXJSGvB4WRsfbJrtbIWJ0sxFOuZ1rMvrQlzTIEAuLNz1ZzWM9/o6XczytxHzrnP5tu1Y4FT8lIKxF6zx6no5Hd1bR+qU0FPKGPslAIoJ1tOwg8yzMpBCnEXVOthZIZwJHWjB3nm0aRq7yjxU8NNSKP0xpAQtLuJ2nKd6ODyNTBRs9IrSxEtSvVIWjQfHOCPagnfq3WTaMuG1I1nxa9jG6uRxkryBK+EMpNr0ThaXl1wKsp1iHkiq630Xh1yVufYjOwQ2C3UFFI3HSmuL0NybrlEqA6AOjRTWi9XDYW5ut906REDIqEdkdH/Lgrd72myN/tYPN53qBZ6q0i+irq67KIGmJlSw1Y7uWnoPR4FObQtQ6iIk+6C/9OoB1tv9mE+Z8HCTkcIhgtIq+XyCB1iER+maOvVaVJevSugiTIptZqrS2c0+B5yHa5yG1nMArjjIxCcSayesdJzl1Zq8IGiB7SWZHWVW3KOAYV7TrU5hEkOy/sCB7UsHhfdZkePDXtx0Ch1GabviLYFJCWKEkOPGqDu6eURAM+NkvCj79O/XZ/rrTaWGpWpdNQQxdMPXr0N5WuZWstVoRSi4FmyrI69VAb7CG1or2q5WZLVWZHsnlaS6EarrUrLQ1fvDVMeUVqoThJ7iB6FkVZnMp1r44EjKkKPvXe+B1e5Y6uNek+OGJYHA4ZQablh4xOrUNzrWZBfu2qyl2b3KMFRVRXfleuIqt/vivXBq+BUNc9HYMnzCJEsjPfYe/1Eq+CP3G4/V8UfXhUHG4Ycsnb/oWMgGHyOOR8BsD6V6vgtc/Xdded0EQEnckQSrGjUuNwLcKhXELtFyixAPWOoKa1/Wp/mw+EpNDUZnpvWSVvXjoVBhxVLpUYRYee+tjr182FspOTaUa1jDKeWq7m4z1EpVRWCTZnUx3xAe1NQT/YQi41cQZxND05Hkvh9CE89mqzvFmX2KV8AC5C7W+0sbUYY6R7twAeXEyNjqVkZQTNGQCvHUjX/UETgKJf0vSq6DS2hh6IjBJyndLS22uPBqgqMEkfrjWLChuu7vFGTzWfHTCU2re71qzPmrMhZfERwDAkDQsTVCMkWoaU0W4wLx1Gb2Oqm2a6efDv2Qw5jtrm2KMdSzLovS3+cXvB+Vd0DZxllZOKRzTnp3AxaH0Sxd67UsMwt3ZKAVlecDcDpho1SZuPyPKrhHk/nHCyO5RSrKKfZrA0uXlu9c9BjQCg8BEdnq5QjrN+YssB9HgMCCl3nFsJD+qC1SIDZP1prdCAq3GE1TStO8Wb/Z0IYzmQcKfNq+phcGBoOZYJEHEOT+AAtWQEzFuHQEzmFTBEfUAQULZmpqlNJskTKjMcCRDeq0PyOGz9qOLpbr5+PZkk4CDOkTigt4QP6X4I7vIEWzh1q7pF5NZAkjC1gpBbrcPdIoeBqgGOiXIvkaObswzMG49V9Oc49KkS2brk5CLDH6dXuWlvIVWfnUcyeFDnfheWdhIMORjQCATJFMBhOaop87gO8tcp+93E/v7JIf3srzDHVKt8V63hK7O9K9cEr7GCjzR6rpDnPDquY+nKT3KdZYX/cRvu5vv7w+jo7Tc3zcX7PdiWnEIGXT1L4xKLNh0CrT6S8fstU7e0MxbmpJzWKORbPaoLl1d0WqXrS1kdgSTnISGS0OqH0NJJ8AB+st5nsGuXVyXyrlodxqgbdWe98snw1P8UGAixWB+fUrXJ4QO2I+jyzwGRyeRwjd1x+KvRwD7qlTFl01MQzPe3awnEkgB/CT48l6btFl+szWJrFQSN2T6p6DVVlPCCbN1P2EZpMqyUIUXh5e/VRcYBjXND3KutZGzv2YCBJrXcsRKu9PdScAIIDbWBfUq5uJ6sRTQykzyfKw+wBHxjvUYg6lCWPifpsIcRUxRl6COsjQIMiFhqiWy4OSC2sRtoc5yEIc8ex1QiRch1HUtC6Lzt/lD7wfl2d0dxmI0Ox2JMbSYrrjy7DarbjHB2tFyk1rS47FbSsQXoXwBqKII/VzplGq9X/hVCgaSuEfbVz5lirZEsCPYnPV3C/Xy2XUxbPAWqT4KPGbgkfcBBCR3DGUiphGmlYduK3eiUBgQv1lGej/yz4++ytJ2isDj0cRKSl4fTlHm8DOHyKChHO7geSkMKE7hyXQehwt7rWODJ12p1NKGVAO5JIPOvP/Pxt/fl3csr23WpdNzLo3DPBaXQcHVK6lvUuFlBH0NGHZC2KndcfVBQjz6Mnk2ftkoInB32shpGqWaJzhlhyDt3/y+t7lTwRU/D0oOso3FyyQOt3DnLiEOfZk2m6hCKF5Z34w5tgmUabEELz4E8slu/BsA6OliJb4ixQanAyHnrTZdkOvFbEXT730tp88CiBI0q6x8tiDh+qSKEUDDnvqIxmz2mXA98ByUwie2rga1mwVkd06cureeiVOI6OLTFFDEOqA7DdI8++++UphQIMi0AykkoMWNpyWnv3kJrCTLfnWCOW1DPew37vHnK2uaQOUDHmpm6DGVYfySQt9p5tpvNMI2e0tS13Ptj+op/fQ/WnzcXVq12YCQ3mq5TGRD6f3Eiyj5Knl/95qmrnP79tS16cnunGdgAcorMsh0gSqi2bc7h+2x/tyvMM5oMPj1sMyLnu6wfvX5mCabcWk9udVRjNZ+/AlVk4YIOoMFfN0sj9tiv32Bks5WzNenOICnD9wOCd6s1zKFPtjmmZe9AuGpfnJFHF+WYzHRJjAh1c2iGpBigXqSVW8JnpIfR6m66/vEEvQEOKtnnK3PwP7R87uu0GIQSqvqLN4V1Sb9PClzUwCGGuaPO/ABwZajp0gxx3x3c3d8aCfVigfXy78wakVW33IgtD0uS0bN//8v4N9pu2nqJFLCAVoBX+iaW+vXq+7O3GHZzVIpUynwG0mLXD/ki0O8Xi3iJTTo1bcM8NM6Id0rtKFefxE4XYXabnEm6bo1/eQDOm0orTZDLrPbU65NAN2pivcgsmGth/ZHZtljVorrEFc21rcK6r9eZUvb2Bpw/ZogeMTO7vhh6E6uINPCSIu3tncLyYe/wl3erwb66LhnW4f2bnKSlja80T96WVi447MUoJrVlEaxT2BOBOsdw4/BaG6jallUlaPbhyQdHtgktPRctoJfG++HX3DdhZUtYUtYXqpCLyYZeonvkAWEzqbAHmMa+I93EJX+Q+z+6rngmo3+SgaTg6d2zEA83DqoFkWPY5GUI2BavUHM2iZ90HYGnn1uDEFUZ0mAYmDdVCWVq5HCqoqod754OM7Ou4bFAx5Hk+BnVwskdQa2oHwWy2QGoRJ65uf6NUw7B8gx6GZ7nJEbbhRA8P9rcGnt3EtqbmUWw2b4YOLg4v30Ar1ZBy9Bl1qaqz83KbPe25VQvz3W/ON0p1vx6Fym0R6yYcN+NZzOjdIRYHRb0DLYkJY6qZ55snXRtNON5fuf21b8nByUvbPN9N/MXV9vIVi33N57bLzF7tk6e5r+Rfe8LJ52p6/f+b+fO/Tj1X3XOQv/PZ1aQfO4lOdiLNnaA3/w8V9cDoEnQAAA==&quot;"/>
    <we:property name="creatorSessionId" value="&quot;71b89904-a126-4494-a27b-9a9d83612d7d&quot;"/>
    <we:property name="creatorTenantId" value="&quot;c6e549b3-5f45-4032-aae9-d4244dc5b2c4&quot;"/>
    <we:property name="creatorUserId" value="&quot;100320046D054105&quot;"/>
    <we:property name="datasetId" value="&quot;627a41cd-d21b-4e20-b4bf-103caac14518&quot;"/>
    <we:property name="embedUrl" value="&quot;/reportEmbed?reportId=5baca70e-0130-452a-b682-320d6cf69a12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+1dbW8cR47+KwsB9804sF5Z3G+ON9gD9pINks3igEUgsEiWrV1ZMkajXHyB//uxZpTYkTQabctORrGRIIpmWtVkFfnwIYtd/eORnly8OuXXX/JLO/rj0Wfn5/96yat//SHQ0ZOjs6sP//rXv3zx9Ou/HH/59IvP/ePzV+uT87OLoz/+eLTm1XNb//3k4pJP5xD+4T++e3LEp6df8fP52+DTC3ty9MpWF+dnfHryf7a92L9ary7tzZMj++HV6fmK55DfrHltc9jv/XL/3e8d/jP5HVnWJ9/bNybr7adf26vz1frq91A7JlGLICOZBuwl+N9cbL/diLn/+nnTjWDPzs/WfHLmAszPhkROjcLImaxxwFppfn5xcvb89EqVt3/7t9ev5nxdvGD/6fPU/+l3nOO8eeOKghQKVCmyMMSkPaouHStxzoogShlLq5257ZeLN+p/drle+yTeGBJLj1God+xZs8HoZb94Jy99mW8RD0WTD9RLiyYUct5O8RJVa6tZagfwdUg1dOC+X9UdcnGoLJAkSI8FRUYeD522oaPVpgRYQixkVWyxheSE7IKJKICNAsQiS1WFkTUEGlh8KSAPozQWy1Ulow6OXbDlZgWJH2ptmIbLBpkNoSFT5rhUVQkcMSQMERTVksSRHrqqUgd0cyPmEUrUUuri2UukwqGMYhg7jkqofYMtJ6frK5jprz//4dXKsdMRdTvWU/2ez8T0aAOQK7vY4uGPR18YX1yuNij5+S+++Ob8ciX2tW3k/PxsfbJ+7ePMyx1nj9fcT+1oivPV6tzRePPl387XfHr8tX1vZ5fbL1+c/++zlTkKu+vDm+/8kzs1Fl7pLxX2X1Zqq89eb5T508nqJ8yOT67J+yEVccn9gtJSr7kahUgSpReIfBgT//Trr759zPN9Jf92moclBWoYJBfHiJLaNq799tO8NYunG/Jw/O3FFOYRT/qt2myXQGpuAXAQOGEhU3IsPKQluDy7uOzHl7+PFfilMtsFII+xMgJjGR7IVDxy570L8Mwn4Pn56kRc5etr8Oz89PLl2X2l1pOXx3KyPrGL6yL7p6+PNzz+5rw/+XVN4Qqejz+zcb6y4/LnwxHp6fBVOiiJ5MXz//jtpXkwQdiM+vkPh+O81zlCHoyRgIfTvMqqrGUcBnL+W7b5/qDkC89/Xxw/O3/5ilcnnrNfF2vz/R++fDSIstdETz3Zf/aCV+t7Gmm4bqQfcH7ffPdT7cOv+Oc7BY2r9d4K9wEF+G6bDbmPlFya8IgNPdX19OiwnGQvXP7WsXavGV4Ir30yb7XEW03gfzaT/QEn023vAWZ2v2na2heTsRWUHo0HdxucFtdQeqkgpJiEMnTALHl/DWXHWExDUkollWFtRKIyFpexMuXWchADROeIXAvhYrm6C1JUjQSk5IhKsHSsAYONq4RAqlCduJb9c7+2H9b9/IfbZh9zRYgYQik1cEvjQBKRPUjxaHKQa3psWQwkrG7zTVtnwTESJlu+iMAoJZiis6LS1K2jH0hCfw9O9OgW8h1dtovZh3Tr1X1SBmajYb0s9e4WrBUWZlZpo2IF228YO8YKVdLI2hEGcU21hdKXjoWanW43B9ZB2Xp2XrG//LsLWeMAAMmpapICsbayWMeqFSXVpKU6XoO2lA+M6TyI6x6a7b+rzNb4rdSWQrRBEKoVnvFoMRUYYFESJTCMnuj1tl3MJWMZxdxiThQMWi5AoeelY6mEGNzqSwImqD1zXOxIotodoxHZSXlo4LxnsSPNXcm5OwllJHB1cYT9+yg7owh3LWaYmgqgCufMi7c7OXICSiPwoAqjo+XFs9+qdIysnWJ3jPVVvQdc7CY8vpZpcKZEHC2jw+N+irhztOz8F0SIQH0hKrNTz8OAn6ff2+o52/HLmR2evj5ePf5No90qbaEoEcoYyiVQTLE0D8ptMRRhHGP06nbH7lw0Rly8n0gBSclCyWSd2AGAFmclKdSGUM0znRCGcwTjxZlENI2RPLmJJWoVKqUtnq9idXY1dNcx1zqiQN2/47zTraJoF3D5SkRHtxYb7Her37pi8CvX0nZsSf4GUhzSBsFGnsPZHdiIszSDvbUWvyH2zkZ6zOoEGqwDNYH9++QfZ8X5sdnnp+r3w6vfyua5Mw1Nzjor9BINP0WP9whM/3bp+8OXpZ98gPL6u3O0tSyikSWkgmSkteBwMrY82bVaWYuTpRiK9UzL2ZfWhDmmQADc2blqTsuZb/T0uxll7iPn3Gfz7dKxwCl5KQVir9njVHTyu7i2D9WpoCeUMXZKAZST7U/CdzLMykEKcRdU62FkhnAgdaMHeebBpGrvKPFTw01Io/TGkBC0u4na/jrRzuVrYKJmpVeWIlqU6oG0aD44wB/UEt6odZNoy4bUjWfFr2Mbi5HGSvIEr4Qyk2vROFpeXHAqynWIeSKrrfReHXIW59iM7BDYLdQUUjcdKS4vQ3JuuUSoDoA6NFNaLlcNhbm633TpEQMioR2Q0f8uCt03NNmafSwe7ztUC71VJF9FXVx2UQPMTKlhq53cNPQej4Ls2pYhVMRJd8H/adSDLTf7MJ+zYGGnIwTDBaTFcnmEDrGID1O09eo0KS/eFdBEmZRazdWlMxp8D7l2V7mNLGYB3PARCM4kFs9Y6blLKzX4QNEDWkuyuMotOceAwj2n2hzCJIf9+wI7tSweF91mR48Ne3HQKHU/TN8RbQtIShQlhh41QN3SywMAnmsl4Uffp3+7PldbbSw1KlPpqCGKpx+8eBvK1zK1lqtCKUTBs2RZHHupDPYR2tBe1XKzJIuzItk8rSTRjVZblZaHLt4bpjyitFCdJPYQPQojLc5kOtfGA0dUhB5773wPrnLHVhv1nhwxLA8GDKHS/oaNj6xCca9nQX7tqslWms2jBAdVVXxXrgOqfr8r1nuvglPVPB+BJc8jRLIw3mPv9SOtgj9yu/1UFX94VRxsGHLI2v2HjoFg8CnmfADA+liq47fM1XdXndNFBJzIEUmwolHj/l6AXb2C2C1SZgHqGUNNafnT+jQfDk+hqcnw3LRO2rp0LAw6rFgqNYoIO/e1xamfD2MjJdeOah1jOLVczMV9jkqpqhBsyqQ+5gPam4J6sodYbOQK4mx6cDqQxO99eOrBZH23KLNN+QJYgNzdamdpM8JI92gH3rmcGBlLzcoImjECWjmUqvn7IgIHuaQ3qug2tIQeio4QcJ7S0dpijwerKjBKHK03igkbLu/yRk02nx0zldi0utcvzpizImfxEcExJAwIERcjJFuEltJsMS4cR21ii5tmu3ry7dgPOYzZ5tqiHEox674s/XF6wc2qugfOMsrIxCObc9K5GbQ8iGLvXKlhmVu6JQEtrjgbgNMNG6XMxuV5VMM9ns7ZWRzLKVZRTrNZG1y8tnjnoMeAUHgIjs5WKUdYvjFlgfs8BgQUus4thIf0QWuRALN/tNboQFS4w2KaVpzizf7PhDCcyThS5sX0MbkwNBzKBIk4hibxAVqyAmYswqEncgqZIj6gCChaMlNVp5JkiZQZDwWIrlWh+R03ftRwdLdePx/NknAQZkidUFrCB/S/BHd4Ay2cO9TcI/NiIEkYW8BILdbh7pFCwcUAx0S5FsnRzNmHZwzGi/tynHtUiGzdcnMQYI/Ti921tpCrzs6jmD0pcr4L+3cSdjoY0QgEyBTBYDipKfKpD/DWKvvdx/38yiJ9+1aYQ6pVvivW4ZTY35XqvVfYwUabPVZJc54dVjH1/U1yH2eF/XEb7af6+sPr6+w0Nc/H+T3blZxCBN5/ksJHFm3eB1p9JOX1W6Zqa2cozk09qVHMsXhWEywv7rZI1ZO2PgJLykFGIqPFCaWnkeQD+GC9zWTXKC9O5lu1PIxTNejOeueT5Yv5KTYQYLE6OKdulcMDakfU55kFJpPL4xi54/6nQnf3oFvKlEVHTTzT064tHEYC+D789FCSvlt0uTqDpVkcNGL3pKrXUFXGA7J5M2Ufocm0WoIQhfdvrz4qDnCIC3qjsp61sWMPBpLUesdCtNjbQ80JIDjQBvYl5ep2shjRxED6fKI8zB7wgfEehahdWfKYqM8WQkxVnKGHsDwCNChioSG65eKA1MJipM1xHoIwdxxbjRAp13EgBa37svNH6QM36+qM5jYbGYrFntxIUlx+dBlWsw3n6Gi9SKlpcdmpoGUN0rsA1lAEeSx2zjRarf4vhAJNWyHsi50zx1olWxLoSXy+gvv9YrmcsngOUJsEHzV2S/iAgxA6gjOWUgnTSMOyE7/FKwkIXKinPBv9Z8HfZ285QWN16OEgIi0Npy/3eBvA7lNUiHB2P5CEFCZ057gfhHZ3q2uNI1OnzdmEUga0A4nEs/7Mz9/Wn38np2zfrdZVI4POPROcRsfRIaVrWe5iAXUEHX1I1qLYeflBRTHyPHoyedYuKXhy0MdiGKmaJTpniCXn0P2/vLxXyRMxBU8Puo7CzSULtHznICcOcZ49maZLKFLYvxO/exMs02gTQmge/InF8j0Y1s7RUmRLnAVKDU7GQ2+6X7YdrxVxl8+9tDYfPErgiJLu8bKY3YcqUigFQ84bKqPZc9r9gW+HZCaRPTXwtSxYqyO69P2rueuVOI6OLTFFDEOqA7DdI8++++UphQIMi0AykkoMWNr+tPbuITWFmW7PsUYsqWe8h/3ePeRsc0kdoGLMTd0GMyw+kkla7D3bTOeZRs5oS1vufLDtRT+/h+rPq/PLV5swExrMVymNiXw+uZFkGyVPLv7rRNXOfn7blrw4OdWVbQA4RGdZDpEkVFs253D9tj/alOcZzAcfHrcYkHPd1g9uXpmCabcWk9udVRjNZ2/HlVk4YIOoMFfN0sj9tiu32Bks5WzNenOICnD1wOCd6s1zKFPtjmmZe9AuGvfPSaKKMl+zNCTGBDq4tF1SDVAuUkus4DPTQ+j1Nl1/eYNegIYUbfOUufkf2j52dNsNQghUfUWbw7uk3qaF79fAIIS5os3/AnBkqGnXDXLcHN/d3BkL9mGBtvHtzhuQVrXNiywMSZPTsm3/y80bbDdtPUWLWEAqQCv8E0t9e/V82du1OzirRSplPgNoMWuH7ZFod4rFvUWmnBq34J4bZkTbpXeVKs7jJwqxu0zPJdw2R7+8gWZMpRWnyWTWe2p1yK4btDFf5RZMNLD/yOza7NegucYWzLWtwbmu1utT9fYGnj5kix4wMrm/G3oQqntv4CFB3N07g+PF3OMv6VaHf3NVNKzD/TM7T0kZW2ueuO9buei4E6OU0JpFtEZhSwDuFMuNw29hqG5TWpmk1Z0rFxTdLrj0VLSMVhJvi19334CdJWVNUVuoTioi73aJ6pkPgMWkzhZgHvOKeB+X8EXu8+y+6pmA+k12moajc8dGPNA8rBpIhv0+J0PIpmCVmqNZ9Kx7Byxt3BqcuMKIDtPApKFaKPtWLocKqurh3vkgI/s67jeoGPI8H4M6ONkjqDW1nWA2WyC1iBNXt79RqmHYf4Mehme5yRG24UQPD/a3Bp7NxLam5lFsNm+GDi4O77+BVqoh5egz6lJVZ+flNnvacqsW5rvfnG+U6n49CpXbItZ1OG7Gs5jRu0MsDop6B1oSE8ZUM883T7o2mnDcXLnttW/JwdFLWz3fTPz55friFYt9xWe2ycxebZOnua/kX3vCyWdqevX/q/nzv088V91ykL/z6eWkHxuJjn5iHCczEbv7D6ZQRxsV5s7Rm/8HlX783jt0AAA=&quot;"/>
    <we:property name="isFiltersActionButtonVisible" value="true"/>
    <we:property name="isVisualContainerHeaderHidden" value="false"/>
    <we:property name="pageDisplayName" value="&quot;Main_KPI&quot;"/>
    <we:property name="pageName" value="&quot;ReportSection16b73cde20cf3ed17b51&quot;"/>
    <we:property name="reportEmbeddedTime" value="&quot;2025-03-26T18:56:19.103Z&quot;"/>
    <we:property name="reportName" value="&quot;Wavecon_dashboard_analysis1&quot;"/>
    <we:property name="reportState" value="&quot;CONNECTED&quot;"/>
    <we:property name="reportUrl" value="&quot;/groups/me/reports/5baca70e-0130-452a-b682-320d6cf69a12/ReportSection16b73cde20cf3ed17b51?pbi_source=storytelling_addin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123</Words>
  <Application>Microsoft Office PowerPoint</Application>
  <PresentationFormat>Custom</PresentationFormat>
  <Paragraphs>32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Bold Ink</vt:lpstr>
      <vt:lpstr>Arial</vt:lpstr>
      <vt:lpstr>Calibri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Simple Group Project Presentation</dc:title>
  <cp:lastModifiedBy>vaibhav shewale</cp:lastModifiedBy>
  <cp:revision>4</cp:revision>
  <dcterms:created xsi:type="dcterms:W3CDTF">2006-08-16T00:00:00Z</dcterms:created>
  <dcterms:modified xsi:type="dcterms:W3CDTF">2025-03-26T19:09:07Z</dcterms:modified>
  <dc:identifier>DAGi1rkOvHE</dc:identifier>
</cp:coreProperties>
</file>