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32"/>
  </p:notesMasterIdLst>
  <p:sldIdLst>
    <p:sldId id="257" r:id="rId2"/>
    <p:sldId id="258" r:id="rId3"/>
    <p:sldId id="259" r:id="rId4"/>
    <p:sldId id="260" r:id="rId5"/>
    <p:sldId id="261" r:id="rId6"/>
    <p:sldId id="262" r:id="rId7"/>
    <p:sldId id="263" r:id="rId8"/>
    <p:sldId id="264" r:id="rId9"/>
    <p:sldId id="265" r:id="rId10"/>
    <p:sldId id="267" r:id="rId11"/>
    <p:sldId id="270" r:id="rId12"/>
    <p:sldId id="271" r:id="rId13"/>
    <p:sldId id="272" r:id="rId14"/>
    <p:sldId id="280" r:id="rId15"/>
    <p:sldId id="273" r:id="rId16"/>
    <p:sldId id="274" r:id="rId17"/>
    <p:sldId id="275" r:id="rId18"/>
    <p:sldId id="282" r:id="rId19"/>
    <p:sldId id="276" r:id="rId20"/>
    <p:sldId id="286" r:id="rId21"/>
    <p:sldId id="287" r:id="rId22"/>
    <p:sldId id="288" r:id="rId23"/>
    <p:sldId id="277" r:id="rId24"/>
    <p:sldId id="283" r:id="rId25"/>
    <p:sldId id="284" r:id="rId26"/>
    <p:sldId id="285" r:id="rId27"/>
    <p:sldId id="289" r:id="rId28"/>
    <p:sldId id="279" r:id="rId29"/>
    <p:sldId id="281" r:id="rId30"/>
    <p:sldId id="27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F193D1-EE0C-40A5-B60C-8676725992E0}" v="26" dt="2024-04-18T09:14:33.1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889A3-9B0B-4C3C-94EA-1AA752B1F071}"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AA7E88-7703-4E96-9CDC-23A7C080A3C3}" type="slidenum">
              <a:rPr lang="en-IN" smtClean="0"/>
              <a:t>‹#›</a:t>
            </a:fld>
            <a:endParaRPr lang="en-IN"/>
          </a:p>
        </p:txBody>
      </p:sp>
    </p:spTree>
    <p:extLst>
      <p:ext uri="{BB962C8B-B14F-4D97-AF65-F5344CB8AC3E}">
        <p14:creationId xmlns:p14="http://schemas.microsoft.com/office/powerpoint/2010/main" val="2811059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7BE49D-86D4-4172-B5BA-E344F262D20C}" type="datetime1">
              <a:rPr lang="en-IN" smtClean="0"/>
              <a:t>25-04-2024</a:t>
            </a:fld>
            <a:endParaRPr lang="en-IN"/>
          </a:p>
        </p:txBody>
      </p:sp>
      <p:sp>
        <p:nvSpPr>
          <p:cNvPr id="5" name="Footer Placeholder 4"/>
          <p:cNvSpPr>
            <a:spLocks noGrp="1"/>
          </p:cNvSpPr>
          <p:nvPr>
            <p:ph type="ftr" sz="quarter" idx="11"/>
          </p:nvPr>
        </p:nvSpPr>
        <p:spPr/>
        <p:txBody>
          <a:bodyPr/>
          <a:lstStyle/>
          <a:p>
            <a:r>
              <a:rPr lang="en-IN"/>
              <a:t>batch-09</a:t>
            </a:r>
          </a:p>
        </p:txBody>
      </p:sp>
      <p:sp>
        <p:nvSpPr>
          <p:cNvPr id="6" name="Slide Number Placeholder 5"/>
          <p:cNvSpPr>
            <a:spLocks noGrp="1"/>
          </p:cNvSpPr>
          <p:nvPr>
            <p:ph type="sldNum" sz="quarter" idx="12"/>
          </p:nvPr>
        </p:nvSpPr>
        <p:spPr/>
        <p:txBody>
          <a:bodyPr/>
          <a:lstStyle/>
          <a:p>
            <a:fld id="{C9894F26-C579-420F-AF8E-BB3B5889C462}" type="slidenum">
              <a:rPr lang="en-IN" smtClean="0"/>
              <a:t>‹#›</a:t>
            </a:fld>
            <a:endParaRPr lang="en-IN"/>
          </a:p>
        </p:txBody>
      </p:sp>
    </p:spTree>
    <p:extLst>
      <p:ext uri="{BB962C8B-B14F-4D97-AF65-F5344CB8AC3E}">
        <p14:creationId xmlns:p14="http://schemas.microsoft.com/office/powerpoint/2010/main" val="3360546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60AB5E-F4D5-4B81-A5E3-B38FF1AEE337}" type="datetime1">
              <a:rPr lang="en-IN" smtClean="0"/>
              <a:t>25-04-2024</a:t>
            </a:fld>
            <a:endParaRPr lang="en-IN"/>
          </a:p>
        </p:txBody>
      </p:sp>
      <p:sp>
        <p:nvSpPr>
          <p:cNvPr id="8" name="Footer Placeholder 7"/>
          <p:cNvSpPr>
            <a:spLocks noGrp="1"/>
          </p:cNvSpPr>
          <p:nvPr>
            <p:ph type="ftr" sz="quarter" idx="11"/>
          </p:nvPr>
        </p:nvSpPr>
        <p:spPr/>
        <p:txBody>
          <a:bodyPr/>
          <a:lstStyle/>
          <a:p>
            <a:r>
              <a:rPr lang="en-IN"/>
              <a:t>batch-09</a:t>
            </a:r>
          </a:p>
        </p:txBody>
      </p:sp>
      <p:sp>
        <p:nvSpPr>
          <p:cNvPr id="9" name="Slide Number Placeholder 8"/>
          <p:cNvSpPr>
            <a:spLocks noGrp="1"/>
          </p:cNvSpPr>
          <p:nvPr>
            <p:ph type="sldNum" sz="quarter" idx="12"/>
          </p:nvPr>
        </p:nvSpPr>
        <p:spPr/>
        <p:txBody>
          <a:bodyPr/>
          <a:lstStyle/>
          <a:p>
            <a:fld id="{C9894F26-C579-420F-AF8E-BB3B5889C462}" type="slidenum">
              <a:rPr lang="en-IN" smtClean="0"/>
              <a:t>‹#›</a:t>
            </a:fld>
            <a:endParaRPr lang="en-IN"/>
          </a:p>
        </p:txBody>
      </p:sp>
    </p:spTree>
    <p:extLst>
      <p:ext uri="{BB962C8B-B14F-4D97-AF65-F5344CB8AC3E}">
        <p14:creationId xmlns:p14="http://schemas.microsoft.com/office/powerpoint/2010/main" val="1644549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17A54E-40BE-466D-BA5D-171085D924B5}" type="datetime1">
              <a:rPr lang="en-IN" smtClean="0"/>
              <a:t>25-04-2024</a:t>
            </a:fld>
            <a:endParaRPr lang="en-IN"/>
          </a:p>
        </p:txBody>
      </p:sp>
      <p:sp>
        <p:nvSpPr>
          <p:cNvPr id="8" name="Footer Placeholder 7"/>
          <p:cNvSpPr>
            <a:spLocks noGrp="1"/>
          </p:cNvSpPr>
          <p:nvPr>
            <p:ph type="ftr" sz="quarter" idx="11"/>
          </p:nvPr>
        </p:nvSpPr>
        <p:spPr/>
        <p:txBody>
          <a:bodyPr/>
          <a:lstStyle/>
          <a:p>
            <a:r>
              <a:rPr lang="en-IN"/>
              <a:t>batch-09</a:t>
            </a:r>
          </a:p>
        </p:txBody>
      </p:sp>
      <p:sp>
        <p:nvSpPr>
          <p:cNvPr id="9" name="Slide Number Placeholder 8"/>
          <p:cNvSpPr>
            <a:spLocks noGrp="1"/>
          </p:cNvSpPr>
          <p:nvPr>
            <p:ph type="sldNum" sz="quarter" idx="12"/>
          </p:nvPr>
        </p:nvSpPr>
        <p:spPr/>
        <p:txBody>
          <a:bodyPr/>
          <a:lstStyle/>
          <a:p>
            <a:fld id="{C9894F26-C579-420F-AF8E-BB3B5889C462}" type="slidenum">
              <a:rPr lang="en-IN" smtClean="0"/>
              <a:t>‹#›</a:t>
            </a:fld>
            <a:endParaRPr lang="en-IN"/>
          </a:p>
        </p:txBody>
      </p:sp>
    </p:spTree>
    <p:extLst>
      <p:ext uri="{BB962C8B-B14F-4D97-AF65-F5344CB8AC3E}">
        <p14:creationId xmlns:p14="http://schemas.microsoft.com/office/powerpoint/2010/main" val="215887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8D685-8A59-4259-87A2-4F5D990EEB56}" type="datetime1">
              <a:rPr lang="en-IN" smtClean="0"/>
              <a:t>25-04-2024</a:t>
            </a:fld>
            <a:endParaRPr lang="en-IN"/>
          </a:p>
        </p:txBody>
      </p:sp>
      <p:sp>
        <p:nvSpPr>
          <p:cNvPr id="5" name="Footer Placeholder 4"/>
          <p:cNvSpPr>
            <a:spLocks noGrp="1"/>
          </p:cNvSpPr>
          <p:nvPr>
            <p:ph type="ftr" sz="quarter" idx="11"/>
          </p:nvPr>
        </p:nvSpPr>
        <p:spPr/>
        <p:txBody>
          <a:bodyPr/>
          <a:lstStyle/>
          <a:p>
            <a:r>
              <a:rPr lang="en-IN"/>
              <a:t>batch-09</a:t>
            </a:r>
          </a:p>
        </p:txBody>
      </p:sp>
      <p:sp>
        <p:nvSpPr>
          <p:cNvPr id="6" name="Slide Number Placeholder 5"/>
          <p:cNvSpPr>
            <a:spLocks noGrp="1"/>
          </p:cNvSpPr>
          <p:nvPr>
            <p:ph type="sldNum" sz="quarter" idx="12"/>
          </p:nvPr>
        </p:nvSpPr>
        <p:spPr/>
        <p:txBody>
          <a:bodyPr/>
          <a:lstStyle/>
          <a:p>
            <a:fld id="{C9894F26-C579-420F-AF8E-BB3B5889C462}" type="slidenum">
              <a:rPr lang="en-IN" smtClean="0"/>
              <a:t>‹#›</a:t>
            </a:fld>
            <a:endParaRPr lang="en-IN"/>
          </a:p>
        </p:txBody>
      </p:sp>
    </p:spTree>
    <p:extLst>
      <p:ext uri="{BB962C8B-B14F-4D97-AF65-F5344CB8AC3E}">
        <p14:creationId xmlns:p14="http://schemas.microsoft.com/office/powerpoint/2010/main" val="347342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6A75E0-B2D5-4B2D-B1DA-CE9393B7EA29}" type="datetime1">
              <a:rPr lang="en-IN" smtClean="0"/>
              <a:t>25-04-2024</a:t>
            </a:fld>
            <a:endParaRPr lang="en-IN"/>
          </a:p>
        </p:txBody>
      </p:sp>
      <p:sp>
        <p:nvSpPr>
          <p:cNvPr id="5" name="Footer Placeholder 4"/>
          <p:cNvSpPr>
            <a:spLocks noGrp="1"/>
          </p:cNvSpPr>
          <p:nvPr>
            <p:ph type="ftr" sz="quarter" idx="11"/>
          </p:nvPr>
        </p:nvSpPr>
        <p:spPr/>
        <p:txBody>
          <a:bodyPr/>
          <a:lstStyle/>
          <a:p>
            <a:r>
              <a:rPr lang="en-IN"/>
              <a:t>batch-09</a:t>
            </a:r>
          </a:p>
        </p:txBody>
      </p:sp>
      <p:sp>
        <p:nvSpPr>
          <p:cNvPr id="6" name="Slide Number Placeholder 5"/>
          <p:cNvSpPr>
            <a:spLocks noGrp="1"/>
          </p:cNvSpPr>
          <p:nvPr>
            <p:ph type="sldNum" sz="quarter" idx="12"/>
          </p:nvPr>
        </p:nvSpPr>
        <p:spPr/>
        <p:txBody>
          <a:bodyPr/>
          <a:lstStyle/>
          <a:p>
            <a:fld id="{C9894F26-C579-420F-AF8E-BB3B5889C462}" type="slidenum">
              <a:rPr lang="en-IN" smtClean="0"/>
              <a:t>‹#›</a:t>
            </a:fld>
            <a:endParaRPr lang="en-IN"/>
          </a:p>
        </p:txBody>
      </p:sp>
    </p:spTree>
    <p:extLst>
      <p:ext uri="{BB962C8B-B14F-4D97-AF65-F5344CB8AC3E}">
        <p14:creationId xmlns:p14="http://schemas.microsoft.com/office/powerpoint/2010/main" val="298145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7EB9A2E-1982-46E8-9A14-B8A8AB4D4519}" type="datetime1">
              <a:rPr lang="en-IN" smtClean="0"/>
              <a:t>25-04-2024</a:t>
            </a:fld>
            <a:endParaRPr lang="en-IN"/>
          </a:p>
        </p:txBody>
      </p:sp>
      <p:sp>
        <p:nvSpPr>
          <p:cNvPr id="9" name="Footer Placeholder 8"/>
          <p:cNvSpPr>
            <a:spLocks noGrp="1"/>
          </p:cNvSpPr>
          <p:nvPr>
            <p:ph type="ftr" sz="quarter" idx="11"/>
          </p:nvPr>
        </p:nvSpPr>
        <p:spPr/>
        <p:txBody>
          <a:bodyPr/>
          <a:lstStyle/>
          <a:p>
            <a:r>
              <a:rPr lang="en-IN"/>
              <a:t>batch-09</a:t>
            </a:r>
          </a:p>
        </p:txBody>
      </p:sp>
      <p:sp>
        <p:nvSpPr>
          <p:cNvPr id="10" name="Slide Number Placeholder 9"/>
          <p:cNvSpPr>
            <a:spLocks noGrp="1"/>
          </p:cNvSpPr>
          <p:nvPr>
            <p:ph type="sldNum" sz="quarter" idx="12"/>
          </p:nvPr>
        </p:nvSpPr>
        <p:spPr/>
        <p:txBody>
          <a:bodyPr/>
          <a:lstStyle/>
          <a:p>
            <a:fld id="{C9894F26-C579-420F-AF8E-BB3B5889C462}" type="slidenum">
              <a:rPr lang="en-IN" smtClean="0"/>
              <a:t>‹#›</a:t>
            </a:fld>
            <a:endParaRPr lang="en-IN"/>
          </a:p>
        </p:txBody>
      </p:sp>
    </p:spTree>
    <p:extLst>
      <p:ext uri="{BB962C8B-B14F-4D97-AF65-F5344CB8AC3E}">
        <p14:creationId xmlns:p14="http://schemas.microsoft.com/office/powerpoint/2010/main" val="319787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5E28C84-2968-4EDA-93EE-3E2A534E16C1}" type="datetime1">
              <a:rPr lang="en-IN" smtClean="0"/>
              <a:t>25-04-2024</a:t>
            </a:fld>
            <a:endParaRPr lang="en-IN"/>
          </a:p>
        </p:txBody>
      </p:sp>
      <p:sp>
        <p:nvSpPr>
          <p:cNvPr id="11" name="Footer Placeholder 10"/>
          <p:cNvSpPr>
            <a:spLocks noGrp="1"/>
          </p:cNvSpPr>
          <p:nvPr>
            <p:ph type="ftr" sz="quarter" idx="11"/>
          </p:nvPr>
        </p:nvSpPr>
        <p:spPr/>
        <p:txBody>
          <a:bodyPr/>
          <a:lstStyle/>
          <a:p>
            <a:r>
              <a:rPr lang="en-IN"/>
              <a:t>batch-09</a:t>
            </a:r>
          </a:p>
        </p:txBody>
      </p:sp>
      <p:sp>
        <p:nvSpPr>
          <p:cNvPr id="12" name="Slide Number Placeholder 11"/>
          <p:cNvSpPr>
            <a:spLocks noGrp="1"/>
          </p:cNvSpPr>
          <p:nvPr>
            <p:ph type="sldNum" sz="quarter" idx="12"/>
          </p:nvPr>
        </p:nvSpPr>
        <p:spPr/>
        <p:txBody>
          <a:bodyPr/>
          <a:lstStyle/>
          <a:p>
            <a:fld id="{C9894F26-C579-420F-AF8E-BB3B5889C462}" type="slidenum">
              <a:rPr lang="en-IN" smtClean="0"/>
              <a:t>‹#›</a:t>
            </a:fld>
            <a:endParaRPr lang="en-IN"/>
          </a:p>
        </p:txBody>
      </p:sp>
    </p:spTree>
    <p:extLst>
      <p:ext uri="{BB962C8B-B14F-4D97-AF65-F5344CB8AC3E}">
        <p14:creationId xmlns:p14="http://schemas.microsoft.com/office/powerpoint/2010/main" val="221113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B10F1727-7C5B-4218-8F2F-0F7FDC15E7A2}" type="datetime1">
              <a:rPr lang="en-IN" smtClean="0"/>
              <a:t>25-04-2024</a:t>
            </a:fld>
            <a:endParaRPr lang="en-IN"/>
          </a:p>
        </p:txBody>
      </p:sp>
      <p:sp>
        <p:nvSpPr>
          <p:cNvPr id="7" name="Footer Placeholder 6"/>
          <p:cNvSpPr>
            <a:spLocks noGrp="1"/>
          </p:cNvSpPr>
          <p:nvPr>
            <p:ph type="ftr" sz="quarter" idx="11"/>
          </p:nvPr>
        </p:nvSpPr>
        <p:spPr/>
        <p:txBody>
          <a:bodyPr/>
          <a:lstStyle/>
          <a:p>
            <a:r>
              <a:rPr lang="en-IN"/>
              <a:t>batch-09</a:t>
            </a:r>
          </a:p>
        </p:txBody>
      </p:sp>
      <p:sp>
        <p:nvSpPr>
          <p:cNvPr id="8" name="Slide Number Placeholder 7"/>
          <p:cNvSpPr>
            <a:spLocks noGrp="1"/>
          </p:cNvSpPr>
          <p:nvPr>
            <p:ph type="sldNum" sz="quarter" idx="12"/>
          </p:nvPr>
        </p:nvSpPr>
        <p:spPr/>
        <p:txBody>
          <a:bodyPr/>
          <a:lstStyle/>
          <a:p>
            <a:fld id="{C9894F26-C579-420F-AF8E-BB3B5889C462}" type="slidenum">
              <a:rPr lang="en-IN" smtClean="0"/>
              <a:t>‹#›</a:t>
            </a:fld>
            <a:endParaRPr lang="en-IN"/>
          </a:p>
        </p:txBody>
      </p:sp>
    </p:spTree>
    <p:extLst>
      <p:ext uri="{BB962C8B-B14F-4D97-AF65-F5344CB8AC3E}">
        <p14:creationId xmlns:p14="http://schemas.microsoft.com/office/powerpoint/2010/main" val="2585333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4436226-1830-474F-A363-F5C8C80D61DB}" type="datetime1">
              <a:rPr lang="en-IN" smtClean="0"/>
              <a:t>25-04-2024</a:t>
            </a:fld>
            <a:endParaRPr lang="en-IN"/>
          </a:p>
        </p:txBody>
      </p:sp>
      <p:sp>
        <p:nvSpPr>
          <p:cNvPr id="6" name="Footer Placeholder 5"/>
          <p:cNvSpPr>
            <a:spLocks noGrp="1"/>
          </p:cNvSpPr>
          <p:nvPr>
            <p:ph type="ftr" sz="quarter" idx="11"/>
          </p:nvPr>
        </p:nvSpPr>
        <p:spPr/>
        <p:txBody>
          <a:bodyPr/>
          <a:lstStyle/>
          <a:p>
            <a:r>
              <a:rPr lang="en-IN"/>
              <a:t>batch-09</a:t>
            </a:r>
          </a:p>
        </p:txBody>
      </p:sp>
      <p:sp>
        <p:nvSpPr>
          <p:cNvPr id="7" name="Slide Number Placeholder 6"/>
          <p:cNvSpPr>
            <a:spLocks noGrp="1"/>
          </p:cNvSpPr>
          <p:nvPr>
            <p:ph type="sldNum" sz="quarter" idx="12"/>
          </p:nvPr>
        </p:nvSpPr>
        <p:spPr/>
        <p:txBody>
          <a:bodyPr/>
          <a:lstStyle/>
          <a:p>
            <a:fld id="{C9894F26-C579-420F-AF8E-BB3B5889C462}" type="slidenum">
              <a:rPr lang="en-IN" smtClean="0"/>
              <a:t>‹#›</a:t>
            </a:fld>
            <a:endParaRPr lang="en-IN"/>
          </a:p>
        </p:txBody>
      </p:sp>
    </p:spTree>
    <p:extLst>
      <p:ext uri="{BB962C8B-B14F-4D97-AF65-F5344CB8AC3E}">
        <p14:creationId xmlns:p14="http://schemas.microsoft.com/office/powerpoint/2010/main" val="1943084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E288F91-B360-4684-9F24-1401ABD9B6B9}" type="datetime1">
              <a:rPr lang="en-IN" smtClean="0"/>
              <a:t>25-04-2024</a:t>
            </a:fld>
            <a:endParaRPr lang="en-IN"/>
          </a:p>
        </p:txBody>
      </p:sp>
      <p:sp>
        <p:nvSpPr>
          <p:cNvPr id="9" name="Footer Placeholder 8"/>
          <p:cNvSpPr>
            <a:spLocks noGrp="1"/>
          </p:cNvSpPr>
          <p:nvPr>
            <p:ph type="ftr" sz="quarter" idx="11"/>
          </p:nvPr>
        </p:nvSpPr>
        <p:spPr/>
        <p:txBody>
          <a:bodyPr/>
          <a:lstStyle/>
          <a:p>
            <a:r>
              <a:rPr lang="en-IN"/>
              <a:t>batch-09</a:t>
            </a:r>
          </a:p>
        </p:txBody>
      </p:sp>
      <p:sp>
        <p:nvSpPr>
          <p:cNvPr id="10" name="Slide Number Placeholder 9"/>
          <p:cNvSpPr>
            <a:spLocks noGrp="1"/>
          </p:cNvSpPr>
          <p:nvPr>
            <p:ph type="sldNum" sz="quarter" idx="12"/>
          </p:nvPr>
        </p:nvSpPr>
        <p:spPr/>
        <p:txBody>
          <a:bodyPr/>
          <a:lstStyle/>
          <a:p>
            <a:fld id="{C9894F26-C579-420F-AF8E-BB3B5889C462}" type="slidenum">
              <a:rPr lang="en-IN" smtClean="0"/>
              <a:t>‹#›</a:t>
            </a:fld>
            <a:endParaRPr lang="en-IN"/>
          </a:p>
        </p:txBody>
      </p:sp>
    </p:spTree>
    <p:extLst>
      <p:ext uri="{BB962C8B-B14F-4D97-AF65-F5344CB8AC3E}">
        <p14:creationId xmlns:p14="http://schemas.microsoft.com/office/powerpoint/2010/main" val="1056768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8CD29AD-4EFE-4DFC-B1FC-3C977CC56B17}" type="datetime1">
              <a:rPr lang="en-IN" smtClean="0"/>
              <a:t>25-04-2024</a:t>
            </a:fld>
            <a:endParaRPr lang="en-IN"/>
          </a:p>
        </p:txBody>
      </p:sp>
      <p:sp>
        <p:nvSpPr>
          <p:cNvPr id="9" name="Footer Placeholder 8"/>
          <p:cNvSpPr>
            <a:spLocks noGrp="1"/>
          </p:cNvSpPr>
          <p:nvPr>
            <p:ph type="ftr" sz="quarter" idx="11"/>
          </p:nvPr>
        </p:nvSpPr>
        <p:spPr>
          <a:xfrm>
            <a:off x="3499101" y="6356350"/>
            <a:ext cx="5911517" cy="365125"/>
          </a:xfrm>
        </p:spPr>
        <p:txBody>
          <a:bodyPr/>
          <a:lstStyle/>
          <a:p>
            <a:r>
              <a:rPr lang="en-IN"/>
              <a:t>batch-09</a:t>
            </a:r>
          </a:p>
        </p:txBody>
      </p:sp>
      <p:sp>
        <p:nvSpPr>
          <p:cNvPr id="10" name="Slide Number Placeholder 9"/>
          <p:cNvSpPr>
            <a:spLocks noGrp="1"/>
          </p:cNvSpPr>
          <p:nvPr>
            <p:ph type="sldNum" sz="quarter" idx="12"/>
          </p:nvPr>
        </p:nvSpPr>
        <p:spPr/>
        <p:txBody>
          <a:bodyPr/>
          <a:lstStyle/>
          <a:p>
            <a:fld id="{C9894F26-C579-420F-AF8E-BB3B5889C462}" type="slidenum">
              <a:rPr lang="en-IN" smtClean="0"/>
              <a:t>‹#›</a:t>
            </a:fld>
            <a:endParaRPr lang="en-IN"/>
          </a:p>
        </p:txBody>
      </p:sp>
    </p:spTree>
    <p:extLst>
      <p:ext uri="{BB962C8B-B14F-4D97-AF65-F5344CB8AC3E}">
        <p14:creationId xmlns:p14="http://schemas.microsoft.com/office/powerpoint/2010/main" val="2978264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1E0FA48-1F25-4326-9462-8D60360AF5F4}" type="datetime1">
              <a:rPr lang="en-IN" smtClean="0"/>
              <a:t>25-04-2024</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IN"/>
              <a:t>batch-09</a:t>
            </a: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9894F26-C579-420F-AF8E-BB3B5889C462}" type="slidenum">
              <a:rPr lang="en-IN" smtClean="0"/>
              <a:t>‹#›</a:t>
            </a:fld>
            <a:endParaRPr lang="en-IN"/>
          </a:p>
        </p:txBody>
      </p:sp>
    </p:spTree>
    <p:extLst>
      <p:ext uri="{BB962C8B-B14F-4D97-AF65-F5344CB8AC3E}">
        <p14:creationId xmlns:p14="http://schemas.microsoft.com/office/powerpoint/2010/main" val="10266446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sldNum="0"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towardsdatascience.com/multilayer-perceptron-explained-with-areal-life-example-and-python-code-sentiment-analysis-cb408ee93141" TargetMode="External"/><Relationship Id="rId2" Type="http://schemas.openxmlformats.org/officeDocument/2006/relationships/hyperlink" Target="http://norma.ncirl.ie/5137/1/shakoorahmadbhat.pdf" TargetMode="Externa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prasoonkottarathil/polycystic-ovary-syndrome-pcos" TargetMode="External"/><Relationship Id="rId2" Type="http://schemas.openxmlformats.org/officeDocument/2006/relationships/hyperlink" Target="https://www.kaggle.com/datasets/anaghachoudhari/pcos-detection-using-ultrasound-images"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EE0C53F0-3A4E-7A46-A7DF-C5A94F6332EB}"/>
              </a:ext>
            </a:extLst>
          </p:cNvPr>
          <p:cNvSpPr>
            <a:spLocks noGrp="1"/>
          </p:cNvSpPr>
          <p:nvPr>
            <p:ph type="ftr" sz="quarter" idx="11"/>
          </p:nvPr>
        </p:nvSpPr>
        <p:spPr/>
        <p:txBody>
          <a:bodyPr/>
          <a:lstStyle/>
          <a:p>
            <a:endParaRPr lang="en-IN" dirty="0"/>
          </a:p>
        </p:txBody>
      </p:sp>
      <p:sp>
        <p:nvSpPr>
          <p:cNvPr id="2" name="Title 1">
            <a:extLst>
              <a:ext uri="{FF2B5EF4-FFF2-40B4-BE49-F238E27FC236}">
                <a16:creationId xmlns:a16="http://schemas.microsoft.com/office/drawing/2014/main" id="{C1929B79-C964-F41E-633C-0FBD1BF427AE}"/>
              </a:ext>
            </a:extLst>
          </p:cNvPr>
          <p:cNvSpPr>
            <a:spLocks noGrp="1"/>
          </p:cNvSpPr>
          <p:nvPr>
            <p:ph type="ctrTitle" idx="4294967295"/>
          </p:nvPr>
        </p:nvSpPr>
        <p:spPr>
          <a:xfrm>
            <a:off x="0" y="1298575"/>
            <a:ext cx="7315200" cy="3254375"/>
          </a:xfrm>
        </p:spPr>
        <p:txBody>
          <a:bodyPr>
            <a:normAutofit/>
          </a:bodyPr>
          <a:lstStyle/>
          <a:p>
            <a:br>
              <a:rPr lang="en-US" sz="6000" dirty="0">
                <a:latin typeface="Times New Roman" panose="02020603050405020304" pitchFamily="18" charset="0"/>
                <a:cs typeface="Times New Roman" panose="02020603050405020304" pitchFamily="18" charset="0"/>
              </a:rPr>
            </a:br>
            <a:endParaRPr lang="en-IN" dirty="0"/>
          </a:p>
        </p:txBody>
      </p:sp>
      <p:sp>
        <p:nvSpPr>
          <p:cNvPr id="4" name="Rectangle 3">
            <a:extLst>
              <a:ext uri="{FF2B5EF4-FFF2-40B4-BE49-F238E27FC236}">
                <a16:creationId xmlns:a16="http://schemas.microsoft.com/office/drawing/2014/main" id="{CEF3A1B8-57E0-57B1-0713-AEA7BAA3F1DF}"/>
              </a:ext>
            </a:extLst>
          </p:cNvPr>
          <p:cNvSpPr/>
          <p:nvPr/>
        </p:nvSpPr>
        <p:spPr>
          <a:xfrm>
            <a:off x="116540" y="394447"/>
            <a:ext cx="12075459" cy="2677656"/>
          </a:xfrm>
          <a:prstGeom prst="rect">
            <a:avLst/>
          </a:prstGeom>
        </p:spPr>
        <p:txBody>
          <a:bodyPr wrap="square">
            <a:spAutoFit/>
          </a:bodyPr>
          <a:lstStyle/>
          <a:p>
            <a:pPr algn="ctr" defTabSz="1219200">
              <a:buClr>
                <a:srgbClr val="000000"/>
              </a:buClr>
            </a:pPr>
            <a:r>
              <a:rPr lang="en-US" sz="2400" b="1" kern="0" dirty="0">
                <a:solidFill>
                  <a:srgbClr val="000000"/>
                </a:solidFill>
                <a:latin typeface="Times New Roman" panose="02020603050405020304" pitchFamily="18" charset="0"/>
                <a:cs typeface="Times New Roman" panose="02020603050405020304" pitchFamily="18" charset="0"/>
                <a:sym typeface="Arial" panose="020B0604020202020204"/>
              </a:rPr>
              <a:t>Polycystic Ovary Syndrome Detection &amp; Prediction System using Random forest and Convolutional Neural Networks</a:t>
            </a:r>
          </a:p>
          <a:p>
            <a:pPr algn="ctr" defTabSz="1219200">
              <a:buClr>
                <a:srgbClr val="000000"/>
              </a:buClr>
            </a:pPr>
            <a:endParaRPr lang="en-US" sz="2400" b="1" kern="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defTabSz="1219200">
              <a:buClr>
                <a:srgbClr val="000000"/>
              </a:buClr>
            </a:pPr>
            <a:endParaRPr lang="en-US" sz="2400" b="1" kern="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defTabSz="1219200">
              <a:buClr>
                <a:srgbClr val="000000"/>
              </a:buClr>
            </a:pPr>
            <a:endParaRPr lang="en-US" sz="2000" b="1" kern="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defTabSz="1219200">
              <a:buClr>
                <a:srgbClr val="000000"/>
              </a:buClr>
            </a:pPr>
            <a:endParaRPr lang="en-US" sz="2000" b="1" kern="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defTabSz="1219200">
              <a:buClr>
                <a:srgbClr val="000000"/>
              </a:buClr>
            </a:pPr>
            <a:endParaRPr lang="en-US" sz="2000" b="1" kern="0" dirty="0">
              <a:solidFill>
                <a:srgbClr val="000000"/>
              </a:solidFill>
              <a:latin typeface="Times New Roman" panose="02020603050405020304" pitchFamily="18" charset="0"/>
              <a:cs typeface="Times New Roman" panose="02020603050405020304" pitchFamily="18" charset="0"/>
              <a:sym typeface="Arial" panose="020B0604020202020204"/>
            </a:endParaRPr>
          </a:p>
          <a:p>
            <a:pPr defTabSz="1219200">
              <a:buClr>
                <a:srgbClr val="000000"/>
              </a:buClr>
            </a:pPr>
            <a:endParaRPr lang="en-US" sz="1200" kern="0"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pic>
        <p:nvPicPr>
          <p:cNvPr id="5" name="Picture 4">
            <a:extLst>
              <a:ext uri="{FF2B5EF4-FFF2-40B4-BE49-F238E27FC236}">
                <a16:creationId xmlns:a16="http://schemas.microsoft.com/office/drawing/2014/main" id="{7F87703F-7593-6F89-FDBC-693933A2B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4557" y="1959491"/>
            <a:ext cx="2090569" cy="1933178"/>
          </a:xfrm>
          <a:prstGeom prst="rect">
            <a:avLst/>
          </a:prstGeom>
        </p:spPr>
      </p:pic>
      <p:sp>
        <p:nvSpPr>
          <p:cNvPr id="7" name="TextBox 6">
            <a:extLst>
              <a:ext uri="{FF2B5EF4-FFF2-40B4-BE49-F238E27FC236}">
                <a16:creationId xmlns:a16="http://schemas.microsoft.com/office/drawing/2014/main" id="{5202D22C-CE61-8D7B-8471-B73A4A27CC18}"/>
              </a:ext>
            </a:extLst>
          </p:cNvPr>
          <p:cNvSpPr txBox="1"/>
          <p:nvPr/>
        </p:nvSpPr>
        <p:spPr>
          <a:xfrm>
            <a:off x="9376813" y="1912662"/>
            <a:ext cx="1812663" cy="1754326"/>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Project Guide</a:t>
            </a:r>
          </a:p>
          <a:p>
            <a:r>
              <a:rPr lang="en-GB" b="1" dirty="0">
                <a:latin typeface="Times New Roman" panose="02020603050405020304" pitchFamily="18" charset="0"/>
                <a:cs typeface="Times New Roman" panose="02020603050405020304" pitchFamily="18" charset="0"/>
              </a:rPr>
              <a:t>Ms. R. Sri Devi</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Assistant Professor</a:t>
            </a:r>
          </a:p>
          <a:p>
            <a:r>
              <a:rPr lang="en-GB" dirty="0">
                <a:latin typeface="Times New Roman" panose="02020603050405020304" pitchFamily="18" charset="0"/>
                <a:cs typeface="Times New Roman" panose="02020603050405020304" pitchFamily="18" charset="0"/>
              </a:rPr>
              <a:t>IT Department</a:t>
            </a:r>
          </a:p>
          <a:p>
            <a:endParaRPr lang="en-IN" dirty="0"/>
          </a:p>
        </p:txBody>
      </p:sp>
      <p:sp>
        <p:nvSpPr>
          <p:cNvPr id="11" name="TextBox 10">
            <a:extLst>
              <a:ext uri="{FF2B5EF4-FFF2-40B4-BE49-F238E27FC236}">
                <a16:creationId xmlns:a16="http://schemas.microsoft.com/office/drawing/2014/main" id="{60527701-0CB6-77C9-21D9-501ACA76EC3F}"/>
              </a:ext>
            </a:extLst>
          </p:cNvPr>
          <p:cNvSpPr txBox="1"/>
          <p:nvPr/>
        </p:nvSpPr>
        <p:spPr>
          <a:xfrm>
            <a:off x="417219" y="2092584"/>
            <a:ext cx="4069977" cy="1508105"/>
          </a:xfrm>
          <a:prstGeom prst="rect">
            <a:avLst/>
          </a:prstGeom>
          <a:noFill/>
        </p:spPr>
        <p:txBody>
          <a:bodyPr wrap="square">
            <a:spAutoFit/>
          </a:bodyPr>
          <a:lstStyle/>
          <a:p>
            <a:pPr algn="l">
              <a:buNone/>
            </a:pPr>
            <a:r>
              <a:rPr lang="en-US" sz="16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Project Members:</a:t>
            </a:r>
          </a:p>
          <a:p>
            <a:pPr algn="l">
              <a:buNone/>
            </a:pPr>
            <a:r>
              <a:rPr lang="en-US" sz="1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20JG1A1225-K.B.S Anjali</a:t>
            </a:r>
          </a:p>
          <a:p>
            <a:pPr algn="l">
              <a:buNone/>
            </a:pPr>
            <a:r>
              <a:rPr lang="en-US" dirty="0">
                <a:latin typeface="Times New Roman" panose="02020603050405020304" pitchFamily="18" charset="0"/>
                <a:cs typeface="Times New Roman" panose="02020603050405020304" pitchFamily="18" charset="0"/>
              </a:rPr>
              <a:t>            20JG1A1258-V. </a:t>
            </a:r>
            <a:r>
              <a:rPr lang="en-US" dirty="0" err="1">
                <a:latin typeface="Times New Roman" panose="02020603050405020304" pitchFamily="18" charset="0"/>
                <a:cs typeface="Times New Roman" panose="02020603050405020304" pitchFamily="18" charset="0"/>
              </a:rPr>
              <a:t>Gireeshma</a:t>
            </a:r>
            <a:endParaRPr lang="en-US" dirty="0">
              <a:latin typeface="Times New Roman" panose="02020603050405020304" pitchFamily="18" charset="0"/>
              <a:cs typeface="Times New Roman" panose="02020603050405020304" pitchFamily="18" charset="0"/>
            </a:endParaRPr>
          </a:p>
          <a:p>
            <a:pPr algn="l">
              <a:buNone/>
            </a:pPr>
            <a:r>
              <a:rPr lang="en-US" dirty="0">
                <a:latin typeface="Times New Roman" panose="02020603050405020304" pitchFamily="18" charset="0"/>
                <a:cs typeface="Times New Roman" panose="02020603050405020304" pitchFamily="18" charset="0"/>
              </a:rPr>
              <a:t>            20JG1A1246- Ruksar Begum</a:t>
            </a:r>
          </a:p>
          <a:p>
            <a:pPr algn="l">
              <a:buNone/>
            </a:pPr>
            <a:r>
              <a:rPr lang="en-US" dirty="0">
                <a:latin typeface="Times New Roman" panose="02020603050405020304" pitchFamily="18" charset="0"/>
                <a:cs typeface="Times New Roman" panose="02020603050405020304" pitchFamily="18" charset="0"/>
              </a:rPr>
              <a:t>            20JG1A1206-D. </a:t>
            </a:r>
            <a:r>
              <a:rPr lang="en-US" dirty="0" err="1">
                <a:latin typeface="Times New Roman" panose="02020603050405020304" pitchFamily="18" charset="0"/>
                <a:cs typeface="Times New Roman" panose="02020603050405020304" pitchFamily="18" charset="0"/>
              </a:rPr>
              <a:t>Yashaswini</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8FF9D3D-38F2-B10E-9FDD-494243BAF049}"/>
              </a:ext>
            </a:extLst>
          </p:cNvPr>
          <p:cNvSpPr txBox="1"/>
          <p:nvPr/>
        </p:nvSpPr>
        <p:spPr>
          <a:xfrm>
            <a:off x="964603" y="4826246"/>
            <a:ext cx="10262794" cy="2062103"/>
          </a:xfrm>
          <a:prstGeom prst="rect">
            <a:avLst/>
          </a:prstGeom>
          <a:noFill/>
        </p:spPr>
        <p:txBody>
          <a:bodyPr wrap="square" rtlCol="0">
            <a:spAutoFit/>
          </a:bodyPr>
          <a:lstStyle/>
          <a:p>
            <a:pPr algn="ctr" defTabSz="1219200">
              <a:buClr>
                <a:srgbClr val="000000"/>
              </a:buClr>
            </a:pPr>
            <a:r>
              <a:rPr lang="en-US" sz="1600" kern="0" dirty="0">
                <a:solidFill>
                  <a:srgbClr val="000000"/>
                </a:solidFill>
                <a:latin typeface="Times New Roman" panose="02020603050405020304" pitchFamily="18" charset="0"/>
                <a:cs typeface="Times New Roman" panose="02020603050405020304" pitchFamily="18" charset="0"/>
                <a:sym typeface="Arial" panose="020B0604020202020204"/>
              </a:rPr>
              <a:t>GAYATRI VIDYA PARISHAD COLLEGE OF ENGINEERING FOR WOMEN</a:t>
            </a:r>
          </a:p>
          <a:p>
            <a:pPr algn="ctr" defTabSz="1219200">
              <a:buClr>
                <a:srgbClr val="000000"/>
              </a:buClr>
            </a:pPr>
            <a:r>
              <a:rPr lang="en-IN" sz="1600" kern="0" dirty="0">
                <a:solidFill>
                  <a:srgbClr val="000000"/>
                </a:solidFill>
                <a:latin typeface="Times New Roman" panose="02020603050405020304" pitchFamily="18" charset="0"/>
                <a:cs typeface="Times New Roman" panose="02020603050405020304" pitchFamily="18" charset="0"/>
                <a:sym typeface="Arial" panose="020B0604020202020204"/>
              </a:rPr>
              <a:t>[Approved by AICTE NEW DELHI, Affiliated to JNTUK Kakinada]</a:t>
            </a:r>
          </a:p>
          <a:p>
            <a:pPr algn="ctr" defTabSz="1219200">
              <a:buClr>
                <a:srgbClr val="000000"/>
              </a:buClr>
            </a:pPr>
            <a:r>
              <a:rPr lang="en-IN" sz="1600" kern="0" dirty="0">
                <a:solidFill>
                  <a:srgbClr val="000000"/>
                </a:solidFill>
                <a:latin typeface="Times New Roman" panose="02020603050405020304" pitchFamily="18" charset="0"/>
                <a:cs typeface="Times New Roman" panose="02020603050405020304" pitchFamily="18" charset="0"/>
                <a:sym typeface="Arial" panose="020B0604020202020204"/>
              </a:rPr>
              <a:t>[Accredited by National Board of Accreditation(NBA) for B.Tech. CSE, ECE &amp; IT – valid from 2019-22 and 2022-25]</a:t>
            </a:r>
          </a:p>
          <a:p>
            <a:pPr algn="ctr" defTabSz="1219200">
              <a:buClr>
                <a:srgbClr val="000000"/>
              </a:buClr>
            </a:pPr>
            <a:r>
              <a:rPr lang="en-IN" sz="1600" kern="0" dirty="0">
                <a:solidFill>
                  <a:srgbClr val="000000"/>
                </a:solidFill>
                <a:latin typeface="Times New Roman" panose="02020603050405020304" pitchFamily="18" charset="0"/>
                <a:cs typeface="Times New Roman" panose="02020603050405020304" pitchFamily="18" charset="0"/>
                <a:sym typeface="Arial" panose="020B0604020202020204"/>
              </a:rPr>
              <a:t>[Accredited by National Assessment and Accreditation Council (NAAC) with A Grade – valid from 2022-27] </a:t>
            </a:r>
          </a:p>
          <a:p>
            <a:pPr algn="ctr" defTabSz="1219200">
              <a:buClr>
                <a:srgbClr val="000000"/>
              </a:buClr>
            </a:pPr>
            <a:r>
              <a:rPr lang="en-IN" sz="1600" kern="0" dirty="0" err="1">
                <a:solidFill>
                  <a:srgbClr val="000000"/>
                </a:solidFill>
                <a:latin typeface="Times New Roman" panose="02020603050405020304" pitchFamily="18" charset="0"/>
                <a:cs typeface="Times New Roman" panose="02020603050405020304" pitchFamily="18" charset="0"/>
                <a:sym typeface="Arial" panose="020B0604020202020204"/>
              </a:rPr>
              <a:t>Kommadhi</a:t>
            </a:r>
            <a:r>
              <a:rPr lang="en-IN" sz="1600" kern="0" dirty="0">
                <a:solidFill>
                  <a:srgbClr val="000000"/>
                </a:solidFill>
                <a:latin typeface="Times New Roman" panose="02020603050405020304" pitchFamily="18" charset="0"/>
                <a:cs typeface="Times New Roman" panose="02020603050405020304" pitchFamily="18" charset="0"/>
                <a:sym typeface="Arial" panose="020B0604020202020204"/>
              </a:rPr>
              <a:t>, </a:t>
            </a:r>
            <a:r>
              <a:rPr lang="en-IN" sz="1600" kern="0" dirty="0" err="1">
                <a:solidFill>
                  <a:srgbClr val="000000"/>
                </a:solidFill>
                <a:latin typeface="Times New Roman" panose="02020603050405020304" pitchFamily="18" charset="0"/>
                <a:cs typeface="Times New Roman" panose="02020603050405020304" pitchFamily="18" charset="0"/>
                <a:sym typeface="Arial" panose="020B0604020202020204"/>
              </a:rPr>
              <a:t>Madhurwada</a:t>
            </a:r>
            <a:r>
              <a:rPr lang="en-IN" sz="1600" kern="0" dirty="0">
                <a:solidFill>
                  <a:srgbClr val="000000"/>
                </a:solidFill>
                <a:latin typeface="Times New Roman" panose="02020603050405020304" pitchFamily="18" charset="0"/>
                <a:cs typeface="Times New Roman" panose="02020603050405020304" pitchFamily="18" charset="0"/>
                <a:sym typeface="Arial" panose="020B0604020202020204"/>
              </a:rPr>
              <a:t>, Visakhapatnam – 530048</a:t>
            </a:r>
          </a:p>
          <a:p>
            <a:pPr algn="ctr" defTabSz="1219200">
              <a:buClr>
                <a:srgbClr val="000000"/>
              </a:buClr>
            </a:pPr>
            <a:r>
              <a:rPr lang="en-US" sz="1600" kern="0" dirty="0">
                <a:solidFill>
                  <a:srgbClr val="000000"/>
                </a:solidFill>
                <a:latin typeface="Times New Roman" panose="02020603050405020304" pitchFamily="18" charset="0"/>
                <a:cs typeface="Times New Roman" panose="02020603050405020304" pitchFamily="18" charset="0"/>
                <a:sym typeface="Arial" panose="020B0604020202020204"/>
              </a:rPr>
              <a:t>Academic Batch : 2020 – 2024</a:t>
            </a:r>
          </a:p>
          <a:p>
            <a:pPr algn="ctr" defTabSz="1219200">
              <a:buClr>
                <a:srgbClr val="000000"/>
              </a:buClr>
            </a:pPr>
            <a:r>
              <a:rPr lang="en-US" sz="1600" b="1" dirty="0">
                <a:latin typeface="Times New Roman" panose="02020603050405020304" pitchFamily="18" charset="0"/>
                <a:cs typeface="Times New Roman" panose="02020603050405020304" pitchFamily="18" charset="0"/>
              </a:rPr>
              <a:t>Project Batch-  09</a:t>
            </a:r>
            <a:endParaRPr lang="en-US" sz="1600" b="1" kern="0" dirty="0">
              <a:latin typeface="Times New Roman" panose="02020603050405020304" pitchFamily="18" charset="0"/>
              <a:cs typeface="Times New Roman" panose="02020603050405020304" pitchFamily="18" charset="0"/>
              <a:sym typeface="Arial" panose="020B0604020202020204"/>
            </a:endParaRPr>
          </a:p>
          <a:p>
            <a:pPr defTabSz="1219200">
              <a:buClr>
                <a:srgbClr val="000000"/>
              </a:buClr>
            </a:pPr>
            <a:r>
              <a:rPr lang="en-US" sz="1600" kern="0" dirty="0">
                <a:solidFill>
                  <a:srgbClr val="000000"/>
                </a:solidFill>
                <a:latin typeface="Times New Roman" panose="02020603050405020304" pitchFamily="18" charset="0"/>
                <a:cs typeface="Times New Roman" panose="02020603050405020304" pitchFamily="18" charset="0"/>
                <a:sym typeface="Arial" panose="020B0604020202020204"/>
              </a:rPr>
              <a:t>                                                                            </a:t>
            </a:r>
          </a:p>
        </p:txBody>
      </p:sp>
    </p:spTree>
    <p:extLst>
      <p:ext uri="{BB962C8B-B14F-4D97-AF65-F5344CB8AC3E}">
        <p14:creationId xmlns:p14="http://schemas.microsoft.com/office/powerpoint/2010/main" val="2427347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23290-7445-4EC9-0E71-72EB918A685C}"/>
              </a:ext>
            </a:extLst>
          </p:cNvPr>
          <p:cNvSpPr>
            <a:spLocks noGrp="1"/>
          </p:cNvSpPr>
          <p:nvPr>
            <p:ph type="title"/>
          </p:nvPr>
        </p:nvSpPr>
        <p:spPr>
          <a:xfrm>
            <a:off x="252918" y="1123838"/>
            <a:ext cx="3131965" cy="4304314"/>
          </a:xfrm>
        </p:spPr>
        <p:txBody>
          <a:bodyPr>
            <a:normAutofit/>
          </a:bodyPr>
          <a:lstStyle/>
          <a:p>
            <a:r>
              <a:rPr lang="en-IN" sz="2800" b="1" dirty="0">
                <a:latin typeface="Times New Roman" panose="02020603050405020304" pitchFamily="18" charset="0"/>
                <a:cs typeface="Times New Roman" panose="02020603050405020304" pitchFamily="18" charset="0"/>
              </a:rPr>
              <a:t>REQUIREMENTS</a:t>
            </a:r>
            <a:br>
              <a:rPr lang="en-IN"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0970B4-1041-1CD6-9F76-65F2B4F725DC}"/>
              </a:ext>
            </a:extLst>
          </p:cNvPr>
          <p:cNvSpPr>
            <a:spLocks noGrp="1"/>
          </p:cNvSpPr>
          <p:nvPr>
            <p:ph idx="1"/>
          </p:nvPr>
        </p:nvSpPr>
        <p:spPr/>
        <p:txBody>
          <a:bodyPr>
            <a:normAutofit/>
          </a:bodyPr>
          <a:lstStyle/>
          <a:p>
            <a:pPr marL="0" indent="0">
              <a:buNone/>
            </a:pPr>
            <a:r>
              <a:rPr lang="en-IN" sz="2000" b="1" u="sng" dirty="0">
                <a:latin typeface="Times New Roman" panose="02020603050405020304" pitchFamily="18" charset="0"/>
                <a:cs typeface="Times New Roman" panose="02020603050405020304" pitchFamily="18" charset="0"/>
              </a:rPr>
              <a:t>HARDWARE REQUIREMENTS:</a:t>
            </a:r>
          </a:p>
          <a:p>
            <a:pPr marL="0" indent="0">
              <a:buNone/>
            </a:pPr>
            <a:endParaRPr lang="en-IN" sz="2000" b="1" u="sng" dirty="0">
              <a:latin typeface="Times New Roman" panose="02020603050405020304" pitchFamily="18" charset="0"/>
              <a:cs typeface="Times New Roman" panose="02020603050405020304" pitchFamily="18" charset="0"/>
            </a:endParaRPr>
          </a:p>
          <a:p>
            <a:pPr algn="just">
              <a:buFont typeface="+mj-lt"/>
              <a:buAutoNum type="arabicPeriod"/>
            </a:pPr>
            <a:r>
              <a:rPr lang="en-US" sz="2000" b="1" dirty="0">
                <a:latin typeface="Times New Roman" panose="02020603050405020304" pitchFamily="18" charset="0"/>
                <a:cs typeface="Times New Roman" panose="02020603050405020304" pitchFamily="18" charset="0"/>
              </a:rPr>
              <a:t>Storage</a:t>
            </a:r>
            <a:r>
              <a:rPr lang="en-US" sz="2000" dirty="0">
                <a:latin typeface="Times New Roman" panose="02020603050405020304" pitchFamily="18" charset="0"/>
                <a:cs typeface="Times New Roman" panose="02020603050405020304" pitchFamily="18" charset="0"/>
              </a:rPr>
              <a:t>: Sufficient storage space is required to store the PCOS records</a:t>
            </a:r>
            <a:r>
              <a:rPr lang="en-US" sz="16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or datasets</a:t>
            </a:r>
            <a:r>
              <a:rPr lang="en-US" sz="16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model files and other resources.</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Computers or Mobile Devices</a:t>
            </a:r>
            <a:r>
              <a:rPr lang="en-US" sz="2000" dirty="0">
                <a:latin typeface="Times New Roman" panose="02020603050405020304" pitchFamily="18" charset="0"/>
                <a:cs typeface="Times New Roman" panose="02020603050405020304" pitchFamily="18" charset="0"/>
              </a:rPr>
              <a:t>: End-users will require computers, laptops, or mobile devices with internet access to interact with the application.</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Memory (RAM): </a:t>
            </a:r>
            <a:r>
              <a:rPr lang="en-US" sz="2000" dirty="0">
                <a:latin typeface="Times New Roman" panose="02020603050405020304" pitchFamily="18" charset="0"/>
                <a:cs typeface="Times New Roman" panose="02020603050405020304" pitchFamily="18" charset="0"/>
              </a:rPr>
              <a:t>Sufficient RAM is crucial, especially when working with large datasets and at least 16 GB of RAM is recommended.</a:t>
            </a:r>
          </a:p>
          <a:p>
            <a:pPr marL="0" indent="0" algn="just">
              <a:buNone/>
            </a:pPr>
            <a:endParaRPr lang="en-IN" sz="2000" b="1" u="sng"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A5D58EC-3607-B8B7-F956-8350CAE13ADE}"/>
              </a:ext>
            </a:extLst>
          </p:cNvPr>
          <p:cNvSpPr>
            <a:spLocks noGrp="1"/>
          </p:cNvSpPr>
          <p:nvPr>
            <p:ph type="ftr" sz="quarter" idx="11"/>
          </p:nvPr>
        </p:nvSpPr>
        <p:spPr/>
        <p:txBody>
          <a:bodyPr/>
          <a:lstStyle/>
          <a:p>
            <a:r>
              <a:rPr lang="en-IN"/>
              <a:t>batch-09</a:t>
            </a:r>
          </a:p>
        </p:txBody>
      </p:sp>
      <p:pic>
        <p:nvPicPr>
          <p:cNvPr id="5" name="Picture 4">
            <a:extLst>
              <a:ext uri="{FF2B5EF4-FFF2-40B4-BE49-F238E27FC236}">
                <a16:creationId xmlns:a16="http://schemas.microsoft.com/office/drawing/2014/main" id="{9E5BAD78-F238-7447-75FD-6336E13C8D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071" y="3424429"/>
            <a:ext cx="1927411" cy="1784066"/>
          </a:xfrm>
          <a:prstGeom prst="rect">
            <a:avLst/>
          </a:prstGeom>
        </p:spPr>
      </p:pic>
    </p:spTree>
    <p:extLst>
      <p:ext uri="{BB962C8B-B14F-4D97-AF65-F5344CB8AC3E}">
        <p14:creationId xmlns:p14="http://schemas.microsoft.com/office/powerpoint/2010/main" val="4034883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FC30-21B2-F97C-3C34-3C7C9430474D}"/>
              </a:ext>
            </a:extLst>
          </p:cNvPr>
          <p:cNvSpPr>
            <a:spLocks noGrp="1"/>
          </p:cNvSpPr>
          <p:nvPr>
            <p:ph type="title"/>
          </p:nvPr>
        </p:nvSpPr>
        <p:spPr>
          <a:xfrm>
            <a:off x="252919" y="1123837"/>
            <a:ext cx="2947482" cy="4172465"/>
          </a:xfrm>
        </p:spPr>
        <p:txBody>
          <a:bodyPr>
            <a:normAutofit/>
          </a:bodyPr>
          <a:lstStyle/>
          <a:p>
            <a:r>
              <a:rPr lang="en-IN" sz="2400" b="1" dirty="0">
                <a:latin typeface="Times New Roman" panose="02020603050405020304" pitchFamily="18" charset="0"/>
                <a:cs typeface="Times New Roman" panose="02020603050405020304" pitchFamily="18" charset="0"/>
              </a:rPr>
              <a:t>SOFTWARE REQUIREMENTS</a:t>
            </a:r>
            <a:br>
              <a:rPr lang="en-IN"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6710BC-5F2C-FEFA-01DD-A18468978040}"/>
              </a:ext>
            </a:extLst>
          </p:cNvPr>
          <p:cNvSpPr>
            <a:spLocks noGrp="1"/>
          </p:cNvSpPr>
          <p:nvPr>
            <p:ph idx="1"/>
          </p:nvPr>
        </p:nvSpPr>
        <p:spPr>
          <a:xfrm>
            <a:off x="3869268" y="860612"/>
            <a:ext cx="7315200" cy="5124135"/>
          </a:xfrm>
        </p:spPr>
        <p:txBody>
          <a:bodyPr>
            <a:normAutofit/>
          </a:bodyPr>
          <a:lstStyle/>
          <a:p>
            <a:pPr marL="342900" indent="-342900" algn="just">
              <a:buFont typeface="+mj-lt"/>
              <a:buAutoNum type="arabicPeriod"/>
            </a:pPr>
            <a:r>
              <a:rPr lang="en-GB" sz="2200" b="1" dirty="0">
                <a:latin typeface="Times New Roman" panose="02020603050405020304" pitchFamily="18" charset="0"/>
                <a:cs typeface="Times New Roman" panose="02020603050405020304" pitchFamily="18" charset="0"/>
              </a:rPr>
              <a:t>Python</a:t>
            </a:r>
            <a:r>
              <a:rPr lang="en-GB" sz="2200" dirty="0">
                <a:latin typeface="Times New Roman" panose="02020603050405020304" pitchFamily="18" charset="0"/>
                <a:cs typeface="Times New Roman" panose="02020603050405020304" pitchFamily="18" charset="0"/>
              </a:rPr>
              <a:t>: Python is the primary programming language for implementing ML and DL algorithms due to its extensive libraries that we used here .</a:t>
            </a:r>
          </a:p>
          <a:p>
            <a:pPr marL="342900" indent="-342900" algn="just">
              <a:buFont typeface="+mj-lt"/>
              <a:buAutoNum type="arabicPeriod"/>
            </a:pPr>
            <a:r>
              <a:rPr lang="en-GB" sz="2200" b="1" dirty="0">
                <a:latin typeface="Times New Roman" panose="02020603050405020304" pitchFamily="18" charset="0"/>
                <a:cs typeface="Times New Roman" panose="02020603050405020304" pitchFamily="18" charset="0"/>
              </a:rPr>
              <a:t>Machine Learning Libraries: </a:t>
            </a:r>
            <a:r>
              <a:rPr lang="en-GB" sz="2200" dirty="0">
                <a:latin typeface="Times New Roman" panose="02020603050405020304" pitchFamily="18" charset="0"/>
                <a:cs typeface="Times New Roman" panose="02020603050405020304" pitchFamily="18" charset="0"/>
              </a:rPr>
              <a:t>Libraries like </a:t>
            </a:r>
            <a:r>
              <a:rPr lang="en-GB" sz="2200" dirty="0" err="1">
                <a:latin typeface="Times New Roman" panose="02020603050405020304" pitchFamily="18" charset="0"/>
                <a:cs typeface="Times New Roman" panose="02020603050405020304" pitchFamily="18" charset="0"/>
              </a:rPr>
              <a:t>keras</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shutil</a:t>
            </a:r>
            <a:r>
              <a:rPr lang="en-GB" sz="2200" dirty="0">
                <a:latin typeface="Times New Roman" panose="02020603050405020304" pitchFamily="18" charset="0"/>
                <a:cs typeface="Times New Roman" panose="02020603050405020304" pitchFamily="18" charset="0"/>
              </a:rPr>
              <a:t> and glob libraries provide a wide range of ML algorithms for pre-processing, manipulation tasks and model training. </a:t>
            </a:r>
          </a:p>
          <a:p>
            <a:pPr marL="342900" indent="-342900" algn="just">
              <a:buFont typeface="+mj-lt"/>
              <a:buAutoNum type="arabicPeriod"/>
            </a:pPr>
            <a:r>
              <a:rPr lang="en-GB" sz="2200" b="1" dirty="0">
                <a:latin typeface="Times New Roman" panose="02020603050405020304" pitchFamily="18" charset="0"/>
                <a:cs typeface="Times New Roman" panose="02020603050405020304" pitchFamily="18" charset="0"/>
              </a:rPr>
              <a:t>Data Visualization Tools:</a:t>
            </a:r>
            <a:r>
              <a:rPr lang="en-GB" sz="2200" dirty="0">
                <a:latin typeface="Times New Roman" panose="02020603050405020304" pitchFamily="18" charset="0"/>
                <a:cs typeface="Times New Roman" panose="02020603050405020304" pitchFamily="18" charset="0"/>
              </a:rPr>
              <a:t> Libraries like Matplotlib and seaborn are used for visualizing data distributions and feature importance .</a:t>
            </a:r>
          </a:p>
          <a:p>
            <a:pPr marL="342900" indent="-342900" algn="just">
              <a:buFont typeface="+mj-lt"/>
              <a:buAutoNum type="arabicPeriod"/>
            </a:pPr>
            <a:r>
              <a:rPr lang="en-US" sz="2200" b="1" dirty="0">
                <a:latin typeface="Times New Roman" panose="02020603050405020304" pitchFamily="18" charset="0"/>
                <a:cs typeface="Times New Roman" panose="02020603050405020304" pitchFamily="18" charset="0"/>
              </a:rPr>
              <a:t>Development Environments: </a:t>
            </a:r>
            <a:r>
              <a:rPr lang="en-US" sz="2200" dirty="0">
                <a:latin typeface="Times New Roman" panose="02020603050405020304" pitchFamily="18" charset="0"/>
                <a:cs typeface="Times New Roman" panose="02020603050405020304" pitchFamily="18" charset="0"/>
              </a:rPr>
              <a:t>Integrated development environment like Google Collab provides a conducive environment for coding, experimenting with algorithms and visualizing results.</a:t>
            </a:r>
          </a:p>
          <a:p>
            <a:pPr marL="0" indent="0">
              <a:buNone/>
            </a:pPr>
            <a:endParaRPr lang="en-IN" dirty="0"/>
          </a:p>
        </p:txBody>
      </p:sp>
      <p:sp>
        <p:nvSpPr>
          <p:cNvPr id="4" name="Footer Placeholder 3">
            <a:extLst>
              <a:ext uri="{FF2B5EF4-FFF2-40B4-BE49-F238E27FC236}">
                <a16:creationId xmlns:a16="http://schemas.microsoft.com/office/drawing/2014/main" id="{287ADF23-DEF4-B505-69C2-02AF9A71946C}"/>
              </a:ext>
            </a:extLst>
          </p:cNvPr>
          <p:cNvSpPr>
            <a:spLocks noGrp="1"/>
          </p:cNvSpPr>
          <p:nvPr>
            <p:ph type="ftr" sz="quarter" idx="11"/>
          </p:nvPr>
        </p:nvSpPr>
        <p:spPr/>
        <p:txBody>
          <a:bodyPr/>
          <a:lstStyle/>
          <a:p>
            <a:r>
              <a:rPr lang="en-IN"/>
              <a:t>batch-09</a:t>
            </a:r>
          </a:p>
        </p:txBody>
      </p:sp>
      <p:pic>
        <p:nvPicPr>
          <p:cNvPr id="5" name="Picture 4">
            <a:extLst>
              <a:ext uri="{FF2B5EF4-FFF2-40B4-BE49-F238E27FC236}">
                <a16:creationId xmlns:a16="http://schemas.microsoft.com/office/drawing/2014/main" id="{EF17BE76-CFD7-1568-6764-1CE7C88AE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141" y="3503361"/>
            <a:ext cx="1999129" cy="1534804"/>
          </a:xfrm>
          <a:prstGeom prst="rect">
            <a:avLst/>
          </a:prstGeom>
        </p:spPr>
      </p:pic>
    </p:spTree>
    <p:extLst>
      <p:ext uri="{BB962C8B-B14F-4D97-AF65-F5344CB8AC3E}">
        <p14:creationId xmlns:p14="http://schemas.microsoft.com/office/powerpoint/2010/main" val="1909064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7647-EDA5-CBC5-F36A-A50915414811}"/>
              </a:ext>
            </a:extLst>
          </p:cNvPr>
          <p:cNvSpPr>
            <a:spLocks noGrp="1"/>
          </p:cNvSpPr>
          <p:nvPr>
            <p:ph type="title"/>
          </p:nvPr>
        </p:nvSpPr>
        <p:spPr>
          <a:xfrm>
            <a:off x="252919" y="1123838"/>
            <a:ext cx="2947482" cy="3770892"/>
          </a:xfrm>
        </p:spPr>
        <p:txBody>
          <a:bodyPr>
            <a:normAutofit/>
          </a:bodyPr>
          <a:lstStyle/>
          <a:p>
            <a:r>
              <a:rPr lang="en-IN" sz="2800" b="1" dirty="0">
                <a:latin typeface="Times New Roman" panose="02020603050405020304" pitchFamily="18" charset="0"/>
                <a:cs typeface="Times New Roman" panose="02020603050405020304" pitchFamily="18" charset="0"/>
              </a:rPr>
              <a:t>DATAFLOW DIAGRAM</a:t>
            </a:r>
            <a:br>
              <a:rPr lang="en-IN"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2FF6A445-C057-C093-759E-35BAE4BF3854}"/>
              </a:ext>
            </a:extLst>
          </p:cNvPr>
          <p:cNvSpPr>
            <a:spLocks noGrp="1"/>
          </p:cNvSpPr>
          <p:nvPr>
            <p:ph type="ftr" sz="quarter" idx="11"/>
          </p:nvPr>
        </p:nvSpPr>
        <p:spPr/>
        <p:txBody>
          <a:bodyPr/>
          <a:lstStyle/>
          <a:p>
            <a:r>
              <a:rPr lang="en-IN"/>
              <a:t>batch-09</a:t>
            </a:r>
          </a:p>
        </p:txBody>
      </p:sp>
      <p:pic>
        <p:nvPicPr>
          <p:cNvPr id="11" name="Picture 10">
            <a:extLst>
              <a:ext uri="{FF2B5EF4-FFF2-40B4-BE49-F238E27FC236}">
                <a16:creationId xmlns:a16="http://schemas.microsoft.com/office/drawing/2014/main" id="{E5ED4694-E05A-8B2D-91BC-ECA32CCE06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684" y="3299010"/>
            <a:ext cx="2043952" cy="1676401"/>
          </a:xfrm>
          <a:prstGeom prst="rect">
            <a:avLst/>
          </a:prstGeom>
        </p:spPr>
      </p:pic>
      <p:sp>
        <p:nvSpPr>
          <p:cNvPr id="4" name="Content Placeholder 3">
            <a:extLst>
              <a:ext uri="{FF2B5EF4-FFF2-40B4-BE49-F238E27FC236}">
                <a16:creationId xmlns:a16="http://schemas.microsoft.com/office/drawing/2014/main" id="{39EB34E8-2461-BCD8-5D74-7157B41C95CE}"/>
              </a:ext>
            </a:extLst>
          </p:cNvPr>
          <p:cNvSpPr>
            <a:spLocks noGrp="1"/>
          </p:cNvSpPr>
          <p:nvPr>
            <p:ph idx="1"/>
          </p:nvPr>
        </p:nvSpPr>
        <p:spPr>
          <a:xfrm>
            <a:off x="3869268" y="251012"/>
            <a:ext cx="7315200" cy="5325035"/>
          </a:xfrm>
        </p:spPr>
        <p:txBody>
          <a:bodyPr/>
          <a:lstStyle/>
          <a:p>
            <a:pPr marL="0" indent="0">
              <a:buNone/>
            </a:pPr>
            <a:r>
              <a:rPr lang="en-US" dirty="0">
                <a:latin typeface="Times New Roman" panose="02020603050405020304" pitchFamily="18" charset="0"/>
                <a:cs typeface="Times New Roman" panose="02020603050405020304" pitchFamily="18" charset="0"/>
              </a:rPr>
              <a:t>LEVEL-0:</a:t>
            </a:r>
          </a:p>
          <a:p>
            <a:pPr marL="0" indent="0">
              <a:buNone/>
            </a:pPr>
            <a:endParaRPr lang="en-IN" dirty="0"/>
          </a:p>
          <a:p>
            <a:pPr marL="0" indent="0">
              <a:buNone/>
            </a:pPr>
            <a:endParaRPr lang="en-IN" dirty="0"/>
          </a:p>
          <a:p>
            <a:pPr marL="0" indent="0">
              <a:buNone/>
            </a:pPr>
            <a:endParaRPr lang="en-IN" dirty="0"/>
          </a:p>
          <a:p>
            <a:pPr marL="0" indent="0">
              <a:buNone/>
            </a:pPr>
            <a:r>
              <a:rPr lang="en-IN" dirty="0">
                <a:latin typeface="Times New Roman" panose="02020603050405020304" pitchFamily="18" charset="0"/>
                <a:cs typeface="Times New Roman" panose="02020603050405020304" pitchFamily="18" charset="0"/>
              </a:rPr>
              <a:t>LEVEL-1:</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US" dirty="0"/>
          </a:p>
          <a:p>
            <a:endParaRPr lang="en-IN" dirty="0"/>
          </a:p>
        </p:txBody>
      </p:sp>
      <p:pic>
        <p:nvPicPr>
          <p:cNvPr id="8" name="Picture 7">
            <a:extLst>
              <a:ext uri="{FF2B5EF4-FFF2-40B4-BE49-F238E27FC236}">
                <a16:creationId xmlns:a16="http://schemas.microsoft.com/office/drawing/2014/main" id="{F4B88DEF-A2BB-EBB8-E6FE-54E85BB114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365" y="453726"/>
            <a:ext cx="4701968" cy="1340224"/>
          </a:xfrm>
          <a:prstGeom prst="rect">
            <a:avLst/>
          </a:prstGeom>
        </p:spPr>
      </p:pic>
      <p:pic>
        <p:nvPicPr>
          <p:cNvPr id="5" name="Picture 4">
            <a:extLst>
              <a:ext uri="{FF2B5EF4-FFF2-40B4-BE49-F238E27FC236}">
                <a16:creationId xmlns:a16="http://schemas.microsoft.com/office/drawing/2014/main" id="{ECCA49A0-E5B2-A69F-DEA2-1BEEA03B66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6354" y="2281516"/>
            <a:ext cx="4791614" cy="4236257"/>
          </a:xfrm>
          <a:prstGeom prst="rect">
            <a:avLst/>
          </a:prstGeom>
        </p:spPr>
      </p:pic>
      <p:sp>
        <p:nvSpPr>
          <p:cNvPr id="3" name="TextBox 2">
            <a:extLst>
              <a:ext uri="{FF2B5EF4-FFF2-40B4-BE49-F238E27FC236}">
                <a16:creationId xmlns:a16="http://schemas.microsoft.com/office/drawing/2014/main" id="{478B7271-1052-7FF4-CB19-BCBFC6DA7E0C}"/>
              </a:ext>
            </a:extLst>
          </p:cNvPr>
          <p:cNvSpPr txBox="1"/>
          <p:nvPr/>
        </p:nvSpPr>
        <p:spPr>
          <a:xfrm>
            <a:off x="9780785" y="5615162"/>
            <a:ext cx="875056" cy="261610"/>
          </a:xfrm>
          <a:prstGeom prst="rect">
            <a:avLst/>
          </a:prstGeom>
          <a:noFill/>
        </p:spPr>
        <p:txBody>
          <a:bodyPr wrap="square" rtlCol="0">
            <a:spAutoFit/>
          </a:bodyPr>
          <a:lstStyle/>
          <a:p>
            <a:r>
              <a:rPr lang="en-US" sz="1100" dirty="0"/>
              <a:t>CNN</a:t>
            </a:r>
            <a:endParaRPr lang="en-IN" sz="1100" dirty="0"/>
          </a:p>
        </p:txBody>
      </p:sp>
    </p:spTree>
    <p:extLst>
      <p:ext uri="{BB962C8B-B14F-4D97-AF65-F5344CB8AC3E}">
        <p14:creationId xmlns:p14="http://schemas.microsoft.com/office/powerpoint/2010/main" val="3825352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FB985-2BAA-CFFA-DAF1-5C1E0A4919EE}"/>
              </a:ext>
            </a:extLst>
          </p:cNvPr>
          <p:cNvSpPr>
            <a:spLocks noGrp="1"/>
          </p:cNvSpPr>
          <p:nvPr>
            <p:ph type="title"/>
          </p:nvPr>
        </p:nvSpPr>
        <p:spPr>
          <a:xfrm>
            <a:off x="396354" y="1114874"/>
            <a:ext cx="2947482" cy="3761926"/>
          </a:xfrm>
        </p:spPr>
        <p:txBody>
          <a:bodyPr>
            <a:normAutofit/>
          </a:bodyPr>
          <a:lstStyle/>
          <a:p>
            <a:r>
              <a:rPr lang="en-US" sz="2800" b="1" dirty="0">
                <a:latin typeface="Times New Roman" panose="02020603050405020304" pitchFamily="18" charset="0"/>
                <a:cs typeface="Times New Roman" panose="02020603050405020304" pitchFamily="18" charset="0"/>
              </a:rPr>
              <a:t>LIST OF MODULES</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DF75BD2-CB48-68EA-7363-7F3C2B134809}"/>
              </a:ext>
            </a:extLst>
          </p:cNvPr>
          <p:cNvSpPr>
            <a:spLocks noGrp="1"/>
          </p:cNvSpPr>
          <p:nvPr>
            <p:ph type="ftr" sz="quarter" idx="11"/>
          </p:nvPr>
        </p:nvSpPr>
        <p:spPr/>
        <p:txBody>
          <a:bodyPr/>
          <a:lstStyle/>
          <a:p>
            <a:r>
              <a:rPr lang="en-IN"/>
              <a:t>batch-09</a:t>
            </a:r>
          </a:p>
        </p:txBody>
      </p:sp>
      <p:sp>
        <p:nvSpPr>
          <p:cNvPr id="5" name="Content Placeholder 4">
            <a:extLst>
              <a:ext uri="{FF2B5EF4-FFF2-40B4-BE49-F238E27FC236}">
                <a16:creationId xmlns:a16="http://schemas.microsoft.com/office/drawing/2014/main" id="{456CE795-24FD-1697-4450-35F3901AD743}"/>
              </a:ext>
            </a:extLst>
          </p:cNvPr>
          <p:cNvSpPr>
            <a:spLocks noGrp="1"/>
          </p:cNvSpPr>
          <p:nvPr>
            <p:ph idx="1"/>
          </p:nvPr>
        </p:nvSpPr>
        <p:spPr>
          <a:xfrm>
            <a:off x="3702423" y="-1084729"/>
            <a:ext cx="7906871" cy="8113432"/>
          </a:xfrm>
        </p:spPr>
        <p:txBody>
          <a:bodyPr>
            <a:normAutofit/>
          </a:bodyPr>
          <a:lstStyle/>
          <a:p>
            <a:pPr marL="0" indent="0" algn="just">
              <a:buNone/>
            </a:pPr>
            <a:r>
              <a:rPr lang="en-US" b="1" dirty="0">
                <a:solidFill>
                  <a:schemeClr val="accent1">
                    <a:lumMod val="75000"/>
                  </a:schemeClr>
                </a:solidFill>
                <a:latin typeface="Times New Roman" panose="02020603050405020304" pitchFamily="18" charset="0"/>
                <a:cs typeface="Times New Roman" panose="02020603050405020304" pitchFamily="18" charset="0"/>
              </a:rPr>
              <a:t>MODULE-1</a:t>
            </a:r>
            <a:r>
              <a:rPr lang="en-US" b="1" dirty="0"/>
              <a:t>:</a:t>
            </a:r>
            <a:r>
              <a:rPr lang="en-US" dirty="0">
                <a:solidFill>
                  <a:schemeClr val="accent1">
                    <a:lumMod val="75000"/>
                  </a:schemeClr>
                </a:solidFill>
                <a:latin typeface="Times New Roman" panose="02020603050405020304" pitchFamily="18" charset="0"/>
                <a:cs typeface="Times New Roman" panose="02020603050405020304" pitchFamily="18" charset="0"/>
              </a:rPr>
              <a:t>Data Collection &amp; Preprocessing</a:t>
            </a:r>
          </a:p>
          <a:p>
            <a:pPr marL="0" indent="0" algn="just">
              <a:buNone/>
            </a:pPr>
            <a:r>
              <a:rPr lang="en-US" b="0" i="0" dirty="0">
                <a:solidFill>
                  <a:schemeClr val="tx1"/>
                </a:solidFill>
                <a:effectLst/>
                <a:latin typeface="Times New Roman" panose="02020603050405020304" pitchFamily="18" charset="0"/>
                <a:cs typeface="Times New Roman" panose="02020603050405020304" pitchFamily="18" charset="0"/>
              </a:rPr>
              <a:t>Data Collection: Gather data from various sources such as medical records, surveys, imaging studies (ultrasound) and hormonal tests.</a:t>
            </a:r>
            <a:r>
              <a:rPr lang="en-US" b="0" i="0" dirty="0">
                <a:solidFill>
                  <a:srgbClr val="ECECEC"/>
                </a:solidFill>
                <a:effectLst/>
                <a:latin typeface="Söhne"/>
              </a:rPr>
              <a:t>.</a:t>
            </a:r>
          </a:p>
          <a:p>
            <a:pPr marL="0" indent="0" algn="just">
              <a:buNone/>
            </a:pPr>
            <a:r>
              <a:rPr lang="en-US" b="0" i="0" dirty="0">
                <a:solidFill>
                  <a:schemeClr val="tx1"/>
                </a:solidFill>
                <a:effectLst/>
                <a:latin typeface="Times New Roman" panose="02020603050405020304" pitchFamily="18" charset="0"/>
                <a:cs typeface="Times New Roman" panose="02020603050405020304" pitchFamily="18" charset="0"/>
              </a:rPr>
              <a:t>Data Preprocessing: Data preprocessing for PCOS detection involves cleaning and organizing collected data by selecting relevant features and splitting the dataset for training and testing.</a:t>
            </a:r>
          </a:p>
          <a:p>
            <a:pPr marL="0" indent="0" algn="just">
              <a:buNone/>
            </a:pPr>
            <a:r>
              <a:rPr lang="en-US" b="1" dirty="0">
                <a:solidFill>
                  <a:schemeClr val="accent1">
                    <a:lumMod val="75000"/>
                  </a:schemeClr>
                </a:solidFill>
                <a:latin typeface="Times New Roman" panose="02020603050405020304" pitchFamily="18" charset="0"/>
                <a:cs typeface="Times New Roman" panose="02020603050405020304" pitchFamily="18" charset="0"/>
              </a:rPr>
              <a:t>MODULE-2:</a:t>
            </a:r>
            <a:r>
              <a:rPr lang="en-US" dirty="0">
                <a:solidFill>
                  <a:schemeClr val="accent1">
                    <a:lumMod val="75000"/>
                  </a:schemeClr>
                </a:solidFill>
                <a:latin typeface="Times New Roman" panose="02020603050405020304" pitchFamily="18" charset="0"/>
                <a:cs typeface="Times New Roman" panose="02020603050405020304" pitchFamily="18" charset="0"/>
              </a:rPr>
              <a:t>Feature Extraction</a:t>
            </a:r>
          </a:p>
          <a:p>
            <a:pPr marL="0" indent="0" algn="just">
              <a:buNone/>
            </a:pPr>
            <a:r>
              <a:rPr lang="en-US" b="0" i="0" dirty="0">
                <a:solidFill>
                  <a:schemeClr val="tx1"/>
                </a:solidFill>
                <a:effectLst/>
                <a:latin typeface="Times New Roman" panose="02020603050405020304" pitchFamily="18" charset="0"/>
                <a:cs typeface="Times New Roman" panose="02020603050405020304" pitchFamily="18" charset="0"/>
              </a:rPr>
              <a:t>This includes extracting key features such as hormonal levels, menstrual cycle irregularities, ovarian morphology from ultrasound images . These features serve as input for machine learning algorithms to distinguish between individuals with and without PCOS.</a:t>
            </a:r>
          </a:p>
          <a:p>
            <a:pPr marL="0" indent="0" algn="l">
              <a:buNone/>
            </a:pPr>
            <a:endParaRPr lang="en-US"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7" name="Content Placeholder 5">
            <a:extLst>
              <a:ext uri="{FF2B5EF4-FFF2-40B4-BE49-F238E27FC236}">
                <a16:creationId xmlns:a16="http://schemas.microsoft.com/office/drawing/2014/main" id="{8CDE2FB8-6358-F6C3-8C28-250B23DA1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070" y="3232854"/>
            <a:ext cx="1945341" cy="1518441"/>
          </a:xfrm>
          <a:prstGeom prst="rect">
            <a:avLst/>
          </a:prstGeom>
        </p:spPr>
      </p:pic>
      <p:pic>
        <p:nvPicPr>
          <p:cNvPr id="3" name="Content Placeholder 6">
            <a:extLst>
              <a:ext uri="{FF2B5EF4-FFF2-40B4-BE49-F238E27FC236}">
                <a16:creationId xmlns:a16="http://schemas.microsoft.com/office/drawing/2014/main" id="{45879165-7F1F-A50D-BD5D-BFA6DE1CE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596" y="4476308"/>
            <a:ext cx="6449108" cy="1572814"/>
          </a:xfrm>
          <a:prstGeom prst="rect">
            <a:avLst/>
          </a:prstGeom>
        </p:spPr>
      </p:pic>
    </p:spTree>
    <p:extLst>
      <p:ext uri="{BB962C8B-B14F-4D97-AF65-F5344CB8AC3E}">
        <p14:creationId xmlns:p14="http://schemas.microsoft.com/office/powerpoint/2010/main" val="4200351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DE74-B88E-7BCB-93A7-72F73760E6CF}"/>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LIST OF MODULES</a:t>
            </a: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endParaRPr lang="en-IN" dirty="0"/>
          </a:p>
        </p:txBody>
      </p:sp>
      <p:sp>
        <p:nvSpPr>
          <p:cNvPr id="4" name="Footer Placeholder 3">
            <a:extLst>
              <a:ext uri="{FF2B5EF4-FFF2-40B4-BE49-F238E27FC236}">
                <a16:creationId xmlns:a16="http://schemas.microsoft.com/office/drawing/2014/main" id="{470DE637-9904-A961-9349-23A3607E349C}"/>
              </a:ext>
            </a:extLst>
          </p:cNvPr>
          <p:cNvSpPr>
            <a:spLocks noGrp="1"/>
          </p:cNvSpPr>
          <p:nvPr>
            <p:ph type="ftr" sz="quarter" idx="11"/>
          </p:nvPr>
        </p:nvSpPr>
        <p:spPr/>
        <p:txBody>
          <a:bodyPr/>
          <a:lstStyle/>
          <a:p>
            <a:r>
              <a:rPr lang="en-IN"/>
              <a:t>batch-09</a:t>
            </a:r>
          </a:p>
        </p:txBody>
      </p:sp>
      <p:pic>
        <p:nvPicPr>
          <p:cNvPr id="5" name="Content Placeholder 5">
            <a:extLst>
              <a:ext uri="{FF2B5EF4-FFF2-40B4-BE49-F238E27FC236}">
                <a16:creationId xmlns:a16="http://schemas.microsoft.com/office/drawing/2014/main" id="{5117CCF2-80B2-A13B-05D1-14EDEC34A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953" y="3424428"/>
            <a:ext cx="1945341" cy="1518441"/>
          </a:xfrm>
          <a:prstGeom prst="rect">
            <a:avLst/>
          </a:prstGeom>
        </p:spPr>
      </p:pic>
      <p:sp>
        <p:nvSpPr>
          <p:cNvPr id="15" name="TextBox 14">
            <a:extLst>
              <a:ext uri="{FF2B5EF4-FFF2-40B4-BE49-F238E27FC236}">
                <a16:creationId xmlns:a16="http://schemas.microsoft.com/office/drawing/2014/main" id="{F335D5A6-0157-3540-595D-1853EC918CD7}"/>
              </a:ext>
            </a:extLst>
          </p:cNvPr>
          <p:cNvSpPr txBox="1"/>
          <p:nvPr/>
        </p:nvSpPr>
        <p:spPr>
          <a:xfrm>
            <a:off x="3666564" y="724039"/>
            <a:ext cx="8005483" cy="5632311"/>
          </a:xfrm>
          <a:prstGeom prst="rect">
            <a:avLst/>
          </a:prstGeom>
          <a:noFill/>
        </p:spPr>
        <p:txBody>
          <a:bodyPr wrap="square">
            <a:spAutoFit/>
          </a:bodyPr>
          <a:lstStyle/>
          <a:p>
            <a:pPr marL="0" indent="0" algn="just">
              <a:buNone/>
            </a:pPr>
            <a:r>
              <a:rPr lang="en-US" b="1" dirty="0">
                <a:solidFill>
                  <a:schemeClr val="accent1">
                    <a:lumMod val="75000"/>
                  </a:schemeClr>
                </a:solidFill>
                <a:latin typeface="Times New Roman" panose="02020603050405020304" pitchFamily="18" charset="0"/>
                <a:cs typeface="Times New Roman" panose="02020603050405020304" pitchFamily="18" charset="0"/>
              </a:rPr>
              <a:t>MODULE-3</a:t>
            </a:r>
            <a:r>
              <a:rPr lang="en-US" dirty="0">
                <a:solidFill>
                  <a:schemeClr val="accent1">
                    <a:lumMod val="75000"/>
                  </a:schemeClr>
                </a:solidFill>
                <a:latin typeface="Times New Roman" panose="02020603050405020304" pitchFamily="18" charset="0"/>
                <a:cs typeface="Times New Roman" panose="02020603050405020304" pitchFamily="18" charset="0"/>
              </a:rPr>
              <a:t>:Training Module</a:t>
            </a:r>
          </a:p>
          <a:p>
            <a:pPr marL="0" indent="0" algn="just">
              <a:buNone/>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This module typically entails selecting an appropriate machine learning or statistical model like random forests with the data</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that will be analyzed by RF classifier</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and adjusting its parameters to optimize performance in accurately identifying PCOS cases based on input features such as hormonal levels like beta-levels and ultrasound results. This trained model is then evaluated using separate test data to assess its effectiveness in detecting PCOS.</a:t>
            </a:r>
          </a:p>
          <a:p>
            <a:pPr marL="0" indent="0" algn="just">
              <a:buNone/>
            </a:pPr>
            <a:endPar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indent="0" algn="just">
              <a:buNone/>
            </a:pPr>
            <a:r>
              <a:rPr lang="en-US" b="1" dirty="0">
                <a:solidFill>
                  <a:schemeClr val="accent1">
                    <a:lumMod val="75000"/>
                  </a:schemeClr>
                </a:solidFill>
                <a:latin typeface="Times New Roman" panose="02020603050405020304" pitchFamily="18" charset="0"/>
                <a:cs typeface="Times New Roman" panose="02020603050405020304" pitchFamily="18" charset="0"/>
              </a:rPr>
              <a:t>MODULE-4</a:t>
            </a:r>
            <a:r>
              <a:rPr lang="en-US" dirty="0">
                <a:solidFill>
                  <a:schemeClr val="accent1">
                    <a:lumMod val="75000"/>
                  </a:schemeClr>
                </a:solidFill>
                <a:latin typeface="Times New Roman" panose="02020603050405020304" pitchFamily="18" charset="0"/>
                <a:cs typeface="Times New Roman" panose="02020603050405020304" pitchFamily="18" charset="0"/>
              </a:rPr>
              <a:t>:Model Testing</a:t>
            </a:r>
            <a:endParaRPr lang="en-US" b="0" i="0" dirty="0">
              <a:solidFill>
                <a:schemeClr val="accent1">
                  <a:lumMod val="75000"/>
                </a:schemeClr>
              </a:solidFill>
              <a:effectLst/>
              <a:latin typeface="Times New Roman" panose="02020603050405020304" pitchFamily="18" charset="0"/>
              <a:cs typeface="Times New Roman" panose="02020603050405020304" pitchFamily="18" charset="0"/>
            </a:endParaRPr>
          </a:p>
          <a:p>
            <a:pPr marL="0" indent="0" algn="just">
              <a:buNone/>
            </a:pPr>
            <a:r>
              <a:rPr lang="en-US" b="0" i="0" dirty="0">
                <a:effectLst/>
                <a:latin typeface="Times New Roman" panose="02020603050405020304" pitchFamily="18" charset="0"/>
                <a:cs typeface="Times New Roman" panose="02020603050405020304" pitchFamily="18" charset="0"/>
              </a:rPr>
              <a:t>In PCOS detection, model testing involves assessing the performance of the trained algorithm using independent test data. </a:t>
            </a:r>
            <a:r>
              <a:rPr lang="en-US" dirty="0">
                <a:latin typeface="Times New Roman" panose="02020603050405020304" pitchFamily="18" charset="0"/>
                <a:cs typeface="Times New Roman" panose="02020603050405020304" pitchFamily="18" charset="0"/>
              </a:rPr>
              <a:t>I</a:t>
            </a:r>
            <a:r>
              <a:rPr lang="en-US" b="0" i="0" dirty="0">
                <a:effectLst/>
                <a:latin typeface="Times New Roman" panose="02020603050405020304" pitchFamily="18" charset="0"/>
                <a:cs typeface="Times New Roman" panose="02020603050405020304" pitchFamily="18" charset="0"/>
              </a:rPr>
              <a:t>ts predictions are compared against known outcomes to measure various metrics such as accuracy, sensitivity, specificity.</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b="1" dirty="0">
                <a:solidFill>
                  <a:schemeClr val="accent1">
                    <a:lumMod val="75000"/>
                  </a:schemeClr>
                </a:solidFill>
                <a:latin typeface="Times New Roman" panose="02020603050405020304" pitchFamily="18" charset="0"/>
                <a:cs typeface="Times New Roman" panose="02020603050405020304" pitchFamily="18" charset="0"/>
              </a:rPr>
              <a:t>MODULE-5</a:t>
            </a:r>
            <a:r>
              <a:rPr lang="en-US" dirty="0">
                <a:solidFill>
                  <a:schemeClr val="accent1">
                    <a:lumMod val="75000"/>
                  </a:schemeClr>
                </a:solidFill>
                <a:latin typeface="Times New Roman" panose="02020603050405020304" pitchFamily="18" charset="0"/>
                <a:cs typeface="Times New Roman" panose="02020603050405020304" pitchFamily="18" charset="0"/>
              </a:rPr>
              <a:t>:Interactive Webpage</a:t>
            </a:r>
          </a:p>
          <a:p>
            <a:pPr marL="0" indent="0" algn="just">
              <a:buNone/>
            </a:pPr>
            <a:r>
              <a:rPr lang="en-US" b="0" i="0" dirty="0">
                <a:effectLst/>
                <a:latin typeface="Times New Roman" panose="02020603050405020304" pitchFamily="18" charset="0"/>
                <a:cs typeface="Times New Roman" panose="02020603050405020304" pitchFamily="18" charset="0"/>
              </a:rPr>
              <a:t>An interactive webpage for a PCOS detection system provides users with a user-friendly interface to input relevant information such as demographic details, symptoms, and test results.</a:t>
            </a:r>
            <a:r>
              <a:rPr lang="en-US" b="0" i="0" dirty="0">
                <a:solidFill>
                  <a:srgbClr val="ECECEC"/>
                </a:solidFill>
                <a:effectLst/>
                <a:latin typeface="Söhne"/>
              </a:rPr>
              <a:t> </a:t>
            </a:r>
            <a:r>
              <a:rPr lang="en-US" b="0" i="0" dirty="0">
                <a:effectLst/>
                <a:latin typeface="Times New Roman" panose="02020603050405020304" pitchFamily="18" charset="0"/>
                <a:cs typeface="Times New Roman" panose="02020603050405020304" pitchFamily="18" charset="0"/>
              </a:rPr>
              <a:t>Overall, the webpage enhances accessibility and usability, facilitating informed decision-making and support for individuals concerned about PCOS.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208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0C5C-0120-62A9-54FA-835BABE58796}"/>
              </a:ext>
            </a:extLst>
          </p:cNvPr>
          <p:cNvSpPr>
            <a:spLocks noGrp="1"/>
          </p:cNvSpPr>
          <p:nvPr>
            <p:ph type="title"/>
          </p:nvPr>
        </p:nvSpPr>
        <p:spPr>
          <a:xfrm>
            <a:off x="252919" y="1123837"/>
            <a:ext cx="2947482" cy="4057763"/>
          </a:xfrm>
        </p:spPr>
        <p:txBody>
          <a:bodyPr>
            <a:normAutofit/>
          </a:bodyPr>
          <a:lstStyle/>
          <a:p>
            <a:r>
              <a:rPr lang="en-US" sz="3200" b="1" dirty="0">
                <a:latin typeface="Times New Roman" panose="02020603050405020304" pitchFamily="18" charset="0"/>
                <a:cs typeface="Times New Roman" panose="02020603050405020304" pitchFamily="18" charset="0"/>
              </a:rPr>
              <a:t>USE CASE DIAGRAM</a:t>
            </a:r>
            <a:br>
              <a:rPr lang="en-US"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E1AE4F64-4D07-3C6E-4261-A64EFF7D8C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2424" y="376519"/>
            <a:ext cx="8328211" cy="6069105"/>
          </a:xfrm>
        </p:spPr>
      </p:pic>
      <p:sp>
        <p:nvSpPr>
          <p:cNvPr id="4" name="Footer Placeholder 3">
            <a:extLst>
              <a:ext uri="{FF2B5EF4-FFF2-40B4-BE49-F238E27FC236}">
                <a16:creationId xmlns:a16="http://schemas.microsoft.com/office/drawing/2014/main" id="{00365D07-6879-4227-B067-221BF3F12290}"/>
              </a:ext>
            </a:extLst>
          </p:cNvPr>
          <p:cNvSpPr>
            <a:spLocks noGrp="1"/>
          </p:cNvSpPr>
          <p:nvPr>
            <p:ph type="ftr" sz="quarter" idx="11"/>
          </p:nvPr>
        </p:nvSpPr>
        <p:spPr/>
        <p:txBody>
          <a:bodyPr/>
          <a:lstStyle/>
          <a:p>
            <a:r>
              <a:rPr lang="en-IN"/>
              <a:t>batch-09</a:t>
            </a:r>
          </a:p>
        </p:txBody>
      </p:sp>
      <p:pic>
        <p:nvPicPr>
          <p:cNvPr id="8" name="Picture 7">
            <a:extLst>
              <a:ext uri="{FF2B5EF4-FFF2-40B4-BE49-F238E27FC236}">
                <a16:creationId xmlns:a16="http://schemas.microsoft.com/office/drawing/2014/main" id="{C280776D-DEF7-E2E0-B4C9-68BEF8241C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024" y="3340745"/>
            <a:ext cx="2259105" cy="1670526"/>
          </a:xfrm>
          <a:prstGeom prst="rect">
            <a:avLst/>
          </a:prstGeom>
        </p:spPr>
      </p:pic>
    </p:spTree>
    <p:extLst>
      <p:ext uri="{BB962C8B-B14F-4D97-AF65-F5344CB8AC3E}">
        <p14:creationId xmlns:p14="http://schemas.microsoft.com/office/powerpoint/2010/main" val="3517966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CC81-FC41-38A9-35B2-06711AB94160}"/>
              </a:ext>
            </a:extLst>
          </p:cNvPr>
          <p:cNvSpPr>
            <a:spLocks noGrp="1"/>
          </p:cNvSpPr>
          <p:nvPr>
            <p:ph type="title"/>
          </p:nvPr>
        </p:nvSpPr>
        <p:spPr>
          <a:xfrm>
            <a:off x="252918" y="1123838"/>
            <a:ext cx="3144705" cy="3959152"/>
          </a:xfrm>
        </p:spPr>
        <p:txBody>
          <a:bodyPr>
            <a:normAutofit/>
          </a:bodyPr>
          <a:lstStyle/>
          <a:p>
            <a:r>
              <a:rPr lang="en-US" sz="2800" b="1" dirty="0">
                <a:latin typeface="Times New Roman" panose="02020603050405020304" pitchFamily="18" charset="0"/>
                <a:cs typeface="Times New Roman" panose="02020603050405020304" pitchFamily="18" charset="0"/>
              </a:rPr>
              <a:t>ARCHITECTURE</a:t>
            </a:r>
            <a:br>
              <a:rPr lang="en-US"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5A8D654-574E-7896-4BF5-BB89E711D6FB}"/>
              </a:ext>
            </a:extLst>
          </p:cNvPr>
          <p:cNvSpPr>
            <a:spLocks noGrp="1"/>
          </p:cNvSpPr>
          <p:nvPr>
            <p:ph type="ftr" sz="quarter" idx="11"/>
          </p:nvPr>
        </p:nvSpPr>
        <p:spPr/>
        <p:txBody>
          <a:bodyPr/>
          <a:lstStyle/>
          <a:p>
            <a:r>
              <a:rPr lang="en-IN"/>
              <a:t>batch-09</a:t>
            </a:r>
          </a:p>
        </p:txBody>
      </p:sp>
      <p:pic>
        <p:nvPicPr>
          <p:cNvPr id="8" name="Picture 7">
            <a:extLst>
              <a:ext uri="{FF2B5EF4-FFF2-40B4-BE49-F238E27FC236}">
                <a16:creationId xmlns:a16="http://schemas.microsoft.com/office/drawing/2014/main" id="{BF53AF3B-1DCD-663B-669B-CF520036E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402" y="3245411"/>
            <a:ext cx="2250482" cy="1568824"/>
          </a:xfrm>
          <a:prstGeom prst="rect">
            <a:avLst/>
          </a:prstGeom>
        </p:spPr>
      </p:pic>
      <p:pic>
        <p:nvPicPr>
          <p:cNvPr id="9" name="Content Placeholder 8">
            <a:extLst>
              <a:ext uri="{FF2B5EF4-FFF2-40B4-BE49-F238E27FC236}">
                <a16:creationId xmlns:a16="http://schemas.microsoft.com/office/drawing/2014/main" id="{98C42A9D-6E8C-1DD8-45DD-0DE30FA0692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69268" y="618565"/>
            <a:ext cx="7686238" cy="5567081"/>
          </a:xfrm>
        </p:spPr>
      </p:pic>
    </p:spTree>
    <p:extLst>
      <p:ext uri="{BB962C8B-B14F-4D97-AF65-F5344CB8AC3E}">
        <p14:creationId xmlns:p14="http://schemas.microsoft.com/office/powerpoint/2010/main" val="2673682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B2411-6818-75BB-B648-19D358B915FE}"/>
              </a:ext>
            </a:extLst>
          </p:cNvPr>
          <p:cNvSpPr>
            <a:spLocks noGrp="1"/>
          </p:cNvSpPr>
          <p:nvPr>
            <p:ph type="title"/>
          </p:nvPr>
        </p:nvSpPr>
        <p:spPr>
          <a:xfrm>
            <a:off x="252919" y="1123838"/>
            <a:ext cx="3037128" cy="4048798"/>
          </a:xfrm>
        </p:spPr>
        <p:txBody>
          <a:bodyPr>
            <a:normAutofit/>
          </a:bodyPr>
          <a:lstStyle/>
          <a:p>
            <a:r>
              <a:rPr lang="en-US" sz="3200" b="1" dirty="0">
                <a:latin typeface="Times New Roman" panose="02020603050405020304" pitchFamily="18" charset="0"/>
                <a:cs typeface="Times New Roman" panose="02020603050405020304" pitchFamily="18" charset="0"/>
              </a:rPr>
              <a:t>ALGORITHMS</a:t>
            </a:r>
            <a:br>
              <a:rPr lang="en-US"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6E604F0-EB6F-BB58-8927-947F0E1588C7}"/>
              </a:ext>
            </a:extLst>
          </p:cNvPr>
          <p:cNvSpPr>
            <a:spLocks noGrp="1"/>
          </p:cNvSpPr>
          <p:nvPr>
            <p:ph type="ftr" sz="quarter" idx="11"/>
          </p:nvPr>
        </p:nvSpPr>
        <p:spPr/>
        <p:txBody>
          <a:bodyPr/>
          <a:lstStyle/>
          <a:p>
            <a:r>
              <a:rPr lang="en-IN"/>
              <a:t>batch-09</a:t>
            </a:r>
          </a:p>
        </p:txBody>
      </p:sp>
      <p:sp>
        <p:nvSpPr>
          <p:cNvPr id="8" name="Content Placeholder 7">
            <a:extLst>
              <a:ext uri="{FF2B5EF4-FFF2-40B4-BE49-F238E27FC236}">
                <a16:creationId xmlns:a16="http://schemas.microsoft.com/office/drawing/2014/main" id="{CC0D1BB8-FA2A-C5CD-EDEB-FFE2601441D4}"/>
              </a:ext>
            </a:extLst>
          </p:cNvPr>
          <p:cNvSpPr>
            <a:spLocks noGrp="1"/>
          </p:cNvSpPr>
          <p:nvPr>
            <p:ph idx="1"/>
          </p:nvPr>
        </p:nvSpPr>
        <p:spPr/>
        <p:txBody>
          <a:bodyPr>
            <a:normAutofit/>
          </a:bodyPr>
          <a:lstStyle/>
          <a:p>
            <a:pPr marL="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STEP-1:DEFINE THE MODEL</a:t>
            </a:r>
            <a:r>
              <a:rPr lang="en-US" sz="18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A function named </a:t>
            </a:r>
            <a:r>
              <a:rPr lang="en-US" sz="1800" dirty="0" err="1">
                <a:solidFill>
                  <a:schemeClr val="tx1"/>
                </a:solidFill>
                <a:latin typeface="Times New Roman" panose="02020603050405020304" pitchFamily="18" charset="0"/>
                <a:cs typeface="Times New Roman" panose="02020603050405020304" pitchFamily="18" charset="0"/>
              </a:rPr>
              <a:t>base_model</a:t>
            </a:r>
            <a:r>
              <a:rPr lang="en-US" sz="1800" dirty="0">
                <a:solidFill>
                  <a:schemeClr val="tx1"/>
                </a:solidFill>
                <a:latin typeface="Times New Roman" panose="02020603050405020304" pitchFamily="18" charset="0"/>
                <a:cs typeface="Times New Roman" panose="02020603050405020304" pitchFamily="18" charset="0"/>
              </a:rPr>
              <a:t> is defined to create a convolutional neural network (CNN) model using </a:t>
            </a:r>
            <a:r>
              <a:rPr lang="en-US" sz="1800" dirty="0" err="1">
                <a:solidFill>
                  <a:schemeClr val="tx1"/>
                </a:solidFill>
                <a:latin typeface="Times New Roman" panose="02020603050405020304" pitchFamily="18" charset="0"/>
                <a:cs typeface="Times New Roman" panose="02020603050405020304" pitchFamily="18" charset="0"/>
              </a:rPr>
              <a:t>Keras</a:t>
            </a:r>
            <a:r>
              <a:rPr lang="en-US" sz="1800" dirty="0">
                <a:solidFill>
                  <a:schemeClr val="tx1"/>
                </a:solidFill>
                <a:latin typeface="Times New Roman" panose="02020603050405020304" pitchFamily="18" charset="0"/>
                <a:cs typeface="Times New Roman" panose="02020603050405020304" pitchFamily="18" charset="0"/>
              </a:rPr>
              <a:t> . This function takes </a:t>
            </a:r>
            <a:r>
              <a:rPr lang="en-US" sz="1800" dirty="0" err="1">
                <a:solidFill>
                  <a:schemeClr val="tx1"/>
                </a:solidFill>
                <a:latin typeface="Times New Roman" panose="02020603050405020304" pitchFamily="18" charset="0"/>
                <a:cs typeface="Times New Roman" panose="02020603050405020304" pitchFamily="18" charset="0"/>
              </a:rPr>
              <a:t>input_shape</a:t>
            </a:r>
            <a:r>
              <a:rPr lang="en-US" sz="1800" dirty="0">
                <a:solidFill>
                  <a:schemeClr val="tx1"/>
                </a:solidFill>
                <a:latin typeface="Times New Roman" panose="02020603050405020304" pitchFamily="18" charset="0"/>
                <a:cs typeface="Times New Roman" panose="02020603050405020304" pitchFamily="18" charset="0"/>
              </a:rPr>
              <a:t> (the shape of input data)  as parameter</a:t>
            </a:r>
            <a:r>
              <a:rPr lang="en-US" sz="2000" dirty="0">
                <a:solidFill>
                  <a:schemeClr val="tx1"/>
                </a:solidFill>
                <a:latin typeface="Times New Roman" panose="02020603050405020304" pitchFamily="18" charset="0"/>
                <a:cs typeface="Times New Roman" panose="02020603050405020304" pitchFamily="18" charset="0"/>
              </a:rPr>
              <a:t>.</a:t>
            </a:r>
          </a:p>
          <a:p>
            <a:pPr marL="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STEP-2:CREATE THE CNN MODEL:</a:t>
            </a: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The  function is called to create the CNN model using the specified </a:t>
            </a:r>
            <a:r>
              <a:rPr lang="en-US" sz="1800" dirty="0" err="1">
                <a:solidFill>
                  <a:schemeClr val="tx1"/>
                </a:solidFill>
                <a:latin typeface="Times New Roman" panose="02020603050405020304" pitchFamily="18" charset="0"/>
                <a:cs typeface="Times New Roman" panose="02020603050405020304" pitchFamily="18" charset="0"/>
              </a:rPr>
              <a:t>input_shape</a:t>
            </a:r>
            <a:r>
              <a:rPr lang="en-US" sz="1800" dirty="0">
                <a:solidFill>
                  <a:schemeClr val="tx1"/>
                </a:solidFill>
                <a:latin typeface="Times New Roman" panose="02020603050405020304" pitchFamily="18" charset="0"/>
                <a:cs typeface="Times New Roman" panose="02020603050405020304" pitchFamily="18" charset="0"/>
              </a:rPr>
              <a:t> . The model consists of several convolutional layers followed by max-pooling layers for  flatten layer, dense layers, dropout layers for regularization, and an output layer with sigmoid  activation for classification. The random forest classifier is used to build the model to work on the report data.</a:t>
            </a:r>
          </a:p>
          <a:p>
            <a:pPr marL="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STEP-3:COMPILE THE MODEL:</a:t>
            </a: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The model is compiled using the compile method, where the optimizer is set to ‘</a:t>
            </a:r>
            <a:r>
              <a:rPr lang="en-US" sz="1800" dirty="0" err="1">
                <a:solidFill>
                  <a:schemeClr val="tx1"/>
                </a:solidFill>
                <a:latin typeface="Times New Roman" panose="02020603050405020304" pitchFamily="18" charset="0"/>
                <a:cs typeface="Times New Roman" panose="02020603050405020304" pitchFamily="18" charset="0"/>
              </a:rPr>
              <a:t>rmsprop</a:t>
            </a:r>
            <a:r>
              <a:rPr lang="en-US" sz="1800" dirty="0">
                <a:solidFill>
                  <a:schemeClr val="tx1"/>
                </a:solidFill>
                <a:latin typeface="Times New Roman" panose="02020603050405020304" pitchFamily="18" charset="0"/>
                <a:cs typeface="Times New Roman" panose="02020603050405020304" pitchFamily="18" charset="0"/>
              </a:rPr>
              <a:t>', the loss function is set to ‘</a:t>
            </a:r>
            <a:r>
              <a:rPr lang="en-US" sz="1800" dirty="0" err="1">
                <a:solidFill>
                  <a:schemeClr val="tx1"/>
                </a:solidFill>
                <a:latin typeface="Times New Roman" panose="02020603050405020304" pitchFamily="18" charset="0"/>
                <a:cs typeface="Times New Roman" panose="02020603050405020304" pitchFamily="18" charset="0"/>
              </a:rPr>
              <a:t>binary_crossentropy</a:t>
            </a:r>
            <a:r>
              <a:rPr lang="en-US" sz="1800" dirty="0">
                <a:solidFill>
                  <a:schemeClr val="tx1"/>
                </a:solidFill>
                <a:latin typeface="Times New Roman" panose="02020603050405020304" pitchFamily="18" charset="0"/>
                <a:cs typeface="Times New Roman" panose="02020603050405020304" pitchFamily="18" charset="0"/>
              </a:rPr>
              <a:t>', and the evaluation metric is set to 'accuracy’.</a:t>
            </a:r>
          </a:p>
        </p:txBody>
      </p:sp>
      <p:pic>
        <p:nvPicPr>
          <p:cNvPr id="9" name="Content Placeholder 5">
            <a:extLst>
              <a:ext uri="{FF2B5EF4-FFF2-40B4-BE49-F238E27FC236}">
                <a16:creationId xmlns:a16="http://schemas.microsoft.com/office/drawing/2014/main" id="{796CEBEC-89BF-39AF-5845-AFC646E02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472" y="3424428"/>
            <a:ext cx="1601007" cy="1649596"/>
          </a:xfrm>
          <a:prstGeom prst="rect">
            <a:avLst/>
          </a:prstGeom>
        </p:spPr>
      </p:pic>
    </p:spTree>
    <p:extLst>
      <p:ext uri="{BB962C8B-B14F-4D97-AF65-F5344CB8AC3E}">
        <p14:creationId xmlns:p14="http://schemas.microsoft.com/office/powerpoint/2010/main" val="1043270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A5D7-51BB-F51B-914C-401F0EB40D73}"/>
              </a:ext>
            </a:extLst>
          </p:cNvPr>
          <p:cNvSpPr>
            <a:spLocks noGrp="1"/>
          </p:cNvSpPr>
          <p:nvPr>
            <p:ph type="title"/>
          </p:nvPr>
        </p:nvSpPr>
        <p:spPr/>
        <p:txBody>
          <a:bodyPr/>
          <a:lstStyle/>
          <a:p>
            <a:r>
              <a:rPr lang="en-IN" dirty="0"/>
              <a:t>ALGORITHMS</a:t>
            </a:r>
          </a:p>
        </p:txBody>
      </p:sp>
      <p:sp>
        <p:nvSpPr>
          <p:cNvPr id="3" name="Content Placeholder 2">
            <a:extLst>
              <a:ext uri="{FF2B5EF4-FFF2-40B4-BE49-F238E27FC236}">
                <a16:creationId xmlns:a16="http://schemas.microsoft.com/office/drawing/2014/main" id="{2BE45A77-CECB-AE05-C552-7E8B426CE2B0}"/>
              </a:ext>
            </a:extLst>
          </p:cNvPr>
          <p:cNvSpPr>
            <a:spLocks noGrp="1"/>
          </p:cNvSpPr>
          <p:nvPr>
            <p:ph idx="1"/>
          </p:nvPr>
        </p:nvSpPr>
        <p:spPr/>
        <p:txBody>
          <a:bodyPr>
            <a:noAutofit/>
          </a:bodyPr>
          <a:lstStyle/>
          <a:p>
            <a:pPr marL="285750" indent="-285750" algn="just">
              <a:lnSpc>
                <a:spcPct val="100000"/>
              </a:lnSpc>
              <a:buFont typeface="Arial" panose="020B0604020202020204" pitchFamily="34" charset="0"/>
              <a:buChar char="•"/>
            </a:pPr>
            <a:r>
              <a:rPr lang="en-US" sz="1800" b="1" dirty="0">
                <a:solidFill>
                  <a:schemeClr val="tx1">
                    <a:lumMod val="85000"/>
                    <a:lumOff val="15000"/>
                  </a:schemeClr>
                </a:solidFill>
                <a:latin typeface="Times New Roman" panose="02020603050405020304" pitchFamily="18" charset="0"/>
                <a:cs typeface="Times New Roman" panose="02020603050405020304" pitchFamily="18" charset="0"/>
              </a:rPr>
              <a:t>STEP-4:TRAIN THE MODEL:</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The model is trained using the fit method for </a:t>
            </a:r>
            <a:r>
              <a:rPr lang="en-US" sz="1800" dirty="0" err="1">
                <a:latin typeface="Times New Roman" panose="02020603050405020304" pitchFamily="18" charset="0"/>
                <a:cs typeface="Times New Roman" panose="02020603050405020304" pitchFamily="18" charset="0"/>
              </a:rPr>
              <a:t>cnn</a:t>
            </a:r>
            <a:r>
              <a:rPr lang="en-US" sz="1800" dirty="0">
                <a:latin typeface="Times New Roman" panose="02020603050405020304" pitchFamily="18" charset="0"/>
                <a:cs typeface="Times New Roman" panose="02020603050405020304" pitchFamily="18" charset="0"/>
              </a:rPr>
              <a:t>. Training is performed for 30 epochs with steps per epoch 10. The training data (</a:t>
            </a:r>
            <a:r>
              <a:rPr lang="en-US" sz="1800" dirty="0" err="1">
                <a:latin typeface="Times New Roman" panose="02020603050405020304" pitchFamily="18" charset="0"/>
                <a:cs typeface="Times New Roman" panose="02020603050405020304" pitchFamily="18" charset="0"/>
              </a:rPr>
              <a:t>X_train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y_train</a:t>
            </a:r>
            <a:r>
              <a:rPr lang="en-US" sz="1800" dirty="0">
                <a:latin typeface="Times New Roman" panose="02020603050405020304" pitchFamily="18" charset="0"/>
                <a:cs typeface="Times New Roman" panose="02020603050405020304" pitchFamily="18" charset="0"/>
              </a:rPr>
              <a:t>) and the validation data (</a:t>
            </a:r>
            <a:r>
              <a:rPr lang="en-US" sz="1800" dirty="0" err="1">
                <a:latin typeface="Times New Roman" panose="02020603050405020304" pitchFamily="18" charset="0"/>
                <a:cs typeface="Times New Roman" panose="02020603050405020304" pitchFamily="18" charset="0"/>
              </a:rPr>
              <a:t>X_val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y_val</a:t>
            </a:r>
            <a:r>
              <a:rPr lang="en-US" sz="1800" dirty="0">
                <a:latin typeface="Times New Roman" panose="02020603050405020304" pitchFamily="18" charset="0"/>
                <a:cs typeface="Times New Roman" panose="02020603050405020304" pitchFamily="18" charset="0"/>
              </a:rPr>
              <a:t>) are provided for training for random forest model. </a:t>
            </a:r>
          </a:p>
          <a:p>
            <a:pPr algn="just">
              <a:lnSpc>
                <a:spcPct val="100000"/>
              </a:lnSpc>
            </a:pPr>
            <a:r>
              <a:rPr lang="en-US" sz="1800" b="1" dirty="0">
                <a:solidFill>
                  <a:schemeClr val="tx1"/>
                </a:solidFill>
                <a:latin typeface="Times New Roman" panose="02020603050405020304" pitchFamily="18" charset="0"/>
                <a:cs typeface="Times New Roman" panose="02020603050405020304" pitchFamily="18" charset="0"/>
              </a:rPr>
              <a:t>STEP-5:EVALUATE THE MODEL</a:t>
            </a:r>
            <a:r>
              <a:rPr lang="en-US" sz="1800" b="1" dirty="0">
                <a:latin typeface="Times New Roman" panose="02020603050405020304" pitchFamily="18" charset="0"/>
                <a:cs typeface="Times New Roman" panose="02020603050405020304" pitchFamily="18" charset="0"/>
              </a:rPr>
              <a:t>:</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After training, the model is evaluated on the test data (</a:t>
            </a:r>
            <a:r>
              <a:rPr lang="en-US" sz="1800" dirty="0" err="1">
                <a:latin typeface="Times New Roman" panose="02020603050405020304" pitchFamily="18" charset="0"/>
                <a:cs typeface="Times New Roman" panose="02020603050405020304" pitchFamily="18" charset="0"/>
              </a:rPr>
              <a:t>X_test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y_test</a:t>
            </a:r>
            <a:r>
              <a:rPr lang="en-US" sz="1800" dirty="0">
                <a:latin typeface="Times New Roman" panose="02020603050405020304" pitchFamily="18" charset="0"/>
                <a:cs typeface="Times New Roman" panose="02020603050405020304" pitchFamily="18" charset="0"/>
              </a:rPr>
              <a:t>) using the evaluate method. This computes the test loss and test accuracy of the trained random forest model.</a:t>
            </a:r>
          </a:p>
          <a:p>
            <a:pPr marL="285750" indent="-285750" algn="just">
              <a:lnSpc>
                <a:spcPct val="100000"/>
              </a:lnSpc>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STEP-6:PRINT MODEL SUMMARY:</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The summary method is called on the model to print a summary of the model accuracy, precision confusion matrix, F1 score for random forest model.</a:t>
            </a:r>
            <a:endParaRPr lang="en-IN" sz="1800" dirty="0">
              <a:latin typeface="Times New Roman" panose="02020603050405020304" pitchFamily="18" charset="0"/>
              <a:cs typeface="Times New Roman" panose="02020603050405020304" pitchFamily="18" charset="0"/>
            </a:endParaRPr>
          </a:p>
          <a:p>
            <a:endParaRPr lang="en-IN" sz="1800" dirty="0"/>
          </a:p>
        </p:txBody>
      </p:sp>
      <p:sp>
        <p:nvSpPr>
          <p:cNvPr id="4" name="Footer Placeholder 3">
            <a:extLst>
              <a:ext uri="{FF2B5EF4-FFF2-40B4-BE49-F238E27FC236}">
                <a16:creationId xmlns:a16="http://schemas.microsoft.com/office/drawing/2014/main" id="{C3E7CA92-3C62-06B9-1F0B-FF0B962F545D}"/>
              </a:ext>
            </a:extLst>
          </p:cNvPr>
          <p:cNvSpPr>
            <a:spLocks noGrp="1"/>
          </p:cNvSpPr>
          <p:nvPr>
            <p:ph type="ftr" sz="quarter" idx="11"/>
          </p:nvPr>
        </p:nvSpPr>
        <p:spPr/>
        <p:txBody>
          <a:bodyPr/>
          <a:lstStyle/>
          <a:p>
            <a:r>
              <a:rPr lang="en-IN"/>
              <a:t>batch-09</a:t>
            </a:r>
          </a:p>
        </p:txBody>
      </p:sp>
      <p:pic>
        <p:nvPicPr>
          <p:cNvPr id="5" name="Content Placeholder 5">
            <a:extLst>
              <a:ext uri="{FF2B5EF4-FFF2-40B4-BE49-F238E27FC236}">
                <a16:creationId xmlns:a16="http://schemas.microsoft.com/office/drawing/2014/main" id="{7435B166-C926-E385-2BA1-D1696C309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156" y="3665059"/>
            <a:ext cx="1601007" cy="1649596"/>
          </a:xfrm>
          <a:prstGeom prst="rect">
            <a:avLst/>
          </a:prstGeom>
        </p:spPr>
      </p:pic>
    </p:spTree>
    <p:extLst>
      <p:ext uri="{BB962C8B-B14F-4D97-AF65-F5344CB8AC3E}">
        <p14:creationId xmlns:p14="http://schemas.microsoft.com/office/powerpoint/2010/main" val="511426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04393-9ECE-76C9-AE44-1A96D4221A8A}"/>
              </a:ext>
            </a:extLst>
          </p:cNvPr>
          <p:cNvSpPr>
            <a:spLocks noGrp="1"/>
          </p:cNvSpPr>
          <p:nvPr>
            <p:ph type="title"/>
          </p:nvPr>
        </p:nvSpPr>
        <p:spPr>
          <a:xfrm>
            <a:off x="317344" y="1058525"/>
            <a:ext cx="2947482" cy="3869503"/>
          </a:xfrm>
        </p:spPr>
        <p:txBody>
          <a:bodyPr>
            <a:normAutofit/>
          </a:bodyPr>
          <a:lstStyle/>
          <a:p>
            <a:r>
              <a:rPr lang="en-US" sz="3200" b="1" dirty="0">
                <a:latin typeface="Times New Roman" panose="02020603050405020304" pitchFamily="18" charset="0"/>
                <a:cs typeface="Times New Roman" panose="02020603050405020304" pitchFamily="18" charset="0"/>
              </a:rPr>
              <a:t>INPUT SLIDES</a:t>
            </a:r>
            <a:br>
              <a:rPr lang="en-US"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C6521DC-30D2-7498-C1B3-858C660935E7}"/>
              </a:ext>
            </a:extLst>
          </p:cNvPr>
          <p:cNvSpPr>
            <a:spLocks noGrp="1"/>
          </p:cNvSpPr>
          <p:nvPr>
            <p:ph type="ftr" sz="quarter" idx="11"/>
          </p:nvPr>
        </p:nvSpPr>
        <p:spPr/>
        <p:txBody>
          <a:bodyPr/>
          <a:lstStyle/>
          <a:p>
            <a:r>
              <a:rPr lang="en-IN"/>
              <a:t>batch-09</a:t>
            </a:r>
          </a:p>
        </p:txBody>
      </p:sp>
      <p:pic>
        <p:nvPicPr>
          <p:cNvPr id="9" name="Content Placeholder 5">
            <a:extLst>
              <a:ext uri="{FF2B5EF4-FFF2-40B4-BE49-F238E27FC236}">
                <a16:creationId xmlns:a16="http://schemas.microsoft.com/office/drawing/2014/main" id="{C091FC15-94FC-DC85-B4D8-9673421B7C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42" y="3138904"/>
            <a:ext cx="2244886" cy="2442858"/>
          </a:xfrm>
          <a:prstGeom prst="rect">
            <a:avLst/>
          </a:prstGeom>
        </p:spPr>
      </p:pic>
      <p:pic>
        <p:nvPicPr>
          <p:cNvPr id="46" name="Content Placeholder 45">
            <a:extLst>
              <a:ext uri="{FF2B5EF4-FFF2-40B4-BE49-F238E27FC236}">
                <a16:creationId xmlns:a16="http://schemas.microsoft.com/office/drawing/2014/main" id="{59DE4177-67E3-AC1F-8726-EC73ACE8337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68738" y="1558290"/>
            <a:ext cx="7315200" cy="3731895"/>
          </a:xfrm>
        </p:spPr>
      </p:pic>
    </p:spTree>
    <p:extLst>
      <p:ext uri="{BB962C8B-B14F-4D97-AF65-F5344CB8AC3E}">
        <p14:creationId xmlns:p14="http://schemas.microsoft.com/office/powerpoint/2010/main" val="734398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3ABC-6509-5043-7327-FF879605555C}"/>
              </a:ext>
            </a:extLst>
          </p:cNvPr>
          <p:cNvSpPr>
            <a:spLocks noGrp="1"/>
          </p:cNvSpPr>
          <p:nvPr>
            <p:ph type="title"/>
          </p:nvPr>
        </p:nvSpPr>
        <p:spPr>
          <a:xfrm>
            <a:off x="389965" y="2552513"/>
            <a:ext cx="3043046" cy="1249465"/>
          </a:xfrm>
        </p:spPr>
        <p:txBody>
          <a:bodyPr>
            <a:normAutofit/>
          </a:bodyPr>
          <a:lstStyle/>
          <a:p>
            <a:r>
              <a:rPr lang="en-IN" sz="2400" b="1"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CONTENTS</a:t>
            </a:r>
            <a:br>
              <a:rPr lang="en-IN"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F97D92-7449-B02A-17AC-6436E73A0255}"/>
              </a:ext>
            </a:extLst>
          </p:cNvPr>
          <p:cNvSpPr>
            <a:spLocks noGrp="1"/>
          </p:cNvSpPr>
          <p:nvPr>
            <p:ph idx="1"/>
          </p:nvPr>
        </p:nvSpPr>
        <p:spPr>
          <a:xfrm>
            <a:off x="3971366" y="439271"/>
            <a:ext cx="6992470" cy="6149787"/>
          </a:xfrm>
        </p:spPr>
        <p:txBody>
          <a:bodyPr>
            <a:normAutofit fontScale="47500" lnSpcReduction="20000"/>
          </a:bodyPr>
          <a:lstStyle/>
          <a:p>
            <a:r>
              <a:rPr lang="en-IN" sz="4800" dirty="0">
                <a:latin typeface="Times New Roman" panose="02020603050405020304" pitchFamily="18" charset="0"/>
                <a:cs typeface="Times New Roman" panose="02020603050405020304" pitchFamily="18" charset="0"/>
              </a:rPr>
              <a:t>Abstract</a:t>
            </a:r>
          </a:p>
          <a:p>
            <a:r>
              <a:rPr lang="en-IN" sz="4800" dirty="0">
                <a:latin typeface="Times New Roman" panose="02020603050405020304" pitchFamily="18" charset="0"/>
                <a:cs typeface="Times New Roman" panose="02020603050405020304" pitchFamily="18" charset="0"/>
              </a:rPr>
              <a:t>Existing System</a:t>
            </a:r>
          </a:p>
          <a:p>
            <a:r>
              <a:rPr lang="en-IN" sz="4800" dirty="0">
                <a:latin typeface="Times New Roman" panose="02020603050405020304" pitchFamily="18" charset="0"/>
                <a:cs typeface="Times New Roman" panose="02020603050405020304" pitchFamily="18" charset="0"/>
              </a:rPr>
              <a:t>Disadvantages of Existing System</a:t>
            </a:r>
          </a:p>
          <a:p>
            <a:r>
              <a:rPr lang="en-IN" sz="4800" dirty="0">
                <a:latin typeface="Times New Roman" panose="02020603050405020304" pitchFamily="18" charset="0"/>
                <a:cs typeface="Times New Roman" panose="02020603050405020304" pitchFamily="18" charset="0"/>
              </a:rPr>
              <a:t>Proposed System</a:t>
            </a:r>
          </a:p>
          <a:p>
            <a:r>
              <a:rPr lang="en-IN" sz="4800" dirty="0">
                <a:latin typeface="Times New Roman" panose="02020603050405020304" pitchFamily="18" charset="0"/>
                <a:cs typeface="Times New Roman" panose="02020603050405020304" pitchFamily="18" charset="0"/>
              </a:rPr>
              <a:t>Advantages of Proposed System</a:t>
            </a:r>
          </a:p>
          <a:p>
            <a:r>
              <a:rPr lang="en-IN" sz="4800" dirty="0">
                <a:latin typeface="Times New Roman" panose="02020603050405020304" pitchFamily="18" charset="0"/>
                <a:cs typeface="Times New Roman" panose="02020603050405020304" pitchFamily="18" charset="0"/>
              </a:rPr>
              <a:t>Datasets Used</a:t>
            </a:r>
          </a:p>
          <a:p>
            <a:r>
              <a:rPr lang="en-IN" sz="4800" dirty="0">
                <a:latin typeface="Times New Roman" panose="02020603050405020304" pitchFamily="18" charset="0"/>
                <a:cs typeface="Times New Roman" panose="02020603050405020304" pitchFamily="18" charset="0"/>
              </a:rPr>
              <a:t>Applications</a:t>
            </a:r>
          </a:p>
          <a:p>
            <a:r>
              <a:rPr lang="en-IN" sz="4800" dirty="0">
                <a:latin typeface="Times New Roman" panose="02020603050405020304" pitchFamily="18" charset="0"/>
                <a:cs typeface="Times New Roman" panose="02020603050405020304" pitchFamily="18" charset="0"/>
              </a:rPr>
              <a:t>Software and Hardware Requirements</a:t>
            </a:r>
          </a:p>
          <a:p>
            <a:r>
              <a:rPr lang="en-IN" sz="4800" dirty="0">
                <a:latin typeface="Times New Roman" panose="02020603050405020304" pitchFamily="18" charset="0"/>
                <a:cs typeface="Times New Roman" panose="02020603050405020304" pitchFamily="18" charset="0"/>
              </a:rPr>
              <a:t>Dataflow Diagrams</a:t>
            </a:r>
          </a:p>
          <a:p>
            <a:r>
              <a:rPr lang="en-IN" sz="4800" dirty="0">
                <a:latin typeface="Times New Roman" panose="02020603050405020304" pitchFamily="18" charset="0"/>
                <a:cs typeface="Times New Roman" panose="02020603050405020304" pitchFamily="18" charset="0"/>
              </a:rPr>
              <a:t>List of Modules </a:t>
            </a:r>
          </a:p>
          <a:p>
            <a:r>
              <a:rPr lang="en-IN" sz="4800" dirty="0">
                <a:latin typeface="Times New Roman" panose="02020603050405020304" pitchFamily="18" charset="0"/>
                <a:cs typeface="Times New Roman" panose="02020603050405020304" pitchFamily="18" charset="0"/>
              </a:rPr>
              <a:t>Use case Diagram</a:t>
            </a:r>
          </a:p>
          <a:p>
            <a:r>
              <a:rPr lang="en-IN" sz="4800" dirty="0">
                <a:latin typeface="Times New Roman" panose="02020603050405020304" pitchFamily="18" charset="0"/>
                <a:cs typeface="Times New Roman" panose="02020603050405020304" pitchFamily="18" charset="0"/>
              </a:rPr>
              <a:t>Algorithm</a:t>
            </a:r>
          </a:p>
          <a:p>
            <a:r>
              <a:rPr lang="en-IN" sz="4800" dirty="0">
                <a:latin typeface="Times New Roman" panose="02020603050405020304" pitchFamily="18" charset="0"/>
                <a:cs typeface="Times New Roman" panose="02020603050405020304" pitchFamily="18" charset="0"/>
              </a:rPr>
              <a:t>I/O and O/P Screenshots</a:t>
            </a:r>
          </a:p>
          <a:p>
            <a:r>
              <a:rPr lang="en-IN" sz="4800" dirty="0">
                <a:latin typeface="Times New Roman" panose="02020603050405020304" pitchFamily="18" charset="0"/>
                <a:cs typeface="Times New Roman" panose="02020603050405020304" pitchFamily="18" charset="0"/>
              </a:rPr>
              <a:t>Modules with status</a:t>
            </a:r>
          </a:p>
          <a:p>
            <a:r>
              <a:rPr lang="en-IN" sz="4800" dirty="0">
                <a:latin typeface="Times New Roman" panose="02020603050405020304" pitchFamily="18" charset="0"/>
                <a:cs typeface="Times New Roman" panose="02020603050405020304" pitchFamily="18" charset="0"/>
              </a:rPr>
              <a:t>Reference Links</a:t>
            </a:r>
          </a:p>
          <a:p>
            <a:endParaRPr lang="en-IN" sz="1800" dirty="0"/>
          </a:p>
        </p:txBody>
      </p:sp>
      <p:sp>
        <p:nvSpPr>
          <p:cNvPr id="4" name="Footer Placeholder 3">
            <a:extLst>
              <a:ext uri="{FF2B5EF4-FFF2-40B4-BE49-F238E27FC236}">
                <a16:creationId xmlns:a16="http://schemas.microsoft.com/office/drawing/2014/main" id="{D01EC4BE-C5EB-64EF-93B2-BF941BDA3597}"/>
              </a:ext>
            </a:extLst>
          </p:cNvPr>
          <p:cNvSpPr>
            <a:spLocks noGrp="1"/>
          </p:cNvSpPr>
          <p:nvPr>
            <p:ph type="ftr" sz="quarter" idx="11"/>
          </p:nvPr>
        </p:nvSpPr>
        <p:spPr/>
        <p:txBody>
          <a:bodyPr/>
          <a:lstStyle/>
          <a:p>
            <a:r>
              <a:rPr lang="en-IN"/>
              <a:t>batch-09</a:t>
            </a:r>
          </a:p>
        </p:txBody>
      </p:sp>
      <p:pic>
        <p:nvPicPr>
          <p:cNvPr id="5" name="Picture 4">
            <a:extLst>
              <a:ext uri="{FF2B5EF4-FFF2-40B4-BE49-F238E27FC236}">
                <a16:creationId xmlns:a16="http://schemas.microsoft.com/office/drawing/2014/main" id="{D1CD8DD1-8D53-A0C4-5B3E-FE14E52C1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847" y="3429000"/>
            <a:ext cx="2214282" cy="1249465"/>
          </a:xfrm>
          <a:prstGeom prst="rect">
            <a:avLst/>
          </a:prstGeom>
        </p:spPr>
      </p:pic>
    </p:spTree>
    <p:extLst>
      <p:ext uri="{BB962C8B-B14F-4D97-AF65-F5344CB8AC3E}">
        <p14:creationId xmlns:p14="http://schemas.microsoft.com/office/powerpoint/2010/main" val="3053397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7B266-FA1F-9758-0E91-DDACB45D82DF}"/>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INPUT SLIDES</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endParaRPr lang="en-IN" sz="3200" dirty="0"/>
          </a:p>
        </p:txBody>
      </p:sp>
      <p:sp>
        <p:nvSpPr>
          <p:cNvPr id="4" name="Footer Placeholder 3">
            <a:extLst>
              <a:ext uri="{FF2B5EF4-FFF2-40B4-BE49-F238E27FC236}">
                <a16:creationId xmlns:a16="http://schemas.microsoft.com/office/drawing/2014/main" id="{7DDA0C74-B8CD-BD4C-6BE5-3E08D7A1DCC9}"/>
              </a:ext>
            </a:extLst>
          </p:cNvPr>
          <p:cNvSpPr>
            <a:spLocks noGrp="1"/>
          </p:cNvSpPr>
          <p:nvPr>
            <p:ph type="ftr" sz="quarter" idx="11"/>
          </p:nvPr>
        </p:nvSpPr>
        <p:spPr/>
        <p:txBody>
          <a:bodyPr/>
          <a:lstStyle/>
          <a:p>
            <a:r>
              <a:rPr lang="en-IN"/>
              <a:t>batch-09</a:t>
            </a:r>
          </a:p>
        </p:txBody>
      </p:sp>
      <p:pic>
        <p:nvPicPr>
          <p:cNvPr id="16" name="Content Placeholder 15">
            <a:extLst>
              <a:ext uri="{FF2B5EF4-FFF2-40B4-BE49-F238E27FC236}">
                <a16:creationId xmlns:a16="http://schemas.microsoft.com/office/drawing/2014/main" id="{09777576-A8BB-43D2-E9FF-FF723868D6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8954" y="863600"/>
            <a:ext cx="6074767" cy="5121275"/>
          </a:xfrm>
        </p:spPr>
      </p:pic>
      <p:pic>
        <p:nvPicPr>
          <p:cNvPr id="17" name="Content Placeholder 5">
            <a:extLst>
              <a:ext uri="{FF2B5EF4-FFF2-40B4-BE49-F238E27FC236}">
                <a16:creationId xmlns:a16="http://schemas.microsoft.com/office/drawing/2014/main" id="{25A0804C-E7BC-F7D0-7F78-3603D7A7A3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642" y="3138904"/>
            <a:ext cx="2244886" cy="2442858"/>
          </a:xfrm>
          <a:prstGeom prst="rect">
            <a:avLst/>
          </a:prstGeom>
        </p:spPr>
      </p:pic>
    </p:spTree>
    <p:extLst>
      <p:ext uri="{BB962C8B-B14F-4D97-AF65-F5344CB8AC3E}">
        <p14:creationId xmlns:p14="http://schemas.microsoft.com/office/powerpoint/2010/main" val="3466994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2D8F-3F1B-FF66-2BEE-92A70A1F50C2}"/>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INPUT SLIDES</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endParaRPr lang="en-IN" sz="3200" dirty="0"/>
          </a:p>
        </p:txBody>
      </p:sp>
      <p:pic>
        <p:nvPicPr>
          <p:cNvPr id="6" name="Content Placeholder 5">
            <a:extLst>
              <a:ext uri="{FF2B5EF4-FFF2-40B4-BE49-F238E27FC236}">
                <a16:creationId xmlns:a16="http://schemas.microsoft.com/office/drawing/2014/main" id="{E076A888-2F26-456C-4159-CABDC9577F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738" y="1938804"/>
            <a:ext cx="7315200" cy="2970866"/>
          </a:xfrm>
        </p:spPr>
      </p:pic>
      <p:sp>
        <p:nvSpPr>
          <p:cNvPr id="4" name="Footer Placeholder 3">
            <a:extLst>
              <a:ext uri="{FF2B5EF4-FFF2-40B4-BE49-F238E27FC236}">
                <a16:creationId xmlns:a16="http://schemas.microsoft.com/office/drawing/2014/main" id="{03F487DF-EC4E-B51C-D04C-51C2E5904329}"/>
              </a:ext>
            </a:extLst>
          </p:cNvPr>
          <p:cNvSpPr>
            <a:spLocks noGrp="1"/>
          </p:cNvSpPr>
          <p:nvPr>
            <p:ph type="ftr" sz="quarter" idx="11"/>
          </p:nvPr>
        </p:nvSpPr>
        <p:spPr/>
        <p:txBody>
          <a:bodyPr/>
          <a:lstStyle/>
          <a:p>
            <a:r>
              <a:rPr lang="en-IN"/>
              <a:t>batch-09</a:t>
            </a:r>
          </a:p>
        </p:txBody>
      </p:sp>
      <p:pic>
        <p:nvPicPr>
          <p:cNvPr id="7" name="Content Placeholder 5">
            <a:extLst>
              <a:ext uri="{FF2B5EF4-FFF2-40B4-BE49-F238E27FC236}">
                <a16:creationId xmlns:a16="http://schemas.microsoft.com/office/drawing/2014/main" id="{CF7D3369-794A-DD46-1FBA-0505D362EF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642" y="3138904"/>
            <a:ext cx="2244886" cy="2442858"/>
          </a:xfrm>
          <a:prstGeom prst="rect">
            <a:avLst/>
          </a:prstGeom>
        </p:spPr>
      </p:pic>
    </p:spTree>
    <p:extLst>
      <p:ext uri="{BB962C8B-B14F-4D97-AF65-F5344CB8AC3E}">
        <p14:creationId xmlns:p14="http://schemas.microsoft.com/office/powerpoint/2010/main" val="3382213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A7360-DDE4-84FF-D548-BB664BC5CC62}"/>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INPUT SLIDES</a:t>
            </a:r>
            <a:br>
              <a:rPr lang="en-US" sz="32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endParaRPr lang="en-IN" dirty="0"/>
          </a:p>
        </p:txBody>
      </p:sp>
      <p:pic>
        <p:nvPicPr>
          <p:cNvPr id="6" name="Content Placeholder 5">
            <a:extLst>
              <a:ext uri="{FF2B5EF4-FFF2-40B4-BE49-F238E27FC236}">
                <a16:creationId xmlns:a16="http://schemas.microsoft.com/office/drawing/2014/main" id="{85D1D7C7-F389-324B-73A7-2B1367F6F1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738" y="1475422"/>
            <a:ext cx="7315200" cy="3897630"/>
          </a:xfrm>
        </p:spPr>
      </p:pic>
      <p:sp>
        <p:nvSpPr>
          <p:cNvPr id="4" name="Footer Placeholder 3">
            <a:extLst>
              <a:ext uri="{FF2B5EF4-FFF2-40B4-BE49-F238E27FC236}">
                <a16:creationId xmlns:a16="http://schemas.microsoft.com/office/drawing/2014/main" id="{D36B9924-3002-9E92-F1E3-B66ABA43DE61}"/>
              </a:ext>
            </a:extLst>
          </p:cNvPr>
          <p:cNvSpPr>
            <a:spLocks noGrp="1"/>
          </p:cNvSpPr>
          <p:nvPr>
            <p:ph type="ftr" sz="quarter" idx="11"/>
          </p:nvPr>
        </p:nvSpPr>
        <p:spPr/>
        <p:txBody>
          <a:bodyPr/>
          <a:lstStyle/>
          <a:p>
            <a:r>
              <a:rPr lang="en-IN"/>
              <a:t>batch-09</a:t>
            </a:r>
          </a:p>
        </p:txBody>
      </p:sp>
      <p:pic>
        <p:nvPicPr>
          <p:cNvPr id="8" name="Picture 7">
            <a:extLst>
              <a:ext uri="{FF2B5EF4-FFF2-40B4-BE49-F238E27FC236}">
                <a16:creationId xmlns:a16="http://schemas.microsoft.com/office/drawing/2014/main" id="{A2781EBC-B5B4-F170-909B-44B03D5E1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2284" y="830425"/>
            <a:ext cx="7977675" cy="4964213"/>
          </a:xfrm>
          <a:prstGeom prst="rect">
            <a:avLst/>
          </a:prstGeom>
        </p:spPr>
      </p:pic>
      <p:pic>
        <p:nvPicPr>
          <p:cNvPr id="9" name="Content Placeholder 5">
            <a:extLst>
              <a:ext uri="{FF2B5EF4-FFF2-40B4-BE49-F238E27FC236}">
                <a16:creationId xmlns:a16="http://schemas.microsoft.com/office/drawing/2014/main" id="{8315D10A-8421-1A2C-9F6A-4105E880B8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263" y="2998944"/>
            <a:ext cx="2244886" cy="2442858"/>
          </a:xfrm>
          <a:prstGeom prst="rect">
            <a:avLst/>
          </a:prstGeom>
        </p:spPr>
      </p:pic>
    </p:spTree>
    <p:extLst>
      <p:ext uri="{BB962C8B-B14F-4D97-AF65-F5344CB8AC3E}">
        <p14:creationId xmlns:p14="http://schemas.microsoft.com/office/powerpoint/2010/main" val="1724464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BAD85-35F3-7662-9F32-A6B9DE7DE21B}"/>
              </a:ext>
            </a:extLst>
          </p:cNvPr>
          <p:cNvSpPr>
            <a:spLocks noGrp="1"/>
          </p:cNvSpPr>
          <p:nvPr>
            <p:ph type="title"/>
          </p:nvPr>
        </p:nvSpPr>
        <p:spPr>
          <a:xfrm>
            <a:off x="252919" y="1123838"/>
            <a:ext cx="2947482" cy="3815716"/>
          </a:xfrm>
        </p:spPr>
        <p:txBody>
          <a:bodyPr/>
          <a:lstStyle/>
          <a:p>
            <a:r>
              <a:rPr lang="en-US" b="1" dirty="0">
                <a:latin typeface="Times New Roman" panose="02020603050405020304" pitchFamily="18" charset="0"/>
                <a:cs typeface="Times New Roman" panose="02020603050405020304" pitchFamily="18" charset="0"/>
              </a:rPr>
              <a:t>OUTPUT SLIDES</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42E17BA-A02C-B277-6335-0922313EE989}"/>
              </a:ext>
            </a:extLst>
          </p:cNvPr>
          <p:cNvSpPr>
            <a:spLocks noGrp="1"/>
          </p:cNvSpPr>
          <p:nvPr>
            <p:ph type="ftr" sz="quarter" idx="11"/>
          </p:nvPr>
        </p:nvSpPr>
        <p:spPr/>
        <p:txBody>
          <a:bodyPr/>
          <a:lstStyle/>
          <a:p>
            <a:r>
              <a:rPr lang="en-IN"/>
              <a:t>batch-09</a:t>
            </a:r>
          </a:p>
        </p:txBody>
      </p:sp>
      <p:pic>
        <p:nvPicPr>
          <p:cNvPr id="9" name="Content Placeholder 5">
            <a:extLst>
              <a:ext uri="{FF2B5EF4-FFF2-40B4-BE49-F238E27FC236}">
                <a16:creationId xmlns:a16="http://schemas.microsoft.com/office/drawing/2014/main" id="{2859E74A-F117-8C51-D672-E2EFA2832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704" y="2922519"/>
            <a:ext cx="2457697" cy="2442858"/>
          </a:xfrm>
          <a:prstGeom prst="rect">
            <a:avLst/>
          </a:prstGeom>
        </p:spPr>
      </p:pic>
      <p:pic>
        <p:nvPicPr>
          <p:cNvPr id="16" name="Content Placeholder 15">
            <a:extLst>
              <a:ext uri="{FF2B5EF4-FFF2-40B4-BE49-F238E27FC236}">
                <a16:creationId xmlns:a16="http://schemas.microsoft.com/office/drawing/2014/main" id="{EFA3DE45-982F-ECBF-D440-8BEDA511998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68738" y="1498281"/>
            <a:ext cx="7315200" cy="4193391"/>
          </a:xfrm>
        </p:spPr>
      </p:pic>
    </p:spTree>
    <p:extLst>
      <p:ext uri="{BB962C8B-B14F-4D97-AF65-F5344CB8AC3E}">
        <p14:creationId xmlns:p14="http://schemas.microsoft.com/office/powerpoint/2010/main" val="66836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21ED-8913-912C-755C-948E3EE80E5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OUTPUT SLIDES</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endParaRPr lang="en-IN" dirty="0"/>
          </a:p>
        </p:txBody>
      </p:sp>
      <p:pic>
        <p:nvPicPr>
          <p:cNvPr id="6" name="Content Placeholder 5">
            <a:extLst>
              <a:ext uri="{FF2B5EF4-FFF2-40B4-BE49-F238E27FC236}">
                <a16:creationId xmlns:a16="http://schemas.microsoft.com/office/drawing/2014/main" id="{DBD1CA14-E11C-9E75-415F-B43EB39805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738" y="1475422"/>
            <a:ext cx="7315200" cy="3897630"/>
          </a:xfrm>
        </p:spPr>
      </p:pic>
      <p:sp>
        <p:nvSpPr>
          <p:cNvPr id="4" name="Footer Placeholder 3">
            <a:extLst>
              <a:ext uri="{FF2B5EF4-FFF2-40B4-BE49-F238E27FC236}">
                <a16:creationId xmlns:a16="http://schemas.microsoft.com/office/drawing/2014/main" id="{BA32A3B1-7098-3F95-BB54-EA3B728650EE}"/>
              </a:ext>
            </a:extLst>
          </p:cNvPr>
          <p:cNvSpPr>
            <a:spLocks noGrp="1"/>
          </p:cNvSpPr>
          <p:nvPr>
            <p:ph type="ftr" sz="quarter" idx="11"/>
          </p:nvPr>
        </p:nvSpPr>
        <p:spPr/>
        <p:txBody>
          <a:bodyPr/>
          <a:lstStyle/>
          <a:p>
            <a:r>
              <a:rPr lang="en-IN"/>
              <a:t>batch-09</a:t>
            </a:r>
          </a:p>
        </p:txBody>
      </p:sp>
      <p:pic>
        <p:nvPicPr>
          <p:cNvPr id="7" name="Content Placeholder 5">
            <a:extLst>
              <a:ext uri="{FF2B5EF4-FFF2-40B4-BE49-F238E27FC236}">
                <a16:creationId xmlns:a16="http://schemas.microsoft.com/office/drawing/2014/main" id="{03E1C95C-0658-E881-51A9-F23CFEB8DB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04" y="2922519"/>
            <a:ext cx="2457697" cy="2442858"/>
          </a:xfrm>
          <a:prstGeom prst="rect">
            <a:avLst/>
          </a:prstGeom>
        </p:spPr>
      </p:pic>
    </p:spTree>
    <p:extLst>
      <p:ext uri="{BB962C8B-B14F-4D97-AF65-F5344CB8AC3E}">
        <p14:creationId xmlns:p14="http://schemas.microsoft.com/office/powerpoint/2010/main" val="1677425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ABAAC-1282-12B4-2A6D-516D9812883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OUTPUT SLIDES</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endParaRPr lang="en-IN" dirty="0"/>
          </a:p>
        </p:txBody>
      </p:sp>
      <p:pic>
        <p:nvPicPr>
          <p:cNvPr id="6" name="Content Placeholder 5">
            <a:extLst>
              <a:ext uri="{FF2B5EF4-FFF2-40B4-BE49-F238E27FC236}">
                <a16:creationId xmlns:a16="http://schemas.microsoft.com/office/drawing/2014/main" id="{C59AE32C-ED26-B60C-986E-ECDE6CF7A9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738" y="1472565"/>
            <a:ext cx="7315200" cy="3903345"/>
          </a:xfrm>
        </p:spPr>
      </p:pic>
      <p:sp>
        <p:nvSpPr>
          <p:cNvPr id="4" name="Footer Placeholder 3">
            <a:extLst>
              <a:ext uri="{FF2B5EF4-FFF2-40B4-BE49-F238E27FC236}">
                <a16:creationId xmlns:a16="http://schemas.microsoft.com/office/drawing/2014/main" id="{AF7A8677-B668-9A5B-1CB6-5493502C4D7B}"/>
              </a:ext>
            </a:extLst>
          </p:cNvPr>
          <p:cNvSpPr>
            <a:spLocks noGrp="1"/>
          </p:cNvSpPr>
          <p:nvPr>
            <p:ph type="ftr" sz="quarter" idx="11"/>
          </p:nvPr>
        </p:nvSpPr>
        <p:spPr/>
        <p:txBody>
          <a:bodyPr/>
          <a:lstStyle/>
          <a:p>
            <a:r>
              <a:rPr lang="en-IN"/>
              <a:t>batch-09</a:t>
            </a:r>
          </a:p>
        </p:txBody>
      </p:sp>
      <p:pic>
        <p:nvPicPr>
          <p:cNvPr id="7" name="Content Placeholder 5">
            <a:extLst>
              <a:ext uri="{FF2B5EF4-FFF2-40B4-BE49-F238E27FC236}">
                <a16:creationId xmlns:a16="http://schemas.microsoft.com/office/drawing/2014/main" id="{5AD6B9FD-E4CF-D5DF-3071-0615CA445E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04" y="2922519"/>
            <a:ext cx="2457697" cy="2442858"/>
          </a:xfrm>
          <a:prstGeom prst="rect">
            <a:avLst/>
          </a:prstGeom>
        </p:spPr>
      </p:pic>
    </p:spTree>
    <p:extLst>
      <p:ext uri="{BB962C8B-B14F-4D97-AF65-F5344CB8AC3E}">
        <p14:creationId xmlns:p14="http://schemas.microsoft.com/office/powerpoint/2010/main" val="2819026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7DDBA-0AE9-F289-FC8B-B0B439BFAEB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OUTPUT SLIDES</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endParaRPr lang="en-IN" dirty="0"/>
          </a:p>
        </p:txBody>
      </p:sp>
      <p:pic>
        <p:nvPicPr>
          <p:cNvPr id="6" name="Content Placeholder 5">
            <a:extLst>
              <a:ext uri="{FF2B5EF4-FFF2-40B4-BE49-F238E27FC236}">
                <a16:creationId xmlns:a16="http://schemas.microsoft.com/office/drawing/2014/main" id="{436EFBF2-9784-0715-F92C-503E788F58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738" y="1466850"/>
            <a:ext cx="7315200" cy="3914775"/>
          </a:xfrm>
        </p:spPr>
      </p:pic>
      <p:sp>
        <p:nvSpPr>
          <p:cNvPr id="4" name="Footer Placeholder 3">
            <a:extLst>
              <a:ext uri="{FF2B5EF4-FFF2-40B4-BE49-F238E27FC236}">
                <a16:creationId xmlns:a16="http://schemas.microsoft.com/office/drawing/2014/main" id="{220A7E92-19F8-1147-7D82-AE9D06AB6FCF}"/>
              </a:ext>
            </a:extLst>
          </p:cNvPr>
          <p:cNvSpPr>
            <a:spLocks noGrp="1"/>
          </p:cNvSpPr>
          <p:nvPr>
            <p:ph type="ftr" sz="quarter" idx="11"/>
          </p:nvPr>
        </p:nvSpPr>
        <p:spPr/>
        <p:txBody>
          <a:bodyPr/>
          <a:lstStyle/>
          <a:p>
            <a:r>
              <a:rPr lang="en-IN"/>
              <a:t>batch-09</a:t>
            </a:r>
          </a:p>
        </p:txBody>
      </p:sp>
      <p:pic>
        <p:nvPicPr>
          <p:cNvPr id="7" name="Content Placeholder 5">
            <a:extLst>
              <a:ext uri="{FF2B5EF4-FFF2-40B4-BE49-F238E27FC236}">
                <a16:creationId xmlns:a16="http://schemas.microsoft.com/office/drawing/2014/main" id="{1317D4BD-6CAA-93EB-6698-5105A6ACB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04" y="2922519"/>
            <a:ext cx="2457697" cy="2442858"/>
          </a:xfrm>
          <a:prstGeom prst="rect">
            <a:avLst/>
          </a:prstGeom>
        </p:spPr>
      </p:pic>
    </p:spTree>
    <p:extLst>
      <p:ext uri="{BB962C8B-B14F-4D97-AF65-F5344CB8AC3E}">
        <p14:creationId xmlns:p14="http://schemas.microsoft.com/office/powerpoint/2010/main" val="358362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D3DB-9124-6B40-42A6-83C3D9E46F15}"/>
              </a:ext>
            </a:extLst>
          </p:cNvPr>
          <p:cNvSpPr>
            <a:spLocks noGrp="1"/>
          </p:cNvSpPr>
          <p:nvPr>
            <p:ph type="title"/>
          </p:nvPr>
        </p:nvSpPr>
        <p:spPr>
          <a:xfrm>
            <a:off x="252919" y="1123837"/>
            <a:ext cx="2947482" cy="3797787"/>
          </a:xfrm>
        </p:spPr>
        <p:txBody>
          <a:bodyPr>
            <a:normAutofit/>
          </a:bodyPr>
          <a:lstStyle/>
          <a:p>
            <a:r>
              <a:rPr lang="en-US" sz="2800" b="1" dirty="0">
                <a:latin typeface="Times New Roman" panose="02020603050405020304" pitchFamily="18" charset="0"/>
                <a:cs typeface="Times New Roman" panose="02020603050405020304" pitchFamily="18" charset="0"/>
              </a:rPr>
              <a:t>PERFORMANCE ANALYSIS</a:t>
            </a:r>
            <a:br>
              <a:rPr lang="en-US"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40CD66E-4328-463D-5ABB-805FF8081829}"/>
              </a:ext>
            </a:extLst>
          </p:cNvPr>
          <p:cNvSpPr>
            <a:spLocks noGrp="1"/>
          </p:cNvSpPr>
          <p:nvPr>
            <p:ph type="ftr" sz="quarter" idx="11"/>
          </p:nvPr>
        </p:nvSpPr>
        <p:spPr/>
        <p:txBody>
          <a:bodyPr/>
          <a:lstStyle/>
          <a:p>
            <a:r>
              <a:rPr lang="en-IN"/>
              <a:t>batch-09</a:t>
            </a:r>
          </a:p>
        </p:txBody>
      </p:sp>
      <p:pic>
        <p:nvPicPr>
          <p:cNvPr id="7" name="Picture 6">
            <a:extLst>
              <a:ext uri="{FF2B5EF4-FFF2-40B4-BE49-F238E27FC236}">
                <a16:creationId xmlns:a16="http://schemas.microsoft.com/office/drawing/2014/main" id="{59C7A961-2F02-7F0C-85C6-BA2D9668E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281082"/>
            <a:ext cx="2402541" cy="1999130"/>
          </a:xfrm>
          <a:prstGeom prst="rect">
            <a:avLst/>
          </a:prstGeom>
        </p:spPr>
      </p:pic>
      <p:graphicFrame>
        <p:nvGraphicFramePr>
          <p:cNvPr id="8" name="Content Placeholder 7">
            <a:extLst>
              <a:ext uri="{FF2B5EF4-FFF2-40B4-BE49-F238E27FC236}">
                <a16:creationId xmlns:a16="http://schemas.microsoft.com/office/drawing/2014/main" id="{DFF56736-0491-EE87-ACFA-F9F92E7E1320}"/>
              </a:ext>
            </a:extLst>
          </p:cNvPr>
          <p:cNvGraphicFramePr>
            <a:graphicFrameLocks noGrp="1"/>
          </p:cNvGraphicFramePr>
          <p:nvPr>
            <p:ph idx="1"/>
            <p:extLst>
              <p:ext uri="{D42A27DB-BD31-4B8C-83A1-F6EECF244321}">
                <p14:modId xmlns:p14="http://schemas.microsoft.com/office/powerpoint/2010/main" val="3158560639"/>
              </p:ext>
            </p:extLst>
          </p:nvPr>
        </p:nvGraphicFramePr>
        <p:xfrm>
          <a:off x="3750905" y="858415"/>
          <a:ext cx="7361853" cy="5253135"/>
        </p:xfrm>
        <a:graphic>
          <a:graphicData uri="http://schemas.openxmlformats.org/drawingml/2006/table">
            <a:tbl>
              <a:tblPr firstRow="1" firstCol="1" bandRow="1">
                <a:tableStyleId>{5C22544A-7EE6-4342-B048-85BDC9FD1C3A}</a:tableStyleId>
              </a:tblPr>
              <a:tblGrid>
                <a:gridCol w="1819198">
                  <a:extLst>
                    <a:ext uri="{9D8B030D-6E8A-4147-A177-3AD203B41FA5}">
                      <a16:colId xmlns:a16="http://schemas.microsoft.com/office/drawing/2014/main" val="3853294188"/>
                    </a:ext>
                  </a:extLst>
                </a:gridCol>
                <a:gridCol w="1000157">
                  <a:extLst>
                    <a:ext uri="{9D8B030D-6E8A-4147-A177-3AD203B41FA5}">
                      <a16:colId xmlns:a16="http://schemas.microsoft.com/office/drawing/2014/main" val="412729769"/>
                    </a:ext>
                  </a:extLst>
                </a:gridCol>
                <a:gridCol w="1111610">
                  <a:extLst>
                    <a:ext uri="{9D8B030D-6E8A-4147-A177-3AD203B41FA5}">
                      <a16:colId xmlns:a16="http://schemas.microsoft.com/office/drawing/2014/main" val="682241412"/>
                    </a:ext>
                  </a:extLst>
                </a:gridCol>
                <a:gridCol w="1111610">
                  <a:extLst>
                    <a:ext uri="{9D8B030D-6E8A-4147-A177-3AD203B41FA5}">
                      <a16:colId xmlns:a16="http://schemas.microsoft.com/office/drawing/2014/main" val="749668106"/>
                    </a:ext>
                  </a:extLst>
                </a:gridCol>
                <a:gridCol w="1110878">
                  <a:extLst>
                    <a:ext uri="{9D8B030D-6E8A-4147-A177-3AD203B41FA5}">
                      <a16:colId xmlns:a16="http://schemas.microsoft.com/office/drawing/2014/main" val="372373229"/>
                    </a:ext>
                  </a:extLst>
                </a:gridCol>
                <a:gridCol w="1208400">
                  <a:extLst>
                    <a:ext uri="{9D8B030D-6E8A-4147-A177-3AD203B41FA5}">
                      <a16:colId xmlns:a16="http://schemas.microsoft.com/office/drawing/2014/main" val="3621719318"/>
                    </a:ext>
                  </a:extLst>
                </a:gridCol>
              </a:tblGrid>
              <a:tr h="1499785">
                <a:tc>
                  <a:txBody>
                    <a:bodyPr/>
                    <a:lstStyle/>
                    <a:p>
                      <a:pPr marR="73660" algn="l">
                        <a:spcBef>
                          <a:spcPts val="395"/>
                        </a:spcBef>
                        <a:spcAft>
                          <a:spcPts val="0"/>
                        </a:spcAft>
                      </a:pPr>
                      <a:r>
                        <a:rPr lang="en-US" sz="1200">
                          <a:effectLst/>
                        </a:rPr>
                        <a:t>TYPE OF DATASETS</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gridSpan="3">
                  <a:txBody>
                    <a:bodyPr/>
                    <a:lstStyle/>
                    <a:p>
                      <a:pPr marR="73660" algn="just">
                        <a:spcBef>
                          <a:spcPts val="395"/>
                        </a:spcBef>
                        <a:spcAft>
                          <a:spcPts val="0"/>
                        </a:spcAft>
                      </a:pPr>
                      <a:r>
                        <a:rPr lang="en-US" sz="1200">
                          <a:effectLst/>
                        </a:rPr>
                        <a:t>           </a:t>
                      </a:r>
                      <a:endParaRPr lang="en-IN" sz="1200">
                        <a:effectLst/>
                      </a:endParaRPr>
                    </a:p>
                    <a:p>
                      <a:pPr marR="73660" algn="just">
                        <a:spcBef>
                          <a:spcPts val="395"/>
                        </a:spcBef>
                        <a:spcAft>
                          <a:spcPts val="0"/>
                        </a:spcAft>
                      </a:pPr>
                      <a:r>
                        <a:rPr lang="en-US" sz="1200">
                          <a:effectLst/>
                        </a:rPr>
                        <a:t>                         REPORT DATA</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hMerge="1">
                  <a:txBody>
                    <a:bodyPr/>
                    <a:lstStyle/>
                    <a:p>
                      <a:endParaRPr lang="en-IN"/>
                    </a:p>
                  </a:txBody>
                  <a:tcPr/>
                </a:tc>
                <a:tc hMerge="1">
                  <a:txBody>
                    <a:bodyPr/>
                    <a:lstStyle/>
                    <a:p>
                      <a:endParaRPr lang="en-IN"/>
                    </a:p>
                  </a:txBody>
                  <a:tcPr/>
                </a:tc>
                <a:tc gridSpan="2">
                  <a:txBody>
                    <a:bodyPr/>
                    <a:lstStyle/>
                    <a:p>
                      <a:pPr marR="73660" algn="just">
                        <a:spcBef>
                          <a:spcPts val="395"/>
                        </a:spcBef>
                        <a:spcAft>
                          <a:spcPts val="0"/>
                        </a:spcAft>
                      </a:pPr>
                      <a:r>
                        <a:rPr lang="en-US" sz="1200">
                          <a:effectLst/>
                        </a:rPr>
                        <a:t> </a:t>
                      </a:r>
                      <a:endParaRPr lang="en-IN" sz="1200">
                        <a:effectLst/>
                      </a:endParaRPr>
                    </a:p>
                    <a:p>
                      <a:pPr marR="73660" algn="just">
                        <a:spcBef>
                          <a:spcPts val="395"/>
                        </a:spcBef>
                        <a:spcAft>
                          <a:spcPts val="0"/>
                        </a:spcAft>
                      </a:pPr>
                      <a:r>
                        <a:rPr lang="en-US" sz="1200">
                          <a:effectLst/>
                        </a:rPr>
                        <a:t>                   IMAGE DATA</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hMerge="1">
                  <a:txBody>
                    <a:bodyPr/>
                    <a:lstStyle/>
                    <a:p>
                      <a:endParaRPr lang="en-IN"/>
                    </a:p>
                  </a:txBody>
                  <a:tcPr/>
                </a:tc>
                <a:extLst>
                  <a:ext uri="{0D108BD9-81ED-4DB2-BD59-A6C34878D82A}">
                    <a16:rowId xmlns:a16="http://schemas.microsoft.com/office/drawing/2014/main" val="3475652109"/>
                  </a:ext>
                </a:extLst>
              </a:tr>
              <a:tr h="1499785">
                <a:tc>
                  <a:txBody>
                    <a:bodyPr/>
                    <a:lstStyle/>
                    <a:p>
                      <a:pPr marR="73660" algn="just">
                        <a:spcBef>
                          <a:spcPts val="395"/>
                        </a:spcBef>
                        <a:spcAft>
                          <a:spcPts val="0"/>
                        </a:spcAft>
                      </a:pPr>
                      <a:r>
                        <a:rPr lang="en-US" sz="1200">
                          <a:effectLst/>
                        </a:rPr>
                        <a:t>SYSTEMS</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gridSpan="2">
                  <a:txBody>
                    <a:bodyPr/>
                    <a:lstStyle/>
                    <a:p>
                      <a:pPr marR="73660" algn="just">
                        <a:spcBef>
                          <a:spcPts val="395"/>
                        </a:spcBef>
                        <a:spcAft>
                          <a:spcPts val="0"/>
                        </a:spcAft>
                      </a:pPr>
                      <a:r>
                        <a:rPr lang="en-US" sz="1200">
                          <a:effectLst/>
                        </a:rPr>
                        <a:t>Existing System</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hMerge="1">
                  <a:txBody>
                    <a:bodyPr/>
                    <a:lstStyle/>
                    <a:p>
                      <a:endParaRPr lang="en-IN"/>
                    </a:p>
                  </a:txBody>
                  <a:tcPr/>
                </a:tc>
                <a:tc>
                  <a:txBody>
                    <a:bodyPr/>
                    <a:lstStyle/>
                    <a:p>
                      <a:pPr marR="73660" algn="just">
                        <a:spcBef>
                          <a:spcPts val="395"/>
                        </a:spcBef>
                        <a:spcAft>
                          <a:spcPts val="0"/>
                        </a:spcAft>
                      </a:pPr>
                      <a:r>
                        <a:rPr lang="en-US" sz="1200">
                          <a:effectLst/>
                        </a:rPr>
                        <a:t>Proposed system</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marR="73660" algn="just">
                        <a:spcBef>
                          <a:spcPts val="395"/>
                        </a:spcBef>
                        <a:spcAft>
                          <a:spcPts val="0"/>
                        </a:spcAft>
                      </a:pPr>
                      <a:r>
                        <a:rPr lang="en-US" sz="1200" dirty="0">
                          <a:effectLst/>
                        </a:rPr>
                        <a:t>Existing System</a:t>
                      </a:r>
                      <a:endParaRPr lang="en-IN" sz="1200"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marR="73660" algn="just">
                        <a:spcBef>
                          <a:spcPts val="395"/>
                        </a:spcBef>
                        <a:spcAft>
                          <a:spcPts val="0"/>
                        </a:spcAft>
                      </a:pPr>
                      <a:r>
                        <a:rPr lang="en-US" sz="1200">
                          <a:effectLst/>
                        </a:rPr>
                        <a:t>Proposed system</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extLst>
                  <a:ext uri="{0D108BD9-81ED-4DB2-BD59-A6C34878D82A}">
                    <a16:rowId xmlns:a16="http://schemas.microsoft.com/office/drawing/2014/main" val="1519502986"/>
                  </a:ext>
                </a:extLst>
              </a:tr>
              <a:tr h="559506">
                <a:tc>
                  <a:txBody>
                    <a:bodyPr/>
                    <a:lstStyle/>
                    <a:p>
                      <a:pPr marR="73660" algn="just">
                        <a:spcBef>
                          <a:spcPts val="395"/>
                        </a:spcBef>
                        <a:spcAft>
                          <a:spcPts val="0"/>
                        </a:spcAft>
                      </a:pPr>
                      <a:r>
                        <a:rPr lang="en-US" sz="1200">
                          <a:effectLst/>
                        </a:rPr>
                        <a:t>ALGORITHMS</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marR="73660" algn="just">
                        <a:spcBef>
                          <a:spcPts val="395"/>
                        </a:spcBef>
                        <a:spcAft>
                          <a:spcPts val="0"/>
                        </a:spcAft>
                      </a:pPr>
                      <a:r>
                        <a:rPr lang="en-US" sz="1200">
                          <a:effectLst/>
                        </a:rPr>
                        <a:t>SVM</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marR="73660" algn="just">
                        <a:spcBef>
                          <a:spcPts val="395"/>
                        </a:spcBef>
                        <a:spcAft>
                          <a:spcPts val="0"/>
                        </a:spcAft>
                      </a:pPr>
                      <a:r>
                        <a:rPr lang="en-US" sz="1200">
                          <a:effectLst/>
                        </a:rPr>
                        <a:t>XGBOOST</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marR="73660" algn="just">
                        <a:spcBef>
                          <a:spcPts val="395"/>
                        </a:spcBef>
                        <a:spcAft>
                          <a:spcPts val="0"/>
                        </a:spcAft>
                      </a:pPr>
                      <a:r>
                        <a:rPr lang="en-US" sz="1200">
                          <a:effectLst/>
                        </a:rPr>
                        <a:t>Random Forest </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marR="73660" algn="just">
                        <a:spcBef>
                          <a:spcPts val="395"/>
                        </a:spcBef>
                        <a:spcAft>
                          <a:spcPts val="0"/>
                        </a:spcAft>
                      </a:pPr>
                      <a:r>
                        <a:rPr lang="en-US" sz="1200">
                          <a:effectLst/>
                        </a:rPr>
                        <a:t>Inception V3</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marR="73660" algn="just">
                        <a:spcBef>
                          <a:spcPts val="395"/>
                        </a:spcBef>
                        <a:spcAft>
                          <a:spcPts val="0"/>
                        </a:spcAft>
                      </a:pPr>
                      <a:r>
                        <a:rPr lang="en-US" sz="1200">
                          <a:effectLst/>
                        </a:rPr>
                        <a:t>Mobile Net</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extLst>
                  <a:ext uri="{0D108BD9-81ED-4DB2-BD59-A6C34878D82A}">
                    <a16:rowId xmlns:a16="http://schemas.microsoft.com/office/drawing/2014/main" val="843582274"/>
                  </a:ext>
                </a:extLst>
              </a:tr>
              <a:tr h="830516">
                <a:tc>
                  <a:txBody>
                    <a:bodyPr/>
                    <a:lstStyle/>
                    <a:p>
                      <a:pPr marR="73660" algn="just">
                        <a:spcBef>
                          <a:spcPts val="395"/>
                        </a:spcBef>
                        <a:spcAft>
                          <a:spcPts val="0"/>
                        </a:spcAft>
                      </a:pPr>
                      <a:r>
                        <a:rPr lang="en-US" sz="1200">
                          <a:effectLst/>
                        </a:rPr>
                        <a:t>ACCURACY</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marR="73660" algn="just">
                        <a:spcBef>
                          <a:spcPts val="395"/>
                        </a:spcBef>
                        <a:spcAft>
                          <a:spcPts val="0"/>
                        </a:spcAft>
                      </a:pPr>
                      <a:r>
                        <a:rPr lang="en-US" sz="1200">
                          <a:effectLst/>
                        </a:rPr>
                        <a:t>85.2%</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marR="73660" algn="just">
                        <a:spcBef>
                          <a:spcPts val="395"/>
                        </a:spcBef>
                        <a:spcAft>
                          <a:spcPts val="0"/>
                        </a:spcAft>
                      </a:pPr>
                      <a:r>
                        <a:rPr lang="en-US" sz="1200">
                          <a:effectLst/>
                        </a:rPr>
                        <a:t>85.89%</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marR="73660" algn="just">
                        <a:spcBef>
                          <a:spcPts val="395"/>
                        </a:spcBef>
                        <a:spcAft>
                          <a:spcPts val="0"/>
                        </a:spcAft>
                      </a:pPr>
                      <a:r>
                        <a:rPr lang="en-US" sz="1200">
                          <a:effectLst/>
                        </a:rPr>
                        <a:t>91.4%</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marR="73660" algn="just">
                        <a:spcBef>
                          <a:spcPts val="395"/>
                        </a:spcBef>
                        <a:spcAft>
                          <a:spcPts val="0"/>
                        </a:spcAft>
                      </a:pPr>
                      <a:r>
                        <a:rPr lang="en-US" sz="1200">
                          <a:effectLst/>
                        </a:rPr>
                        <a:t>77.9%</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marR="73660" algn="just">
                        <a:spcBef>
                          <a:spcPts val="395"/>
                        </a:spcBef>
                        <a:spcAft>
                          <a:spcPts val="0"/>
                        </a:spcAft>
                      </a:pPr>
                      <a:r>
                        <a:rPr lang="en-US" sz="1200">
                          <a:effectLst/>
                        </a:rPr>
                        <a:t>99.4%</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extLst>
                  <a:ext uri="{0D108BD9-81ED-4DB2-BD59-A6C34878D82A}">
                    <a16:rowId xmlns:a16="http://schemas.microsoft.com/office/drawing/2014/main" val="2949489206"/>
                  </a:ext>
                </a:extLst>
              </a:tr>
              <a:tr h="863543">
                <a:tc>
                  <a:txBody>
                    <a:bodyPr/>
                    <a:lstStyle/>
                    <a:p>
                      <a:pPr marR="73660" algn="just">
                        <a:spcBef>
                          <a:spcPts val="395"/>
                        </a:spcBef>
                        <a:spcAft>
                          <a:spcPts val="0"/>
                        </a:spcAft>
                      </a:pPr>
                      <a:r>
                        <a:rPr lang="en-US" sz="1200">
                          <a:effectLst/>
                        </a:rPr>
                        <a:t>PRECISION</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marR="73660" algn="just">
                        <a:spcBef>
                          <a:spcPts val="395"/>
                        </a:spcBef>
                        <a:spcAft>
                          <a:spcPts val="0"/>
                        </a:spcAft>
                      </a:pPr>
                      <a:r>
                        <a:rPr lang="en-US" sz="1200">
                          <a:effectLst/>
                        </a:rPr>
                        <a:t>88.1%</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marR="73660" algn="just">
                        <a:spcBef>
                          <a:spcPts val="395"/>
                        </a:spcBef>
                        <a:spcAft>
                          <a:spcPts val="0"/>
                        </a:spcAft>
                      </a:pPr>
                      <a:r>
                        <a:rPr lang="en-US" sz="1200">
                          <a:effectLst/>
                        </a:rPr>
                        <a:t>78.5%</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marR="73660" algn="just">
                        <a:spcBef>
                          <a:spcPts val="395"/>
                        </a:spcBef>
                        <a:spcAft>
                          <a:spcPts val="0"/>
                        </a:spcAft>
                      </a:pPr>
                      <a:r>
                        <a:rPr lang="en-US" sz="1200">
                          <a:effectLst/>
                        </a:rPr>
                        <a:t>87.5%</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marR="73660" algn="just">
                        <a:spcBef>
                          <a:spcPts val="395"/>
                        </a:spcBef>
                        <a:spcAft>
                          <a:spcPts val="0"/>
                        </a:spcAft>
                      </a:pPr>
                      <a:r>
                        <a:rPr lang="en-US" sz="1200">
                          <a:effectLst/>
                        </a:rPr>
                        <a:t>78%</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marR="73660" algn="just">
                        <a:spcBef>
                          <a:spcPts val="395"/>
                        </a:spcBef>
                        <a:spcAft>
                          <a:spcPts val="0"/>
                        </a:spcAft>
                      </a:pPr>
                      <a:r>
                        <a:rPr lang="en-US" sz="1200" dirty="0">
                          <a:effectLst/>
                        </a:rPr>
                        <a:t>99.45%</a:t>
                      </a:r>
                      <a:endParaRPr lang="en-IN" sz="1200"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extLst>
                  <a:ext uri="{0D108BD9-81ED-4DB2-BD59-A6C34878D82A}">
                    <a16:rowId xmlns:a16="http://schemas.microsoft.com/office/drawing/2014/main" val="1888348452"/>
                  </a:ext>
                </a:extLst>
              </a:tr>
            </a:tbl>
          </a:graphicData>
        </a:graphic>
      </p:graphicFrame>
      <p:sp>
        <p:nvSpPr>
          <p:cNvPr id="9" name="Rectangle 1">
            <a:extLst>
              <a:ext uri="{FF2B5EF4-FFF2-40B4-BE49-F238E27FC236}">
                <a16:creationId xmlns:a16="http://schemas.microsoft.com/office/drawing/2014/main" id="{1B3C1795-1E0C-5EDF-B6D9-1EEE15DF50B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190021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BAE6B-B41F-C03A-4D23-10B6B41946F7}"/>
              </a:ext>
            </a:extLst>
          </p:cNvPr>
          <p:cNvSpPr>
            <a:spLocks noGrp="1"/>
          </p:cNvSpPr>
          <p:nvPr>
            <p:ph type="title"/>
          </p:nvPr>
        </p:nvSpPr>
        <p:spPr>
          <a:xfrm>
            <a:off x="252919" y="1488141"/>
            <a:ext cx="2947482" cy="3272118"/>
          </a:xfrm>
        </p:spPr>
        <p:txBody>
          <a:bodyPr/>
          <a:lstStyle/>
          <a:p>
            <a:r>
              <a:rPr lang="en-US" sz="2800" b="1" dirty="0">
                <a:latin typeface="Times New Roman" panose="02020603050405020304" pitchFamily="18" charset="0"/>
                <a:cs typeface="Times New Roman" panose="02020603050405020304" pitchFamily="18" charset="0"/>
              </a:rPr>
              <a:t>MODULES WITH STATUS</a:t>
            </a:r>
            <a:br>
              <a:rPr lang="en-US" sz="2800"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A81F153-3E92-4E06-8C84-E48B98275D30}"/>
              </a:ext>
            </a:extLst>
          </p:cNvPr>
          <p:cNvSpPr>
            <a:spLocks noGrp="1"/>
          </p:cNvSpPr>
          <p:nvPr>
            <p:ph type="ftr" sz="quarter" idx="11"/>
          </p:nvPr>
        </p:nvSpPr>
        <p:spPr/>
        <p:txBody>
          <a:bodyPr/>
          <a:lstStyle/>
          <a:p>
            <a:r>
              <a:rPr lang="en-IN"/>
              <a:t>batch-09</a:t>
            </a:r>
          </a:p>
        </p:txBody>
      </p:sp>
      <p:sp>
        <p:nvSpPr>
          <p:cNvPr id="8" name="Content Placeholder 7">
            <a:extLst>
              <a:ext uri="{FF2B5EF4-FFF2-40B4-BE49-F238E27FC236}">
                <a16:creationId xmlns:a16="http://schemas.microsoft.com/office/drawing/2014/main" id="{4A060EA2-66B2-119C-8293-18DF1385527B}"/>
              </a:ext>
            </a:extLst>
          </p:cNvPr>
          <p:cNvSpPr>
            <a:spLocks noGrp="1"/>
          </p:cNvSpPr>
          <p:nvPr>
            <p:ph idx="1"/>
          </p:nvPr>
        </p:nvSpPr>
        <p:spPr>
          <a:xfrm>
            <a:off x="3869268" y="864108"/>
            <a:ext cx="8394450" cy="5120640"/>
          </a:xfrm>
        </p:spPr>
        <p:txBody>
          <a:bodyPr>
            <a:normAutofit/>
          </a:bodyPr>
          <a:lstStyle/>
          <a:p>
            <a:pPr marL="0" indent="0" algn="just">
              <a:buNone/>
            </a:pPr>
            <a:r>
              <a:rPr lang="en-US" sz="2400" b="1" dirty="0">
                <a:solidFill>
                  <a:schemeClr val="accent1">
                    <a:lumMod val="75000"/>
                  </a:schemeClr>
                </a:solidFill>
                <a:latin typeface="Times New Roman" panose="02020603050405020304" pitchFamily="18" charset="0"/>
                <a:cs typeface="Times New Roman" panose="02020603050405020304" pitchFamily="18" charset="0"/>
              </a:rPr>
              <a:t>MODULE-1</a:t>
            </a:r>
            <a:r>
              <a:rPr lang="en-US" sz="2400" dirty="0">
                <a:solidFill>
                  <a:schemeClr val="accent1">
                    <a:lumMod val="75000"/>
                  </a:schemeClr>
                </a:solidFill>
                <a:latin typeface="Times New Roman" panose="02020603050405020304" pitchFamily="18" charset="0"/>
                <a:cs typeface="Times New Roman" panose="02020603050405020304" pitchFamily="18" charset="0"/>
              </a:rPr>
              <a:t>:</a:t>
            </a:r>
          </a:p>
          <a:p>
            <a:pPr marL="0" indent="0" algn="just">
              <a:buNone/>
            </a:pPr>
            <a:r>
              <a:rPr lang="en-US" sz="2400" dirty="0">
                <a:latin typeface="Times New Roman" panose="02020603050405020304" pitchFamily="18" charset="0"/>
                <a:cs typeface="Times New Roman" panose="02020603050405020304" pitchFamily="18" charset="0"/>
              </a:rPr>
              <a:t>Data Collection &amp; Preprocessing– 100% Achieved</a:t>
            </a:r>
          </a:p>
          <a:p>
            <a:pPr marL="0" indent="0" algn="just">
              <a:buNone/>
            </a:pPr>
            <a:r>
              <a:rPr lang="en-US" sz="2400" b="1" dirty="0">
                <a:solidFill>
                  <a:schemeClr val="accent1">
                    <a:lumMod val="75000"/>
                  </a:schemeClr>
                </a:solidFill>
                <a:latin typeface="Times New Roman" panose="02020603050405020304" pitchFamily="18" charset="0"/>
                <a:cs typeface="Times New Roman" panose="02020603050405020304" pitchFamily="18" charset="0"/>
              </a:rPr>
              <a:t>MODULE-2:</a:t>
            </a:r>
          </a:p>
          <a:p>
            <a:pPr marL="0" indent="0" algn="just">
              <a:buNone/>
            </a:pPr>
            <a:r>
              <a:rPr lang="en-US" sz="2400" dirty="0">
                <a:latin typeface="Times New Roman" panose="02020603050405020304" pitchFamily="18" charset="0"/>
                <a:cs typeface="Times New Roman" panose="02020603050405020304" pitchFamily="18" charset="0"/>
              </a:rPr>
              <a:t>Feature Extraction – 100% Achieved</a:t>
            </a:r>
          </a:p>
          <a:p>
            <a:pPr marL="0" indent="0" algn="just">
              <a:buNone/>
            </a:pPr>
            <a:r>
              <a:rPr lang="en-US" sz="2400" b="1" dirty="0">
                <a:solidFill>
                  <a:schemeClr val="accent1">
                    <a:lumMod val="75000"/>
                  </a:schemeClr>
                </a:solidFill>
                <a:latin typeface="Times New Roman" panose="02020603050405020304" pitchFamily="18" charset="0"/>
                <a:cs typeface="Times New Roman" panose="02020603050405020304" pitchFamily="18" charset="0"/>
              </a:rPr>
              <a:t>MODULE-3:</a:t>
            </a:r>
          </a:p>
          <a:p>
            <a:pPr marL="0" indent="0" algn="just">
              <a:buNone/>
            </a:pPr>
            <a:r>
              <a:rPr lang="en-US" sz="2400" dirty="0">
                <a:latin typeface="Times New Roman" panose="02020603050405020304" pitchFamily="18" charset="0"/>
                <a:cs typeface="Times New Roman" panose="02020603050405020304" pitchFamily="18" charset="0"/>
              </a:rPr>
              <a:t>Training Module– 100% Achieved</a:t>
            </a:r>
          </a:p>
          <a:p>
            <a:pPr marL="0" indent="0" algn="just">
              <a:buNone/>
            </a:pPr>
            <a:r>
              <a:rPr lang="en-US" sz="2400" b="1" dirty="0">
                <a:solidFill>
                  <a:schemeClr val="accent1">
                    <a:lumMod val="75000"/>
                  </a:schemeClr>
                </a:solidFill>
                <a:latin typeface="Times New Roman" panose="02020603050405020304" pitchFamily="18" charset="0"/>
                <a:cs typeface="Times New Roman" panose="02020603050405020304" pitchFamily="18" charset="0"/>
              </a:rPr>
              <a:t>MODULE-4:</a:t>
            </a:r>
          </a:p>
          <a:p>
            <a:pPr marL="0" indent="0" algn="just">
              <a:buNone/>
            </a:pPr>
            <a:r>
              <a:rPr lang="en-US" sz="2400" dirty="0">
                <a:latin typeface="Times New Roman" panose="02020603050405020304" pitchFamily="18" charset="0"/>
                <a:cs typeface="Times New Roman" panose="02020603050405020304" pitchFamily="18" charset="0"/>
              </a:rPr>
              <a:t>Model Testing – 100% Achieved</a:t>
            </a:r>
          </a:p>
          <a:p>
            <a:pPr marL="0" indent="0" algn="just">
              <a:buNone/>
            </a:pPr>
            <a:r>
              <a:rPr lang="en-US" sz="2400" b="1" dirty="0">
                <a:solidFill>
                  <a:schemeClr val="accent1">
                    <a:lumMod val="75000"/>
                  </a:schemeClr>
                </a:solidFill>
                <a:latin typeface="Times New Roman" panose="02020603050405020304" pitchFamily="18" charset="0"/>
                <a:cs typeface="Times New Roman" panose="02020603050405020304" pitchFamily="18" charset="0"/>
              </a:rPr>
              <a:t>MODULE-5:</a:t>
            </a:r>
          </a:p>
          <a:p>
            <a:pPr marL="0" indent="0" algn="just">
              <a:buNone/>
            </a:pPr>
            <a:r>
              <a:rPr lang="en-US" sz="2400" dirty="0">
                <a:latin typeface="Times New Roman" panose="02020603050405020304" pitchFamily="18" charset="0"/>
                <a:cs typeface="Times New Roman" panose="02020603050405020304" pitchFamily="18" charset="0"/>
              </a:rPr>
              <a:t>Interactive Webpage – 100% achieved</a:t>
            </a:r>
            <a:endParaRPr lang="en-IN" sz="2400" dirty="0">
              <a:latin typeface="Times New Roman" panose="02020603050405020304" pitchFamily="18" charset="0"/>
              <a:cs typeface="Times New Roman" panose="02020603050405020304" pitchFamily="18" charset="0"/>
            </a:endParaRPr>
          </a:p>
        </p:txBody>
      </p:sp>
      <p:pic>
        <p:nvPicPr>
          <p:cNvPr id="9" name="Content Placeholder 5">
            <a:extLst>
              <a:ext uri="{FF2B5EF4-FFF2-40B4-BE49-F238E27FC236}">
                <a16:creationId xmlns:a16="http://schemas.microsoft.com/office/drawing/2014/main" id="{9A5255E8-FDBF-830D-BEE2-5B7846873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130" y="3309602"/>
            <a:ext cx="1747164" cy="1586166"/>
          </a:xfrm>
          <a:prstGeom prst="rect">
            <a:avLst/>
          </a:prstGeom>
        </p:spPr>
      </p:pic>
    </p:spTree>
    <p:extLst>
      <p:ext uri="{BB962C8B-B14F-4D97-AF65-F5344CB8AC3E}">
        <p14:creationId xmlns:p14="http://schemas.microsoft.com/office/powerpoint/2010/main" val="3305824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AD4E-43B0-EA6D-693B-BCCC56F1F912}"/>
              </a:ext>
            </a:extLst>
          </p:cNvPr>
          <p:cNvSpPr>
            <a:spLocks noGrp="1"/>
          </p:cNvSpPr>
          <p:nvPr>
            <p:ph type="title"/>
          </p:nvPr>
        </p:nvSpPr>
        <p:spPr>
          <a:xfrm>
            <a:off x="252919" y="1123837"/>
            <a:ext cx="2947482" cy="3932257"/>
          </a:xfrm>
        </p:spPr>
        <p:txBody>
          <a:bodyPr/>
          <a:lstStyle/>
          <a:p>
            <a:r>
              <a:rPr lang="en-US" b="1" dirty="0">
                <a:latin typeface="Times New Roman" panose="02020603050405020304" pitchFamily="18" charset="0"/>
                <a:cs typeface="Times New Roman" panose="02020603050405020304" pitchFamily="18" charset="0"/>
              </a:rPr>
              <a:t>REFERENCE</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LINKS</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60A0CD2-C57C-8DB6-6EB9-59964063E142}"/>
              </a:ext>
            </a:extLst>
          </p:cNvPr>
          <p:cNvSpPr>
            <a:spLocks noGrp="1"/>
          </p:cNvSpPr>
          <p:nvPr>
            <p:ph type="ftr" sz="quarter" idx="11"/>
          </p:nvPr>
        </p:nvSpPr>
        <p:spPr/>
        <p:txBody>
          <a:bodyPr/>
          <a:lstStyle/>
          <a:p>
            <a:r>
              <a:rPr lang="en-IN"/>
              <a:t>batch-09</a:t>
            </a:r>
          </a:p>
        </p:txBody>
      </p:sp>
      <p:sp>
        <p:nvSpPr>
          <p:cNvPr id="8" name="Content Placeholder 7">
            <a:extLst>
              <a:ext uri="{FF2B5EF4-FFF2-40B4-BE49-F238E27FC236}">
                <a16:creationId xmlns:a16="http://schemas.microsoft.com/office/drawing/2014/main" id="{26F2B47C-B86E-B158-EB0D-6D9AC3FDA2B9}"/>
              </a:ext>
            </a:extLst>
          </p:cNvPr>
          <p:cNvSpPr>
            <a:spLocks noGrp="1"/>
          </p:cNvSpPr>
          <p:nvPr>
            <p:ph idx="1"/>
          </p:nvPr>
        </p:nvSpPr>
        <p:spPr>
          <a:xfrm>
            <a:off x="3869268" y="1255058"/>
            <a:ext cx="7148356" cy="4729689"/>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[1]  S. A. Bhat and R. Gupta. (2021). National College of Ireland Project Submission Sheet School of Computing. Accessed: May 16, 2022. [Online].Available: </a:t>
            </a:r>
            <a:r>
              <a:rPr lang="en-US" sz="2400" dirty="0">
                <a:latin typeface="Times New Roman" panose="02020603050405020304" pitchFamily="18" charset="0"/>
                <a:cs typeface="Times New Roman" panose="02020603050405020304" pitchFamily="18" charset="0"/>
                <a:hlinkClick r:id="rId2"/>
              </a:rPr>
              <a:t>http://norma.ncirl.ie/5137/1/shakoorahmadbhat.pdf</a:t>
            </a:r>
            <a:endParaRPr lang="en-US"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C. Bento. (Sep. 21, 2021). Multilayer Perceptron Explained With </a:t>
            </a:r>
            <a:r>
              <a:rPr lang="en-US" sz="2400" dirty="0" err="1">
                <a:latin typeface="Times New Roman" panose="02020603050405020304" pitchFamily="18" charset="0"/>
                <a:cs typeface="Times New Roman" panose="02020603050405020304" pitchFamily="18" charset="0"/>
              </a:rPr>
              <a:t>aReal</a:t>
            </a:r>
            <a:r>
              <a:rPr lang="en-US" sz="2400" dirty="0">
                <a:latin typeface="Times New Roman" panose="02020603050405020304" pitchFamily="18" charset="0"/>
                <a:cs typeface="Times New Roman" panose="02020603050405020304" pitchFamily="18" charset="0"/>
              </a:rPr>
              <a:t>-Life Example and Python Code Towards Data Science. Accessed: May 16, 2022. [Online].Available: </a:t>
            </a:r>
            <a:r>
              <a:rPr lang="en-US" sz="2400" dirty="0">
                <a:latin typeface="Times New Roman" panose="02020603050405020304" pitchFamily="18" charset="0"/>
                <a:cs typeface="Times New Roman" panose="02020603050405020304" pitchFamily="18" charset="0"/>
                <a:hlinkClick r:id="rId3"/>
              </a:rPr>
              <a:t>https://towardsdatascience.com/multilayer-perceptron-explained-with-areal-life-example-and-python-code-sentiment-analysis-cb408ee93141</a:t>
            </a:r>
            <a:endParaRPr lang="en-IN" sz="2400" dirty="0">
              <a:latin typeface="Times New Roman" panose="02020603050405020304" pitchFamily="18" charset="0"/>
              <a:cs typeface="Times New Roman" panose="02020603050405020304" pitchFamily="18" charset="0"/>
            </a:endParaRPr>
          </a:p>
        </p:txBody>
      </p:sp>
      <p:pic>
        <p:nvPicPr>
          <p:cNvPr id="9" name="Content Placeholder 5">
            <a:extLst>
              <a:ext uri="{FF2B5EF4-FFF2-40B4-BE49-F238E27FC236}">
                <a16:creationId xmlns:a16="http://schemas.microsoft.com/office/drawing/2014/main" id="{23ACEE4F-1FA9-BA75-A21D-4B14C56245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054" y="3424428"/>
            <a:ext cx="1929898" cy="1515036"/>
          </a:xfrm>
          <a:prstGeom prst="rect">
            <a:avLst/>
          </a:prstGeom>
        </p:spPr>
      </p:pic>
    </p:spTree>
    <p:extLst>
      <p:ext uri="{BB962C8B-B14F-4D97-AF65-F5344CB8AC3E}">
        <p14:creationId xmlns:p14="http://schemas.microsoft.com/office/powerpoint/2010/main" val="3028021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E104A-114E-D400-0AE9-5243F8739C48}"/>
              </a:ext>
            </a:extLst>
          </p:cNvPr>
          <p:cNvSpPr>
            <a:spLocks noGrp="1"/>
          </p:cNvSpPr>
          <p:nvPr>
            <p:ph type="title"/>
          </p:nvPr>
        </p:nvSpPr>
        <p:spPr>
          <a:xfrm>
            <a:off x="475129" y="1123837"/>
            <a:ext cx="2725272" cy="3932257"/>
          </a:xfrm>
        </p:spPr>
        <p:txBody>
          <a:bodyPr>
            <a:normAutofit/>
          </a:bodyPr>
          <a:lstStyle/>
          <a:p>
            <a:r>
              <a:rPr lang="en-IN" sz="2400" b="1"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ABSTRACT</a:t>
            </a:r>
            <a:br>
              <a:rPr lang="en-IN"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D5F4BF-8D41-72D5-22A1-7D113FCF1D33}"/>
              </a:ext>
            </a:extLst>
          </p:cNvPr>
          <p:cNvSpPr>
            <a:spLocks noGrp="1"/>
          </p:cNvSpPr>
          <p:nvPr>
            <p:ph idx="1"/>
          </p:nvPr>
        </p:nvSpPr>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Polycystic Ovary Syndrome (PCOS) is a prevalent endocrine disorder causes female fertility, affecting women in their fertilization age, even steady far off the reproductive age. Capitalizing machine learning algorithms and a comprehensive dataset comprising clinical hormonal and imaging parameters. Our model aims for automated detection and prediction of PCOS in individuals. Additionally, we propose a novel detection system that integrates medical imaging analysis, such as ultrasound scans with advanced pattern recognition techniques to enhance the accuracy of PCOS diagnosis. Our hybrid model aims to accurately classify individuals with PCOS and predict its onset in at-risk populations. Through rigorous evaluation, our framework demonstrates promising results, offering a potential tool for clinicians to enhance early diagnosis and personalized treatment strategies for PCOS.</a:t>
            </a:r>
            <a:endParaRPr lang="en-GB"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28EF88F-4416-0AA9-684E-8AED77A6AC3C}"/>
              </a:ext>
            </a:extLst>
          </p:cNvPr>
          <p:cNvSpPr>
            <a:spLocks noGrp="1"/>
          </p:cNvSpPr>
          <p:nvPr>
            <p:ph type="ftr" sz="quarter" idx="11"/>
          </p:nvPr>
        </p:nvSpPr>
        <p:spPr/>
        <p:txBody>
          <a:bodyPr/>
          <a:lstStyle/>
          <a:p>
            <a:r>
              <a:rPr lang="en-IN" dirty="0"/>
              <a:t>batch-09</a:t>
            </a:r>
          </a:p>
        </p:txBody>
      </p:sp>
      <p:pic>
        <p:nvPicPr>
          <p:cNvPr id="5" name="Picture 4">
            <a:extLst>
              <a:ext uri="{FF2B5EF4-FFF2-40B4-BE49-F238E27FC236}">
                <a16:creationId xmlns:a16="http://schemas.microsoft.com/office/drawing/2014/main" id="{89F0B0D4-BDBE-91B6-A574-044D5275E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29" y="3319112"/>
            <a:ext cx="2315253" cy="1712832"/>
          </a:xfrm>
          <a:prstGeom prst="rect">
            <a:avLst/>
          </a:prstGeom>
        </p:spPr>
      </p:pic>
    </p:spTree>
    <p:extLst>
      <p:ext uri="{BB962C8B-B14F-4D97-AF65-F5344CB8AC3E}">
        <p14:creationId xmlns:p14="http://schemas.microsoft.com/office/powerpoint/2010/main" val="3055575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BCB76CA-E56B-9261-AFE0-80D5A0008C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2822" y="1219201"/>
            <a:ext cx="5317978" cy="4402291"/>
          </a:xfrm>
        </p:spPr>
      </p:pic>
      <p:sp>
        <p:nvSpPr>
          <p:cNvPr id="4" name="Footer Placeholder 3">
            <a:extLst>
              <a:ext uri="{FF2B5EF4-FFF2-40B4-BE49-F238E27FC236}">
                <a16:creationId xmlns:a16="http://schemas.microsoft.com/office/drawing/2014/main" id="{E087BCED-AF1F-4322-3923-FF86AA628CC7}"/>
              </a:ext>
            </a:extLst>
          </p:cNvPr>
          <p:cNvSpPr>
            <a:spLocks noGrp="1"/>
          </p:cNvSpPr>
          <p:nvPr>
            <p:ph type="ftr" sz="quarter" idx="11"/>
          </p:nvPr>
        </p:nvSpPr>
        <p:spPr/>
        <p:txBody>
          <a:bodyPr/>
          <a:lstStyle/>
          <a:p>
            <a:r>
              <a:rPr lang="en-IN"/>
              <a:t>batch-09</a:t>
            </a:r>
          </a:p>
        </p:txBody>
      </p:sp>
      <p:pic>
        <p:nvPicPr>
          <p:cNvPr id="8" name="Picture 7">
            <a:extLst>
              <a:ext uri="{FF2B5EF4-FFF2-40B4-BE49-F238E27FC236}">
                <a16:creationId xmlns:a16="http://schemas.microsoft.com/office/drawing/2014/main" id="{C8ADDCBA-A64B-1602-BBFC-6E00FF65CF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93" y="2505636"/>
            <a:ext cx="2072753" cy="2003612"/>
          </a:xfrm>
          <a:prstGeom prst="rect">
            <a:avLst/>
          </a:prstGeom>
        </p:spPr>
      </p:pic>
    </p:spTree>
    <p:extLst>
      <p:ext uri="{BB962C8B-B14F-4D97-AF65-F5344CB8AC3E}">
        <p14:creationId xmlns:p14="http://schemas.microsoft.com/office/powerpoint/2010/main" val="2357617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9A413-18E5-5000-390D-7A99D59680F7}"/>
              </a:ext>
            </a:extLst>
          </p:cNvPr>
          <p:cNvSpPr>
            <a:spLocks noGrp="1"/>
          </p:cNvSpPr>
          <p:nvPr>
            <p:ph type="title"/>
          </p:nvPr>
        </p:nvSpPr>
        <p:spPr>
          <a:xfrm>
            <a:off x="252919" y="1123837"/>
            <a:ext cx="2947482" cy="3349551"/>
          </a:xfrm>
        </p:spPr>
        <p:txBody>
          <a:bodyPr/>
          <a:lstStyle/>
          <a:p>
            <a:r>
              <a:rPr lang="en-IN" dirty="0"/>
              <a:t>                      </a:t>
            </a:r>
            <a:r>
              <a:rPr lang="en-IN" sz="2800" b="1" dirty="0">
                <a:latin typeface="Times New Roman" panose="02020603050405020304" pitchFamily="18" charset="0"/>
                <a:cs typeface="Times New Roman" panose="02020603050405020304" pitchFamily="18" charset="0"/>
              </a:rPr>
              <a:t>EXISTING SYSTEM</a:t>
            </a:r>
            <a:br>
              <a:rPr lang="en-IN"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55712F-818B-9771-7A00-3BC5D72731D1}"/>
              </a:ext>
            </a:extLst>
          </p:cNvPr>
          <p:cNvSpPr>
            <a:spLocks noGrp="1"/>
          </p:cNvSpPr>
          <p:nvPr>
            <p:ph idx="1"/>
          </p:nvPr>
        </p:nvSpPr>
        <p:spPr/>
        <p:txBody>
          <a:bodyPr/>
          <a:lstStyle/>
          <a:p>
            <a:pPr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Existing systems for PCOS detection and prediction harness the power of both machine learning (ML) and deep learning (DL) methodologies to </a:t>
            </a:r>
            <a:r>
              <a:rPr lang="en-GB" sz="2000" dirty="0" err="1">
                <a:latin typeface="Times New Roman" panose="02020603050405020304" pitchFamily="18" charset="0"/>
                <a:cs typeface="Times New Roman" panose="02020603050405020304" pitchFamily="18" charset="0"/>
              </a:rPr>
              <a:t>analyze</a:t>
            </a:r>
            <a:r>
              <a:rPr lang="en-GB" sz="2000" dirty="0">
                <a:latin typeface="Times New Roman" panose="02020603050405020304" pitchFamily="18" charset="0"/>
                <a:cs typeface="Times New Roman" panose="02020603050405020304" pitchFamily="18" charset="0"/>
              </a:rPr>
              <a:t> diverse datasets encompassing medical imaging data, patient demographics, and clinical indicators. </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Current methods of diagnosing PCOS often involve clinical tests and expert consultation, which may lead to delayed detection.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There is a lack of easily accessible tools for individuals to assess their risk of PCOS early on, contributing to potential health complications.</a:t>
            </a:r>
            <a:endParaRPr lang="en-GB"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Moreover, DL architectures such as Support Vector Machines are employed to extract intricate patterns and features from medical images.</a:t>
            </a: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Footer Placeholder 3">
            <a:extLst>
              <a:ext uri="{FF2B5EF4-FFF2-40B4-BE49-F238E27FC236}">
                <a16:creationId xmlns:a16="http://schemas.microsoft.com/office/drawing/2014/main" id="{33FDF9AD-3C52-19B9-5590-1EC6F94B6248}"/>
              </a:ext>
            </a:extLst>
          </p:cNvPr>
          <p:cNvSpPr>
            <a:spLocks noGrp="1"/>
          </p:cNvSpPr>
          <p:nvPr>
            <p:ph type="ftr" sz="quarter" idx="11"/>
          </p:nvPr>
        </p:nvSpPr>
        <p:spPr/>
        <p:txBody>
          <a:bodyPr/>
          <a:lstStyle/>
          <a:p>
            <a:r>
              <a:rPr lang="en-IN"/>
              <a:t>batch-09</a:t>
            </a:r>
          </a:p>
        </p:txBody>
      </p:sp>
      <p:pic>
        <p:nvPicPr>
          <p:cNvPr id="5" name="Picture 4">
            <a:extLst>
              <a:ext uri="{FF2B5EF4-FFF2-40B4-BE49-F238E27FC236}">
                <a16:creationId xmlns:a16="http://schemas.microsoft.com/office/drawing/2014/main" id="{9D8241BB-8911-2580-5918-39D56E09F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50" y="3069144"/>
            <a:ext cx="2495020" cy="2425293"/>
          </a:xfrm>
          <a:prstGeom prst="rect">
            <a:avLst/>
          </a:prstGeom>
        </p:spPr>
      </p:pic>
    </p:spTree>
    <p:extLst>
      <p:ext uri="{BB962C8B-B14F-4D97-AF65-F5344CB8AC3E}">
        <p14:creationId xmlns:p14="http://schemas.microsoft.com/office/powerpoint/2010/main" val="1984823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75B2-8E62-4760-C42F-FB40774543B7}"/>
              </a:ext>
            </a:extLst>
          </p:cNvPr>
          <p:cNvSpPr>
            <a:spLocks noGrp="1"/>
          </p:cNvSpPr>
          <p:nvPr>
            <p:ph type="title"/>
          </p:nvPr>
        </p:nvSpPr>
        <p:spPr>
          <a:xfrm>
            <a:off x="252918" y="1123838"/>
            <a:ext cx="3162635" cy="3358515"/>
          </a:xfrm>
        </p:spPr>
        <p:txBody>
          <a:bodyPr>
            <a:normAutofit/>
          </a:bodyPr>
          <a:lstStyle/>
          <a:p>
            <a:r>
              <a:rPr lang="en-IN" sz="2800" b="1" dirty="0">
                <a:latin typeface="Times New Roman" panose="02020603050405020304" pitchFamily="18" charset="0"/>
                <a:cs typeface="Times New Roman" panose="02020603050405020304" pitchFamily="18" charset="0"/>
              </a:rPr>
              <a:t>        DISADVANTAGES OF EXISTING SYSTEM</a:t>
            </a:r>
            <a:br>
              <a:rPr lang="en-IN"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7B1B63-FB59-3E1E-25D1-9FC951641EBB}"/>
              </a:ext>
            </a:extLst>
          </p:cNvPr>
          <p:cNvSpPr>
            <a:spLocks noGrp="1"/>
          </p:cNvSpPr>
          <p:nvPr>
            <p:ph idx="1"/>
          </p:nvPr>
        </p:nvSpPr>
        <p:spPr/>
        <p:txBody>
          <a:bodyPr/>
          <a:lstStyle/>
          <a:p>
            <a:pPr marL="342900" indent="-342900" algn="just">
              <a:buAutoNum type="arabicPeriod"/>
            </a:pPr>
            <a:r>
              <a:rPr lang="en-GB" sz="2000" b="1" dirty="0">
                <a:latin typeface="Times New Roman" panose="02020603050405020304" pitchFamily="18" charset="0"/>
                <a:cs typeface="Times New Roman" panose="02020603050405020304" pitchFamily="18" charset="0"/>
              </a:rPr>
              <a:t>Manual Diagnosis</a:t>
            </a:r>
            <a:r>
              <a:rPr lang="en-GB" sz="2000" dirty="0">
                <a:latin typeface="Times New Roman" panose="02020603050405020304" pitchFamily="18" charset="0"/>
                <a:cs typeface="Times New Roman" panose="02020603050405020304" pitchFamily="18" charset="0"/>
              </a:rPr>
              <a:t>: The current diagnostic process for PCOS often relies on manual assessment which can be time-consuming and prone to human error.</a:t>
            </a:r>
          </a:p>
          <a:p>
            <a:pPr marL="342900" indent="-342900" algn="just">
              <a:buAutoNum type="arabicPeriod"/>
            </a:pPr>
            <a:r>
              <a:rPr lang="en-GB" sz="2000" b="1" dirty="0">
                <a:latin typeface="Times New Roman" panose="02020603050405020304" pitchFamily="18" charset="0"/>
                <a:cs typeface="Times New Roman" panose="02020603050405020304" pitchFamily="18" charset="0"/>
              </a:rPr>
              <a:t>Limited Accuracy</a:t>
            </a:r>
            <a:r>
              <a:rPr lang="en-GB" sz="2000" dirty="0">
                <a:latin typeface="Times New Roman" panose="02020603050405020304" pitchFamily="18" charset="0"/>
                <a:cs typeface="Times New Roman" panose="02020603050405020304" pitchFamily="18" charset="0"/>
              </a:rPr>
              <a:t>: Traditional diagnostic methods may lack precision and accuracy, leading to misdiagnosis or delayed diagnosis of PCOS.</a:t>
            </a:r>
          </a:p>
          <a:p>
            <a:pPr marL="342900" indent="-342900" algn="just">
              <a:buAutoNum type="arabicPeriod"/>
            </a:pPr>
            <a:r>
              <a:rPr lang="en-GB" sz="2000" b="1" dirty="0">
                <a:latin typeface="Times New Roman" panose="02020603050405020304" pitchFamily="18" charset="0"/>
                <a:cs typeface="Times New Roman" panose="02020603050405020304" pitchFamily="18" charset="0"/>
              </a:rPr>
              <a:t>Costly and Invasive Tests</a:t>
            </a:r>
            <a:r>
              <a:rPr lang="en-GB" sz="2000" dirty="0">
                <a:latin typeface="Times New Roman" panose="02020603050405020304" pitchFamily="18" charset="0"/>
                <a:cs typeface="Times New Roman" panose="02020603050405020304" pitchFamily="18" charset="0"/>
              </a:rPr>
              <a:t>: Some diagnostic tests for PCOS, such as hormonal assays and transvaginal ultrasound, can be costly and invasive.</a:t>
            </a:r>
          </a:p>
          <a:p>
            <a:pPr marL="342900" indent="-342900" algn="just">
              <a:buAutoNum type="arabicPeriod"/>
            </a:pPr>
            <a:r>
              <a:rPr lang="en-GB" sz="2000" b="1" dirty="0">
                <a:latin typeface="Times New Roman" panose="02020603050405020304" pitchFamily="18" charset="0"/>
                <a:cs typeface="Times New Roman" panose="02020603050405020304" pitchFamily="18" charset="0"/>
              </a:rPr>
              <a:t>Lack of Predictive Capability</a:t>
            </a:r>
            <a:r>
              <a:rPr lang="en-GB" sz="2000" dirty="0">
                <a:latin typeface="Times New Roman" panose="02020603050405020304" pitchFamily="18" charset="0"/>
                <a:cs typeface="Times New Roman" panose="02020603050405020304" pitchFamily="18" charset="0"/>
              </a:rPr>
              <a:t>: The current approach may focus primarily on diagnosing existing symptoms rather than predicting the risk of developing PCOS.</a:t>
            </a:r>
            <a:endParaRPr lang="en-IN" dirty="0"/>
          </a:p>
        </p:txBody>
      </p:sp>
      <p:sp>
        <p:nvSpPr>
          <p:cNvPr id="4" name="Footer Placeholder 3">
            <a:extLst>
              <a:ext uri="{FF2B5EF4-FFF2-40B4-BE49-F238E27FC236}">
                <a16:creationId xmlns:a16="http://schemas.microsoft.com/office/drawing/2014/main" id="{166B4CB8-A0EC-1155-4068-C782751FA8A6}"/>
              </a:ext>
            </a:extLst>
          </p:cNvPr>
          <p:cNvSpPr>
            <a:spLocks noGrp="1"/>
          </p:cNvSpPr>
          <p:nvPr>
            <p:ph type="ftr" sz="quarter" idx="11"/>
          </p:nvPr>
        </p:nvSpPr>
        <p:spPr/>
        <p:txBody>
          <a:bodyPr/>
          <a:lstStyle/>
          <a:p>
            <a:r>
              <a:rPr lang="en-IN"/>
              <a:t>batch-09</a:t>
            </a:r>
          </a:p>
        </p:txBody>
      </p:sp>
      <p:pic>
        <p:nvPicPr>
          <p:cNvPr id="5" name="Picture 4">
            <a:extLst>
              <a:ext uri="{FF2B5EF4-FFF2-40B4-BE49-F238E27FC236}">
                <a16:creationId xmlns:a16="http://schemas.microsoft.com/office/drawing/2014/main" id="{3AAB7B8C-4E51-1988-DB0F-5B03E2F7E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76" y="3325818"/>
            <a:ext cx="2123683" cy="1452372"/>
          </a:xfrm>
          <a:prstGeom prst="rect">
            <a:avLst/>
          </a:prstGeom>
        </p:spPr>
      </p:pic>
    </p:spTree>
    <p:extLst>
      <p:ext uri="{BB962C8B-B14F-4D97-AF65-F5344CB8AC3E}">
        <p14:creationId xmlns:p14="http://schemas.microsoft.com/office/powerpoint/2010/main" val="4237570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D22A-0EF6-1C65-E928-CD33FDAF6CE1}"/>
              </a:ext>
            </a:extLst>
          </p:cNvPr>
          <p:cNvSpPr>
            <a:spLocks noGrp="1"/>
          </p:cNvSpPr>
          <p:nvPr>
            <p:ph type="title"/>
          </p:nvPr>
        </p:nvSpPr>
        <p:spPr>
          <a:xfrm>
            <a:off x="252919" y="1123838"/>
            <a:ext cx="2947482" cy="3496288"/>
          </a:xfrm>
        </p:spPr>
        <p:txBody>
          <a:bodyPr>
            <a:normAutofit/>
          </a:bodyPr>
          <a:lstStyle/>
          <a:p>
            <a:r>
              <a:rPr lang="en-IN" sz="2800" b="1" dirty="0">
                <a:latin typeface="Times New Roman" panose="02020603050405020304" pitchFamily="18" charset="0"/>
                <a:cs typeface="Times New Roman" panose="02020603050405020304" pitchFamily="18" charset="0"/>
              </a:rPr>
              <a:t>                                 PROPOSED SYSTEM</a:t>
            </a:r>
            <a:br>
              <a:rPr lang="en-IN"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11F88A-B6F3-5E53-C153-084636D0BDC8}"/>
              </a:ext>
            </a:extLst>
          </p:cNvPr>
          <p:cNvSpPr>
            <a:spLocks noGrp="1"/>
          </p:cNvSpPr>
          <p:nvPr>
            <p:ph idx="1"/>
          </p:nvPr>
        </p:nvSpPr>
        <p:spPr/>
        <p:txBody>
          <a:bodyPr/>
          <a:lstStyle/>
          <a:p>
            <a:pPr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 proposed system for PCOS detection and prediction using machine learning (ML) and deep learning (DL) techniques involves the development of a comprehensive platform that integrates diverse datasets comprising medical imaging data.</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proposed system introduces an innovative approach by machine learning algorithms to analyze user-provided health data for early PCOS detection. </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system provides a user-friendly interface that allows </a:t>
            </a:r>
            <a:r>
              <a:rPr lang="en-US" dirty="0">
                <a:latin typeface="Times New Roman" panose="02020603050405020304" pitchFamily="18" charset="0"/>
                <a:cs typeface="Times New Roman" panose="02020603050405020304" pitchFamily="18" charset="0"/>
              </a:rPr>
              <a:t>the clinicians</a:t>
            </a:r>
            <a:r>
              <a:rPr lang="en-US" sz="2000" dirty="0">
                <a:latin typeface="Times New Roman" panose="02020603050405020304" pitchFamily="18" charset="0"/>
                <a:cs typeface="Times New Roman" panose="02020603050405020304" pitchFamily="18" charset="0"/>
              </a:rPr>
              <a:t> to assess the risk and help them in proper understanding.</a:t>
            </a:r>
          </a:p>
          <a:p>
            <a:pPr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Including the preprocessing and feature extraction, relevant information is extracted from the datasets</a:t>
            </a:r>
            <a:r>
              <a:rPr lang="en-GB"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which is then utilized to train ML algorithms </a:t>
            </a:r>
            <a:r>
              <a:rPr lang="en-GB" dirty="0" err="1">
                <a:latin typeface="Times New Roman" panose="02020603050405020304" pitchFamily="18" charset="0"/>
                <a:cs typeface="Times New Roman" panose="02020603050405020304" pitchFamily="18" charset="0"/>
              </a:rPr>
              <a:t>i.e</a:t>
            </a:r>
            <a:r>
              <a:rPr lang="en-GB" sz="2000" dirty="0">
                <a:latin typeface="Times New Roman" panose="02020603050405020304" pitchFamily="18" charset="0"/>
                <a:cs typeface="Times New Roman" panose="02020603050405020304" pitchFamily="18" charset="0"/>
              </a:rPr>
              <a:t> Random Forests alongside DL architectures </a:t>
            </a:r>
            <a:r>
              <a:rPr lang="en-GB" dirty="0" err="1">
                <a:latin typeface="Times New Roman" panose="02020603050405020304" pitchFamily="18" charset="0"/>
                <a:cs typeface="Times New Roman" panose="02020603050405020304" pitchFamily="18" charset="0"/>
              </a:rPr>
              <a:t>i.e</a:t>
            </a:r>
            <a:r>
              <a:rPr lang="en-GB" sz="2000" dirty="0">
                <a:latin typeface="Times New Roman" panose="02020603050405020304" pitchFamily="18" charset="0"/>
                <a:cs typeface="Times New Roman" panose="02020603050405020304" pitchFamily="18" charset="0"/>
              </a:rPr>
              <a:t> convolutional neural networks (CNNs). </a:t>
            </a:r>
            <a:endParaRPr lang="en-US" sz="2000" dirty="0">
              <a:latin typeface="Times New Roman" panose="02020603050405020304" pitchFamily="18"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5A61D5F2-A9E2-236A-488E-0891566A5F45}"/>
              </a:ext>
            </a:extLst>
          </p:cNvPr>
          <p:cNvSpPr>
            <a:spLocks noGrp="1"/>
          </p:cNvSpPr>
          <p:nvPr>
            <p:ph type="ftr" sz="quarter" idx="11"/>
          </p:nvPr>
        </p:nvSpPr>
        <p:spPr/>
        <p:txBody>
          <a:bodyPr/>
          <a:lstStyle/>
          <a:p>
            <a:r>
              <a:rPr lang="en-IN"/>
              <a:t>batch-09</a:t>
            </a:r>
          </a:p>
        </p:txBody>
      </p:sp>
      <p:pic>
        <p:nvPicPr>
          <p:cNvPr id="5" name="Picture 4">
            <a:extLst>
              <a:ext uri="{FF2B5EF4-FFF2-40B4-BE49-F238E27FC236}">
                <a16:creationId xmlns:a16="http://schemas.microsoft.com/office/drawing/2014/main" id="{9A2BC266-230C-6046-2531-295A0DFAB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915" y="3424428"/>
            <a:ext cx="2042919" cy="1730188"/>
          </a:xfrm>
          <a:prstGeom prst="rect">
            <a:avLst/>
          </a:prstGeom>
        </p:spPr>
      </p:pic>
      <p:pic>
        <p:nvPicPr>
          <p:cNvPr id="6" name="Picture 5">
            <a:extLst>
              <a:ext uri="{FF2B5EF4-FFF2-40B4-BE49-F238E27FC236}">
                <a16:creationId xmlns:a16="http://schemas.microsoft.com/office/drawing/2014/main" id="{38354B73-634B-11AC-08EB-18CD9151E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675" y="4764649"/>
            <a:ext cx="1004047" cy="779934"/>
          </a:xfrm>
          <a:prstGeom prst="rect">
            <a:avLst/>
          </a:prstGeom>
        </p:spPr>
      </p:pic>
    </p:spTree>
    <p:extLst>
      <p:ext uri="{BB962C8B-B14F-4D97-AF65-F5344CB8AC3E}">
        <p14:creationId xmlns:p14="http://schemas.microsoft.com/office/powerpoint/2010/main" val="142267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FF0EE-7321-3E4A-E6A3-B7C14B0F7CDB}"/>
              </a:ext>
            </a:extLst>
          </p:cNvPr>
          <p:cNvSpPr>
            <a:spLocks noGrp="1"/>
          </p:cNvSpPr>
          <p:nvPr>
            <p:ph type="title"/>
          </p:nvPr>
        </p:nvSpPr>
        <p:spPr>
          <a:xfrm>
            <a:off x="252919" y="1123838"/>
            <a:ext cx="2947482" cy="4550822"/>
          </a:xfrm>
        </p:spPr>
        <p:txBody>
          <a:bodyPr>
            <a:normAutofit/>
          </a:bodyPr>
          <a:lstStyle/>
          <a:p>
            <a:r>
              <a:rPr lang="en-IN" sz="2800" b="1" dirty="0">
                <a:latin typeface="Times New Roman" panose="02020603050405020304" pitchFamily="18" charset="0"/>
                <a:cs typeface="Times New Roman" panose="02020603050405020304" pitchFamily="18" charset="0"/>
              </a:rPr>
              <a:t>ADVANTAGES OF PROPOSED SYSTEM</a:t>
            </a:r>
            <a:br>
              <a:rPr lang="en-IN"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65BD5A-CE14-FD74-0156-20B53105C2BD}"/>
              </a:ext>
            </a:extLst>
          </p:cNvPr>
          <p:cNvSpPr>
            <a:spLocks noGrp="1"/>
          </p:cNvSpPr>
          <p:nvPr>
            <p:ph idx="1"/>
          </p:nvPr>
        </p:nvSpPr>
        <p:spPr/>
        <p:txBody>
          <a:bodyPr/>
          <a:lstStyle/>
          <a:p>
            <a:pPr marL="342900" indent="-342900" algn="just">
              <a:buFont typeface="+mj-lt"/>
              <a:buAutoNum type="arabicPeriod"/>
            </a:pPr>
            <a:r>
              <a:rPr lang="en-GB" sz="2000" b="1" dirty="0">
                <a:latin typeface="Times New Roman" panose="02020603050405020304" pitchFamily="18" charset="0"/>
                <a:cs typeface="Times New Roman" panose="02020603050405020304" pitchFamily="18" charset="0"/>
              </a:rPr>
              <a:t>High Accuracy</a:t>
            </a:r>
            <a:r>
              <a:rPr lang="en-GB" sz="2000" dirty="0">
                <a:latin typeface="Times New Roman" panose="02020603050405020304" pitchFamily="18" charset="0"/>
                <a:cs typeface="Times New Roman" panose="02020603050405020304" pitchFamily="18" charset="0"/>
              </a:rPr>
              <a:t>: Many proposed systems achieve high accuracy in PCOS detection, often outperforming traditional diagnostic methods. </a:t>
            </a:r>
          </a:p>
          <a:p>
            <a:pPr marL="342900" indent="-342900" algn="just">
              <a:buFont typeface="+mj-lt"/>
              <a:buAutoNum type="arabicPeriod"/>
            </a:pPr>
            <a:r>
              <a:rPr lang="en-GB" sz="2000" b="1" dirty="0">
                <a:latin typeface="Times New Roman" panose="02020603050405020304" pitchFamily="18" charset="0"/>
                <a:cs typeface="Times New Roman" panose="02020603050405020304" pitchFamily="18" charset="0"/>
              </a:rPr>
              <a:t>Automation</a:t>
            </a:r>
            <a:r>
              <a:rPr lang="en-GB" sz="2000" dirty="0">
                <a:latin typeface="Times New Roman" panose="02020603050405020304" pitchFamily="18" charset="0"/>
                <a:cs typeface="Times New Roman" panose="02020603050405020304" pitchFamily="18" charset="0"/>
              </a:rPr>
              <a:t>: ML and DL-based systems automate the process of PCOS detection, reducing the need for manual interpretation of medical images and data.</a:t>
            </a:r>
          </a:p>
          <a:p>
            <a:pPr marL="342900" indent="-342900" algn="just">
              <a:buFont typeface="+mj-lt"/>
              <a:buAutoNum type="arabicPeriod"/>
            </a:pPr>
            <a:r>
              <a:rPr lang="en-GB" sz="2000" b="1" dirty="0">
                <a:latin typeface="Times New Roman" panose="02020603050405020304" pitchFamily="18" charset="0"/>
                <a:cs typeface="Times New Roman" panose="02020603050405020304" pitchFamily="18" charset="0"/>
              </a:rPr>
              <a:t>Early Detection</a:t>
            </a:r>
            <a:r>
              <a:rPr lang="en-GB" sz="2000" dirty="0">
                <a:latin typeface="Times New Roman" panose="02020603050405020304" pitchFamily="18" charset="0"/>
                <a:cs typeface="Times New Roman" panose="02020603050405020304" pitchFamily="18" charset="0"/>
              </a:rPr>
              <a:t>: By leveraging advanced algorithms, proposed systems can detect PCOS at an earlier stage, enabling timely intervention and treatment. </a:t>
            </a:r>
          </a:p>
          <a:p>
            <a:pPr marL="342900" indent="-342900" algn="just">
              <a:buFont typeface="+mj-lt"/>
              <a:buAutoNum type="arabicPeriod"/>
            </a:pPr>
            <a:r>
              <a:rPr lang="en-GB" sz="2000" b="1" dirty="0">
                <a:latin typeface="Times New Roman" panose="02020603050405020304" pitchFamily="18" charset="0"/>
                <a:cs typeface="Times New Roman" panose="02020603050405020304" pitchFamily="18" charset="0"/>
              </a:rPr>
              <a:t>Scalability:</a:t>
            </a:r>
            <a:r>
              <a:rPr lang="en-GB" sz="2000" dirty="0">
                <a:latin typeface="Times New Roman" panose="02020603050405020304" pitchFamily="18" charset="0"/>
                <a:cs typeface="Times New Roman" panose="02020603050405020304" pitchFamily="18" charset="0"/>
              </a:rPr>
              <a:t> ML and DL techniques allow for scalability, meaning the systems can handle large volumes of data efficiently.</a:t>
            </a:r>
            <a:endParaRPr lang="en-IN" dirty="0"/>
          </a:p>
        </p:txBody>
      </p:sp>
      <p:sp>
        <p:nvSpPr>
          <p:cNvPr id="4" name="Footer Placeholder 3">
            <a:extLst>
              <a:ext uri="{FF2B5EF4-FFF2-40B4-BE49-F238E27FC236}">
                <a16:creationId xmlns:a16="http://schemas.microsoft.com/office/drawing/2014/main" id="{09F30900-63DF-623B-A830-C9AB23F2B7D8}"/>
              </a:ext>
            </a:extLst>
          </p:cNvPr>
          <p:cNvSpPr>
            <a:spLocks noGrp="1"/>
          </p:cNvSpPr>
          <p:nvPr>
            <p:ph type="ftr" sz="quarter" idx="11"/>
          </p:nvPr>
        </p:nvSpPr>
        <p:spPr/>
        <p:txBody>
          <a:bodyPr/>
          <a:lstStyle/>
          <a:p>
            <a:r>
              <a:rPr lang="en-IN"/>
              <a:t>batch-09</a:t>
            </a:r>
          </a:p>
        </p:txBody>
      </p:sp>
      <p:pic>
        <p:nvPicPr>
          <p:cNvPr id="5" name="Picture 4">
            <a:extLst>
              <a:ext uri="{FF2B5EF4-FFF2-40B4-BE49-F238E27FC236}">
                <a16:creationId xmlns:a16="http://schemas.microsoft.com/office/drawing/2014/main" id="{B352A3D8-3803-6185-EAE3-B96B42750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880" y="3424428"/>
            <a:ext cx="2150673" cy="2024401"/>
          </a:xfrm>
          <a:prstGeom prst="rect">
            <a:avLst/>
          </a:prstGeom>
        </p:spPr>
      </p:pic>
    </p:spTree>
    <p:extLst>
      <p:ext uri="{BB962C8B-B14F-4D97-AF65-F5344CB8AC3E}">
        <p14:creationId xmlns:p14="http://schemas.microsoft.com/office/powerpoint/2010/main" val="1031195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015ED-2D56-AA5F-FE91-350115B290D9}"/>
              </a:ext>
            </a:extLst>
          </p:cNvPr>
          <p:cNvSpPr>
            <a:spLocks noGrp="1"/>
          </p:cNvSpPr>
          <p:nvPr>
            <p:ph type="title"/>
          </p:nvPr>
        </p:nvSpPr>
        <p:spPr>
          <a:xfrm>
            <a:off x="252919" y="1123838"/>
            <a:ext cx="2947482" cy="3923292"/>
          </a:xfrm>
        </p:spPr>
        <p:txBody>
          <a:bodyPr>
            <a:normAutofit/>
          </a:bodyPr>
          <a:lstStyle/>
          <a:p>
            <a:r>
              <a:rPr lang="en-IN" sz="2800" b="1" dirty="0">
                <a:latin typeface="Times New Roman" panose="02020603050405020304" pitchFamily="18" charset="0"/>
                <a:cs typeface="Times New Roman" panose="02020603050405020304" pitchFamily="18" charset="0"/>
              </a:rPr>
              <a:t>DATASETS USED</a:t>
            </a:r>
            <a:br>
              <a:rPr lang="en-IN" sz="2800" b="1" dirty="0">
                <a:latin typeface="Times New Roman" panose="02020603050405020304" pitchFamily="18" charset="0"/>
                <a:cs typeface="Times New Roman" panose="02020603050405020304" pitchFamily="18" charset="0"/>
              </a:rPr>
            </a:br>
            <a:br>
              <a:rPr lang="en-IN"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1344445-3FD5-31B2-7F2F-4640A3244C4C}"/>
              </a:ext>
            </a:extLst>
          </p:cNvPr>
          <p:cNvSpPr>
            <a:spLocks noGrp="1"/>
          </p:cNvSpPr>
          <p:nvPr>
            <p:ph type="ftr" sz="quarter" idx="11"/>
          </p:nvPr>
        </p:nvSpPr>
        <p:spPr/>
        <p:txBody>
          <a:bodyPr/>
          <a:lstStyle/>
          <a:p>
            <a:r>
              <a:rPr lang="en-IN"/>
              <a:t>batch-09</a:t>
            </a:r>
          </a:p>
        </p:txBody>
      </p:sp>
      <p:sp>
        <p:nvSpPr>
          <p:cNvPr id="5" name="Content Placeholder 4">
            <a:extLst>
              <a:ext uri="{FF2B5EF4-FFF2-40B4-BE49-F238E27FC236}">
                <a16:creationId xmlns:a16="http://schemas.microsoft.com/office/drawing/2014/main" id="{3A4AA730-0FCF-F93F-0889-970FCC2B030E}"/>
              </a:ext>
            </a:extLst>
          </p:cNvPr>
          <p:cNvSpPr>
            <a:spLocks noGrp="1"/>
          </p:cNvSpPr>
          <p:nvPr>
            <p:ph idx="1"/>
          </p:nvPr>
        </p:nvSpPr>
        <p:spPr>
          <a:xfrm>
            <a:off x="3869267" y="753035"/>
            <a:ext cx="7551767" cy="5231713"/>
          </a:xfrm>
        </p:spPr>
        <p:txBody>
          <a:bodyPr>
            <a:normAutofit/>
          </a:bodyPr>
          <a:lstStyle/>
          <a:p>
            <a:pPr marL="0" indent="0" algn="just">
              <a:buNone/>
            </a:pPr>
            <a:r>
              <a:rPr lang="en-US" b="1" dirty="0" err="1">
                <a:latin typeface="Times New Roman" panose="02020603050405020304" pitchFamily="18" charset="0"/>
                <a:cs typeface="Times New Roman" panose="02020603050405020304" pitchFamily="18" charset="0"/>
              </a:rPr>
              <a:t>pcos</a:t>
            </a:r>
            <a:r>
              <a:rPr lang="en-US" b="1" dirty="0">
                <a:latin typeface="Times New Roman" panose="02020603050405020304" pitchFamily="18" charset="0"/>
                <a:cs typeface="Times New Roman" panose="02020603050405020304" pitchFamily="18" charset="0"/>
              </a:rPr>
              <a:t>-detection-using-ultrasound-images:</a:t>
            </a:r>
          </a:p>
          <a:p>
            <a:pPr marL="0" indent="0" algn="just">
              <a:buNone/>
            </a:pPr>
            <a:r>
              <a:rPr lang="en-US" dirty="0">
                <a:latin typeface="Times New Roman" panose="02020603050405020304" pitchFamily="18" charset="0"/>
                <a:cs typeface="Times New Roman" panose="02020603050405020304" pitchFamily="18" charset="0"/>
              </a:rPr>
              <a:t> This dataset included ultrasound pictures of healthy ovaries as well as cystic ovaries. The ultrasound photos that showed infected cysts on the ovary were given the label 'infected' while the ultrasound images that showed a healthy ovary were given the label 'not infected’.</a:t>
            </a:r>
          </a:p>
          <a:p>
            <a:pPr marL="0" indent="0" algn="just">
              <a:buNone/>
            </a:pPr>
            <a:r>
              <a:rPr lang="en-US" dirty="0" err="1">
                <a:latin typeface="Times New Roman" panose="02020603050405020304" pitchFamily="18" charset="0"/>
                <a:cs typeface="Times New Roman" panose="02020603050405020304" pitchFamily="18" charset="0"/>
              </a:rPr>
              <a:t>Reference:</a:t>
            </a:r>
            <a:r>
              <a:rPr lang="en-US" dirty="0" err="1">
                <a:latin typeface="Times New Roman" panose="02020603050405020304" pitchFamily="18" charset="0"/>
                <a:cs typeface="Times New Roman" panose="02020603050405020304" pitchFamily="18" charset="0"/>
                <a:hlinkClick r:id="rId2"/>
              </a:rPr>
              <a:t>https</a:t>
            </a:r>
            <a:r>
              <a:rPr lang="en-US" dirty="0">
                <a:latin typeface="Times New Roman" panose="02020603050405020304" pitchFamily="18" charset="0"/>
                <a:cs typeface="Times New Roman" panose="02020603050405020304" pitchFamily="18" charset="0"/>
                <a:hlinkClick r:id="rId2"/>
              </a:rPr>
              <a:t>://www.kaggle.com/datasets/anaghachoudhari/pcos-detection-using-ultrasound-images</a:t>
            </a: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polycystic-ovary-syndrome-</a:t>
            </a:r>
            <a:r>
              <a:rPr lang="en-US" b="1" dirty="0" err="1">
                <a:latin typeface="Times New Roman" panose="02020603050405020304" pitchFamily="18" charset="0"/>
                <a:cs typeface="Times New Roman" panose="02020603050405020304" pitchFamily="18" charset="0"/>
              </a:rPr>
              <a:t>pcos</a:t>
            </a:r>
            <a:r>
              <a:rPr lang="en-US" b="1" dirty="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This dataset includes 2 csv files, 1 file data contains patient’s details with infertility problem and other is without infertility problem which shows us both infected and not infected patient’s with PCOS.</a:t>
            </a:r>
          </a:p>
          <a:p>
            <a:pPr marL="0" indent="0" algn="just">
              <a:buNone/>
            </a:pPr>
            <a:r>
              <a:rPr lang="en-US" dirty="0" err="1">
                <a:latin typeface="Times New Roman" panose="02020603050405020304" pitchFamily="18" charset="0"/>
                <a:cs typeface="Times New Roman" panose="02020603050405020304" pitchFamily="18" charset="0"/>
              </a:rPr>
              <a:t>Reference:</a:t>
            </a:r>
            <a:r>
              <a:rPr lang="en-US" dirty="0" err="1">
                <a:latin typeface="Times New Roman" panose="02020603050405020304" pitchFamily="18" charset="0"/>
                <a:cs typeface="Times New Roman" panose="02020603050405020304" pitchFamily="18" charset="0"/>
                <a:hlinkClick r:id="rId3"/>
              </a:rPr>
              <a:t>https</a:t>
            </a:r>
            <a:r>
              <a:rPr lang="en-US" dirty="0">
                <a:latin typeface="Times New Roman" panose="02020603050405020304" pitchFamily="18" charset="0"/>
                <a:cs typeface="Times New Roman" panose="02020603050405020304" pitchFamily="18" charset="0"/>
                <a:hlinkClick r:id="rId3"/>
              </a:rPr>
              <a:t>://www.kaggle.com/datasets/prasoonkottarathil/polycystic-ovary-syndrome-pcos</a:t>
            </a:r>
            <a:endParaRPr lang="en-US" dirty="0">
              <a:latin typeface="Times New Roman" panose="02020603050405020304" pitchFamily="18" charset="0"/>
              <a:cs typeface="Times New Roman" panose="02020603050405020304" pitchFamily="18" charset="0"/>
            </a:endParaRPr>
          </a:p>
        </p:txBody>
      </p:sp>
      <p:pic>
        <p:nvPicPr>
          <p:cNvPr id="6" name="Content Placeholder 7">
            <a:extLst>
              <a:ext uri="{FF2B5EF4-FFF2-40B4-BE49-F238E27FC236}">
                <a16:creationId xmlns:a16="http://schemas.microsoft.com/office/drawing/2014/main" id="{48438715-970F-8D18-4E9F-35E598772D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987" y="3429000"/>
            <a:ext cx="2115672" cy="1524621"/>
          </a:xfrm>
          <a:prstGeom prst="rect">
            <a:avLst/>
          </a:prstGeom>
        </p:spPr>
      </p:pic>
    </p:spTree>
    <p:extLst>
      <p:ext uri="{BB962C8B-B14F-4D97-AF65-F5344CB8AC3E}">
        <p14:creationId xmlns:p14="http://schemas.microsoft.com/office/powerpoint/2010/main" val="1420566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0327-881B-4DAF-45E4-A381AE7BE39D}"/>
              </a:ext>
            </a:extLst>
          </p:cNvPr>
          <p:cNvSpPr>
            <a:spLocks noGrp="1"/>
          </p:cNvSpPr>
          <p:nvPr>
            <p:ph type="title"/>
          </p:nvPr>
        </p:nvSpPr>
        <p:spPr>
          <a:xfrm>
            <a:off x="252919" y="1123837"/>
            <a:ext cx="2947482" cy="4012939"/>
          </a:xfrm>
        </p:spPr>
        <p:txBody>
          <a:bodyPr>
            <a:normAutofit/>
          </a:bodyPr>
          <a:lstStyle/>
          <a:p>
            <a:r>
              <a:rPr lang="en-IN" sz="2800" b="1" dirty="0">
                <a:latin typeface="Times New Roman" panose="02020603050405020304" pitchFamily="18" charset="0"/>
                <a:cs typeface="Times New Roman" panose="02020603050405020304" pitchFamily="18" charset="0"/>
              </a:rPr>
              <a:t>APPLICATIONS</a:t>
            </a:r>
            <a:br>
              <a:rPr lang="en-IN"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0DDE2D-45B8-79AD-1DB9-395AE2C873CB}"/>
              </a:ext>
            </a:extLst>
          </p:cNvPr>
          <p:cNvSpPr>
            <a:spLocks noGrp="1"/>
          </p:cNvSpPr>
          <p:nvPr>
            <p:ph idx="1"/>
          </p:nvPr>
        </p:nvSpPr>
        <p:spPr/>
        <p:txBody>
          <a:bodyPr>
            <a:normAutofit/>
          </a:bodyPr>
          <a:lstStyle/>
          <a:p>
            <a:pPr algn="l">
              <a:buFont typeface="+mj-lt"/>
              <a:buAutoNum type="arabicPeriod"/>
            </a:pPr>
            <a:r>
              <a:rPr lang="en-US" sz="2600" i="0" dirty="0">
                <a:solidFill>
                  <a:schemeClr val="tx1">
                    <a:lumMod val="95000"/>
                    <a:lumOff val="5000"/>
                  </a:schemeClr>
                </a:solidFill>
                <a:effectLst/>
                <a:latin typeface="Times New Roman" panose="02020603050405020304" pitchFamily="18" charset="0"/>
                <a:cs typeface="Times New Roman" panose="02020603050405020304" pitchFamily="18" charset="0"/>
              </a:rPr>
              <a:t>Clinical Healthcare</a:t>
            </a:r>
          </a:p>
          <a:p>
            <a:pPr algn="l">
              <a:buFont typeface="+mj-lt"/>
              <a:buAutoNum type="arabicPeriod"/>
            </a:pPr>
            <a:r>
              <a:rPr lang="en-US" sz="2600" i="0" dirty="0">
                <a:solidFill>
                  <a:schemeClr val="tx1">
                    <a:lumMod val="95000"/>
                    <a:lumOff val="5000"/>
                  </a:schemeClr>
                </a:solidFill>
                <a:effectLst/>
                <a:latin typeface="Times New Roman" panose="02020603050405020304" pitchFamily="18" charset="0"/>
                <a:cs typeface="Times New Roman" panose="02020603050405020304" pitchFamily="18" charset="0"/>
              </a:rPr>
              <a:t>Reproductive Health  </a:t>
            </a:r>
          </a:p>
          <a:p>
            <a:pPr algn="l">
              <a:buFont typeface="+mj-lt"/>
              <a:buAutoNum type="arabicPeriod"/>
            </a:pPr>
            <a:r>
              <a:rPr lang="en-US" sz="2600" i="0" dirty="0">
                <a:solidFill>
                  <a:schemeClr val="tx1">
                    <a:lumMod val="95000"/>
                    <a:lumOff val="5000"/>
                  </a:schemeClr>
                </a:solidFill>
                <a:effectLst/>
                <a:latin typeface="Times New Roman" panose="02020603050405020304" pitchFamily="18" charset="0"/>
                <a:cs typeface="Times New Roman" panose="02020603050405020304" pitchFamily="18" charset="0"/>
              </a:rPr>
              <a:t>Research and Development</a:t>
            </a:r>
          </a:p>
          <a:p>
            <a:pPr algn="l">
              <a:buFont typeface="+mj-lt"/>
              <a:buAutoNum type="arabicPeriod"/>
            </a:pPr>
            <a:r>
              <a:rPr lang="en-US" sz="2600" i="0" dirty="0">
                <a:solidFill>
                  <a:schemeClr val="tx1">
                    <a:lumMod val="95000"/>
                    <a:lumOff val="5000"/>
                  </a:schemeClr>
                </a:solidFill>
                <a:effectLst/>
                <a:latin typeface="Times New Roman" panose="02020603050405020304" pitchFamily="18" charset="0"/>
                <a:cs typeface="Times New Roman" panose="02020603050405020304" pitchFamily="18" charset="0"/>
              </a:rPr>
              <a:t>Educational Institutions</a:t>
            </a:r>
          </a:p>
          <a:p>
            <a:pPr algn="l">
              <a:buFont typeface="+mj-lt"/>
              <a:buAutoNum type="arabicPeriod"/>
            </a:pPr>
            <a:r>
              <a:rPr lang="en-US" sz="2600" i="0" dirty="0">
                <a:solidFill>
                  <a:schemeClr val="tx1">
                    <a:lumMod val="95000"/>
                    <a:lumOff val="5000"/>
                  </a:schemeClr>
                </a:solidFill>
                <a:effectLst/>
                <a:latin typeface="Times New Roman" panose="02020603050405020304" pitchFamily="18" charset="0"/>
                <a:cs typeface="Times New Roman" panose="02020603050405020304" pitchFamily="18" charset="0"/>
              </a:rPr>
              <a:t>Public Health Programs</a:t>
            </a:r>
          </a:p>
          <a:p>
            <a:pPr algn="l">
              <a:buFont typeface="+mj-lt"/>
              <a:buAutoNum type="arabicPeriod"/>
            </a:pPr>
            <a:r>
              <a:rPr lang="en-IN" sz="2400" i="0" dirty="0">
                <a:solidFill>
                  <a:schemeClr val="tx1"/>
                </a:solidFill>
                <a:effectLst/>
                <a:latin typeface="Times New Roman" panose="02020603050405020304" pitchFamily="18" charset="0"/>
                <a:cs typeface="Times New Roman" panose="02020603050405020304" pitchFamily="18" charset="0"/>
              </a:rPr>
              <a:t>Fertility Management</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576A5E0-5F8F-AA84-6DF4-E9183E697695}"/>
              </a:ext>
            </a:extLst>
          </p:cNvPr>
          <p:cNvSpPr>
            <a:spLocks noGrp="1"/>
          </p:cNvSpPr>
          <p:nvPr>
            <p:ph type="ftr" sz="quarter" idx="11"/>
          </p:nvPr>
        </p:nvSpPr>
        <p:spPr/>
        <p:txBody>
          <a:bodyPr/>
          <a:lstStyle/>
          <a:p>
            <a:r>
              <a:rPr lang="en-IN"/>
              <a:t>batch-09</a:t>
            </a:r>
          </a:p>
        </p:txBody>
      </p:sp>
      <p:pic>
        <p:nvPicPr>
          <p:cNvPr id="5" name="Picture 4">
            <a:extLst>
              <a:ext uri="{FF2B5EF4-FFF2-40B4-BE49-F238E27FC236}">
                <a16:creationId xmlns:a16="http://schemas.microsoft.com/office/drawing/2014/main" id="{03E9EFE0-F964-97EE-3371-BC1CAEFF1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582" y="3130306"/>
            <a:ext cx="2866819" cy="2247746"/>
          </a:xfrm>
          <a:prstGeom prst="rect">
            <a:avLst/>
          </a:prstGeom>
        </p:spPr>
      </p:pic>
    </p:spTree>
    <p:extLst>
      <p:ext uri="{BB962C8B-B14F-4D97-AF65-F5344CB8AC3E}">
        <p14:creationId xmlns:p14="http://schemas.microsoft.com/office/powerpoint/2010/main" val="379361343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615</TotalTime>
  <Words>1922</Words>
  <Application>Microsoft Office PowerPoint</Application>
  <PresentationFormat>Widescreen</PresentationFormat>
  <Paragraphs>207</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Corbel</vt:lpstr>
      <vt:lpstr>Söhne</vt:lpstr>
      <vt:lpstr>Times New Roman</vt:lpstr>
      <vt:lpstr>Wingdings 2</vt:lpstr>
      <vt:lpstr>Frame</vt:lpstr>
      <vt:lpstr> </vt:lpstr>
      <vt:lpstr> CONTENTS </vt:lpstr>
      <vt:lpstr>                                              ABSTRACT </vt:lpstr>
      <vt:lpstr>                      EXISTING SYSTEM </vt:lpstr>
      <vt:lpstr>        DISADVANTAGES OF EXISTING SYSTEM </vt:lpstr>
      <vt:lpstr>                                 PROPOSED SYSTEM </vt:lpstr>
      <vt:lpstr>ADVANTAGES OF PROPOSED SYSTEM </vt:lpstr>
      <vt:lpstr>DATASETS USED  </vt:lpstr>
      <vt:lpstr>APPLICATIONS </vt:lpstr>
      <vt:lpstr>REQUIREMENTS </vt:lpstr>
      <vt:lpstr>SOFTWARE REQUIREMENTS </vt:lpstr>
      <vt:lpstr>DATAFLOW DIAGRAM </vt:lpstr>
      <vt:lpstr>LIST OF MODULES  </vt:lpstr>
      <vt:lpstr>LIST OF MODULES   </vt:lpstr>
      <vt:lpstr>USE CASE DIAGRAM </vt:lpstr>
      <vt:lpstr>ARCHITECTURE </vt:lpstr>
      <vt:lpstr>ALGORITHMS </vt:lpstr>
      <vt:lpstr>ALGORITHMS</vt:lpstr>
      <vt:lpstr>INPUT SLIDES </vt:lpstr>
      <vt:lpstr>INPUT SLIDES   </vt:lpstr>
      <vt:lpstr>INPUT SLIDES   </vt:lpstr>
      <vt:lpstr>INPUT SLIDES    </vt:lpstr>
      <vt:lpstr>OUTPUT SLIDES  </vt:lpstr>
      <vt:lpstr>OUTPUT SLIDES   </vt:lpstr>
      <vt:lpstr>OUTPUT SLIDES    </vt:lpstr>
      <vt:lpstr>OUTPUT SLIDES    </vt:lpstr>
      <vt:lpstr>PERFORMANCE ANALYSIS </vt:lpstr>
      <vt:lpstr>MODULES WITH STATUS  </vt:lpstr>
      <vt:lpstr>REFERENCE LINKS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YASHASWINI DIVI</dc:creator>
  <cp:lastModifiedBy>Likki Laveti</cp:lastModifiedBy>
  <cp:revision>102</cp:revision>
  <dcterms:created xsi:type="dcterms:W3CDTF">2024-03-16T19:02:50Z</dcterms:created>
  <dcterms:modified xsi:type="dcterms:W3CDTF">2024-04-25T06:20:48Z</dcterms:modified>
</cp:coreProperties>
</file>