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handoutMasterIdLst>
    <p:handoutMasterId r:id="rId28"/>
  </p:handoutMasterIdLst>
  <p:sldIdLst>
    <p:sldId id="304" r:id="rId2"/>
    <p:sldId id="258" r:id="rId3"/>
    <p:sldId id="261" r:id="rId4"/>
    <p:sldId id="296" r:id="rId5"/>
    <p:sldId id="298" r:id="rId6"/>
    <p:sldId id="268" r:id="rId7"/>
    <p:sldId id="299" r:id="rId8"/>
    <p:sldId id="300" r:id="rId9"/>
    <p:sldId id="301" r:id="rId10"/>
    <p:sldId id="302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303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6" autoAdjust="0"/>
    <p:restoredTop sz="94706" autoAdjust="0"/>
  </p:normalViewPr>
  <p:slideViewPr>
    <p:cSldViewPr>
      <p:cViewPr varScale="1">
        <p:scale>
          <a:sx n="81" d="100"/>
          <a:sy n="81" d="100"/>
        </p:scale>
        <p:origin x="12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B1E85-F3BA-4A66-B6C7-1D5D4768BA24}" type="datetimeFigureOut">
              <a:rPr lang="tr-TR" smtClean="0"/>
              <a:pPr/>
              <a:t>25.09.2015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184E8-2869-430D-BA1C-7C3D33ECE99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2079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B4FC9CC-C738-453B-A178-DD8246C7C422}" type="datetimeFigureOut">
              <a:rPr lang="tr-TR"/>
              <a:pPr>
                <a:defRPr/>
              </a:pPr>
              <a:t>25.09.2015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52F1DAD-B3B4-47CB-9191-BCE4EDC77AE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756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D9F2-879F-403D-B848-C3C065A1C647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587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D9F2-879F-403D-B848-C3C065A1C64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483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5D9F2-879F-403D-B848-C3C065A1C647}" type="slidenum">
              <a:rPr lang="tr-TR" smtClean="0">
                <a:solidFill>
                  <a:prstClr val="black"/>
                </a:solidFill>
              </a:rPr>
              <a:pPr/>
              <a:t>8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86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2F1DAD-B3B4-47CB-9191-BCE4EDC77AE4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6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6468F-28FA-435D-B573-A0269C7996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6C91B-5384-488C-A9E9-572960F9D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DEBDF-B4C7-4E16-8C95-225AE91F1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670A-196C-446D-A3A6-20C55674B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08FA6-3CA2-4284-8483-AC6A170FD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5F952-40D7-4944-AFCC-E6DC45D04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912CB-2303-4EA1-BC9E-C968607964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BB73-FE71-4915-9F11-08F771C0C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E4492-01D0-407B-B7EA-502610F07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32B56-8213-4265-A995-EE4D60F0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50041-A401-4060-8019-231483FEA3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5A6C9AD-50E2-47E6-BE13-CADB1A15A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2195736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6468F-28FA-435D-B573-A0269C7996A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Problemi Geliştirme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949325"/>
            <a:ext cx="8424936" cy="5146675"/>
          </a:xfrm>
        </p:spPr>
        <p:txBody>
          <a:bodyPr/>
          <a:lstStyle/>
          <a:p>
            <a:r>
              <a:rPr lang="tr-TR" dirty="0" smtClean="0"/>
              <a:t>Problemin </a:t>
            </a:r>
            <a:r>
              <a:rPr lang="tr-TR" dirty="0"/>
              <a:t>tanımını tam olarak yaptıktan sonra çözüm için yol aramak gerekir.</a:t>
            </a:r>
          </a:p>
          <a:p>
            <a:pPr lvl="1"/>
            <a:r>
              <a:rPr lang="tr-TR" dirty="0"/>
              <a:t>Genellikle bir problemin birden fazla çözüm yolu olabilir. </a:t>
            </a:r>
            <a:endParaRPr lang="tr-TR" dirty="0" smtClean="0"/>
          </a:p>
          <a:p>
            <a:pPr lvl="1"/>
            <a:r>
              <a:rPr lang="tr-TR" dirty="0" smtClean="0"/>
              <a:t>Bunlardan </a:t>
            </a:r>
            <a:r>
              <a:rPr lang="tr-TR" dirty="0"/>
              <a:t>en uygunu </a:t>
            </a:r>
            <a:r>
              <a:rPr lang="tr-TR" dirty="0" smtClean="0"/>
              <a:t>seçilmeye çalışılır</a:t>
            </a:r>
            <a:r>
              <a:rPr lang="tr-TR" dirty="0"/>
              <a:t>. </a:t>
            </a:r>
            <a:endParaRPr lang="tr-TR" dirty="0" smtClean="0"/>
          </a:p>
          <a:p>
            <a:pPr lvl="1"/>
            <a:endParaRPr lang="tr-TR" sz="1800" dirty="0" smtClean="0"/>
          </a:p>
          <a:p>
            <a:r>
              <a:rPr lang="tr-TR" dirty="0" smtClean="0"/>
              <a:t>Problem karışık ve büyük olursa alt </a:t>
            </a:r>
            <a:r>
              <a:rPr lang="tr-TR" dirty="0"/>
              <a:t>birimlere </a:t>
            </a:r>
            <a:r>
              <a:rPr lang="tr-TR" dirty="0" smtClean="0"/>
              <a:t>bölünmelidir.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birimin </a:t>
            </a:r>
            <a:r>
              <a:rPr lang="tr-TR" dirty="0" smtClean="0"/>
              <a:t>çözümü ayrı </a:t>
            </a:r>
            <a:r>
              <a:rPr lang="tr-TR" dirty="0"/>
              <a:t>ayrı yapılır. </a:t>
            </a:r>
            <a:endParaRPr lang="tr-TR" dirty="0" smtClean="0"/>
          </a:p>
          <a:p>
            <a:pPr lvl="1"/>
            <a:r>
              <a:rPr lang="tr-TR" dirty="0" smtClean="0"/>
              <a:t>Alt birimler </a:t>
            </a:r>
            <a:r>
              <a:rPr lang="tr-TR" dirty="0"/>
              <a:t>arası ilişki sürekli olarak </a:t>
            </a:r>
            <a:r>
              <a:rPr lang="tr-TR" dirty="0" smtClean="0"/>
              <a:t>korunmalıdır.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white"/>
                </a:solidFill>
              </a:rPr>
              <a:pPr/>
              <a:t>10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3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7884F2C-D234-4BDF-8D1D-4892C87A2404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Örnek-1: Sandviç Yapma</a:t>
            </a:r>
            <a:endParaRPr lang="en-US" sz="3600" smtClean="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5597525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Fıstık ezmeli ve reçelli sandviç yapmak için bir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Girdiler</a:t>
            </a:r>
            <a:endParaRPr lang="en-US" smtClean="0"/>
          </a:p>
          <a:p>
            <a:pPr marL="914400" lvl="1" indent="-457200"/>
            <a:r>
              <a:rPr lang="tr-TR" smtClean="0"/>
              <a:t>Ekmek</a:t>
            </a:r>
            <a:r>
              <a:rPr lang="en-US" smtClean="0"/>
              <a:t> (</a:t>
            </a:r>
            <a:r>
              <a:rPr lang="tr-TR" smtClean="0"/>
              <a:t>En az 2 dilim</a:t>
            </a:r>
            <a:r>
              <a:rPr lang="en-US" smtClean="0"/>
              <a:t>)</a:t>
            </a:r>
          </a:p>
          <a:p>
            <a:pPr marL="914400" lvl="1" indent="-457200"/>
            <a:r>
              <a:rPr lang="tr-TR" smtClean="0"/>
              <a:t>Fıstık ezmesi</a:t>
            </a:r>
            <a:endParaRPr lang="en-US" smtClean="0"/>
          </a:p>
          <a:p>
            <a:pPr marL="914400" lvl="1" indent="-457200"/>
            <a:r>
              <a:rPr lang="tr-TR" smtClean="0"/>
              <a:t>Reçel</a:t>
            </a:r>
            <a:endParaRPr lang="en-US" smtClean="0"/>
          </a:p>
          <a:p>
            <a:pPr marL="914400" lvl="1" indent="-457200"/>
            <a:r>
              <a:rPr lang="tr-TR" smtClean="0"/>
              <a:t>Bıçak</a:t>
            </a:r>
            <a:endParaRPr lang="en-US" smtClean="0"/>
          </a:p>
          <a:p>
            <a:pPr marL="914400" lvl="1" indent="-457200"/>
            <a:r>
              <a:rPr lang="tr-TR" smtClean="0"/>
              <a:t>Sandviçi koymak için tabak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</a:t>
            </a:r>
            <a:endParaRPr lang="en-US" smtClean="0"/>
          </a:p>
          <a:p>
            <a:pPr marL="914400" lvl="1" indent="-457200"/>
            <a:r>
              <a:rPr lang="tr-TR" smtClean="0"/>
              <a:t>Bir sandviç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851111FA-0D67-4D9D-B715-73A8544AA4A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Örnek-1: Sandviç Yapma</a:t>
            </a:r>
            <a:r>
              <a:rPr lang="en-US" sz="3600" smtClean="0"/>
              <a:t> (</a:t>
            </a:r>
            <a:r>
              <a:rPr lang="tr-TR" sz="3600" smtClean="0"/>
              <a:t>devam</a:t>
            </a:r>
            <a:r>
              <a:rPr lang="en-US" sz="3600" smtClean="0"/>
              <a:t>)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5597525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Ekmeği, fıstık ezmesini, reçeli, bıçağı ve tabağı çalışacağın yere koy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İki dilim ekmeği tabağa koy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Fıstık ezmesini bir ekmeğe sür, sürmek için bıçağı kullan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Diğer ekmeğe reçeli sür, sürmek için bıçağı kullan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Reçel ve fıstık ezmesi içeriye gelecek şekilde iki dilimi bir biri üstüne koy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Sandviçi ye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C9156D8F-8526-4856-892B-510D5CA58E81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673100"/>
          </a:xfrm>
        </p:spPr>
        <p:txBody>
          <a:bodyPr/>
          <a:lstStyle/>
          <a:p>
            <a:r>
              <a:rPr lang="tr-TR" sz="3600" smtClean="0"/>
              <a:t>Örnek-1: Sandviç Yapma</a:t>
            </a:r>
            <a:r>
              <a:rPr lang="en-US" sz="3600" smtClean="0"/>
              <a:t> (</a:t>
            </a:r>
            <a:r>
              <a:rPr lang="tr-TR" sz="3600" smtClean="0"/>
              <a:t>devam</a:t>
            </a:r>
            <a:r>
              <a:rPr lang="en-US" sz="3600" smtClean="0"/>
              <a:t>)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947738"/>
            <a:ext cx="8393113" cy="5597525"/>
          </a:xfrm>
        </p:spPr>
        <p:txBody>
          <a:bodyPr/>
          <a:lstStyle/>
          <a:p>
            <a:pPr marL="533400" indent="-533400"/>
            <a:r>
              <a:rPr lang="tr-TR" dirty="0" smtClean="0"/>
              <a:t>Adım 1 : </a:t>
            </a:r>
            <a:r>
              <a:rPr lang="tr-TR" dirty="0" smtClean="0">
                <a:solidFill>
                  <a:srgbClr val="FF0000"/>
                </a:solidFill>
              </a:rPr>
              <a:t>Girdi</a:t>
            </a:r>
            <a:r>
              <a:rPr lang="tr-TR" dirty="0" smtClean="0"/>
              <a:t>lerdir</a:t>
            </a:r>
            <a:endParaRPr lang="en-US" dirty="0" smtClean="0"/>
          </a:p>
          <a:p>
            <a:pPr marL="533400" indent="-533400"/>
            <a:r>
              <a:rPr lang="tr-TR" dirty="0" smtClean="0"/>
              <a:t>Adım</a:t>
            </a:r>
            <a:r>
              <a:rPr lang="en-US" dirty="0" smtClean="0"/>
              <a:t> 2-5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İşlem</a:t>
            </a:r>
            <a:r>
              <a:rPr lang="tr-TR" dirty="0" smtClean="0"/>
              <a:t>in nasıl yapılacağını açıklar</a:t>
            </a:r>
            <a:endParaRPr lang="en-US" dirty="0" smtClean="0"/>
          </a:p>
          <a:p>
            <a:pPr marL="533400" indent="-533400"/>
            <a:r>
              <a:rPr lang="tr-TR" dirty="0" smtClean="0"/>
              <a:t>Adım</a:t>
            </a:r>
            <a:r>
              <a:rPr lang="en-US" dirty="0" smtClean="0"/>
              <a:t> 6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Çıktı</a:t>
            </a:r>
            <a:r>
              <a:rPr lang="tr-TR" dirty="0" smtClean="0"/>
              <a:t>dır.</a:t>
            </a:r>
            <a:endParaRPr lang="en-US" dirty="0" smtClean="0"/>
          </a:p>
          <a:p>
            <a:pPr marL="533400" indent="-533400"/>
            <a:endParaRPr lang="tr-TR" dirty="0" smtClean="0"/>
          </a:p>
          <a:p>
            <a:pPr marL="533400" indent="-533400"/>
            <a:r>
              <a:rPr lang="tr-TR" dirty="0" smtClean="0"/>
              <a:t>Her adımı sırasıyla yapmalıyız</a:t>
            </a:r>
            <a:endParaRPr lang="en-US" dirty="0" smtClean="0"/>
          </a:p>
          <a:p>
            <a:pPr marL="914400" lvl="1" indent="-457200"/>
            <a:r>
              <a:rPr lang="tr-TR" dirty="0" smtClean="0"/>
              <a:t>5. adımı 3. adımdan önce yapmamalıyız yoksa sandviç pek çekici olmaz.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F610A36-6B8C-4E7F-B59B-728056671AE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1049337"/>
          </a:xfrm>
        </p:spPr>
        <p:txBody>
          <a:bodyPr/>
          <a:lstStyle/>
          <a:p>
            <a:r>
              <a:rPr lang="tr-TR" sz="3600" smtClean="0"/>
              <a:t>Örnek 2:Fahrenhayt’ı santigrada dönüştürme</a:t>
            </a:r>
            <a:endParaRPr lang="en-US" sz="360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00188"/>
            <a:ext cx="8393113" cy="5045075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Fahrenhayt sıcaklık birimini santigrat derece birimine dönüştürecek bir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 (</a:t>
            </a:r>
            <a:r>
              <a:rPr lang="en-US" smtClean="0"/>
              <a:t>Input</a:t>
            </a:r>
            <a:r>
              <a:rPr lang="tr-TR" smtClean="0"/>
              <a:t>)</a:t>
            </a:r>
            <a:endParaRPr lang="en-US" smtClean="0"/>
          </a:p>
          <a:p>
            <a:pPr marL="914400" lvl="1" indent="-457200"/>
            <a:r>
              <a:rPr lang="tr-TR" smtClean="0"/>
              <a:t>Fahrenhayt derece (°F) sıcaklık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Çıktı(</a:t>
            </a:r>
            <a:r>
              <a:rPr lang="en-US" smtClean="0"/>
              <a:t>Output</a:t>
            </a:r>
            <a:r>
              <a:rPr lang="tr-TR" smtClean="0"/>
              <a:t>)</a:t>
            </a:r>
            <a:endParaRPr lang="en-US" smtClean="0"/>
          </a:p>
          <a:p>
            <a:pPr marL="914400" lvl="1" indent="-457200"/>
            <a:r>
              <a:rPr lang="tr-TR" smtClean="0"/>
              <a:t>Santigrat derece (°C) sıcaklık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7003704-15B3-4102-9AF6-E441A8212FFD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1120775"/>
          </a:xfrm>
        </p:spPr>
        <p:txBody>
          <a:bodyPr/>
          <a:lstStyle/>
          <a:p>
            <a:r>
              <a:rPr lang="en-US" sz="3600" smtClean="0"/>
              <a:t> </a:t>
            </a:r>
            <a:r>
              <a:rPr lang="tr-TR" sz="3600" smtClean="0"/>
              <a:t>Örnek 2:Fahrenhayt’ı santigrada dönüştürme (devam)</a:t>
            </a:r>
            <a:endParaRPr lang="en-US" sz="3600" smtClean="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571625"/>
            <a:ext cx="8393113" cy="4973638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mtClean="0"/>
              <a:t>Kullanıcıdan dönüştüreceğin Fahrenhayt dereceyi girmesini iste</a:t>
            </a:r>
            <a:endParaRPr lang="en-US" smtClean="0"/>
          </a:p>
          <a:p>
            <a:pPr marL="533400" indent="-533400">
              <a:buFontTx/>
              <a:buAutoNum type="arabicPeriod"/>
            </a:pPr>
            <a:endParaRPr lang="en-US" smtClean="0"/>
          </a:p>
          <a:p>
            <a:pPr marL="533400" indent="-533400">
              <a:buFontTx/>
              <a:buAutoNum type="arabicPeriod"/>
            </a:pPr>
            <a:r>
              <a:rPr lang="tr-TR" smtClean="0"/>
              <a:t>santigrat</a:t>
            </a:r>
            <a:r>
              <a:rPr lang="en-US" smtClean="0"/>
              <a:t> = (</a:t>
            </a:r>
            <a:r>
              <a:rPr lang="tr-TR" smtClean="0"/>
              <a:t>fahrenhayt </a:t>
            </a:r>
            <a:r>
              <a:rPr lang="en-US" smtClean="0"/>
              <a:t>-32)/1.8</a:t>
            </a:r>
          </a:p>
          <a:p>
            <a:pPr marL="533400" indent="-533400">
              <a:buFontTx/>
              <a:buAutoNum type="arabicPeriod"/>
            </a:pPr>
            <a:endParaRPr lang="en-US" smtClean="0"/>
          </a:p>
          <a:p>
            <a:pPr marL="533400" indent="-533400">
              <a:buFontTx/>
              <a:buAutoNum type="arabicPeriod"/>
            </a:pPr>
            <a:r>
              <a:rPr lang="tr-TR" smtClean="0"/>
              <a:t>Fahrenhayt ve Santigrat dereceleri ekrana yazdır.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9BA9C296-394D-4B4F-9649-1A28D8DEFA53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smtClean="0"/>
              <a:t>Örnek-3: 2 sayının toplam, çarpım ve ortalamasını hesaplama</a:t>
            </a:r>
            <a:endParaRPr lang="en-US" sz="3600" smtClean="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1741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89075"/>
            <a:ext cx="8393113" cy="5056188"/>
          </a:xfrm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CC3300"/>
                </a:solidFill>
              </a:rPr>
              <a:t>Problem:</a:t>
            </a:r>
            <a:r>
              <a:rPr lang="en-US" smtClean="0"/>
              <a:t> </a:t>
            </a:r>
            <a:r>
              <a:rPr lang="tr-TR" smtClean="0"/>
              <a:t>2 sayının toplam, çarpım ve ortalamasını hesaplayacak algoritma yazalım.</a:t>
            </a:r>
            <a:endParaRPr lang="en-US" smtClean="0"/>
          </a:p>
          <a:p>
            <a:pPr marL="533400" indent="-533400"/>
            <a:endParaRPr lang="en-US" smtClean="0"/>
          </a:p>
          <a:p>
            <a:pPr marL="533400" indent="-533400"/>
            <a:r>
              <a:rPr lang="tr-TR" smtClean="0"/>
              <a:t>Girdi</a:t>
            </a:r>
            <a:endParaRPr lang="en-US" smtClean="0"/>
          </a:p>
          <a:p>
            <a:pPr marL="914400" lvl="1" indent="-457200"/>
            <a:r>
              <a:rPr lang="en-US" smtClean="0"/>
              <a:t>2 </a:t>
            </a:r>
            <a:r>
              <a:rPr lang="tr-TR" smtClean="0"/>
              <a:t>sayı</a:t>
            </a:r>
            <a:endParaRPr lang="en-US" smtClean="0"/>
          </a:p>
          <a:p>
            <a:pPr marL="914400" lvl="1" indent="-457200"/>
            <a:endParaRPr lang="en-US" smtClean="0"/>
          </a:p>
          <a:p>
            <a:pPr marL="533400" indent="-533400"/>
            <a:r>
              <a:rPr lang="tr-TR" smtClean="0"/>
              <a:t>Çıktılar</a:t>
            </a:r>
            <a:endParaRPr lang="en-US" smtClean="0"/>
          </a:p>
          <a:p>
            <a:pPr marL="914400" lvl="1" indent="-457200"/>
            <a:r>
              <a:rPr lang="tr-TR" smtClean="0"/>
              <a:t>Sayıların toplam çarpım ve ortalamaları</a:t>
            </a:r>
            <a:endParaRPr lang="en-US" smtClean="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5207000" y="3432175"/>
            <a:ext cx="1527175" cy="6873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>
                <a:latin typeface="Comic Sans MS" pitchFamily="66" charset="0"/>
              </a:rPr>
              <a:t>program</a:t>
            </a:r>
            <a:endParaRPr lang="tr-TR">
              <a:latin typeface="Comic Sans MS" pitchFamily="66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3862388" y="3238500"/>
            <a:ext cx="925512" cy="4079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sayı1</a:t>
            </a:r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851275" y="3883025"/>
            <a:ext cx="946150" cy="4206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sayı2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7121525" y="3065463"/>
            <a:ext cx="1165225" cy="409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toplam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7123113" y="3562350"/>
            <a:ext cx="1163637" cy="4095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çarpım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7123113" y="4068763"/>
            <a:ext cx="1163637" cy="4079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r-TR">
                <a:latin typeface="Comic Sans MS" pitchFamily="66" charset="0"/>
              </a:rPr>
              <a:t>ortalama</a:t>
            </a:r>
            <a:endParaRPr lang="en-US">
              <a:latin typeface="Comic Sans MS" pitchFamily="66" charset="0"/>
            </a:endParaRPr>
          </a:p>
        </p:txBody>
      </p:sp>
      <p:cxnSp>
        <p:nvCxnSpPr>
          <p:cNvPr id="17420" name="Straight Arrow Connector 14"/>
          <p:cNvCxnSpPr>
            <a:cxnSpLocks noChangeShapeType="1"/>
            <a:stCxn id="17415" idx="3"/>
          </p:cNvCxnSpPr>
          <p:nvPr/>
        </p:nvCxnSpPr>
        <p:spPr bwMode="auto">
          <a:xfrm>
            <a:off x="4787900" y="3441700"/>
            <a:ext cx="419100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1" name="Straight Arrow Connector 16"/>
          <p:cNvCxnSpPr>
            <a:cxnSpLocks noChangeShapeType="1"/>
            <a:stCxn id="17416" idx="3"/>
          </p:cNvCxnSpPr>
          <p:nvPr/>
        </p:nvCxnSpPr>
        <p:spPr bwMode="auto">
          <a:xfrm flipV="1">
            <a:off x="4797425" y="3894138"/>
            <a:ext cx="420688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2" name="Straight Arrow Connector 18"/>
          <p:cNvCxnSpPr>
            <a:cxnSpLocks noChangeShapeType="1"/>
            <a:endCxn id="17417" idx="1"/>
          </p:cNvCxnSpPr>
          <p:nvPr/>
        </p:nvCxnSpPr>
        <p:spPr bwMode="auto">
          <a:xfrm flipV="1">
            <a:off x="6734175" y="3270250"/>
            <a:ext cx="387350" cy="31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3" name="Straight Arrow Connector 20"/>
          <p:cNvCxnSpPr>
            <a:cxnSpLocks noChangeShapeType="1"/>
            <a:stCxn id="17414" idx="3"/>
            <a:endCxn id="17418" idx="1"/>
          </p:cNvCxnSpPr>
          <p:nvPr/>
        </p:nvCxnSpPr>
        <p:spPr bwMode="auto">
          <a:xfrm flipV="1">
            <a:off x="6734175" y="3767138"/>
            <a:ext cx="388938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424" name="Straight Arrow Connector 22"/>
          <p:cNvCxnSpPr>
            <a:cxnSpLocks noChangeShapeType="1"/>
            <a:endCxn id="17419" idx="1"/>
          </p:cNvCxnSpPr>
          <p:nvPr/>
        </p:nvCxnSpPr>
        <p:spPr bwMode="auto">
          <a:xfrm>
            <a:off x="6734175" y="3970338"/>
            <a:ext cx="388938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6C893352-293B-46AC-9FC3-EBCEF5669619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592263"/>
            <a:ext cx="8726487" cy="4953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 ve sayı2 </a:t>
            </a:r>
            <a:r>
              <a:rPr lang="tr-TR" dirty="0" err="1" smtClean="0"/>
              <a:t>yi</a:t>
            </a:r>
            <a:r>
              <a:rPr lang="tr-TR" dirty="0" smtClean="0"/>
              <a:t> girmelerini iste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 + </a:t>
            </a:r>
            <a:r>
              <a:rPr lang="tr-TR" dirty="0" smtClean="0"/>
              <a:t>sayı</a:t>
            </a:r>
            <a:r>
              <a:rPr lang="en-US" dirty="0" smtClean="0"/>
              <a:t>2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çarpım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 *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ortalama</a:t>
            </a:r>
            <a:r>
              <a:rPr lang="en-US" dirty="0" smtClean="0"/>
              <a:t> = </a:t>
            </a:r>
            <a:r>
              <a:rPr lang="tr-TR" dirty="0" smtClean="0"/>
              <a:t>toplam</a:t>
            </a:r>
            <a:r>
              <a:rPr lang="en-US" dirty="0" smtClean="0"/>
              <a:t> / 2;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toplam, çarpım ve ortalamayı ekrana yaz</a:t>
            </a:r>
            <a:endParaRPr lang="en-US" dirty="0" smtClean="0"/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mtClean="0"/>
              <a:t>Örnek-3: 2 sayının toplam, çarpım ve ortalamasını hesaplama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FB4E4169-47E0-46D6-BACD-BA3BE484391C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smtClean="0"/>
              <a:t>Örnek-4: bir çemberin çevresini ve alanını hesaplama</a:t>
            </a:r>
            <a:endParaRPr lang="en-US" sz="3600" smtClean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89075"/>
            <a:ext cx="8393113" cy="5056188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bir çemberin çevresini ve alanını hesaplayan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</a:t>
            </a:r>
            <a:endParaRPr lang="en-US" dirty="0" smtClean="0"/>
          </a:p>
          <a:p>
            <a:pPr marL="914400" lvl="1" indent="-457200"/>
            <a:r>
              <a:rPr lang="tr-TR" dirty="0" smtClean="0"/>
              <a:t>Çemberin yarı çapı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</a:t>
            </a:r>
            <a:endParaRPr lang="en-US" dirty="0" smtClean="0"/>
          </a:p>
          <a:p>
            <a:pPr marL="914400" lvl="1" indent="-457200"/>
            <a:r>
              <a:rPr lang="tr-TR" dirty="0" smtClean="0"/>
              <a:t>Çemberin çevresi ve alanı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51A047EB-1B8B-464D-ACD2-714A4A33F7F6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194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9713" y="1592263"/>
            <a:ext cx="8726487" cy="49530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smtClean="0"/>
              <a:t>Kullanıcıdan çemberin yarıçapını girmesini iste</a:t>
            </a:r>
          </a:p>
          <a:p>
            <a:pPr marL="533400" indent="-533400">
              <a:buFontTx/>
              <a:buAutoNum type="arabicPeriod"/>
            </a:pPr>
            <a:endParaRPr lang="en-US" smtClean="0"/>
          </a:p>
          <a:p>
            <a:pPr marL="533400" indent="-533400">
              <a:buFontTx/>
              <a:buAutoNum type="arabicPeriod"/>
            </a:pPr>
            <a:r>
              <a:rPr lang="tr-TR" smtClean="0"/>
              <a:t>çevre</a:t>
            </a:r>
            <a:r>
              <a:rPr lang="en-US" smtClean="0"/>
              <a:t> = 2 * 3.14 * </a:t>
            </a:r>
            <a:r>
              <a:rPr lang="tr-TR" smtClean="0"/>
              <a:t>yarıçap</a:t>
            </a:r>
            <a:r>
              <a:rPr lang="en-US" smtClean="0"/>
              <a:t>;</a:t>
            </a:r>
          </a:p>
          <a:p>
            <a:pPr marL="533400" indent="-533400">
              <a:buFontTx/>
              <a:buAutoNum type="arabicPeriod"/>
            </a:pPr>
            <a:r>
              <a:rPr lang="tr-TR" smtClean="0"/>
              <a:t>alan</a:t>
            </a:r>
            <a:r>
              <a:rPr lang="en-US" smtClean="0"/>
              <a:t> = 3.14 * </a:t>
            </a:r>
            <a:r>
              <a:rPr lang="tr-TR" smtClean="0"/>
              <a:t>yarıçap</a:t>
            </a:r>
            <a:r>
              <a:rPr lang="en-US" smtClean="0"/>
              <a:t> * </a:t>
            </a:r>
            <a:r>
              <a:rPr lang="tr-TR" smtClean="0"/>
              <a:t>yarıçap</a:t>
            </a:r>
            <a:r>
              <a:rPr lang="en-US" smtClean="0"/>
              <a:t>;</a:t>
            </a:r>
          </a:p>
          <a:p>
            <a:pPr marL="533400" indent="-533400">
              <a:buFontTx/>
              <a:buAutoNum type="arabicPeriod"/>
            </a:pPr>
            <a:endParaRPr lang="en-US" smtClean="0"/>
          </a:p>
          <a:p>
            <a:pPr marL="533400" indent="-533400">
              <a:buFontTx/>
              <a:buAutoNum type="arabicPeriod"/>
            </a:pPr>
            <a:r>
              <a:rPr lang="tr-TR" smtClean="0"/>
              <a:t>Çevre ve alanı ekrana yazdır.</a:t>
            </a:r>
            <a:endParaRPr lang="en-US" smtClean="0"/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mtClean="0"/>
              <a:t>Örnek-4: bir çemberin çevresini ve alanını hesaplama</a:t>
            </a: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Dersin Amacı</a:t>
            </a:r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Bir problemin bilgisayar ortamında çözülebilmesi için gerekli çözüm yönteminin geliştirilebilmesi; </a:t>
            </a:r>
          </a:p>
          <a:p>
            <a:endParaRPr lang="tr-T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 yöntemin algoritma ve akış diyagramlarıyla ifade edebilmesi; </a:t>
            </a:r>
          </a:p>
          <a:p>
            <a:endParaRPr lang="tr-TR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Yöntemin öğrenilen bir programlama dili ile kodlanıp varsa hatalarının giderilebilmesi hedeflenmiştir.</a:t>
            </a:r>
            <a:endParaRPr lang="tr-TR" dirty="0" smtClean="0"/>
          </a:p>
        </p:txBody>
      </p:sp>
      <p:sp>
        <p:nvSpPr>
          <p:cNvPr id="614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888BE-D21F-4DB9-9148-AB198BFDF94B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B4DCA1DE-A521-47DB-AC10-629BC161E17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20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Örnek-5: 2 sayının küçük ve büyük olanını bulma</a:t>
            </a:r>
            <a:endParaRPr lang="en-US" sz="3600" dirty="0" smtClean="0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06525"/>
            <a:ext cx="8393113" cy="5138738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2 sayının küçük ve büyük olanını bulan bir algoritma yazalım.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</a:t>
            </a:r>
            <a:endParaRPr lang="en-US" dirty="0" smtClean="0"/>
          </a:p>
          <a:p>
            <a:pPr marL="914400" lvl="1" indent="-457200"/>
            <a:r>
              <a:rPr lang="en-US" dirty="0" smtClean="0"/>
              <a:t>2 </a:t>
            </a:r>
            <a:r>
              <a:rPr lang="tr-TR" dirty="0" smtClean="0"/>
              <a:t>sayı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Küçük ve büyük sayılar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F49F676-68DC-4382-92DD-2684F18F64DA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21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497013"/>
            <a:ext cx="8689975" cy="50228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 ve sayı2 </a:t>
            </a:r>
            <a:r>
              <a:rPr lang="tr-TR" dirty="0" err="1" smtClean="0"/>
              <a:t>yi</a:t>
            </a:r>
            <a:r>
              <a:rPr lang="tr-TR" dirty="0" smtClean="0"/>
              <a:t> girmelerini iste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</a:t>
            </a:r>
            <a:r>
              <a:rPr lang="tr-TR" dirty="0" smtClean="0"/>
              <a:t>sayı</a:t>
            </a:r>
            <a:r>
              <a:rPr lang="en-US" dirty="0" smtClean="0"/>
              <a:t>1 &lt; </a:t>
            </a:r>
            <a:r>
              <a:rPr lang="tr-TR" dirty="0" smtClean="0"/>
              <a:t>sayı</a:t>
            </a:r>
            <a:r>
              <a:rPr lang="en-US" dirty="0" smtClean="0"/>
              <a:t>2)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2.1. </a:t>
            </a:r>
            <a:r>
              <a:rPr lang="tr-TR" dirty="0" smtClean="0"/>
              <a:t>küçük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1;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2.2. </a:t>
            </a:r>
            <a:r>
              <a:rPr lang="tr-TR" dirty="0" smtClean="0"/>
              <a:t>büyük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yani, sayı</a:t>
            </a:r>
            <a:r>
              <a:rPr lang="en-US" dirty="0" smtClean="0"/>
              <a:t>1 &gt;= </a:t>
            </a:r>
            <a:r>
              <a:rPr lang="tr-TR" dirty="0" smtClean="0"/>
              <a:t>sayı</a:t>
            </a:r>
            <a:r>
              <a:rPr lang="en-US" dirty="0" smtClean="0"/>
              <a:t>2)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3.1. </a:t>
            </a:r>
            <a:r>
              <a:rPr lang="tr-TR" dirty="0" smtClean="0"/>
              <a:t>küçük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2;</a:t>
            </a:r>
          </a:p>
          <a:p>
            <a:pPr marL="914400" lvl="1" indent="-457200">
              <a:buFontTx/>
              <a:buChar char="•"/>
            </a:pPr>
            <a:r>
              <a:rPr lang="en-US" dirty="0" smtClean="0"/>
              <a:t>3.2. </a:t>
            </a:r>
            <a:r>
              <a:rPr lang="tr-TR" dirty="0" smtClean="0"/>
              <a:t>büyük</a:t>
            </a:r>
            <a:r>
              <a:rPr lang="en-US" dirty="0" smtClean="0"/>
              <a:t> = </a:t>
            </a:r>
            <a:r>
              <a:rPr lang="tr-TR" dirty="0" smtClean="0"/>
              <a:t>sayı</a:t>
            </a:r>
            <a:r>
              <a:rPr lang="en-US" dirty="0" smtClean="0"/>
              <a:t>1;</a:t>
            </a:r>
          </a:p>
          <a:p>
            <a:pPr marL="533400" indent="-533400">
              <a:buFontTx/>
              <a:buAutoNum type="arabicPeriod"/>
            </a:pPr>
            <a:endParaRPr lang="en-US" sz="1600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küçük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büyük sayıları ekrana yazdır</a:t>
            </a:r>
            <a:endParaRPr lang="en-US" dirty="0" smtClean="0"/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Örnek-5: 2 sayının küçük ve büyük olanını bulma (devam)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250D4D2A-814E-4784-BA6E-63364CF4F78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22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Örnek-6: 3 sayının en küçük olanını bulma</a:t>
            </a:r>
            <a:endParaRPr lang="en-US" sz="3600" dirty="0" smtClean="0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2355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1406525"/>
            <a:ext cx="8393113" cy="5138738"/>
          </a:xfrm>
        </p:spPr>
        <p:txBody>
          <a:bodyPr/>
          <a:lstStyle/>
          <a:p>
            <a:pPr marL="533400" indent="-533400"/>
            <a:r>
              <a:rPr lang="en-US" dirty="0" smtClean="0">
                <a:solidFill>
                  <a:srgbClr val="CC3300"/>
                </a:solidFill>
              </a:rPr>
              <a:t>Problem:</a:t>
            </a:r>
            <a:r>
              <a:rPr lang="en-US" dirty="0" smtClean="0"/>
              <a:t> </a:t>
            </a:r>
            <a:r>
              <a:rPr lang="tr-TR" dirty="0" smtClean="0"/>
              <a:t>3 sayının en küçük olanını bulacak bir algoritma yazalım</a:t>
            </a:r>
            <a:endParaRPr lang="en-US" dirty="0" smtClean="0"/>
          </a:p>
          <a:p>
            <a:pPr marL="533400" indent="-533400"/>
            <a:endParaRPr lang="en-US" dirty="0" smtClean="0"/>
          </a:p>
          <a:p>
            <a:pPr marL="533400" indent="-533400"/>
            <a:r>
              <a:rPr lang="tr-TR" dirty="0" smtClean="0"/>
              <a:t>Girdi </a:t>
            </a:r>
            <a:endParaRPr lang="en-US" dirty="0" smtClean="0"/>
          </a:p>
          <a:p>
            <a:pPr marL="914400" lvl="1" indent="-457200"/>
            <a:r>
              <a:rPr lang="en-US" dirty="0" smtClean="0"/>
              <a:t>3 </a:t>
            </a:r>
            <a:r>
              <a:rPr lang="tr-TR" dirty="0" smtClean="0"/>
              <a:t>sayı</a:t>
            </a:r>
            <a:endParaRPr lang="en-US" dirty="0" smtClean="0"/>
          </a:p>
          <a:p>
            <a:pPr marL="914400" lvl="1" indent="-457200"/>
            <a:endParaRPr lang="en-US" dirty="0" smtClean="0"/>
          </a:p>
          <a:p>
            <a:pPr marL="533400" indent="-533400"/>
            <a:r>
              <a:rPr lang="tr-TR" dirty="0" smtClean="0"/>
              <a:t>Çıktı </a:t>
            </a:r>
            <a:endParaRPr lang="en-US" dirty="0" smtClean="0"/>
          </a:p>
          <a:p>
            <a:pPr marL="914400" lvl="1" indent="-457200"/>
            <a:r>
              <a:rPr lang="tr-TR" dirty="0" smtClean="0"/>
              <a:t>Sayılardan en küçük olanı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9B6033A-95CD-4674-B166-607EDAA484AF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23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97013"/>
            <a:ext cx="8651875" cy="502285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Kullanıcıdan sayı1, sayı2 ve sayı3 ü girmelerini iste</a:t>
            </a: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(sayı1 &lt; sayı2)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2.1. </a:t>
            </a:r>
            <a:r>
              <a:rPr lang="tr-TR" dirty="0" smtClean="0"/>
              <a:t>eğer</a:t>
            </a:r>
            <a:r>
              <a:rPr lang="en-US" dirty="0" smtClean="0"/>
              <a:t> (sayı1 &lt; sayı3) </a:t>
            </a:r>
            <a:r>
              <a:rPr lang="tr-TR" dirty="0" smtClean="0"/>
              <a:t>ise</a:t>
            </a:r>
            <a:r>
              <a:rPr lang="en-US" dirty="0" smtClean="0"/>
              <a:t> </a:t>
            </a:r>
            <a:r>
              <a:rPr lang="tr-TR" dirty="0" smtClean="0"/>
              <a:t>küçük</a:t>
            </a:r>
            <a:r>
              <a:rPr lang="en-US" dirty="0" smtClean="0"/>
              <a:t> = sayı1;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2.2. </a:t>
            </a: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yani,</a:t>
            </a:r>
            <a:r>
              <a:rPr lang="en-US" dirty="0" smtClean="0"/>
              <a:t> sayı3 &lt;= sayı1)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</a:t>
            </a:r>
            <a:r>
              <a:rPr lang="en-US" dirty="0" smtClean="0"/>
              <a:t>, sayı1 &gt;= sayı2)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3.1. </a:t>
            </a:r>
            <a:r>
              <a:rPr lang="tr-TR" dirty="0" smtClean="0"/>
              <a:t>eğer</a:t>
            </a:r>
            <a:r>
              <a:rPr lang="en-US" dirty="0" smtClean="0"/>
              <a:t>  (sayı2 &lt; sayı3) </a:t>
            </a:r>
            <a:r>
              <a:rPr lang="tr-TR" dirty="0" smtClean="0"/>
              <a:t>küçük</a:t>
            </a:r>
            <a:r>
              <a:rPr lang="en-US" dirty="0" smtClean="0"/>
              <a:t> = sayı2;</a:t>
            </a:r>
          </a:p>
          <a:p>
            <a:pPr marL="914400" lvl="1" indent="-457200">
              <a:lnSpc>
                <a:spcPct val="90000"/>
              </a:lnSpc>
              <a:buFontTx/>
              <a:buChar char="•"/>
            </a:pPr>
            <a:r>
              <a:rPr lang="en-US" dirty="0" smtClean="0"/>
              <a:t>3.2. </a:t>
            </a:r>
            <a:r>
              <a:rPr lang="tr-TR" dirty="0" smtClean="0"/>
              <a:t>değilse</a:t>
            </a:r>
            <a:r>
              <a:rPr lang="en-US" dirty="0" smtClean="0"/>
              <a:t> (</a:t>
            </a:r>
            <a:r>
              <a:rPr lang="tr-TR" dirty="0" smtClean="0"/>
              <a:t>yani</a:t>
            </a:r>
            <a:r>
              <a:rPr lang="en-US" dirty="0" smtClean="0"/>
              <a:t> sayı3 &lt;= sayı2)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1600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Küçük sayısını ekrana yaz</a:t>
            </a:r>
            <a:endParaRPr lang="en-US" dirty="0" smtClean="0"/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Örnek-6: 3 sayının en küçük olanını bulma (devam)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5374B871-9092-409D-B334-62BEDD4819A0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24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93688" y="1098550"/>
            <a:ext cx="8651875" cy="548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497013"/>
            <a:ext cx="8651875" cy="502285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Kullanıcıdan sayı1, sayı2 ve sayı3 ü girmelerini iste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küçük</a:t>
            </a:r>
            <a:r>
              <a:rPr lang="en-US" dirty="0" smtClean="0"/>
              <a:t> = sayı1;   </a:t>
            </a:r>
            <a:r>
              <a:rPr lang="en-US" sz="2000" dirty="0" smtClean="0"/>
              <a:t>(</a:t>
            </a:r>
            <a:r>
              <a:rPr lang="tr-TR" sz="2000" dirty="0" smtClean="0"/>
              <a:t>sayı1 in en küçük olduğunu </a:t>
            </a:r>
            <a:r>
              <a:rPr lang="tr-TR" sz="2000" dirty="0" err="1" smtClean="0"/>
              <a:t>farzedelim</a:t>
            </a:r>
            <a:r>
              <a:rPr lang="en-US" sz="2000" dirty="0" smtClean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(sayı2 &lt; </a:t>
            </a:r>
            <a:r>
              <a:rPr lang="tr-TR" dirty="0" smtClean="0"/>
              <a:t>küçük</a:t>
            </a:r>
            <a:r>
              <a:rPr lang="en-US" dirty="0" smtClean="0"/>
              <a:t>) </a:t>
            </a:r>
            <a:r>
              <a:rPr lang="tr-TR" dirty="0" smtClean="0"/>
              <a:t>küçük</a:t>
            </a:r>
            <a:r>
              <a:rPr lang="en-US" dirty="0" smtClean="0"/>
              <a:t> = sayı2;</a:t>
            </a:r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eğer</a:t>
            </a:r>
            <a:r>
              <a:rPr lang="en-US" dirty="0" smtClean="0"/>
              <a:t> (sayı3 &lt; </a:t>
            </a:r>
            <a:r>
              <a:rPr lang="tr-TR" dirty="0" smtClean="0"/>
              <a:t>küçük</a:t>
            </a:r>
            <a:r>
              <a:rPr lang="en-US" dirty="0" smtClean="0"/>
              <a:t>) </a:t>
            </a:r>
            <a:r>
              <a:rPr lang="tr-TR" dirty="0" smtClean="0"/>
              <a:t>küçük</a:t>
            </a:r>
            <a:r>
              <a:rPr lang="en-US" dirty="0" smtClean="0"/>
              <a:t> = sayı3;</a:t>
            </a:r>
          </a:p>
          <a:p>
            <a:pPr marL="533400" indent="-533400">
              <a:buFontTx/>
              <a:buAutoNum type="arabicPeriod"/>
            </a:pPr>
            <a:endParaRPr lang="en-US" dirty="0" smtClean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tr-TR" dirty="0" smtClean="0"/>
              <a:t>Küçük sayısını ekrana yaz</a:t>
            </a:r>
            <a:endParaRPr lang="en-US" dirty="0" smtClean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202612" cy="1036637"/>
          </a:xfrm>
        </p:spPr>
        <p:txBody>
          <a:bodyPr/>
          <a:lstStyle/>
          <a:p>
            <a:r>
              <a:rPr lang="tr-TR" sz="3600" dirty="0" smtClean="0"/>
              <a:t>Örnek-7: 3 sayının en küçük olanını bulma (2. algoritma)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4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501775"/>
          </a:xfrm>
        </p:spPr>
        <p:txBody>
          <a:bodyPr/>
          <a:lstStyle/>
          <a:p>
            <a:r>
              <a:rPr lang="tr-TR" dirty="0" smtClean="0"/>
              <a:t>Algoritma ve Programlamaya Giriş Genel konular</a:t>
            </a:r>
          </a:p>
        </p:txBody>
      </p:sp>
      <p:sp>
        <p:nvSpPr>
          <p:cNvPr id="9219" name="2 İçerik Yer Tutucusu"/>
          <p:cNvSpPr>
            <a:spLocks noGrp="1"/>
          </p:cNvSpPr>
          <p:nvPr>
            <p:ph idx="1"/>
          </p:nvPr>
        </p:nvSpPr>
        <p:spPr>
          <a:xfrm>
            <a:off x="685800" y="1643063"/>
            <a:ext cx="7772400" cy="4452937"/>
          </a:xfrm>
        </p:spPr>
        <p:txBody>
          <a:bodyPr/>
          <a:lstStyle/>
          <a:p>
            <a:r>
              <a:rPr lang="tr-TR" dirty="0" smtClean="0"/>
              <a:t>Problem çözümü ilke ve evreleri ,algoritma ve akış şemaları</a:t>
            </a:r>
          </a:p>
          <a:p>
            <a:endParaRPr lang="tr-TR" dirty="0" smtClean="0"/>
          </a:p>
          <a:p>
            <a:r>
              <a:rPr lang="tr-TR" dirty="0" smtClean="0"/>
              <a:t>Programlama ortamının kullanımı ve kod yazım kuralları</a:t>
            </a:r>
          </a:p>
          <a:p>
            <a:endParaRPr lang="tr-TR" dirty="0" smtClean="0"/>
          </a:p>
          <a:p>
            <a:r>
              <a:rPr lang="tr-TR" dirty="0" smtClean="0"/>
              <a:t>Değişkenler, kontrol deyimleri, döngüler, diziler, alt programlar...</a:t>
            </a:r>
          </a:p>
          <a:p>
            <a:endParaRPr lang="tr-TR" dirty="0" smtClean="0"/>
          </a:p>
        </p:txBody>
      </p:sp>
      <p:sp>
        <p:nvSpPr>
          <p:cNvPr id="922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D3B98-7D3F-4F4F-B9C3-D68C846E298F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eaLnBrk="1" hangingPunct="1"/>
            <a:fld id="{466F1C4B-9C8F-466E-87AB-FAE2CE8FF2EE}" type="slidenum">
              <a:rPr lang="en-US" smtClean="0">
                <a:solidFill>
                  <a:schemeClr val="tx1"/>
                </a:solidFill>
                <a:latin typeface="Comic Sans MS" pitchFamily="6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236538"/>
            <a:ext cx="8191500" cy="769937"/>
          </a:xfrm>
        </p:spPr>
        <p:txBody>
          <a:bodyPr/>
          <a:lstStyle/>
          <a:p>
            <a:r>
              <a:rPr lang="en-US" dirty="0" smtClean="0"/>
              <a:t>Program</a:t>
            </a:r>
            <a:r>
              <a:rPr lang="tr-TR" dirty="0" smtClean="0"/>
              <a:t> Nedir?</a:t>
            </a:r>
            <a:endParaRPr lang="en-US" dirty="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093788"/>
            <a:ext cx="8356600" cy="35607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Bir </a:t>
            </a:r>
            <a:r>
              <a:rPr lang="tr-TR" dirty="0" smtClean="0">
                <a:solidFill>
                  <a:srgbClr val="C00000"/>
                </a:solidFill>
              </a:rPr>
              <a:t>program</a:t>
            </a:r>
            <a:r>
              <a:rPr lang="tr-TR" dirty="0" smtClean="0"/>
              <a:t> tanımlanmış bir </a:t>
            </a:r>
            <a:r>
              <a:rPr lang="tr-TR" dirty="0" smtClean="0">
                <a:solidFill>
                  <a:srgbClr val="C00000"/>
                </a:solidFill>
              </a:rPr>
              <a:t>problemi</a:t>
            </a:r>
            <a:r>
              <a:rPr lang="tr-TR" dirty="0" smtClean="0"/>
              <a:t> çözmek için hazırlanmış bir yapıdır. </a:t>
            </a:r>
          </a:p>
          <a:p>
            <a:pPr marL="0" indent="0">
              <a:lnSpc>
                <a:spcPct val="90000"/>
              </a:lnSpc>
              <a:buNone/>
            </a:pPr>
            <a:endParaRPr lang="tr-TR" dirty="0"/>
          </a:p>
          <a:p>
            <a:pPr>
              <a:lnSpc>
                <a:spcPct val="90000"/>
              </a:lnSpc>
            </a:pPr>
            <a:r>
              <a:rPr lang="tr-TR" dirty="0" smtClean="0"/>
              <a:t>Örnek problemler: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tr-TR" sz="2000" dirty="0" smtClean="0"/>
              <a:t>1 den N sayısına kadar olan sayıların toplamı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N tane sayının </a:t>
            </a:r>
            <a:r>
              <a:rPr lang="tr-TR" sz="2000" u="sng" dirty="0" smtClean="0"/>
              <a:t>en büyük </a:t>
            </a:r>
            <a:r>
              <a:rPr lang="tr-TR" sz="2000" dirty="0" smtClean="0"/>
              <a:t>ve </a:t>
            </a:r>
            <a:r>
              <a:rPr lang="tr-TR" sz="2000" u="sng" dirty="0" smtClean="0"/>
              <a:t>en küçük </a:t>
            </a:r>
            <a:r>
              <a:rPr lang="tr-TR" sz="2000" dirty="0" smtClean="0"/>
              <a:t>olanını bulma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Sayıları sıralama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Sınıfın not ortalamasını hesaplama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…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52438" y="4654550"/>
            <a:ext cx="8466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tr-TR" sz="240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Program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omic Sans MS" pitchFamily="66" charset="0"/>
              </a:rPr>
              <a:t>Bir program </a:t>
            </a:r>
            <a:r>
              <a:rPr lang="tr-TR" dirty="0">
                <a:solidFill>
                  <a:srgbClr val="C00000"/>
                </a:solidFill>
                <a:latin typeface="Comic Sans MS" pitchFamily="66" charset="0"/>
              </a:rPr>
              <a:t>girdi</a:t>
            </a:r>
            <a:r>
              <a:rPr lang="tr-TR" dirty="0">
                <a:latin typeface="Comic Sans MS" pitchFamily="66" charset="0"/>
              </a:rPr>
              <a:t> olarak bazı verileri alır, onları işler ve sonucu </a:t>
            </a:r>
            <a:r>
              <a:rPr lang="tr-TR" dirty="0">
                <a:solidFill>
                  <a:srgbClr val="C00000"/>
                </a:solidFill>
                <a:latin typeface="Comic Sans MS" pitchFamily="66" charset="0"/>
              </a:rPr>
              <a:t>çıktı</a:t>
            </a:r>
            <a:r>
              <a:rPr lang="tr-TR" dirty="0">
                <a:latin typeface="Comic Sans MS" pitchFamily="66" charset="0"/>
              </a:rPr>
              <a:t> olarak verir</a:t>
            </a:r>
            <a:r>
              <a:rPr lang="tr-TR" dirty="0" smtClean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61399" y="2835275"/>
            <a:ext cx="1865313" cy="914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Comic Sans MS" pitchFamily="66" charset="0"/>
              </a:rPr>
              <a:t>PROGRAM</a:t>
            </a:r>
          </a:p>
          <a:p>
            <a:pPr algn="ctr"/>
            <a:r>
              <a:rPr lang="en-US" sz="2000">
                <a:latin typeface="Comic Sans MS" pitchFamily="66" charset="0"/>
              </a:rPr>
              <a:t>(Algorit</a:t>
            </a:r>
            <a:r>
              <a:rPr lang="tr-TR" sz="2000">
                <a:latin typeface="Comic Sans MS" pitchFamily="66" charset="0"/>
              </a:rPr>
              <a:t>ma</a:t>
            </a:r>
            <a:r>
              <a:rPr lang="en-US" sz="2000">
                <a:latin typeface="Comic Sans MS" pitchFamily="66" charset="0"/>
              </a:rPr>
              <a:t>)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1194437" y="3395662"/>
            <a:ext cx="2390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425124" y="3395662"/>
            <a:ext cx="2390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323024" y="2984500"/>
            <a:ext cx="1408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Girdi</a:t>
            </a:r>
            <a:r>
              <a:rPr lang="en-US">
                <a:latin typeface="Comic Sans MS" pitchFamily="66" charset="0"/>
              </a:rPr>
              <a:t> (</a:t>
            </a:r>
            <a:r>
              <a:rPr lang="tr-TR">
                <a:latin typeface="Comic Sans MS" pitchFamily="66" charset="0"/>
              </a:rPr>
              <a:t>Veri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882324" y="2984500"/>
            <a:ext cx="15668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latin typeface="Comic Sans MS" pitchFamily="66" charset="0"/>
              </a:rPr>
              <a:t>Çıktı</a:t>
            </a:r>
            <a:r>
              <a:rPr lang="en-US">
                <a:latin typeface="Comic Sans MS" pitchFamily="66" charset="0"/>
              </a:rPr>
              <a:t> (</a:t>
            </a:r>
            <a:r>
              <a:rPr lang="tr-TR">
                <a:latin typeface="Comic Sans MS" pitchFamily="66" charset="0"/>
              </a:rPr>
              <a:t>Sonuç</a:t>
            </a:r>
            <a:r>
              <a:rPr lang="en-US">
                <a:latin typeface="Comic Sans MS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90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073150"/>
          </a:xfrm>
        </p:spPr>
        <p:txBody>
          <a:bodyPr/>
          <a:lstStyle/>
          <a:p>
            <a:r>
              <a:rPr lang="tr-TR" dirty="0" smtClean="0"/>
              <a:t>Problem çözümü ilke ve evreleri</a:t>
            </a:r>
          </a:p>
        </p:txBody>
      </p:sp>
      <p:sp>
        <p:nvSpPr>
          <p:cNvPr id="10243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8589D0-47AC-4DC2-990B-8886398D2E3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685800" y="1214438"/>
            <a:ext cx="7772400" cy="4881562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tr-TR" dirty="0" smtClean="0"/>
              <a:t>Gereklilik Analizi</a:t>
            </a:r>
            <a:endParaRPr lang="en-US" dirty="0" smtClean="0"/>
          </a:p>
          <a:p>
            <a:pPr marL="914400" lvl="1" indent="-457200">
              <a:buFontTx/>
              <a:buChar char="•"/>
            </a:pPr>
            <a:r>
              <a:rPr lang="tr-TR" dirty="0" smtClean="0"/>
              <a:t>Problem ve Girdi/Çıktıları anlama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Dizayn</a:t>
            </a:r>
            <a:endParaRPr lang="en-US" dirty="0" smtClean="0"/>
          </a:p>
          <a:p>
            <a:pPr marL="914400" lvl="1" indent="-457200">
              <a:buFontTx/>
              <a:buChar char="•"/>
            </a:pPr>
            <a:r>
              <a:rPr lang="tr-TR" dirty="0" smtClean="0"/>
              <a:t>Problemi çözecek algoritma (çözüm basamakları) oluşturma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tr-TR" dirty="0" smtClean="0"/>
              <a:t>Kodlama</a:t>
            </a:r>
            <a:endParaRPr lang="en-US" dirty="0" smtClean="0"/>
          </a:p>
          <a:p>
            <a:pPr marL="914400" lvl="1" indent="-457200">
              <a:buFontTx/>
              <a:buChar char="•"/>
            </a:pPr>
            <a:r>
              <a:rPr lang="tr-TR" dirty="0" smtClean="0"/>
              <a:t>Algoritmayı bir programlama dilinde kodlama</a:t>
            </a:r>
            <a:endParaRPr lang="en-US" dirty="0" smtClean="0"/>
          </a:p>
          <a:p>
            <a:pPr marL="1295400" lvl="2" indent="-381000"/>
            <a:r>
              <a:rPr lang="tr-TR" dirty="0" smtClean="0"/>
              <a:t>Biz bu derste C# dilini kullanacağız.</a:t>
            </a:r>
            <a:endParaRPr lang="en-US" dirty="0" smtClean="0"/>
          </a:p>
          <a:p>
            <a:pPr marL="533400" indent="-533400">
              <a:buFontTx/>
              <a:buAutoNum type="arabicPeriod"/>
            </a:pPr>
            <a:r>
              <a:rPr lang="en-US" dirty="0" smtClean="0"/>
              <a:t>Test</a:t>
            </a:r>
          </a:p>
          <a:p>
            <a:pPr marL="914400" lvl="1" indent="-457200">
              <a:buFontTx/>
              <a:buChar char="•"/>
            </a:pPr>
            <a:r>
              <a:rPr lang="tr-TR" dirty="0" smtClean="0"/>
              <a:t>Programın doğruluğunu kontrol etme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Algoritma Nedir?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5800" y="1052736"/>
            <a:ext cx="7772400" cy="5043264"/>
          </a:xfrm>
        </p:spPr>
        <p:txBody>
          <a:bodyPr/>
          <a:lstStyle/>
          <a:p>
            <a:r>
              <a:rPr lang="tr-TR" dirty="0" smtClean="0"/>
              <a:t>Algoritma; </a:t>
            </a:r>
            <a:r>
              <a:rPr lang="tr-TR" dirty="0" smtClean="0">
                <a:solidFill>
                  <a:srgbClr val="FF0000"/>
                </a:solidFill>
              </a:rPr>
              <a:t>iyi tanımlanmış </a:t>
            </a:r>
            <a:r>
              <a:rPr lang="tr-TR" dirty="0" smtClean="0"/>
              <a:t>bir problemin </a:t>
            </a:r>
            <a:r>
              <a:rPr lang="tr-TR" dirty="0"/>
              <a:t>çözümüne ulaşmak için uygulanması </a:t>
            </a:r>
            <a:r>
              <a:rPr lang="tr-TR" dirty="0" smtClean="0"/>
              <a:t>gerekli adımların </a:t>
            </a:r>
            <a:r>
              <a:rPr lang="tr-TR" u="sng" dirty="0" smtClean="0"/>
              <a:t>açık</a:t>
            </a:r>
            <a:r>
              <a:rPr lang="tr-TR" dirty="0"/>
              <a:t>, </a:t>
            </a:r>
            <a:r>
              <a:rPr lang="tr-TR" u="sng" dirty="0"/>
              <a:t>düzenli</a:t>
            </a:r>
            <a:r>
              <a:rPr lang="tr-TR" dirty="0"/>
              <a:t> ve </a:t>
            </a:r>
            <a:r>
              <a:rPr lang="tr-TR" u="sng" dirty="0"/>
              <a:t>sıralı</a:t>
            </a:r>
            <a:r>
              <a:rPr lang="tr-TR" dirty="0"/>
              <a:t> bir şekilde </a:t>
            </a:r>
            <a:r>
              <a:rPr lang="tr-TR" dirty="0" smtClean="0"/>
              <a:t>yazı ile ifade edilmesidir.</a:t>
            </a:r>
          </a:p>
          <a:p>
            <a:endParaRPr lang="tr-TR" sz="2400" dirty="0" smtClean="0"/>
          </a:p>
          <a:p>
            <a:r>
              <a:rPr lang="tr-TR" dirty="0"/>
              <a:t>D</a:t>
            </a:r>
            <a:r>
              <a:rPr lang="tr-TR" dirty="0" smtClean="0"/>
              <a:t>iğer bir deyişle;</a:t>
            </a:r>
          </a:p>
          <a:p>
            <a:pPr lvl="1"/>
            <a:r>
              <a:rPr lang="tr-TR" dirty="0" smtClean="0"/>
              <a:t>Problemin </a:t>
            </a:r>
            <a:r>
              <a:rPr lang="tr-TR" dirty="0"/>
              <a:t>çözümünde </a:t>
            </a:r>
            <a:r>
              <a:rPr lang="tr-TR" dirty="0">
                <a:solidFill>
                  <a:srgbClr val="FF0000"/>
                </a:solidFill>
              </a:rPr>
              <a:t>izlenecek yola </a:t>
            </a:r>
            <a:r>
              <a:rPr lang="tr-TR" dirty="0"/>
              <a:t>algoritma denir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Programlama </a:t>
            </a:r>
            <a:r>
              <a:rPr lang="tr-TR" dirty="0"/>
              <a:t>dillerine yol gösteren bir yöntem dizisidir.</a:t>
            </a:r>
          </a:p>
          <a:p>
            <a:pPr lvl="1"/>
            <a:r>
              <a:rPr lang="tr-TR" dirty="0" smtClean="0"/>
              <a:t>Genellikle sonlu </a:t>
            </a:r>
            <a:r>
              <a:rPr lang="tr-TR" dirty="0"/>
              <a:t>sayıda işlem </a:t>
            </a:r>
            <a:r>
              <a:rPr lang="tr-TR" dirty="0" smtClean="0"/>
              <a:t>sırası </a:t>
            </a:r>
            <a:r>
              <a:rPr lang="tr-TR" dirty="0"/>
              <a:t>içerir.</a:t>
            </a:r>
          </a:p>
          <a:p>
            <a:pPr lvl="1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52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127472"/>
          </a:xfrm>
        </p:spPr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Problemi Anlama ve Çözüm Aşamaları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611216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Her şeyden önce çözülmesi istenen </a:t>
            </a:r>
            <a:r>
              <a:rPr lang="tr-TR" dirty="0"/>
              <a:t>problem </a:t>
            </a:r>
            <a:r>
              <a:rPr lang="tr-TR" dirty="0">
                <a:solidFill>
                  <a:srgbClr val="FF0000"/>
                </a:solidFill>
              </a:rPr>
              <a:t>tam olarak </a:t>
            </a:r>
            <a:r>
              <a:rPr lang="tr-TR" dirty="0" smtClean="0"/>
              <a:t>anlaşılmalıdır.</a:t>
            </a:r>
          </a:p>
          <a:p>
            <a:endParaRPr lang="tr-TR" dirty="0"/>
          </a:p>
          <a:p>
            <a:r>
              <a:rPr lang="tr-TR" dirty="0" smtClean="0"/>
              <a:t>Problemin anlaşılmasında </a:t>
            </a:r>
            <a:r>
              <a:rPr lang="tr-TR" dirty="0"/>
              <a:t>en ufak bir hata daha sonraki adımların yeni baştan yapılmasını gerektirebilir.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Problemin tanımı yapılırken var olan bilgiler, anlamları ve birbirleri ile ilişkileri tanımlanmalıdır.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white"/>
                </a:solidFill>
              </a:rPr>
              <a:pPr/>
              <a:t>8</a:t>
            </a:fld>
            <a:endParaRPr lang="tr-TR">
              <a:solidFill>
                <a:prstClr val="white"/>
              </a:solidFill>
            </a:endParaRPr>
          </a:p>
        </p:txBody>
      </p:sp>
      <p:sp>
        <p:nvSpPr>
          <p:cNvPr id="8" name="Slayt Numarası Yer Tutucusu 3"/>
          <p:cNvSpPr txBox="1">
            <a:spLocks/>
          </p:cNvSpPr>
          <p:nvPr/>
        </p:nvSpPr>
        <p:spPr bwMode="auto">
          <a:xfrm>
            <a:off x="6705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tr-TR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B1DEFA8C-F947-479F-BE07-76B6B3F80BF1}" type="slidenum">
              <a:rPr lang="tr-TR" smtClean="0"/>
              <a:pPr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362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343496"/>
          </a:xfrm>
        </p:spPr>
        <p:txBody>
          <a:bodyPr>
            <a:noAutofit/>
          </a:bodyPr>
          <a:lstStyle/>
          <a:p>
            <a:r>
              <a:rPr lang="tr-TR" dirty="0">
                <a:solidFill>
                  <a:srgbClr val="0070C0"/>
                </a:solidFill>
              </a:rPr>
              <a:t>Problemi Anlama ve Çözüm </a:t>
            </a:r>
            <a:r>
              <a:rPr lang="tr-TR" dirty="0" smtClean="0">
                <a:solidFill>
                  <a:srgbClr val="0070C0"/>
                </a:solidFill>
              </a:rPr>
              <a:t>Aşamaları (devam)</a:t>
            </a:r>
            <a:endParaRPr lang="tr-TR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844824"/>
            <a:ext cx="8352928" cy="4251176"/>
          </a:xfrm>
        </p:spPr>
        <p:txBody>
          <a:bodyPr/>
          <a:lstStyle/>
          <a:p>
            <a:r>
              <a:rPr lang="tr-TR" dirty="0"/>
              <a:t>Daha sonra istenilenler belirlenmeli ve bunların var olan bilgiler ile ilişkileri öğrenilmelidir. </a:t>
            </a:r>
            <a:endParaRPr lang="tr-TR" dirty="0" smtClean="0"/>
          </a:p>
          <a:p>
            <a:endParaRPr lang="tr-TR" dirty="0"/>
          </a:p>
          <a:p>
            <a:r>
              <a:rPr lang="tr-TR" dirty="0"/>
              <a:t>Son olarak yapılacak işlemler ve çıkacak sonuçlar belirlenir.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Mümkün </a:t>
            </a:r>
            <a:r>
              <a:rPr lang="tr-TR" dirty="0"/>
              <a:t>ise örnek veriler ile elde edilen sonuçlar değerlendirilmelidir.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white"/>
                </a:solidFill>
              </a:rPr>
              <a:pPr/>
              <a:t>9</a:t>
            </a:fld>
            <a:endParaRPr lang="tr-T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1394</TotalTime>
  <Words>1025</Words>
  <Application>Microsoft Office PowerPoint</Application>
  <PresentationFormat>Ekran Gösterisi (4:3)</PresentationFormat>
  <Paragraphs>219</Paragraphs>
  <Slides>25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Arial</vt:lpstr>
      <vt:lpstr>Calibri</vt:lpstr>
      <vt:lpstr>Comic Sans MS</vt:lpstr>
      <vt:lpstr>Times New Roman</vt:lpstr>
      <vt:lpstr>Blank Presentation</vt:lpstr>
      <vt:lpstr>PROGRAMLAMA TEMELLERİ</vt:lpstr>
      <vt:lpstr>Dersin Amacı</vt:lpstr>
      <vt:lpstr>Algoritma ve Programlamaya Giriş Genel konular</vt:lpstr>
      <vt:lpstr>Program Nedir?</vt:lpstr>
      <vt:lpstr>Program</vt:lpstr>
      <vt:lpstr>Problem çözümü ilke ve evreleri</vt:lpstr>
      <vt:lpstr>Algoritma Nedir?</vt:lpstr>
      <vt:lpstr>Problemi Anlama ve Çözüm Aşamaları</vt:lpstr>
      <vt:lpstr>Problemi Anlama ve Çözüm Aşamaları (devam)</vt:lpstr>
      <vt:lpstr>Problemi Geliştirme</vt:lpstr>
      <vt:lpstr>Örnek-1: Sandviç Yapma</vt:lpstr>
      <vt:lpstr>Örnek-1: Sandviç Yapma (devam)</vt:lpstr>
      <vt:lpstr>Örnek-1: Sandviç Yapma (devam)</vt:lpstr>
      <vt:lpstr>Örnek 2:Fahrenhayt’ı santigrada dönüştürme</vt:lpstr>
      <vt:lpstr> Örnek 2:Fahrenhayt’ı santigrada dönüştürme (devam)</vt:lpstr>
      <vt:lpstr>Örnek-3: 2 sayının toplam, çarpım ve ortalamasını hesaplama</vt:lpstr>
      <vt:lpstr>Örnek-3: 2 sayının toplam, çarpım ve ortalamasını hesaplama</vt:lpstr>
      <vt:lpstr>Örnek-4: bir çemberin çevresini ve alanını hesaplama</vt:lpstr>
      <vt:lpstr>Örnek-4: bir çemberin çevresini ve alanını hesaplama</vt:lpstr>
      <vt:lpstr>Örnek-5: 2 sayının küçük ve büyük olanını bulma</vt:lpstr>
      <vt:lpstr>Örnek-5: 2 sayının küçük ve büyük olanını bulma (devam)</vt:lpstr>
      <vt:lpstr>Örnek-6: 3 sayının en küçük olanını bulma</vt:lpstr>
      <vt:lpstr>Örnek-6: 3 sayının en küçük olanını bulma (devam)</vt:lpstr>
      <vt:lpstr>Örnek-7: 3 sayının en küçük olanını bulma (2. algoritma)</vt:lpstr>
      <vt:lpstr> Dinlediğiniz için teşekkürler… </vt:lpstr>
    </vt:vector>
  </TitlesOfParts>
  <Company>Your Organization Name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BBP 104  VERİ YAPILARI VE PROGRAMLAMA</dc:title>
  <dc:creator>Your User Name</dc:creator>
  <cp:lastModifiedBy>Gonca Özmen</cp:lastModifiedBy>
  <cp:revision>92</cp:revision>
  <dcterms:created xsi:type="dcterms:W3CDTF">2009-02-12T20:53:37Z</dcterms:created>
  <dcterms:modified xsi:type="dcterms:W3CDTF">2015-09-25T19:54:01Z</dcterms:modified>
</cp:coreProperties>
</file>