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4"/>
  </p:notesMasterIdLst>
  <p:sldIdLst>
    <p:sldId id="295" r:id="rId2"/>
    <p:sldId id="294" r:id="rId3"/>
    <p:sldId id="284" r:id="rId4"/>
    <p:sldId id="285" r:id="rId5"/>
    <p:sldId id="269" r:id="rId6"/>
    <p:sldId id="270" r:id="rId7"/>
    <p:sldId id="271" r:id="rId8"/>
    <p:sldId id="286" r:id="rId9"/>
    <p:sldId id="273" r:id="rId10"/>
    <p:sldId id="274" r:id="rId11"/>
    <p:sldId id="287" r:id="rId12"/>
    <p:sldId id="275" r:id="rId13"/>
    <p:sldId id="276" r:id="rId14"/>
    <p:sldId id="288" r:id="rId15"/>
    <p:sldId id="277" r:id="rId16"/>
    <p:sldId id="278" r:id="rId17"/>
    <p:sldId id="289" r:id="rId18"/>
    <p:sldId id="279" r:id="rId19"/>
    <p:sldId id="280" r:id="rId20"/>
    <p:sldId id="290" r:id="rId21"/>
    <p:sldId id="281" r:id="rId22"/>
    <p:sldId id="282" r:id="rId23"/>
    <p:sldId id="291" r:id="rId24"/>
    <p:sldId id="283" r:id="rId25"/>
    <p:sldId id="292" r:id="rId26"/>
    <p:sldId id="297" r:id="rId27"/>
    <p:sldId id="298" r:id="rId28"/>
    <p:sldId id="300" r:id="rId29"/>
    <p:sldId id="299" r:id="rId30"/>
    <p:sldId id="301" r:id="rId31"/>
    <p:sldId id="302" r:id="rId32"/>
    <p:sldId id="296" r:id="rId3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366" autoAdjust="0"/>
    <p:restoredTop sz="94706" autoAdjust="0"/>
  </p:normalViewPr>
  <p:slideViewPr>
    <p:cSldViewPr>
      <p:cViewPr varScale="1">
        <p:scale>
          <a:sx n="81" d="100"/>
          <a:sy n="81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4FC9CC-C738-453B-A178-DD8246C7C422}" type="datetimeFigureOut">
              <a:rPr lang="tr-TR"/>
              <a:pPr>
                <a:defRPr/>
              </a:pPr>
              <a:t>25.09.2015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52F1DAD-B3B4-47CB-9191-BCE4EDC77AE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702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468F-28FA-435D-B573-A0269C799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6C91B-5384-488C-A9E9-572960F9D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DEBDF-B4C7-4E16-8C95-225AE91F1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670A-196C-446D-A3A6-20C55674B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8FA6-3CA2-4284-8483-AC6A170FD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5F952-40D7-4944-AFCC-E6DC45D04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912CB-2303-4EA1-BC9E-C96860796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BB73-FE71-4915-9F11-08F771C0C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E4492-01D0-407B-B7EA-502610F07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32B56-8213-4265-A995-EE4D60F0D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50041-A401-4060-8019-231483FEA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tr-TR" smtClean="0"/>
              <a:t>Öğr. Gör. Bayram AKGÜL</a:t>
            </a: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5A6C9AD-50E2-47E6-BE13-CADB1A15A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339752" y="2636912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TEMELLERİ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858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7003704-15B3-4102-9AF6-E441A8212FFD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1120775"/>
          </a:xfrm>
        </p:spPr>
        <p:txBody>
          <a:bodyPr/>
          <a:lstStyle/>
          <a:p>
            <a:r>
              <a:rPr lang="en-US" sz="3600" smtClean="0"/>
              <a:t> </a:t>
            </a:r>
            <a:r>
              <a:rPr lang="tr-TR" sz="3600" smtClean="0"/>
              <a:t>Örnek 2:Fahrenhayt’ı santigrada dönüştürme (devam)</a:t>
            </a:r>
            <a:endParaRPr lang="en-US" sz="360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71625"/>
            <a:ext cx="8393113" cy="4973638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6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600" dirty="0" smtClean="0"/>
              <a:t>Kullanıcıdan dönüştüreceğin Fahrenhayt dereceyi girmesini iste</a:t>
            </a:r>
            <a:endParaRPr lang="en-US" sz="2600" dirty="0" smtClean="0"/>
          </a:p>
          <a:p>
            <a:pPr marL="533400" indent="-533400">
              <a:buFontTx/>
              <a:buAutoNum type="arabicPeriod"/>
            </a:pPr>
            <a:endParaRPr lang="en-US" sz="2600" dirty="0" smtClean="0"/>
          </a:p>
          <a:p>
            <a:pPr marL="533400" indent="-533400">
              <a:buFontTx/>
              <a:buAutoNum type="arabicPeriod"/>
            </a:pPr>
            <a:r>
              <a:rPr lang="tr-TR" sz="2600" dirty="0" smtClean="0"/>
              <a:t>santigrat</a:t>
            </a:r>
            <a:r>
              <a:rPr lang="en-US" sz="2600" dirty="0" smtClean="0"/>
              <a:t> = (</a:t>
            </a:r>
            <a:r>
              <a:rPr lang="tr-TR" sz="2600" dirty="0" smtClean="0"/>
              <a:t>fahrenhayt </a:t>
            </a:r>
            <a:r>
              <a:rPr lang="en-US" sz="2600" dirty="0" smtClean="0"/>
              <a:t>-32)/1.8</a:t>
            </a:r>
          </a:p>
          <a:p>
            <a:pPr marL="533400" indent="-533400">
              <a:buFontTx/>
              <a:buAutoNum type="arabicPeriod"/>
            </a:pPr>
            <a:endParaRPr lang="en-US" sz="2600" dirty="0" smtClean="0"/>
          </a:p>
          <a:p>
            <a:pPr marL="533400" indent="-533400">
              <a:buFontTx/>
              <a:buAutoNum type="arabicPeriod"/>
            </a:pPr>
            <a:r>
              <a:rPr lang="tr-TR" sz="2600" dirty="0" smtClean="0"/>
              <a:t>Fahrenhayt ve Santigrat dereceleri ekrana yazdır.</a:t>
            </a:r>
          </a:p>
          <a:p>
            <a:pPr marL="533400" indent="-533400">
              <a:buFontTx/>
              <a:buAutoNum type="arabicPeriod"/>
            </a:pPr>
            <a:endParaRPr lang="tr-TR" sz="2600" dirty="0" smtClean="0"/>
          </a:p>
          <a:p>
            <a:pPr marL="533400" indent="-533400">
              <a:buFontTx/>
              <a:buAutoNum type="arabicPeriod"/>
            </a:pPr>
            <a:r>
              <a:rPr lang="tr-TR" sz="2600" dirty="0" smtClean="0"/>
              <a:t>Bitir</a:t>
            </a: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0EAF408F-910D-4E33-A73E-E0F0B3ED64B5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1095375"/>
          </a:xfrm>
        </p:spPr>
        <p:txBody>
          <a:bodyPr/>
          <a:lstStyle/>
          <a:p>
            <a:r>
              <a:rPr lang="tr-TR" sz="3600" smtClean="0"/>
              <a:t>Örnek 2 için Akış Şeması</a:t>
            </a:r>
            <a:r>
              <a:rPr lang="en-US" sz="3600" smtClean="0"/>
              <a:t>:</a:t>
            </a:r>
            <a:br>
              <a:rPr lang="en-US" sz="3600" smtClean="0"/>
            </a:br>
            <a:r>
              <a:rPr lang="tr-TR" sz="3600" smtClean="0"/>
              <a:t> Fahrenhayt’ı santigrada dönüştürme</a:t>
            </a:r>
            <a:endParaRPr lang="en-US" sz="3600" smtClean="0"/>
          </a:p>
        </p:txBody>
      </p:sp>
      <p:sp>
        <p:nvSpPr>
          <p:cNvPr id="324612" name="AutoShape 4"/>
          <p:cNvSpPr>
            <a:spLocks noChangeArrowheads="1"/>
          </p:cNvSpPr>
          <p:nvPr/>
        </p:nvSpPr>
        <p:spPr bwMode="auto">
          <a:xfrm>
            <a:off x="2162175" y="2279650"/>
            <a:ext cx="4754563" cy="906463"/>
          </a:xfrm>
          <a:prstGeom prst="parallelogram">
            <a:avLst>
              <a:gd name="adj" fmla="val 8028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Kullanıcıdan dönüştüreceğin </a:t>
            </a:r>
            <a:endParaRPr lang="tr-TR">
              <a:latin typeface="Comic Sans MS" pitchFamily="66" charset="0"/>
            </a:endParaRPr>
          </a:p>
          <a:p>
            <a:pPr algn="ctr"/>
            <a:r>
              <a:rPr lang="en-US">
                <a:latin typeface="Comic Sans MS" pitchFamily="66" charset="0"/>
              </a:rPr>
              <a:t>Fahrenhayt dereceyi girmesini iste</a:t>
            </a:r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2714625" y="3500438"/>
            <a:ext cx="3622675" cy="7080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santigrat = (fahrenhayt -32)/1.8</a:t>
            </a:r>
          </a:p>
        </p:txBody>
      </p:sp>
      <p:sp>
        <p:nvSpPr>
          <p:cNvPr id="324630" name="AutoShape 22"/>
          <p:cNvSpPr>
            <a:spLocks noChangeArrowheads="1"/>
          </p:cNvSpPr>
          <p:nvPr/>
        </p:nvSpPr>
        <p:spPr bwMode="auto">
          <a:xfrm>
            <a:off x="3059832" y="4600575"/>
            <a:ext cx="3168353" cy="822325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Fahrenhayt ve Santigrat </a:t>
            </a:r>
            <a:endParaRPr lang="tr-TR">
              <a:latin typeface="Comic Sans MS" pitchFamily="66" charset="0"/>
            </a:endParaRPr>
          </a:p>
          <a:p>
            <a:pPr algn="ctr"/>
            <a:r>
              <a:rPr lang="en-US">
                <a:latin typeface="Comic Sans MS" pitchFamily="66" charset="0"/>
              </a:rPr>
              <a:t>dereceleri ekrana yazdır.</a:t>
            </a:r>
          </a:p>
        </p:txBody>
      </p:sp>
      <p:sp>
        <p:nvSpPr>
          <p:cNvPr id="324632" name="AutoShape 24"/>
          <p:cNvSpPr>
            <a:spLocks noChangeArrowheads="1"/>
          </p:cNvSpPr>
          <p:nvPr/>
        </p:nvSpPr>
        <p:spPr bwMode="auto">
          <a:xfrm>
            <a:off x="4000500" y="1449388"/>
            <a:ext cx="1077913" cy="476250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4634" name="AutoShape 26"/>
          <p:cNvSpPr>
            <a:spLocks noChangeArrowheads="1"/>
          </p:cNvSpPr>
          <p:nvPr/>
        </p:nvSpPr>
        <p:spPr bwMode="auto">
          <a:xfrm>
            <a:off x="3963988" y="5776913"/>
            <a:ext cx="1152525" cy="484187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324632" idx="2"/>
            <a:endCxn id="324612" idx="0"/>
          </p:cNvCxnSpPr>
          <p:nvPr/>
        </p:nvCxnSpPr>
        <p:spPr bwMode="auto">
          <a:xfrm rot="5400000">
            <a:off x="4362451" y="2101850"/>
            <a:ext cx="354012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  <a:stCxn id="324612" idx="4"/>
            <a:endCxn id="324629" idx="0"/>
          </p:cNvCxnSpPr>
          <p:nvPr/>
        </p:nvCxnSpPr>
        <p:spPr bwMode="auto">
          <a:xfrm rot="5400000">
            <a:off x="4375944" y="3336132"/>
            <a:ext cx="314325" cy="142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/>
          <p:cNvCxnSpPr>
            <a:cxnSpLocks noChangeShapeType="1"/>
            <a:stCxn id="324629" idx="2"/>
          </p:cNvCxnSpPr>
          <p:nvPr/>
        </p:nvCxnSpPr>
        <p:spPr bwMode="auto">
          <a:xfrm rot="16200000" flipH="1">
            <a:off x="4336257" y="4398169"/>
            <a:ext cx="392112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cxnSpLocks noChangeShapeType="1"/>
            <a:endCxn id="324634" idx="0"/>
          </p:cNvCxnSpPr>
          <p:nvPr/>
        </p:nvCxnSpPr>
        <p:spPr bwMode="auto">
          <a:xfrm rot="5400000">
            <a:off x="4363244" y="5599907"/>
            <a:ext cx="352425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29" grpId="0" animBg="1"/>
      <p:bldP spid="324630" grpId="0" animBg="1"/>
      <p:bldP spid="324632" grpId="0" animBg="1"/>
      <p:bldP spid="3246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9BA9C296-394D-4B4F-9649-1A28D8DEFA53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smtClean="0"/>
              <a:t>Örnek-3: 2 sayının toplam, çarpım ve ortalamasını hesaplama</a:t>
            </a:r>
            <a:endParaRPr lang="en-US" sz="3600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89075"/>
            <a:ext cx="8393113" cy="5056188"/>
          </a:xfrm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CC3300"/>
                </a:solidFill>
              </a:rPr>
              <a:t>Problem:</a:t>
            </a:r>
            <a:r>
              <a:rPr lang="en-US" smtClean="0"/>
              <a:t> </a:t>
            </a:r>
            <a:r>
              <a:rPr lang="tr-TR" smtClean="0"/>
              <a:t>2 sayının toplam, çarpım ve ortalamasını hesaplayacak algoritma yazalım.</a:t>
            </a:r>
            <a:endParaRPr lang="en-US" smtClean="0"/>
          </a:p>
          <a:p>
            <a:pPr marL="533400" indent="-533400"/>
            <a:endParaRPr lang="en-US" smtClean="0"/>
          </a:p>
          <a:p>
            <a:pPr marL="533400" indent="-533400"/>
            <a:r>
              <a:rPr lang="tr-TR" smtClean="0"/>
              <a:t>Girdi</a:t>
            </a:r>
            <a:endParaRPr lang="en-US" smtClean="0"/>
          </a:p>
          <a:p>
            <a:pPr marL="914400" lvl="1" indent="-457200"/>
            <a:r>
              <a:rPr lang="en-US" smtClean="0"/>
              <a:t>2 </a:t>
            </a:r>
            <a:r>
              <a:rPr lang="tr-TR" smtClean="0"/>
              <a:t>sayı</a:t>
            </a:r>
            <a:endParaRPr lang="en-US" smtClean="0"/>
          </a:p>
          <a:p>
            <a:pPr marL="914400" lvl="1" indent="-457200"/>
            <a:endParaRPr lang="en-US" smtClean="0"/>
          </a:p>
          <a:p>
            <a:pPr marL="533400" indent="-533400"/>
            <a:r>
              <a:rPr lang="tr-TR" smtClean="0"/>
              <a:t>Çıktılar</a:t>
            </a:r>
            <a:endParaRPr lang="en-US" smtClean="0"/>
          </a:p>
          <a:p>
            <a:pPr marL="914400" lvl="1" indent="-457200"/>
            <a:r>
              <a:rPr lang="tr-TR" smtClean="0"/>
              <a:t>Sayıların toplam çarpım ve ortalamaları</a:t>
            </a:r>
            <a:endParaRPr 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207000" y="3432175"/>
            <a:ext cx="1527175" cy="687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mic Sans MS" pitchFamily="66" charset="0"/>
              </a:rPr>
              <a:t>program</a:t>
            </a:r>
            <a:endParaRPr lang="tr-TR">
              <a:latin typeface="Comic Sans MS" pitchFamily="66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862388" y="3238500"/>
            <a:ext cx="925512" cy="4079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sayı1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851275" y="3883025"/>
            <a:ext cx="946150" cy="4206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sayı2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121525" y="3065463"/>
            <a:ext cx="1165225" cy="409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toplam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123113" y="3562350"/>
            <a:ext cx="1163637" cy="409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çarpım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123113" y="4068763"/>
            <a:ext cx="1163637" cy="4079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ortalama</a:t>
            </a:r>
            <a:endParaRPr lang="en-US">
              <a:latin typeface="Comic Sans MS" pitchFamily="66" charset="0"/>
            </a:endParaRPr>
          </a:p>
        </p:txBody>
      </p:sp>
      <p:cxnSp>
        <p:nvCxnSpPr>
          <p:cNvPr id="17420" name="Straight Arrow Connector 14"/>
          <p:cNvCxnSpPr>
            <a:cxnSpLocks noChangeShapeType="1"/>
            <a:stCxn id="17415" idx="3"/>
          </p:cNvCxnSpPr>
          <p:nvPr/>
        </p:nvCxnSpPr>
        <p:spPr bwMode="auto">
          <a:xfrm>
            <a:off x="4787900" y="3441700"/>
            <a:ext cx="419100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1" name="Straight Arrow Connector 16"/>
          <p:cNvCxnSpPr>
            <a:cxnSpLocks noChangeShapeType="1"/>
            <a:stCxn id="17416" idx="3"/>
          </p:cNvCxnSpPr>
          <p:nvPr/>
        </p:nvCxnSpPr>
        <p:spPr bwMode="auto">
          <a:xfrm flipV="1">
            <a:off x="4797425" y="3894138"/>
            <a:ext cx="420688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2" name="Straight Arrow Connector 18"/>
          <p:cNvCxnSpPr>
            <a:cxnSpLocks noChangeShapeType="1"/>
            <a:endCxn id="17417" idx="1"/>
          </p:cNvCxnSpPr>
          <p:nvPr/>
        </p:nvCxnSpPr>
        <p:spPr bwMode="auto">
          <a:xfrm flipV="1">
            <a:off x="6734175" y="3270250"/>
            <a:ext cx="387350" cy="31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3" name="Straight Arrow Connector 20"/>
          <p:cNvCxnSpPr>
            <a:cxnSpLocks noChangeShapeType="1"/>
            <a:stCxn id="17414" idx="3"/>
            <a:endCxn id="17418" idx="1"/>
          </p:cNvCxnSpPr>
          <p:nvPr/>
        </p:nvCxnSpPr>
        <p:spPr bwMode="auto">
          <a:xfrm flipV="1">
            <a:off x="6734175" y="3767138"/>
            <a:ext cx="388938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4" name="Straight Arrow Connector 22"/>
          <p:cNvCxnSpPr>
            <a:cxnSpLocks noChangeShapeType="1"/>
            <a:endCxn id="17419" idx="1"/>
          </p:cNvCxnSpPr>
          <p:nvPr/>
        </p:nvCxnSpPr>
        <p:spPr bwMode="auto">
          <a:xfrm>
            <a:off x="6734175" y="3970338"/>
            <a:ext cx="388938" cy="30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6C893352-293B-46AC-9FC3-EBCEF5669619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592263"/>
            <a:ext cx="8726487" cy="4953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sayı1 ve sayı2 </a:t>
            </a:r>
            <a:r>
              <a:rPr lang="tr-TR" dirty="0" err="1" smtClean="0"/>
              <a:t>yi</a:t>
            </a:r>
            <a:r>
              <a:rPr lang="tr-TR" dirty="0" smtClean="0"/>
              <a:t> girmelerini iste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 + </a:t>
            </a:r>
            <a:r>
              <a:rPr lang="tr-TR" dirty="0" smtClean="0"/>
              <a:t>sayı</a:t>
            </a:r>
            <a:r>
              <a:rPr lang="en-US" dirty="0" smtClean="0"/>
              <a:t>2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çarpım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 * </a:t>
            </a:r>
            <a:r>
              <a:rPr lang="tr-TR" dirty="0" smtClean="0"/>
              <a:t>sayı</a:t>
            </a:r>
            <a:r>
              <a:rPr lang="en-US" dirty="0" smtClean="0"/>
              <a:t>2;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ortalama</a:t>
            </a:r>
            <a:r>
              <a:rPr lang="en-US" dirty="0" smtClean="0"/>
              <a:t> = </a:t>
            </a:r>
            <a:r>
              <a:rPr lang="tr-TR" dirty="0" smtClean="0"/>
              <a:t>toplam</a:t>
            </a:r>
            <a:r>
              <a:rPr lang="en-US" dirty="0" smtClean="0"/>
              <a:t> / 2;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toplam, çarpım ve ortalamayı ekrana yaz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mtClean="0"/>
              <a:t>Örnek-3: 2 sayının toplam, çarpım ve ortalamasını hesaplama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540BEFDE-EF8D-44C7-BD42-CF4DDB8BDE82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6538"/>
            <a:ext cx="9144000" cy="1095375"/>
          </a:xfrm>
        </p:spPr>
        <p:txBody>
          <a:bodyPr/>
          <a:lstStyle/>
          <a:p>
            <a:r>
              <a:rPr lang="tr-TR" sz="3600" smtClean="0"/>
              <a:t>Örnek 3 için Akış Şeması</a:t>
            </a:r>
            <a:r>
              <a:rPr lang="en-US" sz="3600" smtClean="0"/>
              <a:t>: 2 sayının toplam, çarpım ve ortalamasını hesaplama</a:t>
            </a:r>
          </a:p>
        </p:txBody>
      </p:sp>
      <p:sp>
        <p:nvSpPr>
          <p:cNvPr id="325635" name="AutoShape 3"/>
          <p:cNvSpPr>
            <a:spLocks noChangeArrowheads="1"/>
          </p:cNvSpPr>
          <p:nvPr/>
        </p:nvSpPr>
        <p:spPr bwMode="auto">
          <a:xfrm>
            <a:off x="2744788" y="2068513"/>
            <a:ext cx="3571875" cy="741362"/>
          </a:xfrm>
          <a:prstGeom prst="parallelogram">
            <a:avLst>
              <a:gd name="adj" fmla="val 6167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Kullanıcıdan sayı1 ve </a:t>
            </a:r>
            <a:endParaRPr lang="tr-TR">
              <a:latin typeface="Comic Sans MS" pitchFamily="66" charset="0"/>
            </a:endParaRPr>
          </a:p>
          <a:p>
            <a:pPr algn="ctr"/>
            <a:r>
              <a:rPr lang="en-US">
                <a:latin typeface="Comic Sans MS" pitchFamily="66" charset="0"/>
              </a:rPr>
              <a:t>sayı2 yi girmelerini iste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2976563" y="3052763"/>
            <a:ext cx="3106737" cy="5270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toplam</a:t>
            </a:r>
            <a:r>
              <a:rPr lang="en-US">
                <a:latin typeface="Comic Sans MS" pitchFamily="66" charset="0"/>
              </a:rPr>
              <a:t> = sayı1 + sayı2</a:t>
            </a:r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>
            <a:off x="2143125" y="5429250"/>
            <a:ext cx="4676775" cy="500063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toplam, çarpım ve ortalamayı ekrana yaz</a:t>
            </a:r>
          </a:p>
        </p:txBody>
      </p:sp>
      <p:sp>
        <p:nvSpPr>
          <p:cNvPr id="325641" name="Rectangle 9"/>
          <p:cNvSpPr>
            <a:spLocks noChangeArrowheads="1"/>
          </p:cNvSpPr>
          <p:nvPr/>
        </p:nvSpPr>
        <p:spPr bwMode="auto">
          <a:xfrm>
            <a:off x="2743200" y="3822700"/>
            <a:ext cx="3575050" cy="555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çarpım</a:t>
            </a:r>
            <a:r>
              <a:rPr lang="en-US">
                <a:latin typeface="Comic Sans MS" pitchFamily="66" charset="0"/>
              </a:rPr>
              <a:t> = sayı1 * sayı2</a:t>
            </a:r>
          </a:p>
        </p:txBody>
      </p:sp>
      <p:sp>
        <p:nvSpPr>
          <p:cNvPr id="325643" name="Rectangle 11"/>
          <p:cNvSpPr>
            <a:spLocks noChangeArrowheads="1"/>
          </p:cNvSpPr>
          <p:nvPr/>
        </p:nvSpPr>
        <p:spPr bwMode="auto">
          <a:xfrm>
            <a:off x="3429000" y="4643438"/>
            <a:ext cx="2168525" cy="5191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ortalama</a:t>
            </a:r>
            <a:r>
              <a:rPr lang="en-US">
                <a:latin typeface="Comic Sans MS" pitchFamily="66" charset="0"/>
              </a:rPr>
              <a:t> =</a:t>
            </a:r>
            <a:r>
              <a:rPr lang="tr-TR">
                <a:latin typeface="Comic Sans MS" pitchFamily="66" charset="0"/>
              </a:rPr>
              <a:t>toplam</a:t>
            </a:r>
            <a:r>
              <a:rPr lang="en-US">
                <a:latin typeface="Comic Sans MS" pitchFamily="66" charset="0"/>
              </a:rPr>
              <a:t>/2</a:t>
            </a:r>
          </a:p>
        </p:txBody>
      </p:sp>
      <p:sp>
        <p:nvSpPr>
          <p:cNvPr id="325644" name="AutoShape 12"/>
          <p:cNvSpPr>
            <a:spLocks noChangeArrowheads="1"/>
          </p:cNvSpPr>
          <p:nvPr/>
        </p:nvSpPr>
        <p:spPr bwMode="auto">
          <a:xfrm>
            <a:off x="4094163" y="1536700"/>
            <a:ext cx="873125" cy="2889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4071938" y="6357938"/>
            <a:ext cx="873125" cy="2889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325644" idx="2"/>
            <a:endCxn id="325635" idx="0"/>
          </p:cNvCxnSpPr>
          <p:nvPr/>
        </p:nvCxnSpPr>
        <p:spPr bwMode="auto">
          <a:xfrm rot="5400000">
            <a:off x="4408488" y="1946275"/>
            <a:ext cx="242888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325635" idx="4"/>
            <a:endCxn id="325637" idx="0"/>
          </p:cNvCxnSpPr>
          <p:nvPr/>
        </p:nvCxnSpPr>
        <p:spPr bwMode="auto">
          <a:xfrm rot="5400000">
            <a:off x="4409282" y="2931319"/>
            <a:ext cx="241300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325637" idx="2"/>
            <a:endCxn id="325641" idx="0"/>
          </p:cNvCxnSpPr>
          <p:nvPr/>
        </p:nvCxnSpPr>
        <p:spPr bwMode="auto">
          <a:xfrm rot="5400000">
            <a:off x="4409281" y="3701257"/>
            <a:ext cx="2428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325641" idx="2"/>
            <a:endCxn id="325643" idx="0"/>
          </p:cNvCxnSpPr>
          <p:nvPr/>
        </p:nvCxnSpPr>
        <p:spPr bwMode="auto">
          <a:xfrm rot="5400000">
            <a:off x="4389437" y="4502151"/>
            <a:ext cx="265113" cy="17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/>
          <p:cNvCxnSpPr>
            <a:cxnSpLocks noChangeShapeType="1"/>
            <a:stCxn id="325643" idx="2"/>
          </p:cNvCxnSpPr>
          <p:nvPr/>
        </p:nvCxnSpPr>
        <p:spPr bwMode="auto">
          <a:xfrm rot="5400000">
            <a:off x="4364038" y="5280025"/>
            <a:ext cx="266700" cy="31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/>
          <p:cNvCxnSpPr>
            <a:cxnSpLocks noChangeShapeType="1"/>
            <a:endCxn id="325646" idx="0"/>
          </p:cNvCxnSpPr>
          <p:nvPr/>
        </p:nvCxnSpPr>
        <p:spPr bwMode="auto">
          <a:xfrm rot="16200000" flipH="1">
            <a:off x="4280694" y="6130132"/>
            <a:ext cx="428625" cy="26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nimBg="1"/>
      <p:bldP spid="325637" grpId="0" animBg="1"/>
      <p:bldP spid="325638" grpId="0" animBg="1"/>
      <p:bldP spid="325641" grpId="0" animBg="1"/>
      <p:bldP spid="325643" grpId="0" animBg="1"/>
      <p:bldP spid="325644" grpId="0" animBg="1"/>
      <p:bldP spid="3256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FB4E4169-47E0-46D6-BACD-BA3BE484391C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smtClean="0"/>
              <a:t>Örnek-4: bir çemberin çevresini ve alanını hesaplama</a:t>
            </a:r>
            <a:endParaRPr lang="en-US" sz="360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89075"/>
            <a:ext cx="8393113" cy="5056188"/>
          </a:xfrm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CC3300"/>
                </a:solidFill>
              </a:rPr>
              <a:t>Problem:</a:t>
            </a:r>
            <a:r>
              <a:rPr lang="en-US" smtClean="0"/>
              <a:t> </a:t>
            </a:r>
            <a:r>
              <a:rPr lang="tr-TR" smtClean="0"/>
              <a:t>bir çemberin çevresini ve alanını hesaplayan bir algoritma yazalım.</a:t>
            </a:r>
            <a:endParaRPr lang="en-US" smtClean="0"/>
          </a:p>
          <a:p>
            <a:pPr marL="533400" indent="-533400"/>
            <a:endParaRPr lang="en-US" smtClean="0"/>
          </a:p>
          <a:p>
            <a:pPr marL="533400" indent="-533400"/>
            <a:r>
              <a:rPr lang="tr-TR" smtClean="0"/>
              <a:t>Girdi</a:t>
            </a:r>
            <a:endParaRPr lang="en-US" smtClean="0"/>
          </a:p>
          <a:p>
            <a:pPr marL="914400" lvl="1" indent="-457200"/>
            <a:r>
              <a:rPr lang="tr-TR" smtClean="0"/>
              <a:t>Çemberin yarı çapı</a:t>
            </a:r>
            <a:endParaRPr lang="en-US" smtClean="0"/>
          </a:p>
          <a:p>
            <a:pPr marL="914400" lvl="1" indent="-457200"/>
            <a:endParaRPr lang="en-US" smtClean="0"/>
          </a:p>
          <a:p>
            <a:pPr marL="533400" indent="-533400"/>
            <a:r>
              <a:rPr lang="tr-TR" smtClean="0"/>
              <a:t>Çıktı</a:t>
            </a:r>
            <a:endParaRPr lang="en-US" smtClean="0"/>
          </a:p>
          <a:p>
            <a:pPr marL="914400" lvl="1" indent="-457200"/>
            <a:r>
              <a:rPr lang="tr-TR" smtClean="0"/>
              <a:t>Çemberin çevresi ve alanı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51A047EB-1B8B-464D-ACD2-714A4A33F7F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9713" y="1592263"/>
            <a:ext cx="8726487" cy="4953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 çemberin yarıçapını girmesini iste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çevre</a:t>
            </a:r>
            <a:r>
              <a:rPr lang="en-US" dirty="0" smtClean="0"/>
              <a:t> = 2 * 3.14 * </a:t>
            </a:r>
            <a:r>
              <a:rPr lang="tr-TR" dirty="0" smtClean="0"/>
              <a:t>yarıçap</a:t>
            </a:r>
            <a:r>
              <a:rPr lang="en-US" dirty="0" smtClean="0"/>
              <a:t>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alan</a:t>
            </a:r>
            <a:r>
              <a:rPr lang="en-US" dirty="0" smtClean="0"/>
              <a:t> = 3.14 * </a:t>
            </a:r>
            <a:r>
              <a:rPr lang="tr-TR" dirty="0" smtClean="0"/>
              <a:t>yarıçap</a:t>
            </a:r>
            <a:r>
              <a:rPr lang="en-US" dirty="0" smtClean="0"/>
              <a:t> * </a:t>
            </a:r>
            <a:r>
              <a:rPr lang="tr-TR" dirty="0" smtClean="0"/>
              <a:t>yarıçap</a:t>
            </a:r>
            <a:r>
              <a:rPr lang="en-US" dirty="0" smtClean="0"/>
              <a:t>;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Çevre ve alanı ekrana yazdır.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mtClean="0"/>
              <a:t>Örnek-4: bir çemberin çevresini ve alanını hesaplama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CC4757EE-899E-4756-AE17-2B80207810D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9572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sz="3600" dirty="0" smtClean="0"/>
              <a:t>Örnek 4 için Akış Şeması</a:t>
            </a:r>
            <a:r>
              <a:rPr lang="en-US" sz="3600" dirty="0" smtClean="0"/>
              <a:t>: </a:t>
            </a:r>
            <a:r>
              <a:rPr lang="tr-TR" sz="3600" dirty="0" smtClean="0"/>
              <a:t>çemberin çevresi ve alanını hesaplama</a:t>
            </a:r>
            <a:endParaRPr lang="en-US" sz="3600" dirty="0" smtClean="0"/>
          </a:p>
        </p:txBody>
      </p:sp>
      <p:sp>
        <p:nvSpPr>
          <p:cNvPr id="336899" name="AutoShape 3"/>
          <p:cNvSpPr>
            <a:spLocks noChangeArrowheads="1"/>
          </p:cNvSpPr>
          <p:nvPr/>
        </p:nvSpPr>
        <p:spPr bwMode="auto">
          <a:xfrm>
            <a:off x="2493963" y="2063751"/>
            <a:ext cx="3746500" cy="717178"/>
          </a:xfrm>
          <a:prstGeom prst="parallelogram">
            <a:avLst>
              <a:gd name="adj" fmla="val 38596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omic Sans MS" pitchFamily="66" charset="0"/>
              </a:rPr>
              <a:t>Kullanıcıdan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çemberin</a:t>
            </a:r>
            <a:r>
              <a:rPr lang="en-US" dirty="0">
                <a:latin typeface="Comic Sans MS" pitchFamily="66" charset="0"/>
              </a:rPr>
              <a:t> </a:t>
            </a:r>
            <a:endParaRPr lang="tr-TR" dirty="0">
              <a:latin typeface="Comic Sans MS" pitchFamily="66" charset="0"/>
            </a:endParaRPr>
          </a:p>
          <a:p>
            <a:pPr algn="ctr"/>
            <a:r>
              <a:rPr lang="en-US" dirty="0" err="1">
                <a:latin typeface="Comic Sans MS" pitchFamily="66" charset="0"/>
              </a:rPr>
              <a:t>yarıçapını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girmesini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iste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2578100" y="3206751"/>
            <a:ext cx="3579813" cy="43827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>
                <a:latin typeface="Comic Sans MS" pitchFamily="66" charset="0"/>
              </a:rPr>
              <a:t>çevre</a:t>
            </a:r>
            <a:r>
              <a:rPr lang="en-US" dirty="0">
                <a:latin typeface="Comic Sans MS" pitchFamily="66" charset="0"/>
              </a:rPr>
              <a:t> = 2*3.14*</a:t>
            </a:r>
            <a:r>
              <a:rPr lang="tr-TR" dirty="0">
                <a:latin typeface="Comic Sans MS" pitchFamily="66" charset="0"/>
              </a:rPr>
              <a:t>yarıçap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6902" name="AutoShape 6"/>
          <p:cNvSpPr>
            <a:spLocks noChangeArrowheads="1"/>
          </p:cNvSpPr>
          <p:nvPr/>
        </p:nvSpPr>
        <p:spPr bwMode="auto">
          <a:xfrm>
            <a:off x="3059832" y="4725144"/>
            <a:ext cx="2592288" cy="648072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 err="1">
                <a:latin typeface="Comic Sans MS" pitchFamily="66" charset="0"/>
              </a:rPr>
              <a:t>Çevre</a:t>
            </a:r>
            <a:r>
              <a:rPr lang="es-ES" dirty="0">
                <a:latin typeface="Comic Sans MS" pitchFamily="66" charset="0"/>
              </a:rPr>
              <a:t> ve </a:t>
            </a:r>
            <a:r>
              <a:rPr lang="es-ES" dirty="0" err="1">
                <a:latin typeface="Comic Sans MS" pitchFamily="66" charset="0"/>
              </a:rPr>
              <a:t>alanı</a:t>
            </a:r>
            <a:r>
              <a:rPr lang="es-ES" dirty="0">
                <a:latin typeface="Comic Sans MS" pitchFamily="66" charset="0"/>
              </a:rPr>
              <a:t> </a:t>
            </a:r>
            <a:endParaRPr lang="tr-TR" dirty="0" smtClean="0">
              <a:latin typeface="Comic Sans MS" pitchFamily="66" charset="0"/>
            </a:endParaRPr>
          </a:p>
          <a:p>
            <a:pPr algn="ctr"/>
            <a:r>
              <a:rPr lang="es-ES" dirty="0" err="1" smtClean="0">
                <a:latin typeface="Comic Sans MS" pitchFamily="66" charset="0"/>
              </a:rPr>
              <a:t>ekrana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>
                <a:latin typeface="Comic Sans MS" pitchFamily="66" charset="0"/>
              </a:rPr>
              <a:t>yazdır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2546350" y="3959672"/>
            <a:ext cx="3643313" cy="40543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>
                <a:latin typeface="Comic Sans MS" pitchFamily="66" charset="0"/>
              </a:rPr>
              <a:t>Alan</a:t>
            </a:r>
            <a:r>
              <a:rPr lang="en-US" dirty="0">
                <a:latin typeface="Comic Sans MS" pitchFamily="66" charset="0"/>
              </a:rPr>
              <a:t> = 3.14*</a:t>
            </a:r>
            <a:r>
              <a:rPr lang="tr-TR" dirty="0">
                <a:latin typeface="Comic Sans MS" pitchFamily="66" charset="0"/>
              </a:rPr>
              <a:t> yarıçap </a:t>
            </a:r>
            <a:r>
              <a:rPr lang="en-US" dirty="0">
                <a:latin typeface="Comic Sans MS" pitchFamily="66" charset="0"/>
              </a:rPr>
              <a:t>*</a:t>
            </a:r>
            <a:r>
              <a:rPr lang="tr-TR" dirty="0">
                <a:latin typeface="Comic Sans MS" pitchFamily="66" charset="0"/>
              </a:rPr>
              <a:t> yarıçap</a:t>
            </a:r>
            <a:r>
              <a:rPr lang="en-US" dirty="0">
                <a:latin typeface="Comic Sans MS" pitchFamily="66" charset="0"/>
              </a:rPr>
              <a:t>;</a:t>
            </a:r>
          </a:p>
        </p:txBody>
      </p:sp>
      <p:sp>
        <p:nvSpPr>
          <p:cNvPr id="336908" name="AutoShape 12"/>
          <p:cNvSpPr>
            <a:spLocks noChangeArrowheads="1"/>
          </p:cNvSpPr>
          <p:nvPr/>
        </p:nvSpPr>
        <p:spPr bwMode="auto">
          <a:xfrm>
            <a:off x="3860800" y="1398588"/>
            <a:ext cx="1014413" cy="401637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36910" name="AutoShape 14"/>
          <p:cNvSpPr>
            <a:spLocks noChangeArrowheads="1"/>
          </p:cNvSpPr>
          <p:nvPr/>
        </p:nvSpPr>
        <p:spPr bwMode="auto">
          <a:xfrm>
            <a:off x="3833813" y="5661248"/>
            <a:ext cx="1068387" cy="398463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36908" idx="2"/>
            <a:endCxn id="336899" idx="0"/>
          </p:cNvCxnSpPr>
          <p:nvPr/>
        </p:nvCxnSpPr>
        <p:spPr bwMode="auto">
          <a:xfrm flipH="1">
            <a:off x="4367213" y="1800225"/>
            <a:ext cx="794" cy="26352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19"/>
          <p:cNvCxnSpPr>
            <a:cxnSpLocks noChangeShapeType="1"/>
            <a:stCxn id="336899" idx="4"/>
            <a:endCxn id="336901" idx="0"/>
          </p:cNvCxnSpPr>
          <p:nvPr/>
        </p:nvCxnSpPr>
        <p:spPr bwMode="auto">
          <a:xfrm>
            <a:off x="4367213" y="2780929"/>
            <a:ext cx="794" cy="42582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336901" idx="2"/>
            <a:endCxn id="336905" idx="0"/>
          </p:cNvCxnSpPr>
          <p:nvPr/>
        </p:nvCxnSpPr>
        <p:spPr bwMode="auto">
          <a:xfrm>
            <a:off x="4368007" y="3645024"/>
            <a:ext cx="0" cy="31464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336905" idx="2"/>
          </p:cNvCxnSpPr>
          <p:nvPr/>
        </p:nvCxnSpPr>
        <p:spPr bwMode="auto">
          <a:xfrm>
            <a:off x="4368007" y="4365104"/>
            <a:ext cx="0" cy="36004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336902" idx="2"/>
            <a:endCxn id="336910" idx="0"/>
          </p:cNvCxnSpPr>
          <p:nvPr/>
        </p:nvCxnSpPr>
        <p:spPr bwMode="auto">
          <a:xfrm>
            <a:off x="4355976" y="5330371"/>
            <a:ext cx="12031" cy="33087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nimBg="1"/>
      <p:bldP spid="336901" grpId="0" animBg="1"/>
      <p:bldP spid="336902" grpId="0" animBg="1"/>
      <p:bldP spid="336905" grpId="0" animBg="1"/>
      <p:bldP spid="336908" grpId="0" animBg="1"/>
      <p:bldP spid="3369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4DCA1DE-A521-47DB-AC10-629BC161E17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Örnek-5: 2 sayının küçük ve büyük olanını bulma</a:t>
            </a:r>
            <a:endParaRPr lang="en-US" sz="3600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06525"/>
            <a:ext cx="8393113" cy="5138738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2 sayının küçük ve büyük olanını bulan bir algoritma yazalım.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</a:t>
            </a:r>
            <a:endParaRPr lang="en-US" dirty="0" smtClean="0"/>
          </a:p>
          <a:p>
            <a:pPr marL="914400" lvl="1" indent="-457200"/>
            <a:r>
              <a:rPr lang="en-US" dirty="0" smtClean="0"/>
              <a:t>2 </a:t>
            </a:r>
            <a:r>
              <a:rPr lang="tr-TR" dirty="0" smtClean="0"/>
              <a:t>sayı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Küçük ve büyük sayı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F49F676-68DC-4382-92DD-2684F18F64DA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19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331119"/>
            <a:ext cx="8689975" cy="502285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sayı1 ve sayı2’yi girmelerini iste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endParaRPr lang="en-US" sz="500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</a:t>
            </a:r>
            <a:r>
              <a:rPr lang="tr-TR" dirty="0" smtClean="0"/>
              <a:t>sayı</a:t>
            </a:r>
            <a:r>
              <a:rPr lang="en-US" dirty="0" smtClean="0"/>
              <a:t>1 &lt; </a:t>
            </a:r>
            <a:r>
              <a:rPr lang="tr-TR" dirty="0" smtClean="0"/>
              <a:t>sayı</a:t>
            </a:r>
            <a:r>
              <a:rPr lang="en-US" dirty="0" smtClean="0"/>
              <a:t>2)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2.1. </a:t>
            </a:r>
            <a:r>
              <a:rPr lang="tr-TR" dirty="0" smtClean="0"/>
              <a:t>küçük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1;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2.2. </a:t>
            </a:r>
            <a:r>
              <a:rPr lang="tr-TR" dirty="0" smtClean="0"/>
              <a:t>büyük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2;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 sayı</a:t>
            </a:r>
            <a:r>
              <a:rPr lang="en-US" dirty="0" smtClean="0"/>
              <a:t>1 &gt;= </a:t>
            </a:r>
            <a:r>
              <a:rPr lang="tr-TR" dirty="0" smtClean="0"/>
              <a:t>sayı</a:t>
            </a:r>
            <a:r>
              <a:rPr lang="en-US" dirty="0" smtClean="0"/>
              <a:t>2)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3.1. </a:t>
            </a:r>
            <a:r>
              <a:rPr lang="tr-TR" dirty="0" smtClean="0"/>
              <a:t>küçük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2;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3.2. </a:t>
            </a:r>
            <a:r>
              <a:rPr lang="tr-TR" dirty="0" smtClean="0"/>
              <a:t>büyük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1;</a:t>
            </a:r>
          </a:p>
          <a:p>
            <a:pPr marL="533400" indent="-533400">
              <a:buFontTx/>
              <a:buAutoNum type="arabicPeriod"/>
            </a:pPr>
            <a:endParaRPr lang="en-US" sz="600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Küçük ve büyük sayıları ekrana yazdır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Örnek-5: 2 sayının küçük ve büyük  olanını bulma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3672409"/>
          </a:xfrm>
        </p:spPr>
        <p:txBody>
          <a:bodyPr/>
          <a:lstStyle/>
          <a:p>
            <a:r>
              <a:rPr lang="en-US" sz="4800" dirty="0" smtClean="0"/>
              <a:t>Pseudo-code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>(yalancı kod)</a:t>
            </a:r>
            <a:r>
              <a:rPr lang="en-US" sz="4800" dirty="0" smtClean="0"/>
              <a:t> 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en-US" sz="4800" dirty="0" smtClean="0"/>
              <a:t>&amp; 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>Akış şemaları</a:t>
            </a:r>
            <a:endParaRPr lang="tr-T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DAAFF8CE-1584-4B3C-870A-3B57683D6E95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20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1095375"/>
          </a:xfrm>
        </p:spPr>
        <p:txBody>
          <a:bodyPr/>
          <a:lstStyle/>
          <a:p>
            <a:r>
              <a:rPr lang="tr-TR" sz="3600" smtClean="0"/>
              <a:t>Örnek 5 için Akış Şeması</a:t>
            </a:r>
            <a:r>
              <a:rPr lang="en-US" sz="3600" smtClean="0"/>
              <a:t>: </a:t>
            </a:r>
            <a:r>
              <a:rPr lang="tr-TR" sz="3600" smtClean="0"/>
              <a:t>2 sayının büyük ve küçük olanını bulma</a:t>
            </a:r>
            <a:endParaRPr lang="en-US" sz="3600" smtClean="0"/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1225550" y="2128838"/>
            <a:ext cx="5300663" cy="384175"/>
          </a:xfrm>
          <a:prstGeom prst="parallelogram">
            <a:avLst>
              <a:gd name="adj" fmla="val 3813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omic Sans MS" pitchFamily="66" charset="0"/>
              </a:rPr>
              <a:t>Kullanıcıdan</a:t>
            </a:r>
            <a:r>
              <a:rPr lang="en-US" dirty="0">
                <a:latin typeface="Comic Sans MS" pitchFamily="66" charset="0"/>
              </a:rPr>
              <a:t> sayı1 </a:t>
            </a:r>
            <a:r>
              <a:rPr lang="en-US" dirty="0" err="1">
                <a:latin typeface="Comic Sans MS" pitchFamily="66" charset="0"/>
              </a:rPr>
              <a:t>ve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sayı2</a:t>
            </a:r>
            <a:r>
              <a:rPr lang="tr-TR" dirty="0" smtClean="0">
                <a:latin typeface="Comic Sans MS" pitchFamily="66" charset="0"/>
              </a:rPr>
              <a:t>’</a:t>
            </a:r>
            <a:r>
              <a:rPr lang="en-US" dirty="0" err="1" smtClean="0">
                <a:latin typeface="Comic Sans MS" pitchFamily="66" charset="0"/>
              </a:rPr>
              <a:t>yi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girmelerini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iste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2631455" y="5517232"/>
            <a:ext cx="2160240" cy="597817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Küçük ve büyük </a:t>
            </a:r>
          </a:p>
          <a:p>
            <a:pPr algn="ctr"/>
            <a:r>
              <a:rPr lang="tr-TR" dirty="0" smtClean="0">
                <a:latin typeface="Comic Sans MS" pitchFamily="66" charset="0"/>
              </a:rPr>
              <a:t>sayıları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>
                <a:latin typeface="Comic Sans MS" pitchFamily="66" charset="0"/>
              </a:rPr>
              <a:t>yazdır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H="1">
            <a:off x="3714750" y="4884739"/>
            <a:ext cx="11113" cy="6324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5607" name="AutoShape 12"/>
          <p:cNvSpPr>
            <a:spLocks noChangeArrowheads="1"/>
          </p:cNvSpPr>
          <p:nvPr/>
        </p:nvSpPr>
        <p:spPr bwMode="auto">
          <a:xfrm>
            <a:off x="2097088" y="2705100"/>
            <a:ext cx="3243262" cy="949325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sayı1 &lt; sayı2 ?</a:t>
            </a:r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6235700" y="3787775"/>
            <a:ext cx="2090738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küçük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sayı1</a:t>
            </a:r>
          </a:p>
        </p:txBody>
      </p:sp>
      <p:sp>
        <p:nvSpPr>
          <p:cNvPr id="25609" name="Line 15"/>
          <p:cNvSpPr>
            <a:spLocks noChangeShapeType="1"/>
          </p:cNvSpPr>
          <p:nvPr/>
        </p:nvSpPr>
        <p:spPr bwMode="auto">
          <a:xfrm>
            <a:off x="5326063" y="3184525"/>
            <a:ext cx="185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610" name="Line 16"/>
          <p:cNvSpPr>
            <a:spLocks noChangeShapeType="1"/>
          </p:cNvSpPr>
          <p:nvPr/>
        </p:nvSpPr>
        <p:spPr bwMode="auto">
          <a:xfrm>
            <a:off x="3748088" y="5085184"/>
            <a:ext cx="351155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611" name="Line 17"/>
          <p:cNvSpPr>
            <a:spLocks noChangeShapeType="1"/>
          </p:cNvSpPr>
          <p:nvPr/>
        </p:nvSpPr>
        <p:spPr bwMode="auto">
          <a:xfrm>
            <a:off x="7183438" y="3163888"/>
            <a:ext cx="1587" cy="646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5612" name="Line 18"/>
          <p:cNvSpPr>
            <a:spLocks noChangeShapeType="1"/>
          </p:cNvSpPr>
          <p:nvPr/>
        </p:nvSpPr>
        <p:spPr bwMode="auto">
          <a:xfrm>
            <a:off x="7236296" y="4679950"/>
            <a:ext cx="0" cy="4179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613" name="Text Box 19"/>
          <p:cNvSpPr txBox="1">
            <a:spLocks noChangeArrowheads="1"/>
          </p:cNvSpPr>
          <p:nvPr/>
        </p:nvSpPr>
        <p:spPr bwMode="auto">
          <a:xfrm>
            <a:off x="5319713" y="2873375"/>
            <a:ext cx="65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evet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5614" name="Line 20"/>
          <p:cNvSpPr>
            <a:spLocks noChangeShapeType="1"/>
          </p:cNvSpPr>
          <p:nvPr/>
        </p:nvSpPr>
        <p:spPr bwMode="auto">
          <a:xfrm>
            <a:off x="7196138" y="4086225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5615" name="Rectangle 21"/>
          <p:cNvSpPr>
            <a:spLocks noChangeArrowheads="1"/>
          </p:cNvSpPr>
          <p:nvPr/>
        </p:nvSpPr>
        <p:spPr bwMode="auto">
          <a:xfrm>
            <a:off x="6243638" y="4375150"/>
            <a:ext cx="2136775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büyük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sayı2</a:t>
            </a:r>
          </a:p>
        </p:txBody>
      </p:sp>
      <p:sp>
        <p:nvSpPr>
          <p:cNvPr id="25616" name="Rectangle 22"/>
          <p:cNvSpPr>
            <a:spLocks noChangeArrowheads="1"/>
          </p:cNvSpPr>
          <p:nvPr/>
        </p:nvSpPr>
        <p:spPr bwMode="auto">
          <a:xfrm>
            <a:off x="2784475" y="3968750"/>
            <a:ext cx="2090738" cy="2936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küçük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sayı2</a:t>
            </a:r>
          </a:p>
        </p:txBody>
      </p:sp>
      <p:sp>
        <p:nvSpPr>
          <p:cNvPr id="25617" name="Line 23"/>
          <p:cNvSpPr>
            <a:spLocks noChangeShapeType="1"/>
          </p:cNvSpPr>
          <p:nvPr/>
        </p:nvSpPr>
        <p:spPr bwMode="auto">
          <a:xfrm>
            <a:off x="3711575" y="4265613"/>
            <a:ext cx="158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5618" name="Rectangle 24"/>
          <p:cNvSpPr>
            <a:spLocks noChangeArrowheads="1"/>
          </p:cNvSpPr>
          <p:nvPr/>
        </p:nvSpPr>
        <p:spPr bwMode="auto">
          <a:xfrm>
            <a:off x="2792413" y="4556125"/>
            <a:ext cx="2136775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büyük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sayı1</a:t>
            </a:r>
          </a:p>
        </p:txBody>
      </p:sp>
      <p:sp>
        <p:nvSpPr>
          <p:cNvPr id="25619" name="Line 25"/>
          <p:cNvSpPr>
            <a:spLocks noChangeShapeType="1"/>
          </p:cNvSpPr>
          <p:nvPr/>
        </p:nvSpPr>
        <p:spPr bwMode="auto">
          <a:xfrm>
            <a:off x="3714750" y="3714750"/>
            <a:ext cx="158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5620" name="Text Box 26"/>
          <p:cNvSpPr txBox="1">
            <a:spLocks noChangeArrowheads="1"/>
          </p:cNvSpPr>
          <p:nvPr/>
        </p:nvSpPr>
        <p:spPr bwMode="auto">
          <a:xfrm>
            <a:off x="3000375" y="3624263"/>
            <a:ext cx="1090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latin typeface="Comic Sans MS" pitchFamily="66" charset="0"/>
              </a:rPr>
              <a:t>Hayır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6683" name="AutoShape 27"/>
          <p:cNvSpPr>
            <a:spLocks noChangeArrowheads="1"/>
          </p:cNvSpPr>
          <p:nvPr/>
        </p:nvSpPr>
        <p:spPr bwMode="auto">
          <a:xfrm>
            <a:off x="3244850" y="1692275"/>
            <a:ext cx="873125" cy="2635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5622" name="Line 28"/>
          <p:cNvSpPr>
            <a:spLocks noChangeShapeType="1"/>
          </p:cNvSpPr>
          <p:nvPr/>
        </p:nvSpPr>
        <p:spPr bwMode="auto">
          <a:xfrm>
            <a:off x="3678238" y="1962150"/>
            <a:ext cx="12700" cy="184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5623" name="Line 29"/>
          <p:cNvSpPr>
            <a:spLocks noChangeShapeType="1"/>
          </p:cNvSpPr>
          <p:nvPr/>
        </p:nvSpPr>
        <p:spPr bwMode="auto">
          <a:xfrm>
            <a:off x="3714750" y="2511425"/>
            <a:ext cx="12700" cy="182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6686" name="AutoShape 30"/>
          <p:cNvSpPr>
            <a:spLocks noChangeArrowheads="1"/>
          </p:cNvSpPr>
          <p:nvPr/>
        </p:nvSpPr>
        <p:spPr bwMode="auto">
          <a:xfrm>
            <a:off x="3330575" y="6296025"/>
            <a:ext cx="873125" cy="2635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Bitiş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5625" name="Line 31"/>
          <p:cNvSpPr>
            <a:spLocks noChangeShapeType="1"/>
          </p:cNvSpPr>
          <p:nvPr/>
        </p:nvSpPr>
        <p:spPr bwMode="auto">
          <a:xfrm>
            <a:off x="3752850" y="6124575"/>
            <a:ext cx="12700" cy="18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 animBg="1"/>
      <p:bldP spid="25613" grpId="0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/>
      <p:bldP spid="326683" grpId="0" animBg="1"/>
      <p:bldP spid="25622" grpId="0" animBg="1"/>
      <p:bldP spid="25623" grpId="0" animBg="1"/>
      <p:bldP spid="326686" grpId="0" animBg="1"/>
      <p:bldP spid="256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250D4D2A-814E-4784-BA6E-63364CF4F78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21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Örnek-6: 3 sayının en küçük olanını bulma</a:t>
            </a:r>
            <a:endParaRPr lang="en-US" sz="3600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06525"/>
            <a:ext cx="8393113" cy="5138738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3 sayının en küçük olanını bulacak bir algoritma yazalım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 </a:t>
            </a:r>
            <a:endParaRPr lang="en-US" dirty="0" smtClean="0"/>
          </a:p>
          <a:p>
            <a:pPr marL="914400" lvl="1" indent="-457200"/>
            <a:r>
              <a:rPr lang="en-US" dirty="0" smtClean="0"/>
              <a:t>3 </a:t>
            </a:r>
            <a:r>
              <a:rPr lang="tr-TR" dirty="0" smtClean="0"/>
              <a:t>sayı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Sayılardan en küçük olanı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9B6033A-95CD-4674-B166-607EDAA484AF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22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084" y="1412776"/>
            <a:ext cx="8651875" cy="5022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Kullanıcıdan sayı1, sayı2 ve sayı3 ü girmelerini iste</a:t>
            </a:r>
            <a:endParaRPr lang="en-US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900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(sayı1 &lt; sayı2)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2.1. </a:t>
            </a:r>
            <a:r>
              <a:rPr lang="tr-TR" dirty="0" smtClean="0"/>
              <a:t>eğer</a:t>
            </a:r>
            <a:r>
              <a:rPr lang="en-US" dirty="0" smtClean="0"/>
              <a:t> (sayı1 &lt; sayı3) </a:t>
            </a:r>
            <a:r>
              <a:rPr lang="tr-TR" dirty="0" smtClean="0"/>
              <a:t>ise</a:t>
            </a:r>
            <a:r>
              <a:rPr lang="en-US" dirty="0" smtClean="0"/>
              <a:t> </a:t>
            </a:r>
            <a:r>
              <a:rPr lang="tr-TR" dirty="0" smtClean="0"/>
              <a:t>küçük</a:t>
            </a:r>
            <a:r>
              <a:rPr lang="en-US" dirty="0" smtClean="0"/>
              <a:t> = sayı1;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2.2. </a:t>
            </a: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yani,</a:t>
            </a:r>
            <a:r>
              <a:rPr lang="en-US" dirty="0" smtClean="0"/>
              <a:t> sayı3 &lt;= sayı1) </a:t>
            </a:r>
            <a:r>
              <a:rPr lang="tr-TR" dirty="0" smtClean="0"/>
              <a:t>küçük</a:t>
            </a:r>
            <a:r>
              <a:rPr lang="en-US" dirty="0" smtClean="0"/>
              <a:t> = sayı3;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</a:t>
            </a:r>
            <a:r>
              <a:rPr lang="en-US" dirty="0" smtClean="0"/>
              <a:t>, sayı1 &gt;= sayı2)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3.1. </a:t>
            </a:r>
            <a:r>
              <a:rPr lang="tr-TR" dirty="0" smtClean="0"/>
              <a:t>eğer</a:t>
            </a:r>
            <a:r>
              <a:rPr lang="en-US" dirty="0" smtClean="0"/>
              <a:t>  (sayı2 &lt; sayı3) </a:t>
            </a:r>
            <a:r>
              <a:rPr lang="tr-TR" dirty="0" smtClean="0"/>
              <a:t>küçük</a:t>
            </a:r>
            <a:r>
              <a:rPr lang="en-US" dirty="0" smtClean="0"/>
              <a:t> = sayı2;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3.2. </a:t>
            </a: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</a:t>
            </a:r>
            <a:r>
              <a:rPr lang="en-US" dirty="0" smtClean="0"/>
              <a:t>, sayı3 &lt;= sayı2) </a:t>
            </a:r>
            <a:r>
              <a:rPr lang="tr-TR" dirty="0" smtClean="0"/>
              <a:t>küçük</a:t>
            </a:r>
            <a:r>
              <a:rPr lang="en-US" dirty="0" smtClean="0"/>
              <a:t> = sayı3;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800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Küçük sayısını ekrana yaz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Örnek-6: 3 sayının en küçük olanını bulma (devam)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EC26C0C6-7A2F-4ABD-9BF5-193A10667D95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23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7638"/>
            <a:ext cx="8731250" cy="1095375"/>
          </a:xfrm>
        </p:spPr>
        <p:txBody>
          <a:bodyPr/>
          <a:lstStyle/>
          <a:p>
            <a:r>
              <a:rPr lang="tr-TR" sz="3600" smtClean="0"/>
              <a:t>Örnek 6 için Akış Şeması</a:t>
            </a:r>
            <a:r>
              <a:rPr lang="en-US" sz="3600" smtClean="0"/>
              <a:t>: </a:t>
            </a:r>
            <a:r>
              <a:rPr lang="tr-TR" sz="3600" smtClean="0"/>
              <a:t/>
            </a:r>
            <a:br>
              <a:rPr lang="tr-TR" sz="3600" smtClean="0"/>
            </a:br>
            <a:r>
              <a:rPr lang="tr-TR" sz="3600" smtClean="0"/>
              <a:t>3 sayıdan küçük olanını bulma</a:t>
            </a:r>
            <a:endParaRPr lang="en-US" sz="3600" smtClean="0"/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233363" y="1917700"/>
            <a:ext cx="3860800" cy="527050"/>
          </a:xfrm>
          <a:prstGeom prst="parallelogram">
            <a:avLst>
              <a:gd name="adj" fmla="val 20246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>
                <a:latin typeface="Comic Sans MS" pitchFamily="66" charset="0"/>
              </a:rPr>
              <a:t>Kullanıcıdan</a:t>
            </a:r>
            <a:r>
              <a:rPr lang="en-US" sz="1600" dirty="0">
                <a:latin typeface="Comic Sans MS" pitchFamily="66" charset="0"/>
              </a:rPr>
              <a:t> sayı1, sayı2 </a:t>
            </a:r>
            <a:r>
              <a:rPr lang="en-US" sz="1600" dirty="0" err="1">
                <a:latin typeface="Comic Sans MS" pitchFamily="66" charset="0"/>
              </a:rPr>
              <a:t>ve</a:t>
            </a:r>
            <a:r>
              <a:rPr lang="en-US" sz="1600" dirty="0">
                <a:latin typeface="Comic Sans MS" pitchFamily="66" charset="0"/>
              </a:rPr>
              <a:t> </a:t>
            </a:r>
            <a:endParaRPr lang="tr-TR" sz="1600" dirty="0">
              <a:latin typeface="Comic Sans MS" pitchFamily="66" charset="0"/>
            </a:endParaRPr>
          </a:p>
          <a:p>
            <a:pPr algn="ctr"/>
            <a:r>
              <a:rPr lang="en-US" sz="1600" dirty="0" smtClean="0">
                <a:latin typeface="Comic Sans MS" pitchFamily="66" charset="0"/>
              </a:rPr>
              <a:t>Sayı3</a:t>
            </a:r>
            <a:r>
              <a:rPr lang="tr-TR" sz="1600" dirty="0" smtClean="0">
                <a:latin typeface="Comic Sans MS" pitchFamily="66" charset="0"/>
              </a:rPr>
              <a:t>’</a:t>
            </a:r>
            <a:r>
              <a:rPr lang="en-US" sz="1600" dirty="0" smtClean="0">
                <a:latin typeface="Comic Sans MS" pitchFamily="66" charset="0"/>
              </a:rPr>
              <a:t>ü </a:t>
            </a:r>
            <a:r>
              <a:rPr lang="en-US" sz="1600" dirty="0" err="1">
                <a:latin typeface="Comic Sans MS" pitchFamily="66" charset="0"/>
              </a:rPr>
              <a:t>girmelerini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iste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427038" y="2701925"/>
            <a:ext cx="2822575" cy="6477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sayı1 &lt; sayı2 ?</a:t>
            </a:r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3236913" y="3030538"/>
            <a:ext cx="290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>
            <a:off x="6142038" y="3013075"/>
            <a:ext cx="1587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0" name="Text Box 12"/>
          <p:cNvSpPr txBox="1">
            <a:spLocks noChangeArrowheads="1"/>
          </p:cNvSpPr>
          <p:nvPr/>
        </p:nvSpPr>
        <p:spPr bwMode="auto">
          <a:xfrm>
            <a:off x="3257550" y="2720975"/>
            <a:ext cx="604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42036" name="AutoShape 20"/>
          <p:cNvSpPr>
            <a:spLocks noChangeArrowheads="1"/>
          </p:cNvSpPr>
          <p:nvPr/>
        </p:nvSpPr>
        <p:spPr bwMode="auto">
          <a:xfrm>
            <a:off x="1436688" y="1435100"/>
            <a:ext cx="760412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3802" name="Line 21"/>
          <p:cNvSpPr>
            <a:spLocks noChangeShapeType="1"/>
          </p:cNvSpPr>
          <p:nvPr/>
        </p:nvSpPr>
        <p:spPr bwMode="auto">
          <a:xfrm>
            <a:off x="1814513" y="1670050"/>
            <a:ext cx="11112" cy="236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3" name="Line 22"/>
          <p:cNvSpPr>
            <a:spLocks noChangeShapeType="1"/>
          </p:cNvSpPr>
          <p:nvPr/>
        </p:nvSpPr>
        <p:spPr bwMode="auto">
          <a:xfrm>
            <a:off x="1835150" y="2470150"/>
            <a:ext cx="11113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4" name="AutoShape 26"/>
          <p:cNvSpPr>
            <a:spLocks noChangeArrowheads="1"/>
          </p:cNvSpPr>
          <p:nvPr/>
        </p:nvSpPr>
        <p:spPr bwMode="auto">
          <a:xfrm>
            <a:off x="4857750" y="3706813"/>
            <a:ext cx="2538413" cy="6477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sayı1 &lt; sayı3 ?</a:t>
            </a:r>
          </a:p>
        </p:txBody>
      </p:sp>
      <p:sp>
        <p:nvSpPr>
          <p:cNvPr id="33805" name="AutoShape 28"/>
          <p:cNvSpPr>
            <a:spLocks noChangeArrowheads="1"/>
          </p:cNvSpPr>
          <p:nvPr/>
        </p:nvSpPr>
        <p:spPr bwMode="auto">
          <a:xfrm>
            <a:off x="568325" y="3681413"/>
            <a:ext cx="2538413" cy="6477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sayı2 &lt; sayı3 ?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1841500" y="3360738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 flipV="1">
            <a:off x="3121025" y="4008438"/>
            <a:ext cx="765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08" name="Line 31"/>
          <p:cNvSpPr>
            <a:spLocks noChangeShapeType="1"/>
          </p:cNvSpPr>
          <p:nvPr/>
        </p:nvSpPr>
        <p:spPr bwMode="auto">
          <a:xfrm>
            <a:off x="3876675" y="4017963"/>
            <a:ext cx="1588" cy="639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09" name="Rectangle 33"/>
          <p:cNvSpPr>
            <a:spLocks noChangeArrowheads="1"/>
          </p:cNvSpPr>
          <p:nvPr/>
        </p:nvSpPr>
        <p:spPr bwMode="auto">
          <a:xfrm>
            <a:off x="3155950" y="4673600"/>
            <a:ext cx="1473200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sayı2</a:t>
            </a:r>
          </a:p>
        </p:txBody>
      </p:sp>
      <p:sp>
        <p:nvSpPr>
          <p:cNvPr id="33810" name="Line 34"/>
          <p:cNvSpPr>
            <a:spLocks noChangeShapeType="1"/>
          </p:cNvSpPr>
          <p:nvPr/>
        </p:nvSpPr>
        <p:spPr bwMode="auto">
          <a:xfrm>
            <a:off x="1828800" y="4340225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11" name="Rectangle 35"/>
          <p:cNvSpPr>
            <a:spLocks noChangeArrowheads="1"/>
          </p:cNvSpPr>
          <p:nvPr/>
        </p:nvSpPr>
        <p:spPr bwMode="auto">
          <a:xfrm>
            <a:off x="1068388" y="4651375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sayı3</a:t>
            </a:r>
          </a:p>
        </p:txBody>
      </p:sp>
      <p:sp>
        <p:nvSpPr>
          <p:cNvPr id="33812" name="Text Box 36"/>
          <p:cNvSpPr txBox="1">
            <a:spLocks noChangeArrowheads="1"/>
          </p:cNvSpPr>
          <p:nvPr/>
        </p:nvSpPr>
        <p:spPr bwMode="auto">
          <a:xfrm>
            <a:off x="1214438" y="3289300"/>
            <a:ext cx="957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3813" name="Line 37"/>
          <p:cNvSpPr>
            <a:spLocks noChangeShapeType="1"/>
          </p:cNvSpPr>
          <p:nvPr/>
        </p:nvSpPr>
        <p:spPr bwMode="auto">
          <a:xfrm>
            <a:off x="6130925" y="4352925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14" name="Rectangle 38"/>
          <p:cNvSpPr>
            <a:spLocks noChangeArrowheads="1"/>
          </p:cNvSpPr>
          <p:nvPr/>
        </p:nvSpPr>
        <p:spPr bwMode="auto">
          <a:xfrm>
            <a:off x="5370513" y="4664075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sayı</a:t>
            </a:r>
            <a:r>
              <a:rPr lang="tr-TR" sz="1600" dirty="0">
                <a:latin typeface="Comic Sans MS" pitchFamily="66" charset="0"/>
              </a:rPr>
              <a:t>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3815" name="Line 39"/>
          <p:cNvSpPr>
            <a:spLocks noChangeShapeType="1"/>
          </p:cNvSpPr>
          <p:nvPr/>
        </p:nvSpPr>
        <p:spPr bwMode="auto">
          <a:xfrm flipV="1">
            <a:off x="7385050" y="4033838"/>
            <a:ext cx="765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16" name="Line 40"/>
          <p:cNvSpPr>
            <a:spLocks noChangeShapeType="1"/>
          </p:cNvSpPr>
          <p:nvPr/>
        </p:nvSpPr>
        <p:spPr bwMode="auto">
          <a:xfrm>
            <a:off x="8140700" y="4043363"/>
            <a:ext cx="1588" cy="639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17" name="Rectangle 41"/>
          <p:cNvSpPr>
            <a:spLocks noChangeArrowheads="1"/>
          </p:cNvSpPr>
          <p:nvPr/>
        </p:nvSpPr>
        <p:spPr bwMode="auto">
          <a:xfrm>
            <a:off x="7419975" y="4699000"/>
            <a:ext cx="1473200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sayı</a:t>
            </a:r>
            <a:r>
              <a:rPr lang="tr-TR" sz="1600" dirty="0">
                <a:latin typeface="Comic Sans MS" pitchFamily="66" charset="0"/>
              </a:rPr>
              <a:t>1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3818" name="Text Box 42"/>
          <p:cNvSpPr txBox="1">
            <a:spLocks noChangeArrowheads="1"/>
          </p:cNvSpPr>
          <p:nvPr/>
        </p:nvSpPr>
        <p:spPr bwMode="auto">
          <a:xfrm>
            <a:off x="3141663" y="3700463"/>
            <a:ext cx="604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3819" name="Oval 43"/>
          <p:cNvSpPr>
            <a:spLocks noChangeArrowheads="1"/>
          </p:cNvSpPr>
          <p:nvPr/>
        </p:nvSpPr>
        <p:spPr bwMode="auto">
          <a:xfrm>
            <a:off x="6012160" y="5216525"/>
            <a:ext cx="179387" cy="156691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3820" name="Line 44"/>
          <p:cNvSpPr>
            <a:spLocks noChangeShapeType="1"/>
          </p:cNvSpPr>
          <p:nvPr/>
        </p:nvSpPr>
        <p:spPr bwMode="auto">
          <a:xfrm flipV="1">
            <a:off x="1878261" y="5517232"/>
            <a:ext cx="423837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21" name="Line 45"/>
          <p:cNvSpPr>
            <a:spLocks noChangeShapeType="1"/>
          </p:cNvSpPr>
          <p:nvPr/>
        </p:nvSpPr>
        <p:spPr bwMode="auto">
          <a:xfrm flipH="1">
            <a:off x="1878260" y="5214911"/>
            <a:ext cx="1960311" cy="20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22" name="Line 46"/>
          <p:cNvSpPr>
            <a:spLocks noChangeShapeType="1"/>
          </p:cNvSpPr>
          <p:nvPr/>
        </p:nvSpPr>
        <p:spPr bwMode="auto">
          <a:xfrm flipH="1">
            <a:off x="1820070" y="4997450"/>
            <a:ext cx="8730" cy="7358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23" name="Line 47"/>
          <p:cNvSpPr>
            <a:spLocks noChangeShapeType="1"/>
          </p:cNvSpPr>
          <p:nvPr/>
        </p:nvSpPr>
        <p:spPr bwMode="auto">
          <a:xfrm>
            <a:off x="6118225" y="4957763"/>
            <a:ext cx="1588" cy="277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24" name="Text Box 48"/>
          <p:cNvSpPr txBox="1">
            <a:spLocks noChangeArrowheads="1"/>
          </p:cNvSpPr>
          <p:nvPr/>
        </p:nvSpPr>
        <p:spPr bwMode="auto">
          <a:xfrm>
            <a:off x="7364413" y="3738563"/>
            <a:ext cx="604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3825" name="Text Box 49"/>
          <p:cNvSpPr txBox="1">
            <a:spLocks noChangeArrowheads="1"/>
          </p:cNvSpPr>
          <p:nvPr/>
        </p:nvSpPr>
        <p:spPr bwMode="auto">
          <a:xfrm>
            <a:off x="1143000" y="4306888"/>
            <a:ext cx="977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3826" name="Text Box 50"/>
          <p:cNvSpPr txBox="1">
            <a:spLocks noChangeArrowheads="1"/>
          </p:cNvSpPr>
          <p:nvPr/>
        </p:nvSpPr>
        <p:spPr bwMode="auto">
          <a:xfrm>
            <a:off x="5429250" y="4306888"/>
            <a:ext cx="1006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3827" name="Line 51"/>
          <p:cNvSpPr>
            <a:spLocks noChangeShapeType="1"/>
          </p:cNvSpPr>
          <p:nvPr/>
        </p:nvSpPr>
        <p:spPr bwMode="auto">
          <a:xfrm>
            <a:off x="3838576" y="4957763"/>
            <a:ext cx="0" cy="2674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28" name="Line 52"/>
          <p:cNvSpPr>
            <a:spLocks noChangeShapeType="1"/>
          </p:cNvSpPr>
          <p:nvPr/>
        </p:nvSpPr>
        <p:spPr bwMode="auto">
          <a:xfrm flipV="1">
            <a:off x="6191547" y="5286920"/>
            <a:ext cx="1982491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29" name="Line 53"/>
          <p:cNvSpPr>
            <a:spLocks noChangeShapeType="1"/>
          </p:cNvSpPr>
          <p:nvPr/>
        </p:nvSpPr>
        <p:spPr bwMode="auto">
          <a:xfrm>
            <a:off x="8166100" y="5010150"/>
            <a:ext cx="7938" cy="2767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30" name="AutoShape 55"/>
          <p:cNvSpPr>
            <a:spLocks noChangeArrowheads="1"/>
          </p:cNvSpPr>
          <p:nvPr/>
        </p:nvSpPr>
        <p:spPr bwMode="auto">
          <a:xfrm>
            <a:off x="827584" y="5733256"/>
            <a:ext cx="2101354" cy="442119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 </a:t>
            </a:r>
            <a:r>
              <a:rPr lang="en-US" sz="1600" dirty="0" err="1">
                <a:latin typeface="Comic Sans MS" pitchFamily="66" charset="0"/>
              </a:rPr>
              <a:t>sayısını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yaz</a:t>
            </a:r>
            <a:r>
              <a:rPr lang="tr-TR" sz="1600" dirty="0" err="1">
                <a:latin typeface="Comic Sans MS" pitchFamily="66" charset="0"/>
              </a:rPr>
              <a:t>dır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2072" name="AutoShape 56"/>
          <p:cNvSpPr>
            <a:spLocks noChangeArrowheads="1"/>
          </p:cNvSpPr>
          <p:nvPr/>
        </p:nvSpPr>
        <p:spPr bwMode="auto">
          <a:xfrm>
            <a:off x="1479550" y="6324600"/>
            <a:ext cx="760413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3832" name="Line 57"/>
          <p:cNvSpPr>
            <a:spLocks noChangeShapeType="1"/>
          </p:cNvSpPr>
          <p:nvPr/>
        </p:nvSpPr>
        <p:spPr bwMode="auto">
          <a:xfrm>
            <a:off x="1847850" y="6175375"/>
            <a:ext cx="11113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833" name="Line 58"/>
          <p:cNvSpPr>
            <a:spLocks noChangeShapeType="1"/>
          </p:cNvSpPr>
          <p:nvPr/>
        </p:nvSpPr>
        <p:spPr bwMode="auto">
          <a:xfrm>
            <a:off x="6110833" y="5373217"/>
            <a:ext cx="0" cy="1440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5374B871-9092-409D-B334-62BEDD4819A0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497013"/>
            <a:ext cx="8651875" cy="502285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sayı1, sayı2 ve sayı3 ü girmelerini iste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küçük</a:t>
            </a:r>
            <a:r>
              <a:rPr lang="en-US" dirty="0" smtClean="0"/>
              <a:t> = sayı1;   </a:t>
            </a:r>
            <a:r>
              <a:rPr lang="en-US" sz="2000" dirty="0" smtClean="0"/>
              <a:t>(</a:t>
            </a:r>
            <a:r>
              <a:rPr lang="tr-TR" sz="2000" dirty="0" smtClean="0"/>
              <a:t>sayı1 in en küçük olduğunu </a:t>
            </a:r>
            <a:r>
              <a:rPr lang="tr-TR" sz="2000" dirty="0" err="1" smtClean="0"/>
              <a:t>farzedelim</a:t>
            </a:r>
            <a:r>
              <a:rPr lang="en-US" sz="2000" dirty="0" smtClean="0"/>
              <a:t>)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(sayı2 &lt; </a:t>
            </a:r>
            <a:r>
              <a:rPr lang="tr-TR" dirty="0" smtClean="0"/>
              <a:t>küçük</a:t>
            </a:r>
            <a:r>
              <a:rPr lang="en-US" dirty="0" smtClean="0"/>
              <a:t>) </a:t>
            </a:r>
            <a:r>
              <a:rPr lang="tr-TR" dirty="0" smtClean="0"/>
              <a:t>küçük</a:t>
            </a:r>
            <a:r>
              <a:rPr lang="en-US" dirty="0" smtClean="0"/>
              <a:t> = sayı2;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(sayı3 &lt; </a:t>
            </a:r>
            <a:r>
              <a:rPr lang="tr-TR" dirty="0" smtClean="0"/>
              <a:t>küçük</a:t>
            </a:r>
            <a:r>
              <a:rPr lang="en-US" dirty="0" smtClean="0"/>
              <a:t>) </a:t>
            </a:r>
            <a:r>
              <a:rPr lang="tr-TR" dirty="0" smtClean="0"/>
              <a:t>küçük</a:t>
            </a:r>
            <a:r>
              <a:rPr lang="en-US" dirty="0" smtClean="0"/>
              <a:t> = sayı3;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küçük sayısını ekrana yaz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Örnek-7: 3 sayının en küçük olanını bulma (2. algoritma)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A2138F6D-5B9A-4C13-B23B-A39BA05EC9CD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25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7638"/>
            <a:ext cx="8731250" cy="1095375"/>
          </a:xfrm>
        </p:spPr>
        <p:txBody>
          <a:bodyPr/>
          <a:lstStyle/>
          <a:p>
            <a:r>
              <a:rPr lang="tr-TR" sz="3600" smtClean="0"/>
              <a:t>Örnek 7 için Akış Şeması</a:t>
            </a:r>
            <a:r>
              <a:rPr lang="en-US" sz="3600" smtClean="0"/>
              <a:t>: </a:t>
            </a:r>
            <a:br>
              <a:rPr lang="en-US" sz="3600" smtClean="0"/>
            </a:br>
            <a:r>
              <a:rPr lang="tr-TR" sz="3600" smtClean="0"/>
              <a:t> 3 sayıdan küçük olanını bulma</a:t>
            </a:r>
            <a:endParaRPr lang="en-US" sz="3600" smtClean="0"/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2408238" y="1917700"/>
            <a:ext cx="3860800" cy="527050"/>
          </a:xfrm>
          <a:prstGeom prst="parallelogram">
            <a:avLst>
              <a:gd name="adj" fmla="val 20246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>
                <a:latin typeface="Comic Sans MS" pitchFamily="66" charset="0"/>
              </a:rPr>
              <a:t>Kullanıcıdan</a:t>
            </a:r>
            <a:r>
              <a:rPr lang="en-US" sz="1600" dirty="0">
                <a:latin typeface="Comic Sans MS" pitchFamily="66" charset="0"/>
              </a:rPr>
              <a:t> sayı1, sayı2 </a:t>
            </a:r>
            <a:r>
              <a:rPr lang="en-US" sz="1600" dirty="0" err="1">
                <a:latin typeface="Comic Sans MS" pitchFamily="66" charset="0"/>
              </a:rPr>
              <a:t>ve</a:t>
            </a:r>
            <a:r>
              <a:rPr lang="en-US" sz="1600" dirty="0">
                <a:latin typeface="Comic Sans MS" pitchFamily="66" charset="0"/>
              </a:rPr>
              <a:t> </a:t>
            </a:r>
            <a:endParaRPr lang="tr-TR" sz="1600" dirty="0">
              <a:latin typeface="Comic Sans MS" pitchFamily="66" charset="0"/>
            </a:endParaRPr>
          </a:p>
          <a:p>
            <a:pPr algn="ctr"/>
            <a:r>
              <a:rPr lang="en-US" sz="1600" dirty="0" smtClean="0">
                <a:latin typeface="Comic Sans MS" pitchFamily="66" charset="0"/>
              </a:rPr>
              <a:t>Sayı3</a:t>
            </a:r>
            <a:r>
              <a:rPr lang="tr-TR" sz="1600" dirty="0" smtClean="0">
                <a:latin typeface="Comic Sans MS" pitchFamily="66" charset="0"/>
              </a:rPr>
              <a:t>’</a:t>
            </a:r>
            <a:r>
              <a:rPr lang="en-US" sz="1600" dirty="0" smtClean="0">
                <a:latin typeface="Comic Sans MS" pitchFamily="66" charset="0"/>
              </a:rPr>
              <a:t>ü </a:t>
            </a:r>
            <a:r>
              <a:rPr lang="en-US" sz="1600" dirty="0" err="1">
                <a:latin typeface="Comic Sans MS" pitchFamily="66" charset="0"/>
              </a:rPr>
              <a:t>girmelerini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iste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2886075" y="3168650"/>
            <a:ext cx="2306638" cy="5064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pitchFamily="66" charset="0"/>
              </a:rPr>
              <a:t>sayı2 &lt; </a:t>
            </a:r>
            <a:r>
              <a:rPr lang="tr-TR" sz="1600" dirty="0" smtClean="0">
                <a:latin typeface="Comic Sans MS" pitchFamily="66" charset="0"/>
              </a:rPr>
              <a:t>küçük </a:t>
            </a:r>
            <a:r>
              <a:rPr lang="en-US" sz="1600" dirty="0">
                <a:latin typeface="Comic Sans MS" pitchFamily="66" charset="0"/>
              </a:rPr>
              <a:t>?</a:t>
            </a:r>
          </a:p>
        </p:txBody>
      </p:sp>
      <p:sp>
        <p:nvSpPr>
          <p:cNvPr id="345096" name="AutoShape 8"/>
          <p:cNvSpPr>
            <a:spLocks noChangeArrowheads="1"/>
          </p:cNvSpPr>
          <p:nvPr/>
        </p:nvSpPr>
        <p:spPr bwMode="auto">
          <a:xfrm>
            <a:off x="3611563" y="1435100"/>
            <a:ext cx="760412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3989388" y="1670050"/>
            <a:ext cx="11112" cy="236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4010025" y="2470150"/>
            <a:ext cx="11113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25" name="Line 13"/>
          <p:cNvSpPr>
            <a:spLocks noChangeShapeType="1"/>
          </p:cNvSpPr>
          <p:nvPr/>
        </p:nvSpPr>
        <p:spPr bwMode="auto">
          <a:xfrm flipH="1">
            <a:off x="4005263" y="3686175"/>
            <a:ext cx="11112" cy="946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26" name="Text Box 19"/>
          <p:cNvSpPr txBox="1">
            <a:spLocks noChangeArrowheads="1"/>
          </p:cNvSpPr>
          <p:nvPr/>
        </p:nvSpPr>
        <p:spPr bwMode="auto">
          <a:xfrm>
            <a:off x="3338513" y="3806825"/>
            <a:ext cx="673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4827" name="Rectangle 41"/>
          <p:cNvSpPr>
            <a:spLocks noChangeArrowheads="1"/>
          </p:cNvSpPr>
          <p:nvPr/>
        </p:nvSpPr>
        <p:spPr bwMode="auto">
          <a:xfrm>
            <a:off x="3282950" y="2682875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sayı1</a:t>
            </a:r>
          </a:p>
        </p:txBody>
      </p:sp>
      <p:sp>
        <p:nvSpPr>
          <p:cNvPr id="34828" name="Line 42"/>
          <p:cNvSpPr>
            <a:spLocks noChangeShapeType="1"/>
          </p:cNvSpPr>
          <p:nvPr/>
        </p:nvSpPr>
        <p:spPr bwMode="auto">
          <a:xfrm>
            <a:off x="4003675" y="2965450"/>
            <a:ext cx="1588" cy="21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29" name="Line 43"/>
          <p:cNvSpPr>
            <a:spLocks noChangeShapeType="1"/>
          </p:cNvSpPr>
          <p:nvPr/>
        </p:nvSpPr>
        <p:spPr bwMode="auto">
          <a:xfrm flipV="1">
            <a:off x="5192713" y="3421063"/>
            <a:ext cx="8286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830" name="Rectangle 44"/>
          <p:cNvSpPr>
            <a:spLocks noChangeArrowheads="1"/>
          </p:cNvSpPr>
          <p:nvPr/>
        </p:nvSpPr>
        <p:spPr bwMode="auto">
          <a:xfrm>
            <a:off x="5253038" y="3729038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sayı2</a:t>
            </a:r>
          </a:p>
        </p:txBody>
      </p:sp>
      <p:sp>
        <p:nvSpPr>
          <p:cNvPr id="34831" name="Line 45"/>
          <p:cNvSpPr>
            <a:spLocks noChangeShapeType="1"/>
          </p:cNvSpPr>
          <p:nvPr/>
        </p:nvSpPr>
        <p:spPr bwMode="auto">
          <a:xfrm>
            <a:off x="6026150" y="3417888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32" name="Text Box 47"/>
          <p:cNvSpPr txBox="1">
            <a:spLocks noChangeArrowheads="1"/>
          </p:cNvSpPr>
          <p:nvPr/>
        </p:nvSpPr>
        <p:spPr bwMode="auto">
          <a:xfrm>
            <a:off x="5137150" y="3135313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4833" name="Line 48"/>
          <p:cNvSpPr>
            <a:spLocks noChangeShapeType="1"/>
          </p:cNvSpPr>
          <p:nvPr/>
        </p:nvSpPr>
        <p:spPr bwMode="auto">
          <a:xfrm>
            <a:off x="6024563" y="4010025"/>
            <a:ext cx="14287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834" name="Line 49"/>
          <p:cNvSpPr>
            <a:spLocks noChangeShapeType="1"/>
          </p:cNvSpPr>
          <p:nvPr/>
        </p:nvSpPr>
        <p:spPr bwMode="auto">
          <a:xfrm flipV="1">
            <a:off x="3994150" y="4268788"/>
            <a:ext cx="206851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835" name="AutoShape 61"/>
          <p:cNvSpPr>
            <a:spLocks noChangeArrowheads="1"/>
          </p:cNvSpPr>
          <p:nvPr/>
        </p:nvSpPr>
        <p:spPr bwMode="auto">
          <a:xfrm>
            <a:off x="2886075" y="4635500"/>
            <a:ext cx="2306638" cy="5064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pitchFamily="66" charset="0"/>
              </a:rPr>
              <a:t>sayı3 &lt; </a:t>
            </a:r>
            <a:r>
              <a:rPr lang="tr-TR" sz="1600" dirty="0" smtClean="0">
                <a:latin typeface="Comic Sans MS" pitchFamily="66" charset="0"/>
              </a:rPr>
              <a:t>küçük </a:t>
            </a:r>
            <a:r>
              <a:rPr lang="en-US" sz="1600" dirty="0">
                <a:latin typeface="Comic Sans MS" pitchFamily="66" charset="0"/>
              </a:rPr>
              <a:t>?</a:t>
            </a:r>
          </a:p>
        </p:txBody>
      </p:sp>
      <p:sp>
        <p:nvSpPr>
          <p:cNvPr id="34836" name="Line 62"/>
          <p:cNvSpPr>
            <a:spLocks noChangeShapeType="1"/>
          </p:cNvSpPr>
          <p:nvPr/>
        </p:nvSpPr>
        <p:spPr bwMode="auto">
          <a:xfrm flipH="1">
            <a:off x="4010025" y="5153025"/>
            <a:ext cx="6350" cy="7242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37" name="Text Box 63"/>
          <p:cNvSpPr txBox="1">
            <a:spLocks noChangeArrowheads="1"/>
          </p:cNvSpPr>
          <p:nvPr/>
        </p:nvSpPr>
        <p:spPr bwMode="auto">
          <a:xfrm>
            <a:off x="3338513" y="5273675"/>
            <a:ext cx="673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4838" name="Line 64"/>
          <p:cNvSpPr>
            <a:spLocks noChangeShapeType="1"/>
          </p:cNvSpPr>
          <p:nvPr/>
        </p:nvSpPr>
        <p:spPr bwMode="auto">
          <a:xfrm flipV="1">
            <a:off x="5192713" y="4887913"/>
            <a:ext cx="8286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839" name="Rectangle 65"/>
          <p:cNvSpPr>
            <a:spLocks noChangeArrowheads="1"/>
          </p:cNvSpPr>
          <p:nvPr/>
        </p:nvSpPr>
        <p:spPr bwMode="auto">
          <a:xfrm>
            <a:off x="5253038" y="5195888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sayı3</a:t>
            </a:r>
          </a:p>
        </p:txBody>
      </p:sp>
      <p:sp>
        <p:nvSpPr>
          <p:cNvPr id="34840" name="Line 66"/>
          <p:cNvSpPr>
            <a:spLocks noChangeShapeType="1"/>
          </p:cNvSpPr>
          <p:nvPr/>
        </p:nvSpPr>
        <p:spPr bwMode="auto">
          <a:xfrm>
            <a:off x="6026150" y="4884738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41" name="Text Box 68"/>
          <p:cNvSpPr txBox="1">
            <a:spLocks noChangeArrowheads="1"/>
          </p:cNvSpPr>
          <p:nvPr/>
        </p:nvSpPr>
        <p:spPr bwMode="auto">
          <a:xfrm>
            <a:off x="5137150" y="4602163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4842" name="Line 69"/>
          <p:cNvSpPr>
            <a:spLocks noChangeShapeType="1"/>
          </p:cNvSpPr>
          <p:nvPr/>
        </p:nvSpPr>
        <p:spPr bwMode="auto">
          <a:xfrm>
            <a:off x="6024563" y="5476875"/>
            <a:ext cx="14287" cy="1462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843" name="Line 70"/>
          <p:cNvSpPr>
            <a:spLocks noChangeShapeType="1"/>
          </p:cNvSpPr>
          <p:nvPr/>
        </p:nvSpPr>
        <p:spPr bwMode="auto">
          <a:xfrm flipV="1">
            <a:off x="4006850" y="5623148"/>
            <a:ext cx="205581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844" name="AutoShape 72"/>
          <p:cNvSpPr>
            <a:spLocks noChangeArrowheads="1"/>
          </p:cNvSpPr>
          <p:nvPr/>
        </p:nvSpPr>
        <p:spPr bwMode="auto">
          <a:xfrm>
            <a:off x="2915816" y="5851254"/>
            <a:ext cx="2143695" cy="518766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 </a:t>
            </a:r>
            <a:r>
              <a:rPr lang="en-US" sz="1600" dirty="0" err="1">
                <a:latin typeface="Comic Sans MS" pitchFamily="66" charset="0"/>
              </a:rPr>
              <a:t>sayısını</a:t>
            </a:r>
            <a:r>
              <a:rPr lang="en-US" sz="1600" dirty="0">
                <a:latin typeface="Comic Sans MS" pitchFamily="66" charset="0"/>
              </a:rPr>
              <a:t> </a:t>
            </a:r>
            <a:endParaRPr lang="tr-TR" sz="1600" dirty="0" smtClean="0">
              <a:latin typeface="Comic Sans MS" pitchFamily="66" charset="0"/>
            </a:endParaRPr>
          </a:p>
          <a:p>
            <a:pPr algn="ctr"/>
            <a:r>
              <a:rPr lang="en-US" sz="1600" dirty="0" err="1" smtClean="0">
                <a:latin typeface="Comic Sans MS" pitchFamily="66" charset="0"/>
              </a:rPr>
              <a:t>ekrana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yaz</a:t>
            </a:r>
            <a:r>
              <a:rPr lang="tr-TR" sz="1600" dirty="0" err="1">
                <a:latin typeface="Comic Sans MS" pitchFamily="66" charset="0"/>
              </a:rPr>
              <a:t>dır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5161" name="AutoShape 73"/>
          <p:cNvSpPr>
            <a:spLocks noChangeArrowheads="1"/>
          </p:cNvSpPr>
          <p:nvPr/>
        </p:nvSpPr>
        <p:spPr bwMode="auto">
          <a:xfrm>
            <a:off x="3616325" y="6537325"/>
            <a:ext cx="760413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846" name="Line 74"/>
          <p:cNvSpPr>
            <a:spLocks noChangeShapeType="1"/>
          </p:cNvSpPr>
          <p:nvPr/>
        </p:nvSpPr>
        <p:spPr bwMode="auto">
          <a:xfrm flipH="1">
            <a:off x="3995738" y="6309320"/>
            <a:ext cx="14287" cy="2422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/>
          </a:bodyPr>
          <a:lstStyle/>
          <a:p>
            <a:r>
              <a:rPr lang="tr-TR" sz="3200" dirty="0" smtClean="0"/>
              <a:t>Örnek-8: Kenar uzunlukları verilen bir dikdörtgenin alanının hesaplanması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12750" y="1406525"/>
            <a:ext cx="8393113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Kenar uzunlukları verilen bir dikdörtgenin alanını hesaplayalım.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Kısa ve uzun kenar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Dikdörtgenin alanı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7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Örnek-8: Kenar uzunlukları verilen bir dikdörtgenin alanının hesaplanması (devam)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9556" y="1524000"/>
            <a:ext cx="87264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buFontTx/>
              <a:buAutoNum type="arabicPeriod"/>
            </a:pPr>
            <a:r>
              <a:rPr lang="tr-TR" sz="24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Kullanıcıdan dikdörtgenin uzun ve kısa kenarlarının girmesini iste</a:t>
            </a:r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alan</a:t>
            </a:r>
            <a:r>
              <a:rPr lang="en-US" sz="2400" dirty="0" smtClean="0"/>
              <a:t> = </a:t>
            </a:r>
            <a:r>
              <a:rPr lang="tr-TR" sz="2400" dirty="0" err="1" smtClean="0"/>
              <a:t>uzunkenar</a:t>
            </a:r>
            <a:r>
              <a:rPr lang="en-US" sz="2400" dirty="0" smtClean="0"/>
              <a:t> * </a:t>
            </a:r>
            <a:r>
              <a:rPr lang="tr-TR" sz="2400" dirty="0" err="1" smtClean="0"/>
              <a:t>kısakenar</a:t>
            </a:r>
            <a:r>
              <a:rPr lang="en-US" sz="2400" dirty="0" smtClean="0"/>
              <a:t>;</a:t>
            </a:r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alanı ekrana yazdır.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Bitir</a:t>
            </a:r>
          </a:p>
          <a:p>
            <a:pPr marL="533400" indent="-533400">
              <a:buFontTx/>
              <a:buAutoNum type="arabicPeriod"/>
            </a:pP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57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CC4757EE-899E-4756-AE17-2B80207810D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28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36899" name="AutoShape 3"/>
          <p:cNvSpPr>
            <a:spLocks noChangeArrowheads="1"/>
          </p:cNvSpPr>
          <p:nvPr/>
        </p:nvSpPr>
        <p:spPr bwMode="auto">
          <a:xfrm>
            <a:off x="2123728" y="2063751"/>
            <a:ext cx="4536503" cy="717178"/>
          </a:xfrm>
          <a:prstGeom prst="parallelogram">
            <a:avLst>
              <a:gd name="adj" fmla="val 38596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omic Sans MS" pitchFamily="66" charset="0"/>
              </a:rPr>
              <a:t>Kullanıcıdan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dikdörtgenin uzun ve </a:t>
            </a:r>
          </a:p>
          <a:p>
            <a:pPr algn="ctr"/>
            <a:r>
              <a:rPr lang="tr-TR" dirty="0" smtClean="0">
                <a:latin typeface="Comic Sans MS" pitchFamily="66" charset="0"/>
              </a:rPr>
              <a:t>kısa kenarlarının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gir</a:t>
            </a:r>
            <a:r>
              <a:rPr lang="tr-TR" dirty="0" smtClean="0">
                <a:latin typeface="Comic Sans MS" pitchFamily="66" charset="0"/>
              </a:rPr>
              <a:t>il</a:t>
            </a:r>
            <a:r>
              <a:rPr lang="en-US" dirty="0" err="1" smtClean="0">
                <a:latin typeface="Comic Sans MS" pitchFamily="66" charset="0"/>
              </a:rPr>
              <a:t>mesini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iste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6902" name="AutoShape 6"/>
          <p:cNvSpPr>
            <a:spLocks noChangeArrowheads="1"/>
          </p:cNvSpPr>
          <p:nvPr/>
        </p:nvSpPr>
        <p:spPr bwMode="auto">
          <a:xfrm>
            <a:off x="3203848" y="3966641"/>
            <a:ext cx="2304256" cy="648072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 err="1" smtClean="0">
                <a:latin typeface="Comic Sans MS" pitchFamily="66" charset="0"/>
              </a:rPr>
              <a:t>alanı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ekrana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>
                <a:latin typeface="Comic Sans MS" pitchFamily="66" charset="0"/>
              </a:rPr>
              <a:t>yazdır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2555776" y="3201169"/>
            <a:ext cx="3643313" cy="40543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>
                <a:latin typeface="Comic Sans MS" pitchFamily="66" charset="0"/>
              </a:rPr>
              <a:t>Alan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tr-TR" dirty="0" err="1" smtClean="0">
                <a:latin typeface="Comic Sans MS" pitchFamily="66" charset="0"/>
              </a:rPr>
              <a:t>uzunKenar</a:t>
            </a:r>
            <a:r>
              <a:rPr lang="en-US" dirty="0" smtClean="0">
                <a:latin typeface="Comic Sans MS" pitchFamily="66" charset="0"/>
              </a:rPr>
              <a:t>*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kısaKenar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6908" name="AutoShape 12"/>
          <p:cNvSpPr>
            <a:spLocks noChangeArrowheads="1"/>
          </p:cNvSpPr>
          <p:nvPr/>
        </p:nvSpPr>
        <p:spPr bwMode="auto">
          <a:xfrm>
            <a:off x="3860800" y="1398588"/>
            <a:ext cx="1014413" cy="401637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36910" name="AutoShape 14"/>
          <p:cNvSpPr>
            <a:spLocks noChangeArrowheads="1"/>
          </p:cNvSpPr>
          <p:nvPr/>
        </p:nvSpPr>
        <p:spPr bwMode="auto">
          <a:xfrm>
            <a:off x="3843239" y="4902745"/>
            <a:ext cx="1068387" cy="398463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36908" idx="2"/>
            <a:endCxn id="336899" idx="0"/>
          </p:cNvCxnSpPr>
          <p:nvPr/>
        </p:nvCxnSpPr>
        <p:spPr bwMode="auto">
          <a:xfrm>
            <a:off x="4368007" y="1800225"/>
            <a:ext cx="23973" cy="26352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336899" idx="4"/>
            <a:endCxn id="336905" idx="0"/>
          </p:cNvCxnSpPr>
          <p:nvPr/>
        </p:nvCxnSpPr>
        <p:spPr bwMode="auto">
          <a:xfrm flipH="1">
            <a:off x="4377433" y="2780929"/>
            <a:ext cx="14547" cy="42024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336905" idx="2"/>
          </p:cNvCxnSpPr>
          <p:nvPr/>
        </p:nvCxnSpPr>
        <p:spPr bwMode="auto">
          <a:xfrm>
            <a:off x="4377433" y="3606601"/>
            <a:ext cx="0" cy="36004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336902" idx="2"/>
            <a:endCxn id="336910" idx="0"/>
          </p:cNvCxnSpPr>
          <p:nvPr/>
        </p:nvCxnSpPr>
        <p:spPr bwMode="auto">
          <a:xfrm>
            <a:off x="4355976" y="4571868"/>
            <a:ext cx="21457" cy="33087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Örnek-8: Kenar uzunlukları verilen bir dikdörtgenin alanının hesaplanması (devam)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58043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nimBg="1"/>
      <p:bldP spid="336902" grpId="0" animBg="1"/>
      <p:bldP spid="336905" grpId="0" animBg="1"/>
      <p:bldP spid="336908" grpId="0" animBg="1"/>
      <p:bldP spid="3369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tr-TR" dirty="0"/>
              <a:t>Uyarı: kullanıcı uzun veya kısa kenar için 0 veya negatif bir değer girerse ne </a:t>
            </a:r>
            <a:r>
              <a:rPr lang="tr-TR" dirty="0" smtClean="0"/>
              <a:t>olur?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Negatif </a:t>
            </a:r>
            <a:r>
              <a:rPr lang="tr-TR" dirty="0">
                <a:solidFill>
                  <a:srgbClr val="FF0000"/>
                </a:solidFill>
              </a:rPr>
              <a:t>veya 0 alan olabilir mi?</a:t>
            </a:r>
            <a:endParaRPr lang="en-US" dirty="0">
              <a:solidFill>
                <a:srgbClr val="FF0000"/>
              </a:solidFill>
            </a:endParaRPr>
          </a:p>
          <a:p>
            <a:endParaRPr lang="tr-TR" dirty="0" smtClean="0"/>
          </a:p>
          <a:p>
            <a:r>
              <a:rPr lang="tr-TR" dirty="0" smtClean="0"/>
              <a:t>Ne Yapmalıyız?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Kontrol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Örnek-8: Kenar uzunlukları verilen bir dikdörtgenin alanının hesaplanması (devam)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8381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F889341-0F15-4EF4-951D-34CB2BABE073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1049337"/>
          </a:xfrm>
        </p:spPr>
        <p:txBody>
          <a:bodyPr/>
          <a:lstStyle/>
          <a:p>
            <a:r>
              <a:rPr lang="en-US" sz="3600" dirty="0" smtClean="0"/>
              <a:t>Pseudo-code</a:t>
            </a:r>
            <a:r>
              <a:rPr lang="tr-TR" sz="3600" dirty="0" smtClean="0"/>
              <a:t>(yalancı kod)</a:t>
            </a:r>
            <a:r>
              <a:rPr lang="en-US" sz="3600" dirty="0" smtClean="0"/>
              <a:t> &amp; </a:t>
            </a:r>
            <a:r>
              <a:rPr lang="tr-TR" sz="3600" dirty="0" smtClean="0"/>
              <a:t>Akış şemaları</a:t>
            </a:r>
            <a:endParaRPr lang="en-US" sz="3600" dirty="0" smtClean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00188"/>
            <a:ext cx="8393113" cy="5045075"/>
          </a:xfrm>
        </p:spPr>
        <p:txBody>
          <a:bodyPr/>
          <a:lstStyle/>
          <a:p>
            <a:pPr marL="533400" indent="-533400"/>
            <a:r>
              <a:rPr lang="tr-TR" dirty="0" smtClean="0"/>
              <a:t>Algoritmalar genelde anlaşılır dillerle yazılır</a:t>
            </a:r>
            <a:endParaRPr lang="en-US" dirty="0" smtClean="0"/>
          </a:p>
          <a:p>
            <a:pPr marL="914400" lvl="1" indent="-457200"/>
            <a:r>
              <a:rPr lang="tr-TR" dirty="0" smtClean="0"/>
              <a:t>Bu algoritma stilleri </a:t>
            </a:r>
            <a:r>
              <a:rPr lang="en-US" dirty="0" smtClean="0">
                <a:solidFill>
                  <a:srgbClr val="CC3300"/>
                </a:solidFill>
              </a:rPr>
              <a:t>pseudo-code</a:t>
            </a:r>
            <a:r>
              <a:rPr lang="tr-TR" dirty="0" smtClean="0">
                <a:solidFill>
                  <a:srgbClr val="CC3300"/>
                </a:solidFill>
              </a:rPr>
              <a:t>(yalancı kod) </a:t>
            </a:r>
            <a:r>
              <a:rPr lang="tr-TR" dirty="0" smtClean="0"/>
              <a:t>olarak adlandırılır</a:t>
            </a:r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Yalancı kodlar genellikle çözüme başlamak için iyi bir yoldur.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Bununla beraber, program akışı bu tür yalancı kodlarla  her zaman çok açık olmayabilir!</a:t>
            </a:r>
            <a:endParaRPr lang="en-US" dirty="0" smtClean="0"/>
          </a:p>
          <a:p>
            <a:pPr marL="914400" lvl="1" indent="-457200"/>
            <a:r>
              <a:rPr lang="tr-TR" dirty="0" smtClean="0"/>
              <a:t>Bunun için, kontrol akışını daha açık ifade etmek için </a:t>
            </a:r>
            <a:r>
              <a:rPr lang="tr-TR" dirty="0" smtClean="0">
                <a:solidFill>
                  <a:srgbClr val="C00000"/>
                </a:solidFill>
              </a:rPr>
              <a:t>Akış şemaları </a:t>
            </a:r>
            <a:r>
              <a:rPr lang="tr-TR" dirty="0" smtClean="0"/>
              <a:t>kullanılır.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Örnek-8: Kenar uzunlukları verilen bir dikdörtgenin alanının hesaplanması (devam)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39713" y="1592263"/>
            <a:ext cx="87264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buFontTx/>
              <a:buAutoNum type="arabicPeriod"/>
            </a:pPr>
            <a:r>
              <a:rPr lang="tr-TR" sz="24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Kullanıcıdan dikdörtgenin uzun kenarını girmesini iste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Eğer (uzun kenar &lt;= 0 ) ise 1. adıma git</a:t>
            </a:r>
          </a:p>
          <a:p>
            <a:pPr marL="533400" indent="-533400">
              <a:buFontTx/>
              <a:buAutoNum type="arabicPeriod"/>
            </a:pPr>
            <a:r>
              <a:rPr lang="tr-TR" sz="2400" dirty="0"/>
              <a:t>Kullanıcıdan dikdörtgenin </a:t>
            </a:r>
            <a:r>
              <a:rPr lang="tr-TR" sz="2400" dirty="0" smtClean="0"/>
              <a:t>kısa kenarını </a:t>
            </a:r>
            <a:r>
              <a:rPr lang="tr-TR" sz="2400" dirty="0"/>
              <a:t>girmesini iste</a:t>
            </a:r>
          </a:p>
          <a:p>
            <a:pPr marL="533400" indent="-533400">
              <a:buFontTx/>
              <a:buAutoNum type="arabicPeriod"/>
            </a:pPr>
            <a:r>
              <a:rPr lang="tr-TR" sz="2400" dirty="0"/>
              <a:t>Eğer </a:t>
            </a:r>
            <a:r>
              <a:rPr lang="tr-TR" sz="2400" dirty="0" smtClean="0"/>
              <a:t>(kısa kenar &lt;= </a:t>
            </a:r>
            <a:r>
              <a:rPr lang="tr-TR" sz="2400" dirty="0"/>
              <a:t>0 ) ise </a:t>
            </a:r>
            <a:r>
              <a:rPr lang="tr-TR" sz="2400" dirty="0" smtClean="0"/>
              <a:t>3. </a:t>
            </a:r>
            <a:r>
              <a:rPr lang="tr-TR" sz="2400" dirty="0"/>
              <a:t>adıma git</a:t>
            </a: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alan</a:t>
            </a:r>
            <a:r>
              <a:rPr lang="en-US" sz="2400" dirty="0" smtClean="0"/>
              <a:t> = </a:t>
            </a:r>
            <a:r>
              <a:rPr lang="tr-TR" sz="2400" dirty="0" err="1" smtClean="0"/>
              <a:t>uzunkenar</a:t>
            </a:r>
            <a:r>
              <a:rPr lang="en-US" sz="2400" dirty="0" smtClean="0"/>
              <a:t> * </a:t>
            </a:r>
            <a:r>
              <a:rPr lang="tr-TR" sz="2400" dirty="0" err="1" smtClean="0"/>
              <a:t>kısakenar</a:t>
            </a:r>
            <a:r>
              <a:rPr lang="en-US" sz="2400" dirty="0" smtClean="0"/>
              <a:t>;</a:t>
            </a:r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alanı ekrana yazdır.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Bitir</a:t>
            </a:r>
          </a:p>
        </p:txBody>
      </p:sp>
    </p:spTree>
    <p:extLst>
      <p:ext uri="{BB962C8B-B14F-4D97-AF65-F5344CB8AC3E}">
        <p14:creationId xmlns:p14="http://schemas.microsoft.com/office/powerpoint/2010/main" val="38699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CC4757EE-899E-4756-AE17-2B80207810D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31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36899" name="AutoShape 3"/>
          <p:cNvSpPr>
            <a:spLocks noChangeArrowheads="1"/>
          </p:cNvSpPr>
          <p:nvPr/>
        </p:nvSpPr>
        <p:spPr bwMode="auto">
          <a:xfrm>
            <a:off x="892125" y="2063751"/>
            <a:ext cx="3073502" cy="635335"/>
          </a:xfrm>
          <a:prstGeom prst="parallelogram">
            <a:avLst>
              <a:gd name="adj" fmla="val 5874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>
                <a:latin typeface="Comic Sans MS" pitchFamily="66" charset="0"/>
              </a:rPr>
              <a:t>Kullanıcıdan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tr-TR" sz="1400" dirty="0" smtClean="0">
                <a:latin typeface="Comic Sans MS" pitchFamily="66" charset="0"/>
              </a:rPr>
              <a:t>dikdörtgenin uzun </a:t>
            </a:r>
          </a:p>
          <a:p>
            <a:pPr algn="ctr"/>
            <a:r>
              <a:rPr lang="tr-TR" sz="1400" dirty="0" smtClean="0">
                <a:latin typeface="Comic Sans MS" pitchFamily="66" charset="0"/>
              </a:rPr>
              <a:t>kenarının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gir</a:t>
            </a:r>
            <a:r>
              <a:rPr lang="tr-TR" sz="1400" dirty="0" smtClean="0">
                <a:latin typeface="Comic Sans MS" pitchFamily="66" charset="0"/>
              </a:rPr>
              <a:t>il</a:t>
            </a:r>
            <a:r>
              <a:rPr lang="en-US" sz="1400" dirty="0" err="1" smtClean="0">
                <a:latin typeface="Comic Sans MS" pitchFamily="66" charset="0"/>
              </a:rPr>
              <a:t>mesini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iste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36902" name="AutoShape 6"/>
          <p:cNvSpPr>
            <a:spLocks noChangeArrowheads="1"/>
          </p:cNvSpPr>
          <p:nvPr/>
        </p:nvSpPr>
        <p:spPr bwMode="auto">
          <a:xfrm>
            <a:off x="5868144" y="3623504"/>
            <a:ext cx="1728192" cy="648072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400" dirty="0" err="1" smtClean="0">
                <a:latin typeface="Comic Sans MS" pitchFamily="66" charset="0"/>
              </a:rPr>
              <a:t>alanı</a:t>
            </a:r>
            <a:r>
              <a:rPr lang="es-ES" sz="1400" dirty="0" smtClean="0">
                <a:latin typeface="Comic Sans MS" pitchFamily="66" charset="0"/>
              </a:rPr>
              <a:t> </a:t>
            </a:r>
            <a:r>
              <a:rPr lang="es-ES" sz="1400" dirty="0" err="1" smtClean="0">
                <a:latin typeface="Comic Sans MS" pitchFamily="66" charset="0"/>
              </a:rPr>
              <a:t>ekrana</a:t>
            </a:r>
            <a:r>
              <a:rPr lang="es-ES" sz="1400" dirty="0" smtClean="0">
                <a:latin typeface="Comic Sans MS" pitchFamily="66" charset="0"/>
              </a:rPr>
              <a:t> </a:t>
            </a:r>
            <a:r>
              <a:rPr lang="es-ES" sz="1400" dirty="0" err="1">
                <a:latin typeface="Comic Sans MS" pitchFamily="66" charset="0"/>
              </a:rPr>
              <a:t>yazdır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5563545" y="2858032"/>
            <a:ext cx="2628292" cy="40543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 dirty="0">
                <a:latin typeface="Comic Sans MS" pitchFamily="66" charset="0"/>
              </a:rPr>
              <a:t>Alan</a:t>
            </a:r>
            <a:r>
              <a:rPr lang="en-US" sz="1400" dirty="0">
                <a:latin typeface="Comic Sans MS" pitchFamily="66" charset="0"/>
              </a:rPr>
              <a:t> = </a:t>
            </a:r>
            <a:r>
              <a:rPr lang="tr-TR" sz="1400" dirty="0" smtClean="0">
                <a:latin typeface="Comic Sans MS" pitchFamily="66" charset="0"/>
              </a:rPr>
              <a:t>Uzun Kenar</a:t>
            </a:r>
            <a:r>
              <a:rPr lang="en-US" sz="1400" dirty="0" smtClean="0">
                <a:latin typeface="Comic Sans MS" pitchFamily="66" charset="0"/>
              </a:rPr>
              <a:t>*</a:t>
            </a:r>
            <a:r>
              <a:rPr lang="tr-TR" sz="1400" dirty="0" smtClean="0">
                <a:latin typeface="Comic Sans MS" pitchFamily="66" charset="0"/>
              </a:rPr>
              <a:t> Kısa Kenar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36908" name="AutoShape 12"/>
          <p:cNvSpPr>
            <a:spLocks noChangeArrowheads="1"/>
          </p:cNvSpPr>
          <p:nvPr/>
        </p:nvSpPr>
        <p:spPr bwMode="auto">
          <a:xfrm>
            <a:off x="1936104" y="1374612"/>
            <a:ext cx="1014413" cy="401637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36910" name="AutoShape 14"/>
          <p:cNvSpPr>
            <a:spLocks noChangeArrowheads="1"/>
          </p:cNvSpPr>
          <p:nvPr/>
        </p:nvSpPr>
        <p:spPr bwMode="auto">
          <a:xfrm>
            <a:off x="6198046" y="4635069"/>
            <a:ext cx="1068387" cy="398463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36908" idx="2"/>
            <a:endCxn id="336899" idx="0"/>
          </p:cNvCxnSpPr>
          <p:nvPr/>
        </p:nvCxnSpPr>
        <p:spPr bwMode="auto">
          <a:xfrm flipH="1">
            <a:off x="2428876" y="1776249"/>
            <a:ext cx="14435" cy="28750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336899" idx="4"/>
            <a:endCxn id="13" idx="0"/>
          </p:cNvCxnSpPr>
          <p:nvPr/>
        </p:nvCxnSpPr>
        <p:spPr bwMode="auto">
          <a:xfrm>
            <a:off x="2428876" y="2699086"/>
            <a:ext cx="11421" cy="29786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336905" idx="2"/>
          </p:cNvCxnSpPr>
          <p:nvPr/>
        </p:nvCxnSpPr>
        <p:spPr bwMode="auto">
          <a:xfrm>
            <a:off x="6877691" y="3263464"/>
            <a:ext cx="0" cy="36004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336902" idx="2"/>
            <a:endCxn id="336910" idx="0"/>
          </p:cNvCxnSpPr>
          <p:nvPr/>
        </p:nvCxnSpPr>
        <p:spPr bwMode="auto">
          <a:xfrm>
            <a:off x="6732240" y="4228731"/>
            <a:ext cx="0" cy="4063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Örnek-8: Kenar uzunlukları verilen bir dikdörtgenin alanının hesaplanması (devam)</a:t>
            </a:r>
            <a:endParaRPr lang="tr-TR" sz="3200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286978" y="2996952"/>
            <a:ext cx="2306638" cy="5064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 dirty="0" smtClean="0">
                <a:latin typeface="Comic Sans MS" pitchFamily="66" charset="0"/>
              </a:rPr>
              <a:t>Uzun Kenar</a:t>
            </a:r>
            <a:r>
              <a:rPr lang="en-US" sz="1400" dirty="0" smtClean="0">
                <a:latin typeface="Comic Sans MS" pitchFamily="66" charset="0"/>
              </a:rPr>
              <a:t> &lt;</a:t>
            </a:r>
            <a:r>
              <a:rPr lang="tr-TR" sz="1400" dirty="0" smtClean="0">
                <a:latin typeface="Comic Sans MS" pitchFamily="66" charset="0"/>
              </a:rPr>
              <a:t>=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tr-TR" sz="1400" dirty="0" smtClean="0">
                <a:latin typeface="Comic Sans MS" pitchFamily="66" charset="0"/>
              </a:rPr>
              <a:t>0 </a:t>
            </a:r>
            <a:r>
              <a:rPr lang="en-US" sz="1400" dirty="0">
                <a:latin typeface="Comic Sans MS" pitchFamily="66" charset="0"/>
              </a:rPr>
              <a:t>?</a:t>
            </a: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2427288" y="3495683"/>
            <a:ext cx="7298" cy="3796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V="1">
            <a:off x="3583311" y="3250158"/>
            <a:ext cx="818214" cy="133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3663208" y="2823534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 dirty="0">
                <a:latin typeface="Comic Sans MS" pitchFamily="66" charset="0"/>
              </a:rPr>
              <a:t>evet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V="1">
            <a:off x="2548309" y="1931988"/>
            <a:ext cx="185321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4401524" y="1931989"/>
            <a:ext cx="0" cy="13181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892125" y="3875286"/>
            <a:ext cx="3073502" cy="635335"/>
          </a:xfrm>
          <a:prstGeom prst="parallelogram">
            <a:avLst>
              <a:gd name="adj" fmla="val 5874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>
                <a:latin typeface="Comic Sans MS" pitchFamily="66" charset="0"/>
              </a:rPr>
              <a:t>Kullanıcıdan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tr-TR" sz="1400" dirty="0" smtClean="0">
                <a:latin typeface="Comic Sans MS" pitchFamily="66" charset="0"/>
              </a:rPr>
              <a:t>dikdörtgenin kısa </a:t>
            </a:r>
          </a:p>
          <a:p>
            <a:pPr algn="ctr"/>
            <a:r>
              <a:rPr lang="tr-TR" sz="1400" dirty="0" smtClean="0">
                <a:latin typeface="Comic Sans MS" pitchFamily="66" charset="0"/>
              </a:rPr>
              <a:t>kenarının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gir</a:t>
            </a:r>
            <a:r>
              <a:rPr lang="tr-TR" sz="1400" dirty="0" smtClean="0">
                <a:latin typeface="Comic Sans MS" pitchFamily="66" charset="0"/>
              </a:rPr>
              <a:t>il</a:t>
            </a:r>
            <a:r>
              <a:rPr lang="en-US" sz="1400" dirty="0" err="1" smtClean="0">
                <a:latin typeface="Comic Sans MS" pitchFamily="66" charset="0"/>
              </a:rPr>
              <a:t>mesini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iste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44" name="Straight Arrow Connector 21"/>
          <p:cNvCxnSpPr>
            <a:cxnSpLocks noChangeShapeType="1"/>
            <a:stCxn id="43" idx="4"/>
            <a:endCxn id="45" idx="0"/>
          </p:cNvCxnSpPr>
          <p:nvPr/>
        </p:nvCxnSpPr>
        <p:spPr bwMode="auto">
          <a:xfrm>
            <a:off x="2428876" y="4510621"/>
            <a:ext cx="11421" cy="29786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1286978" y="4808487"/>
            <a:ext cx="2306638" cy="5064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 dirty="0" smtClean="0">
                <a:latin typeface="Comic Sans MS" pitchFamily="66" charset="0"/>
              </a:rPr>
              <a:t>Kısa Kenar</a:t>
            </a:r>
            <a:r>
              <a:rPr lang="en-US" sz="1400" dirty="0" smtClean="0">
                <a:latin typeface="Comic Sans MS" pitchFamily="66" charset="0"/>
              </a:rPr>
              <a:t> &lt;</a:t>
            </a:r>
            <a:r>
              <a:rPr lang="tr-TR" sz="1400" dirty="0" smtClean="0">
                <a:latin typeface="Comic Sans MS" pitchFamily="66" charset="0"/>
              </a:rPr>
              <a:t>=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tr-TR" sz="1400" dirty="0" smtClean="0">
                <a:latin typeface="Comic Sans MS" pitchFamily="66" charset="0"/>
              </a:rPr>
              <a:t>0 </a:t>
            </a:r>
            <a:r>
              <a:rPr lang="en-US" sz="1400" dirty="0">
                <a:latin typeface="Comic Sans MS" pitchFamily="66" charset="0"/>
              </a:rPr>
              <a:t>?</a:t>
            </a: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3583311" y="5068649"/>
            <a:ext cx="818214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3663208" y="4635069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 dirty="0">
                <a:latin typeface="Comic Sans MS" pitchFamily="66" charset="0"/>
              </a:rPr>
              <a:t>evet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 flipV="1">
            <a:off x="2548309" y="3743523"/>
            <a:ext cx="185321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H="1">
            <a:off x="4380902" y="3743523"/>
            <a:ext cx="0" cy="13181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1785837" y="3544075"/>
            <a:ext cx="673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 dirty="0" smtClean="0">
                <a:latin typeface="Comic Sans MS" pitchFamily="66" charset="0"/>
              </a:rPr>
              <a:t>hayır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1742741" y="4511509"/>
            <a:ext cx="673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 dirty="0" smtClean="0">
                <a:latin typeface="Comic Sans MS" pitchFamily="66" charset="0"/>
              </a:rPr>
              <a:t>hayır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>
            <a:off x="2425679" y="5314900"/>
            <a:ext cx="5258" cy="4183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V="1">
            <a:off x="2428308" y="5719950"/>
            <a:ext cx="2719756" cy="133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 flipH="1">
            <a:off x="5148064" y="2591074"/>
            <a:ext cx="0" cy="31355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9" name="Line 49"/>
          <p:cNvSpPr>
            <a:spLocks noChangeShapeType="1"/>
          </p:cNvSpPr>
          <p:nvPr/>
        </p:nvSpPr>
        <p:spPr bwMode="auto">
          <a:xfrm flipH="1" flipV="1">
            <a:off x="6839712" y="2578607"/>
            <a:ext cx="11950" cy="3135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5148064" y="2591075"/>
            <a:ext cx="17035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37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465DBA5-E3F4-4410-8A03-7B8D163AD05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smtClean="0"/>
              <a:t>Akış Şemaları</a:t>
            </a:r>
            <a:endParaRPr lang="en-US" sz="3600" smtClean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1689174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Bir Akış şeması yapılandırılmış bir harita gibi algoritma adımlarını gösterir.</a:t>
            </a:r>
          </a:p>
          <a:p>
            <a:pPr marL="533400" indent="-533400">
              <a:defRPr/>
            </a:pPr>
            <a:r>
              <a:rPr lang="tr-TR" dirty="0" smtClean="0"/>
              <a:t>Aşağıdaki şekiller bir akış diyagramı içinde kontrol akışını ifade etmek için kullanılır</a:t>
            </a:r>
            <a:endParaRPr lang="en-US" dirty="0" smtClean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619625" y="3339492"/>
            <a:ext cx="1680145" cy="41354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83569" y="3842544"/>
            <a:ext cx="17071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mic Sans MS" pitchFamily="66" charset="0"/>
              </a:rPr>
              <a:t>Paralel </a:t>
            </a:r>
            <a:r>
              <a:rPr lang="tr-TR" sz="1600" dirty="0" smtClean="0">
                <a:latin typeface="Comic Sans MS" pitchFamily="66" charset="0"/>
              </a:rPr>
              <a:t>kenar girdi adımlarını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520731" y="3645024"/>
            <a:ext cx="20117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err="1">
                <a:latin typeface="Comic Sans MS" pitchFamily="66" charset="0"/>
              </a:rPr>
              <a:t>Deltoitler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tr-TR" sz="1600" dirty="0" smtClean="0">
                <a:latin typeface="Comic Sans MS" pitchFamily="66" charset="0"/>
              </a:rPr>
              <a:t>koşul durumunda karar </a:t>
            </a:r>
            <a:r>
              <a:rPr lang="tr-TR" sz="1600" dirty="0">
                <a:latin typeface="Comic Sans MS" pitchFamily="66" charset="0"/>
              </a:rPr>
              <a:t>verme </a:t>
            </a:r>
            <a:r>
              <a:rPr lang="tr-TR" sz="1600" dirty="0" smtClean="0">
                <a:latin typeface="Comic Sans MS" pitchFamily="66" charset="0"/>
              </a:rPr>
              <a:t>adımını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6804248" y="2924944"/>
            <a:ext cx="1368152" cy="72008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83569" y="3356992"/>
            <a:ext cx="1728192" cy="396044"/>
          </a:xfrm>
          <a:prstGeom prst="parallelogram">
            <a:avLst>
              <a:gd name="adj" fmla="val 6658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14638" y="3831068"/>
            <a:ext cx="17415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mic Sans MS" pitchFamily="66" charset="0"/>
              </a:rPr>
              <a:t>Dikdörtgenler işlem </a:t>
            </a:r>
            <a:r>
              <a:rPr lang="tr-TR" sz="1600" dirty="0" smtClean="0">
                <a:latin typeface="Comic Sans MS" pitchFamily="66" charset="0"/>
              </a:rPr>
              <a:t>adımlarını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1475656" y="5301208"/>
            <a:ext cx="309563" cy="2714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95536" y="5733256"/>
            <a:ext cx="23574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sz="1600" dirty="0">
                <a:latin typeface="Comic Sans MS" pitchFamily="66" charset="0"/>
              </a:rPr>
              <a:t>Çember bağlantı noktasını 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203848" y="5229200"/>
            <a:ext cx="25400" cy="1173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51721" y="5378876"/>
            <a:ext cx="1752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Oklar Akış </a:t>
            </a:r>
            <a:r>
              <a:rPr lang="tr-TR" sz="1600" dirty="0">
                <a:latin typeface="Comic Sans MS" pitchFamily="66" charset="0"/>
              </a:rPr>
              <a:t>yönünü gösterir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07216" name="AutoShape 16"/>
          <p:cNvSpPr>
            <a:spLocks noChangeArrowheads="1"/>
          </p:cNvSpPr>
          <p:nvPr/>
        </p:nvSpPr>
        <p:spPr bwMode="auto">
          <a:xfrm>
            <a:off x="6084168" y="5157192"/>
            <a:ext cx="873125" cy="3444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724128" y="5589240"/>
            <a:ext cx="2643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dirty="0">
                <a:latin typeface="Comic Sans MS" pitchFamily="66" charset="0"/>
              </a:rPr>
              <a:t>Algoritmanın başlangıç ve bitişini gösterir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07218" name="AutoShape 18"/>
          <p:cNvSpPr>
            <a:spLocks noChangeArrowheads="1"/>
          </p:cNvSpPr>
          <p:nvPr/>
        </p:nvSpPr>
        <p:spPr bwMode="auto">
          <a:xfrm>
            <a:off x="7236296" y="5157192"/>
            <a:ext cx="873125" cy="3444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Akış Çizelgesi: Belge 3"/>
          <p:cNvSpPr/>
          <p:nvPr/>
        </p:nvSpPr>
        <p:spPr bwMode="auto">
          <a:xfrm>
            <a:off x="2773189" y="3339491"/>
            <a:ext cx="1006723" cy="47134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968"/>
              <a:gd name="connsiteX1" fmla="*/ 21600 w 21600"/>
              <a:gd name="connsiteY1" fmla="*/ 0 h 20968"/>
              <a:gd name="connsiteX2" fmla="*/ 21046 w 21600"/>
              <a:gd name="connsiteY2" fmla="*/ 13213 h 20968"/>
              <a:gd name="connsiteX3" fmla="*/ 0 w 21600"/>
              <a:gd name="connsiteY3" fmla="*/ 20172 h 20968"/>
              <a:gd name="connsiteX4" fmla="*/ 0 w 21600"/>
              <a:gd name="connsiteY4" fmla="*/ 0 h 20968"/>
              <a:gd name="connsiteX0" fmla="*/ 0 w 21785"/>
              <a:gd name="connsiteY0" fmla="*/ 0 h 20968"/>
              <a:gd name="connsiteX1" fmla="*/ 21600 w 21785"/>
              <a:gd name="connsiteY1" fmla="*/ 0 h 20968"/>
              <a:gd name="connsiteX2" fmla="*/ 21785 w 21785"/>
              <a:gd name="connsiteY2" fmla="*/ 13213 h 20968"/>
              <a:gd name="connsiteX3" fmla="*/ 0 w 21785"/>
              <a:gd name="connsiteY3" fmla="*/ 20172 h 20968"/>
              <a:gd name="connsiteX4" fmla="*/ 0 w 21785"/>
              <a:gd name="connsiteY4" fmla="*/ 0 h 2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5" h="20968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785" y="7439"/>
                  <a:pt x="21785" y="13213"/>
                </a:cubicBezTo>
                <a:cubicBezTo>
                  <a:pt x="10985" y="13213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463701" y="3892624"/>
            <a:ext cx="1699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Altı yamuk dörtgenler çıktı adımlarını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66F1C4B-9C8F-466E-87AB-FAE2CE8FF2E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769937"/>
          </a:xfrm>
        </p:spPr>
        <p:txBody>
          <a:bodyPr/>
          <a:lstStyle/>
          <a:p>
            <a:r>
              <a:rPr lang="en-US" smtClean="0"/>
              <a:t>Program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93788"/>
            <a:ext cx="8356600" cy="243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smtClean="0"/>
              <a:t>Bir </a:t>
            </a:r>
            <a:r>
              <a:rPr lang="tr-TR" sz="2400" dirty="0" smtClean="0">
                <a:solidFill>
                  <a:srgbClr val="C00000"/>
                </a:solidFill>
              </a:rPr>
              <a:t>program</a:t>
            </a:r>
            <a:r>
              <a:rPr lang="tr-TR" sz="2400" dirty="0" smtClean="0"/>
              <a:t> tanımlanmış bir </a:t>
            </a:r>
            <a:r>
              <a:rPr lang="tr-TR" sz="2400" dirty="0" smtClean="0">
                <a:solidFill>
                  <a:srgbClr val="C00000"/>
                </a:solidFill>
              </a:rPr>
              <a:t>problemi</a:t>
            </a:r>
            <a:r>
              <a:rPr lang="tr-TR" sz="2400" dirty="0" smtClean="0"/>
              <a:t> çözmek için hazırlanmış bir yapıdır. Örnek problemler: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tr-TR" sz="1800" dirty="0" smtClean="0"/>
              <a:t>1 den N sayısına kadar olan sayıların toplamı</a:t>
            </a:r>
          </a:p>
          <a:p>
            <a:pPr lvl="1">
              <a:lnSpc>
                <a:spcPct val="90000"/>
              </a:lnSpc>
            </a:pPr>
            <a:r>
              <a:rPr lang="tr-TR" sz="1800" dirty="0" smtClean="0"/>
              <a:t>N tane sayının </a:t>
            </a:r>
            <a:r>
              <a:rPr lang="tr-TR" sz="1800" u="sng" dirty="0" smtClean="0"/>
              <a:t>en büyük </a:t>
            </a:r>
            <a:r>
              <a:rPr lang="tr-TR" sz="1800" dirty="0" smtClean="0"/>
              <a:t>ve </a:t>
            </a:r>
            <a:r>
              <a:rPr lang="tr-TR" sz="1800" u="sng" dirty="0" smtClean="0"/>
              <a:t>en küçük </a:t>
            </a:r>
            <a:r>
              <a:rPr lang="tr-TR" sz="1800" dirty="0" smtClean="0"/>
              <a:t>olanını bulma</a:t>
            </a:r>
          </a:p>
          <a:p>
            <a:pPr lvl="1">
              <a:lnSpc>
                <a:spcPct val="90000"/>
              </a:lnSpc>
            </a:pPr>
            <a:r>
              <a:rPr lang="tr-TR" sz="1800" dirty="0" smtClean="0"/>
              <a:t>Sayıları sıralama</a:t>
            </a:r>
          </a:p>
          <a:p>
            <a:pPr lvl="1">
              <a:lnSpc>
                <a:spcPct val="90000"/>
              </a:lnSpc>
            </a:pPr>
            <a:r>
              <a:rPr lang="tr-TR" sz="1800" dirty="0" smtClean="0"/>
              <a:t>Sınıfın not ortalamasını hesaplama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…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40075" y="3621088"/>
            <a:ext cx="1865313" cy="914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PROGRAM</a:t>
            </a:r>
          </a:p>
          <a:p>
            <a:pPr algn="ctr"/>
            <a:r>
              <a:rPr lang="en-US" sz="2000">
                <a:latin typeface="Comic Sans MS" pitchFamily="66" charset="0"/>
              </a:rPr>
              <a:t>(Algorit</a:t>
            </a:r>
            <a:r>
              <a:rPr lang="tr-TR" sz="2000">
                <a:latin typeface="Comic Sans MS" pitchFamily="66" charset="0"/>
              </a:rPr>
              <a:t>ma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773113" y="4181475"/>
            <a:ext cx="2390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003800" y="4181475"/>
            <a:ext cx="2390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01700" y="3770313"/>
            <a:ext cx="1408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Girdi</a:t>
            </a:r>
            <a:r>
              <a:rPr lang="en-US">
                <a:latin typeface="Comic Sans MS" pitchFamily="66" charset="0"/>
              </a:rPr>
              <a:t> (</a:t>
            </a:r>
            <a:r>
              <a:rPr lang="tr-TR">
                <a:latin typeface="Comic Sans MS" pitchFamily="66" charset="0"/>
              </a:rPr>
              <a:t>Veri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461000" y="3770313"/>
            <a:ext cx="156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Çıktı</a:t>
            </a:r>
            <a:r>
              <a:rPr lang="en-US">
                <a:latin typeface="Comic Sans MS" pitchFamily="66" charset="0"/>
              </a:rPr>
              <a:t> (</a:t>
            </a:r>
            <a:r>
              <a:rPr lang="tr-TR">
                <a:latin typeface="Comic Sans MS" pitchFamily="66" charset="0"/>
              </a:rPr>
              <a:t>Sonuç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52438" y="4654550"/>
            <a:ext cx="8466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377825" y="4881563"/>
            <a:ext cx="8455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>
                <a:latin typeface="Comic Sans MS" pitchFamily="66" charset="0"/>
              </a:rPr>
              <a:t>Bir program </a:t>
            </a:r>
            <a:r>
              <a:rPr lang="tr-TR" sz="2400">
                <a:solidFill>
                  <a:srgbClr val="C00000"/>
                </a:solidFill>
                <a:latin typeface="Comic Sans MS" pitchFamily="66" charset="0"/>
              </a:rPr>
              <a:t>girdi</a:t>
            </a:r>
            <a:r>
              <a:rPr lang="tr-TR" sz="2400">
                <a:latin typeface="Comic Sans MS" pitchFamily="66" charset="0"/>
              </a:rPr>
              <a:t> olarak bazı verileri alır, onları işler ve sonucu </a:t>
            </a:r>
            <a:r>
              <a:rPr lang="tr-TR" sz="2400">
                <a:solidFill>
                  <a:srgbClr val="C00000"/>
                </a:solidFill>
                <a:latin typeface="Comic Sans MS" pitchFamily="66" charset="0"/>
              </a:rPr>
              <a:t>çıktı</a:t>
            </a:r>
            <a:r>
              <a:rPr lang="tr-TR" sz="2400">
                <a:latin typeface="Comic Sans MS" pitchFamily="66" charset="0"/>
              </a:rPr>
              <a:t> olarak verir.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7884F2C-D234-4BDF-8D1D-4892C87A2404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smtClean="0"/>
              <a:t>Örnek-1: Sandviç Yapma</a:t>
            </a:r>
            <a:endParaRPr lang="en-US" sz="360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5597525"/>
          </a:xfrm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CC3300"/>
                </a:solidFill>
              </a:rPr>
              <a:t>Problem:</a:t>
            </a:r>
            <a:r>
              <a:rPr lang="en-US" smtClean="0"/>
              <a:t> </a:t>
            </a:r>
            <a:r>
              <a:rPr lang="tr-TR" smtClean="0"/>
              <a:t>Fıstık ezmeli ve reçelli sandviç yapmak için bir algoritma yazalım.</a:t>
            </a:r>
            <a:endParaRPr lang="en-US" smtClean="0"/>
          </a:p>
          <a:p>
            <a:pPr marL="533400" indent="-533400"/>
            <a:endParaRPr lang="en-US" smtClean="0"/>
          </a:p>
          <a:p>
            <a:pPr marL="533400" indent="-533400"/>
            <a:r>
              <a:rPr lang="tr-TR" smtClean="0"/>
              <a:t>Girdiler</a:t>
            </a:r>
            <a:endParaRPr lang="en-US" smtClean="0"/>
          </a:p>
          <a:p>
            <a:pPr marL="914400" lvl="1" indent="-457200"/>
            <a:r>
              <a:rPr lang="tr-TR" smtClean="0"/>
              <a:t>Ekmek</a:t>
            </a:r>
            <a:r>
              <a:rPr lang="en-US" smtClean="0"/>
              <a:t> (</a:t>
            </a:r>
            <a:r>
              <a:rPr lang="tr-TR" smtClean="0"/>
              <a:t>En az 2 dilim</a:t>
            </a:r>
            <a:r>
              <a:rPr lang="en-US" smtClean="0"/>
              <a:t>)</a:t>
            </a:r>
          </a:p>
          <a:p>
            <a:pPr marL="914400" lvl="1" indent="-457200"/>
            <a:r>
              <a:rPr lang="tr-TR" smtClean="0"/>
              <a:t>Fıstık ezmesi</a:t>
            </a:r>
            <a:endParaRPr lang="en-US" smtClean="0"/>
          </a:p>
          <a:p>
            <a:pPr marL="914400" lvl="1" indent="-457200"/>
            <a:r>
              <a:rPr lang="tr-TR" smtClean="0"/>
              <a:t>Reçel</a:t>
            </a:r>
            <a:endParaRPr lang="en-US" smtClean="0"/>
          </a:p>
          <a:p>
            <a:pPr marL="914400" lvl="1" indent="-457200"/>
            <a:r>
              <a:rPr lang="tr-TR" smtClean="0"/>
              <a:t>Bıçak</a:t>
            </a:r>
            <a:endParaRPr lang="en-US" smtClean="0"/>
          </a:p>
          <a:p>
            <a:pPr marL="914400" lvl="1" indent="-457200"/>
            <a:r>
              <a:rPr lang="tr-TR" smtClean="0"/>
              <a:t>Sandviçi koymak için tabak</a:t>
            </a:r>
            <a:endParaRPr lang="en-US" smtClean="0"/>
          </a:p>
          <a:p>
            <a:pPr marL="914400" lvl="1" indent="-457200"/>
            <a:endParaRPr lang="en-US" smtClean="0"/>
          </a:p>
          <a:p>
            <a:pPr marL="533400" indent="-533400"/>
            <a:r>
              <a:rPr lang="tr-TR" smtClean="0"/>
              <a:t>Çıktı</a:t>
            </a:r>
            <a:endParaRPr lang="en-US" smtClean="0"/>
          </a:p>
          <a:p>
            <a:pPr marL="914400" lvl="1" indent="-457200"/>
            <a:r>
              <a:rPr lang="tr-TR" smtClean="0"/>
              <a:t>Bir sandviç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851111FA-0D67-4D9D-B715-73A8544AA4A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smtClean="0"/>
              <a:t>Örnek-1: Sandviç Yapma</a:t>
            </a:r>
            <a:r>
              <a:rPr lang="en-US" sz="3600" smtClean="0"/>
              <a:t> (</a:t>
            </a:r>
            <a:r>
              <a:rPr lang="tr-TR" sz="3600" smtClean="0"/>
              <a:t>devam</a:t>
            </a:r>
            <a:r>
              <a:rPr lang="en-US" sz="3600" smtClean="0"/>
              <a:t>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5597525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700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Ekmeği, fıstık ezmesini, reçeli, bıçağı ve tabağı çalışacağın yere koy</a:t>
            </a:r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İki dilim ekmeği tabağa koy</a:t>
            </a:r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Fıstık ezmesini bir ekmeğe sür, sürmek için bıçağı kullan</a:t>
            </a:r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Diğer ekmeğe reçeli sür, sürmek için bıçağı kullan</a:t>
            </a:r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Reçel ve fıstık ezmesi içeriye gelecek şekilde iki dilimi bir biri üstüne koy</a:t>
            </a:r>
            <a:endParaRPr lang="en-US" sz="2700" dirty="0" smtClean="0"/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Sandviç hazır!</a:t>
            </a:r>
          </a:p>
          <a:p>
            <a:pPr marL="533400" indent="-533400">
              <a:buFontTx/>
              <a:buAutoNum type="arabicPeriod"/>
            </a:pPr>
            <a:r>
              <a:rPr lang="tr-TR" sz="2700" dirty="0" smtClean="0"/>
              <a:t>Bitir</a:t>
            </a:r>
            <a:endParaRPr lang="en-US" sz="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916077B2-FDA1-4990-8CC6-97797CB2FA01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6538"/>
            <a:ext cx="9144000" cy="906462"/>
          </a:xfrm>
        </p:spPr>
        <p:txBody>
          <a:bodyPr/>
          <a:lstStyle/>
          <a:p>
            <a:r>
              <a:rPr lang="tr-TR" sz="3600" smtClean="0"/>
              <a:t>Örnek 1 için Akış Şeması</a:t>
            </a:r>
            <a:r>
              <a:rPr lang="en-US" sz="3600" smtClean="0"/>
              <a:t>: </a:t>
            </a:r>
            <a:r>
              <a:rPr lang="tr-TR" sz="3600" smtClean="0"/>
              <a:t>Sandviç yapma</a:t>
            </a:r>
            <a:endParaRPr lang="en-US" sz="3600" smtClean="0"/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2571750" y="2566988"/>
            <a:ext cx="3473450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2 dilim ekmeği masaya koy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9257" name="AutoShape 9"/>
          <p:cNvSpPr>
            <a:spLocks noChangeArrowheads="1"/>
          </p:cNvSpPr>
          <p:nvPr/>
        </p:nvSpPr>
        <p:spPr bwMode="auto">
          <a:xfrm>
            <a:off x="1285875" y="1912938"/>
            <a:ext cx="6000750" cy="342900"/>
          </a:xfrm>
          <a:prstGeom prst="parallelogram">
            <a:avLst>
              <a:gd name="adj" fmla="val 122419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Ekmeği, fıstık ezmesini, reçeli, bıçağı ve tabağı al</a:t>
            </a:r>
          </a:p>
        </p:txBody>
      </p:sp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2835275" y="3182938"/>
            <a:ext cx="3165475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Fıstık ezmesini bir dilime sür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>
            <a:off x="4287838" y="2260600"/>
            <a:ext cx="11112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4286250" y="2881313"/>
            <a:ext cx="12700" cy="293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>
            <a:off x="4286250" y="3500438"/>
            <a:ext cx="1270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2486025" y="4441825"/>
            <a:ext cx="3657600" cy="3286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iki dilimi bir biri üstüne koy</a:t>
            </a:r>
          </a:p>
        </p:txBody>
      </p:sp>
      <p:sp>
        <p:nvSpPr>
          <p:cNvPr id="309270" name="AutoShape 22"/>
          <p:cNvSpPr>
            <a:spLocks noChangeArrowheads="1"/>
          </p:cNvSpPr>
          <p:nvPr/>
        </p:nvSpPr>
        <p:spPr bwMode="auto">
          <a:xfrm>
            <a:off x="3237162" y="5094288"/>
            <a:ext cx="2005384" cy="494952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Sandviç hazır!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>
            <a:off x="4286250" y="4800600"/>
            <a:ext cx="12700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73" name="Rectangle 25"/>
          <p:cNvSpPr>
            <a:spLocks noChangeArrowheads="1"/>
          </p:cNvSpPr>
          <p:nvPr/>
        </p:nvSpPr>
        <p:spPr bwMode="auto">
          <a:xfrm>
            <a:off x="2786063" y="3816350"/>
            <a:ext cx="3043237" cy="323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Reçeli diğer dilime sür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09283" name="AutoShape 35"/>
          <p:cNvSpPr>
            <a:spLocks noChangeArrowheads="1"/>
          </p:cNvSpPr>
          <p:nvPr/>
        </p:nvSpPr>
        <p:spPr bwMode="auto">
          <a:xfrm>
            <a:off x="3856038" y="1417638"/>
            <a:ext cx="873125" cy="2889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9285" name="Line 37"/>
          <p:cNvSpPr>
            <a:spLocks noChangeShapeType="1"/>
          </p:cNvSpPr>
          <p:nvPr/>
        </p:nvSpPr>
        <p:spPr bwMode="auto">
          <a:xfrm>
            <a:off x="4286250" y="1714500"/>
            <a:ext cx="12700" cy="201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86" name="AutoShape 38"/>
          <p:cNvSpPr>
            <a:spLocks noChangeArrowheads="1"/>
          </p:cNvSpPr>
          <p:nvPr/>
        </p:nvSpPr>
        <p:spPr bwMode="auto">
          <a:xfrm>
            <a:off x="3856038" y="5876379"/>
            <a:ext cx="873125" cy="2889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9287" name="Line 39"/>
          <p:cNvSpPr>
            <a:spLocks noChangeShapeType="1"/>
          </p:cNvSpPr>
          <p:nvPr/>
        </p:nvSpPr>
        <p:spPr bwMode="auto">
          <a:xfrm>
            <a:off x="4286250" y="5589240"/>
            <a:ext cx="12700" cy="2880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89" name="Line 41"/>
          <p:cNvSpPr>
            <a:spLocks noChangeShapeType="1"/>
          </p:cNvSpPr>
          <p:nvPr/>
        </p:nvSpPr>
        <p:spPr bwMode="auto">
          <a:xfrm>
            <a:off x="4286250" y="4144963"/>
            <a:ext cx="1270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 animBg="1"/>
      <p:bldP spid="309257" grpId="0" animBg="1"/>
      <p:bldP spid="309264" grpId="0" animBg="1"/>
      <p:bldP spid="309265" grpId="0" animBg="1"/>
      <p:bldP spid="309266" grpId="0" animBg="1"/>
      <p:bldP spid="309267" grpId="0" animBg="1"/>
      <p:bldP spid="309268" grpId="0" animBg="1"/>
      <p:bldP spid="309270" grpId="0" animBg="1"/>
      <p:bldP spid="309271" grpId="0" animBg="1"/>
      <p:bldP spid="309273" grpId="0" animBg="1"/>
      <p:bldP spid="309283" grpId="0" animBg="1"/>
      <p:bldP spid="309285" grpId="0" animBg="1"/>
      <p:bldP spid="309286" grpId="0" animBg="1"/>
      <p:bldP spid="309287" grpId="0" animBg="1"/>
      <p:bldP spid="3092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F610A36-6B8C-4E7F-B59B-728056671AE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1049337"/>
          </a:xfrm>
        </p:spPr>
        <p:txBody>
          <a:bodyPr/>
          <a:lstStyle/>
          <a:p>
            <a:r>
              <a:rPr lang="tr-TR" sz="3600" smtClean="0"/>
              <a:t>Örnek 2:Fahrenhayt’ı santigrada dönüştürme</a:t>
            </a:r>
            <a:endParaRPr lang="en-US" sz="360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00188"/>
            <a:ext cx="8393113" cy="5045075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Fahrenhayt sıcaklık birimini santigrat derece birimine dönüştürecek bir algoritma yazalım.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 (</a:t>
            </a:r>
            <a:r>
              <a:rPr lang="en-US" dirty="0" smtClean="0"/>
              <a:t>Input</a:t>
            </a:r>
            <a:r>
              <a:rPr lang="tr-TR" dirty="0" smtClean="0"/>
              <a:t>)</a:t>
            </a:r>
            <a:endParaRPr lang="en-US" dirty="0" smtClean="0"/>
          </a:p>
          <a:p>
            <a:pPr marL="914400" lvl="1" indent="-457200"/>
            <a:r>
              <a:rPr lang="tr-TR" dirty="0" smtClean="0"/>
              <a:t>Fahrenhayt derece (°F) sıcaklık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Çıktı(</a:t>
            </a:r>
            <a:r>
              <a:rPr lang="en-US" dirty="0" smtClean="0"/>
              <a:t>Output</a:t>
            </a:r>
            <a:r>
              <a:rPr lang="tr-TR" dirty="0" smtClean="0"/>
              <a:t>)</a:t>
            </a:r>
            <a:endParaRPr lang="en-US" dirty="0" smtClean="0"/>
          </a:p>
          <a:p>
            <a:pPr marL="914400" lvl="1" indent="-457200"/>
            <a:r>
              <a:rPr lang="tr-TR" dirty="0" smtClean="0"/>
              <a:t>Santigrat derece (°C) sıcaklık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1361</Words>
  <Application>Microsoft Office PowerPoint</Application>
  <PresentationFormat>Ekran Gösterisi (4:3)</PresentationFormat>
  <Paragraphs>333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7" baseType="lpstr">
      <vt:lpstr>Arial</vt:lpstr>
      <vt:lpstr>Calibri</vt:lpstr>
      <vt:lpstr>Comic Sans MS</vt:lpstr>
      <vt:lpstr>Times New Roman</vt:lpstr>
      <vt:lpstr>Blank Presentation</vt:lpstr>
      <vt:lpstr>PROGRAMLAMA TEMELLERİ</vt:lpstr>
      <vt:lpstr>Pseudo-code (yalancı kod)  &amp;  Akış şemaları</vt:lpstr>
      <vt:lpstr>Pseudo-code(yalancı kod) &amp; Akış şemaları</vt:lpstr>
      <vt:lpstr>Akış Şemaları</vt:lpstr>
      <vt:lpstr>Program</vt:lpstr>
      <vt:lpstr>Örnek-1: Sandviç Yapma</vt:lpstr>
      <vt:lpstr>Örnek-1: Sandviç Yapma (devam)</vt:lpstr>
      <vt:lpstr>Örnek 1 için Akış Şeması: Sandviç yapma</vt:lpstr>
      <vt:lpstr>Örnek 2:Fahrenhayt’ı santigrada dönüştürme</vt:lpstr>
      <vt:lpstr> Örnek 2:Fahrenhayt’ı santigrada dönüştürme (devam)</vt:lpstr>
      <vt:lpstr>Örnek 2 için Akış Şeması:  Fahrenhayt’ı santigrada dönüştürme</vt:lpstr>
      <vt:lpstr>Örnek-3: 2 sayının toplam, çarpım ve ortalamasını hesaplama</vt:lpstr>
      <vt:lpstr>Örnek-3: 2 sayının toplam, çarpım ve ortalamasını hesaplama</vt:lpstr>
      <vt:lpstr>Örnek 3 için Akış Şeması: 2 sayının toplam, çarpım ve ortalamasını hesaplama</vt:lpstr>
      <vt:lpstr>Örnek-4: bir çemberin çevresini ve alanını hesaplama</vt:lpstr>
      <vt:lpstr>Örnek-4: bir çemberin çevresini ve alanını hesaplama</vt:lpstr>
      <vt:lpstr>Örnek 4 için Akış Şeması: çemberin çevresi ve alanını hesaplama</vt:lpstr>
      <vt:lpstr>Örnek-5: 2 sayının küçük ve büyük olanını bulma</vt:lpstr>
      <vt:lpstr>Örnek-5: 2 sayının küçük ve büyük  olanını bulma</vt:lpstr>
      <vt:lpstr>Örnek 5 için Akış Şeması: 2 sayının büyük ve küçük olanını bulma</vt:lpstr>
      <vt:lpstr>Örnek-6: 3 sayının en küçük olanını bulma</vt:lpstr>
      <vt:lpstr>Örnek-6: 3 sayının en küçük olanını bulma (devam)</vt:lpstr>
      <vt:lpstr>Örnek 6 için Akış Şeması:  3 sayıdan küçük olanını bulma</vt:lpstr>
      <vt:lpstr>Örnek-7: 3 sayının en küçük olanını bulma (2. algoritma)</vt:lpstr>
      <vt:lpstr>Örnek 7 için Akış Şeması:   3 sayıdan küçük olanını bulma</vt:lpstr>
      <vt:lpstr>Örnek-8: Kenar uzunlukları verilen bir dikdörtgenin alanının hesaplanması</vt:lpstr>
      <vt:lpstr>Örnek-8: Kenar uzunlukları verilen bir dikdörtgenin alanının hesaplanması (devam)</vt:lpstr>
      <vt:lpstr>Örnek-8: Kenar uzunlukları verilen bir dikdörtgenin alanının hesaplanması (devam)</vt:lpstr>
      <vt:lpstr>Örnek-8: Kenar uzunlukları verilen bir dikdörtgenin alanının hesaplanması (devam)</vt:lpstr>
      <vt:lpstr>Örnek-8: Kenar uzunlukları verilen bir dikdörtgenin alanının hesaplanması (devam)</vt:lpstr>
      <vt:lpstr>Örnek-8: Kenar uzunlukları verilen bir dikdörtgenin alanının hesaplanması (devam)</vt:lpstr>
      <vt:lpstr> Dinlediğiniz için teşekkürler… </vt:lpstr>
    </vt:vector>
  </TitlesOfParts>
  <Company>Your Organization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BBP 104  VERİ YAPILARI VE PROGRAMLAMA</dc:title>
  <dc:creator>Your User Name</dc:creator>
  <cp:lastModifiedBy>Gonca Özmen</cp:lastModifiedBy>
  <cp:revision>87</cp:revision>
  <dcterms:created xsi:type="dcterms:W3CDTF">2009-02-12T20:53:37Z</dcterms:created>
  <dcterms:modified xsi:type="dcterms:W3CDTF">2015-09-25T19:48:30Z</dcterms:modified>
</cp:coreProperties>
</file>