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619" r:id="rId2"/>
    <p:sldId id="553" r:id="rId3"/>
    <p:sldId id="555" r:id="rId4"/>
    <p:sldId id="556" r:id="rId5"/>
    <p:sldId id="557" r:id="rId6"/>
    <p:sldId id="559" r:id="rId7"/>
    <p:sldId id="560" r:id="rId8"/>
    <p:sldId id="561" r:id="rId9"/>
    <p:sldId id="564" r:id="rId10"/>
    <p:sldId id="569" r:id="rId11"/>
    <p:sldId id="608" r:id="rId12"/>
    <p:sldId id="602" r:id="rId13"/>
    <p:sldId id="609" r:id="rId14"/>
    <p:sldId id="611" r:id="rId15"/>
    <p:sldId id="612" r:id="rId16"/>
    <p:sldId id="617" r:id="rId17"/>
    <p:sldId id="618" r:id="rId18"/>
    <p:sldId id="614" r:id="rId19"/>
    <p:sldId id="615" r:id="rId20"/>
    <p:sldId id="616" r:id="rId21"/>
    <p:sldId id="620" r:id="rId2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FFCC00"/>
    <a:srgbClr val="FFFFCC"/>
    <a:srgbClr val="66CCFF"/>
    <a:srgbClr val="DDDDDD"/>
    <a:srgbClr val="003399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9831" autoAdjust="0"/>
  </p:normalViewPr>
  <p:slideViewPr>
    <p:cSldViewPr snapToGrid="0">
      <p:cViewPr varScale="1">
        <p:scale>
          <a:sx n="86" d="100"/>
          <a:sy n="86" d="100"/>
        </p:scale>
        <p:origin x="93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25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25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25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02200D5B-D6FA-40F3-A6C6-038DA0381A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781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DABF789-2A9B-40F4-A887-D0803C45D9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3736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ABF789-2A9B-40F4-A887-D0803C45D97F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508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Asıl başlık stili için tıklatın</a:t>
            </a:r>
            <a:endParaRPr lang="en-US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Asıl alt başlık stilini düzenlemek için tıklatın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D61C69-6D49-4D33-8C5A-7F7C3C9966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Asıl metin stillerini düzenlemek için tıklatın</a:t>
            </a:r>
          </a:p>
          <a:p>
            <a:pPr lvl="1"/>
            <a:r>
              <a:rPr lang="en-US" smtClean="0"/>
              <a:t>İkinci düzey</a:t>
            </a:r>
          </a:p>
          <a:p>
            <a:pPr lvl="2"/>
            <a:r>
              <a:rPr lang="en-US" smtClean="0"/>
              <a:t>Üçüncü düzey</a:t>
            </a:r>
          </a:p>
          <a:p>
            <a:pPr lvl="3"/>
            <a:r>
              <a:rPr lang="en-US" smtClean="0"/>
              <a:t>Dördüncü düzey</a:t>
            </a:r>
          </a:p>
          <a:p>
            <a:pPr lvl="4"/>
            <a:r>
              <a:rPr lang="en-US" smtClean="0"/>
              <a:t>Beşinci düzey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171CB0-CFC7-4E5F-AE09-43EBD025AF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6510338" y="141288"/>
            <a:ext cx="1947862" cy="5954712"/>
          </a:xfrm>
        </p:spPr>
        <p:txBody>
          <a:bodyPr vert="eaVert"/>
          <a:lstStyle/>
          <a:p>
            <a:r>
              <a:rPr lang="en-US" smtClean="0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661988" y="141288"/>
            <a:ext cx="5695950" cy="5954712"/>
          </a:xfrm>
        </p:spPr>
        <p:txBody>
          <a:bodyPr vert="eaVert"/>
          <a:lstStyle/>
          <a:p>
            <a:pPr lvl="0"/>
            <a:r>
              <a:rPr lang="en-US" smtClean="0"/>
              <a:t>Asıl metin stillerini düzenlemek için tıklatın</a:t>
            </a:r>
          </a:p>
          <a:p>
            <a:pPr lvl="1"/>
            <a:r>
              <a:rPr lang="en-US" smtClean="0"/>
              <a:t>İkinci düzey</a:t>
            </a:r>
          </a:p>
          <a:p>
            <a:pPr lvl="2"/>
            <a:r>
              <a:rPr lang="en-US" smtClean="0"/>
              <a:t>Üçüncü düzey</a:t>
            </a:r>
          </a:p>
          <a:p>
            <a:pPr lvl="3"/>
            <a:r>
              <a:rPr lang="en-US" smtClean="0"/>
              <a:t>Dördüncü düzey</a:t>
            </a:r>
          </a:p>
          <a:p>
            <a:pPr lvl="4"/>
            <a:r>
              <a:rPr lang="en-US" smtClean="0"/>
              <a:t>Beşinci düzey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638581-989D-4BA6-BE8E-99D9000162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Başlık, Metin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661988" y="141288"/>
            <a:ext cx="7772400" cy="698500"/>
          </a:xfrm>
        </p:spPr>
        <p:txBody>
          <a:bodyPr/>
          <a:lstStyle/>
          <a:p>
            <a:r>
              <a:rPr lang="en-US" smtClean="0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sz="half" idx="1"/>
          </p:nvPr>
        </p:nvSpPr>
        <p:spPr>
          <a:xfrm>
            <a:off x="685800" y="949325"/>
            <a:ext cx="3810000" cy="5146675"/>
          </a:xfrm>
        </p:spPr>
        <p:txBody>
          <a:bodyPr/>
          <a:lstStyle/>
          <a:p>
            <a:pPr lvl="0"/>
            <a:r>
              <a:rPr lang="en-US" smtClean="0"/>
              <a:t>Asıl metin stillerini düzenlemek için tıklatın</a:t>
            </a:r>
          </a:p>
          <a:p>
            <a:pPr lvl="1"/>
            <a:r>
              <a:rPr lang="en-US" smtClean="0"/>
              <a:t>İkinci düzey</a:t>
            </a:r>
          </a:p>
          <a:p>
            <a:pPr lvl="2"/>
            <a:r>
              <a:rPr lang="en-US" smtClean="0"/>
              <a:t>Üçüncü düzey</a:t>
            </a:r>
          </a:p>
          <a:p>
            <a:pPr lvl="3"/>
            <a:r>
              <a:rPr lang="en-US" smtClean="0"/>
              <a:t>Dördüncü düzey</a:t>
            </a:r>
          </a:p>
          <a:p>
            <a:pPr lvl="4"/>
            <a:r>
              <a:rPr lang="en-US" smtClean="0"/>
              <a:t>Beşinci düzey</a:t>
            </a:r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648200" y="949325"/>
            <a:ext cx="3810000" cy="5146675"/>
          </a:xfrm>
        </p:spPr>
        <p:txBody>
          <a:bodyPr/>
          <a:lstStyle/>
          <a:p>
            <a:pPr lvl="0"/>
            <a:r>
              <a:rPr lang="en-US" smtClean="0"/>
              <a:t>Asıl metin stillerini düzenlemek için tıklatın</a:t>
            </a:r>
          </a:p>
          <a:p>
            <a:pPr lvl="1"/>
            <a:r>
              <a:rPr lang="en-US" smtClean="0"/>
              <a:t>İkinci düzey</a:t>
            </a:r>
          </a:p>
          <a:p>
            <a:pPr lvl="2"/>
            <a:r>
              <a:rPr lang="en-US" smtClean="0"/>
              <a:t>Üçüncü düzey</a:t>
            </a:r>
          </a:p>
          <a:p>
            <a:pPr lvl="3"/>
            <a:r>
              <a:rPr lang="en-US" smtClean="0"/>
              <a:t>Dördüncü düzey</a:t>
            </a:r>
          </a:p>
          <a:p>
            <a:pPr lvl="4"/>
            <a:r>
              <a:rPr lang="en-US" smtClean="0"/>
              <a:t>Beşinci düzey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A32F91-B093-4E1C-A24E-277E7E22A5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Başlık, Metin ve 2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661988" y="141288"/>
            <a:ext cx="7772400" cy="698500"/>
          </a:xfrm>
        </p:spPr>
        <p:txBody>
          <a:bodyPr/>
          <a:lstStyle/>
          <a:p>
            <a:r>
              <a:rPr lang="en-US" smtClean="0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sz="half" idx="1"/>
          </p:nvPr>
        </p:nvSpPr>
        <p:spPr>
          <a:xfrm>
            <a:off x="685800" y="949325"/>
            <a:ext cx="3810000" cy="5146675"/>
          </a:xfrm>
        </p:spPr>
        <p:txBody>
          <a:bodyPr/>
          <a:lstStyle/>
          <a:p>
            <a:pPr lvl="0"/>
            <a:r>
              <a:rPr lang="en-US" smtClean="0"/>
              <a:t>Asıl metin stillerini düzenlemek için tıklatın</a:t>
            </a:r>
          </a:p>
          <a:p>
            <a:pPr lvl="1"/>
            <a:r>
              <a:rPr lang="en-US" smtClean="0"/>
              <a:t>İkinci düzey</a:t>
            </a:r>
          </a:p>
          <a:p>
            <a:pPr lvl="2"/>
            <a:r>
              <a:rPr lang="en-US" smtClean="0"/>
              <a:t>Üçüncü düzey</a:t>
            </a:r>
          </a:p>
          <a:p>
            <a:pPr lvl="3"/>
            <a:r>
              <a:rPr lang="en-US" smtClean="0"/>
              <a:t>Dördüncü düzey</a:t>
            </a:r>
          </a:p>
          <a:p>
            <a:pPr lvl="4"/>
            <a:r>
              <a:rPr lang="en-US" smtClean="0"/>
              <a:t>Beşinci düzey</a:t>
            </a:r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sz="quarter" idx="2"/>
          </p:nvPr>
        </p:nvSpPr>
        <p:spPr>
          <a:xfrm>
            <a:off x="4648200" y="949325"/>
            <a:ext cx="3810000" cy="2497138"/>
          </a:xfrm>
        </p:spPr>
        <p:txBody>
          <a:bodyPr/>
          <a:lstStyle/>
          <a:p>
            <a:pPr lvl="0"/>
            <a:r>
              <a:rPr lang="en-US" smtClean="0"/>
              <a:t>Asıl metin stillerini düzenlemek için tıklatın</a:t>
            </a:r>
          </a:p>
          <a:p>
            <a:pPr lvl="1"/>
            <a:r>
              <a:rPr lang="en-US" smtClean="0"/>
              <a:t>İkinci düzey</a:t>
            </a:r>
          </a:p>
          <a:p>
            <a:pPr lvl="2"/>
            <a:r>
              <a:rPr lang="en-US" smtClean="0"/>
              <a:t>Üçüncü düzey</a:t>
            </a:r>
          </a:p>
          <a:p>
            <a:pPr lvl="3"/>
            <a:r>
              <a:rPr lang="en-US" smtClean="0"/>
              <a:t>Dördüncü düzey</a:t>
            </a:r>
          </a:p>
          <a:p>
            <a:pPr lvl="4"/>
            <a:r>
              <a:rPr lang="en-US" smtClean="0"/>
              <a:t>Beşinci düzey</a:t>
            </a:r>
            <a:endParaRPr lang="en-US"/>
          </a:p>
        </p:txBody>
      </p:sp>
      <p:sp>
        <p:nvSpPr>
          <p:cNvPr id="5" name="İçerik Yer Tutucusu 4"/>
          <p:cNvSpPr>
            <a:spLocks noGrp="1"/>
          </p:cNvSpPr>
          <p:nvPr>
            <p:ph sz="quarter" idx="3"/>
          </p:nvPr>
        </p:nvSpPr>
        <p:spPr>
          <a:xfrm>
            <a:off x="4648200" y="3598863"/>
            <a:ext cx="3810000" cy="2497137"/>
          </a:xfrm>
        </p:spPr>
        <p:txBody>
          <a:bodyPr/>
          <a:lstStyle/>
          <a:p>
            <a:pPr lvl="0"/>
            <a:r>
              <a:rPr lang="en-US" smtClean="0"/>
              <a:t>Asıl metin stillerini düzenlemek için tıklatın</a:t>
            </a:r>
          </a:p>
          <a:p>
            <a:pPr lvl="1"/>
            <a:r>
              <a:rPr lang="en-US" smtClean="0"/>
              <a:t>İkinci düzey</a:t>
            </a:r>
          </a:p>
          <a:p>
            <a:pPr lvl="2"/>
            <a:r>
              <a:rPr lang="en-US" smtClean="0"/>
              <a:t>Üçüncü düzey</a:t>
            </a:r>
          </a:p>
          <a:p>
            <a:pPr lvl="3"/>
            <a:r>
              <a:rPr lang="en-US" smtClean="0"/>
              <a:t>Dördüncü düzey</a:t>
            </a:r>
          </a:p>
          <a:p>
            <a:pPr lvl="4"/>
            <a:r>
              <a:rPr lang="en-US" smtClean="0"/>
              <a:t>Beşinci düzey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368B95-49AC-4257-B1CF-B54874BB72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Asıl metin stillerini düzenlemek için tıklatın</a:t>
            </a:r>
          </a:p>
          <a:p>
            <a:pPr lvl="1"/>
            <a:r>
              <a:rPr lang="en-US" smtClean="0"/>
              <a:t>İkinci düzey</a:t>
            </a:r>
          </a:p>
          <a:p>
            <a:pPr lvl="2"/>
            <a:r>
              <a:rPr lang="en-US" smtClean="0"/>
              <a:t>Üçüncü düzey</a:t>
            </a:r>
          </a:p>
          <a:p>
            <a:pPr lvl="3"/>
            <a:r>
              <a:rPr lang="en-US" smtClean="0"/>
              <a:t>Dördüncü düzey</a:t>
            </a:r>
          </a:p>
          <a:p>
            <a:pPr lvl="4"/>
            <a:r>
              <a:rPr lang="en-US" smtClean="0"/>
              <a:t>Beşinci düzey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4729F2-945E-4AC7-8B0C-FB77A66E8D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Asıl metin stillerini düzenlemek için tıklatın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E572F6-E4EB-486F-9670-5689C6F9B8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685800" y="949325"/>
            <a:ext cx="3810000" cy="5146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Asıl metin stillerini düzenlemek için tıklatın</a:t>
            </a:r>
          </a:p>
          <a:p>
            <a:pPr lvl="1"/>
            <a:r>
              <a:rPr lang="en-US" smtClean="0"/>
              <a:t>İkinci düzey</a:t>
            </a:r>
          </a:p>
          <a:p>
            <a:pPr lvl="2"/>
            <a:r>
              <a:rPr lang="en-US" smtClean="0"/>
              <a:t>Üçüncü düzey</a:t>
            </a:r>
          </a:p>
          <a:p>
            <a:pPr lvl="3"/>
            <a:r>
              <a:rPr lang="en-US" smtClean="0"/>
              <a:t>Dördüncü düzey</a:t>
            </a:r>
          </a:p>
          <a:p>
            <a:pPr lvl="4"/>
            <a:r>
              <a:rPr lang="en-US" smtClean="0"/>
              <a:t>Beşinci düzey</a:t>
            </a:r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648200" y="949325"/>
            <a:ext cx="3810000" cy="5146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Asıl metin stillerini düzenlemek için tıklatın</a:t>
            </a:r>
          </a:p>
          <a:p>
            <a:pPr lvl="1"/>
            <a:r>
              <a:rPr lang="en-US" smtClean="0"/>
              <a:t>İkinci düzey</a:t>
            </a:r>
          </a:p>
          <a:p>
            <a:pPr lvl="2"/>
            <a:r>
              <a:rPr lang="en-US" smtClean="0"/>
              <a:t>Üçüncü düzey</a:t>
            </a:r>
          </a:p>
          <a:p>
            <a:pPr lvl="3"/>
            <a:r>
              <a:rPr lang="en-US" smtClean="0"/>
              <a:t>Dördüncü düzey</a:t>
            </a:r>
          </a:p>
          <a:p>
            <a:pPr lvl="4"/>
            <a:r>
              <a:rPr lang="en-US" smtClean="0"/>
              <a:t>Beşinci düzey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8F29CF-6F00-4FAD-A3A9-27DD432359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Asıl metin stillerini düzenlemek için tıklatın</a:t>
            </a:r>
          </a:p>
          <a:p>
            <a:pPr lvl="1"/>
            <a:r>
              <a:rPr lang="en-US" smtClean="0"/>
              <a:t>İkinci düzey</a:t>
            </a:r>
          </a:p>
          <a:p>
            <a:pPr lvl="2"/>
            <a:r>
              <a:rPr lang="en-US" smtClean="0"/>
              <a:t>Üçüncü düzey</a:t>
            </a:r>
          </a:p>
          <a:p>
            <a:pPr lvl="3"/>
            <a:r>
              <a:rPr lang="en-US" smtClean="0"/>
              <a:t>Dördüncü düzey</a:t>
            </a:r>
          </a:p>
          <a:p>
            <a:pPr lvl="4"/>
            <a:r>
              <a:rPr lang="en-US" smtClean="0"/>
              <a:t>Beşinci düzey</a:t>
            </a:r>
            <a:endParaRPr lang="en-US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Asıl metin stillerini düzenlemek için tıklatın</a:t>
            </a:r>
          </a:p>
          <a:p>
            <a:pPr lvl="1"/>
            <a:r>
              <a:rPr lang="en-US" smtClean="0"/>
              <a:t>İkinci düzey</a:t>
            </a:r>
          </a:p>
          <a:p>
            <a:pPr lvl="2"/>
            <a:r>
              <a:rPr lang="en-US" smtClean="0"/>
              <a:t>Üçüncü düzey</a:t>
            </a:r>
          </a:p>
          <a:p>
            <a:pPr lvl="3"/>
            <a:r>
              <a:rPr lang="en-US" smtClean="0"/>
              <a:t>Dördüncü düzey</a:t>
            </a:r>
          </a:p>
          <a:p>
            <a:pPr lvl="4"/>
            <a:r>
              <a:rPr lang="en-US" smtClean="0"/>
              <a:t>Beşinci düzey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C3357D-85DA-4E63-B225-0B842191CE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Asıl başlık stili için tıklatın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F69886-20FF-4879-B37A-CFEB3E9287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1CD7B1-6DA1-4116-8826-3C9BE06FA1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Asıl metin stillerini düzenlemek için tıklatın</a:t>
            </a:r>
          </a:p>
          <a:p>
            <a:pPr lvl="1"/>
            <a:r>
              <a:rPr lang="en-US" smtClean="0"/>
              <a:t>İkinci düzey</a:t>
            </a:r>
          </a:p>
          <a:p>
            <a:pPr lvl="2"/>
            <a:r>
              <a:rPr lang="en-US" smtClean="0"/>
              <a:t>Üçüncü düzey</a:t>
            </a:r>
          </a:p>
          <a:p>
            <a:pPr lvl="3"/>
            <a:r>
              <a:rPr lang="en-US" smtClean="0"/>
              <a:t>Dördüncü düzey</a:t>
            </a:r>
          </a:p>
          <a:p>
            <a:pPr lvl="4"/>
            <a:r>
              <a:rPr lang="en-US" smtClean="0"/>
              <a:t>Beşinci düzey</a:t>
            </a:r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Asıl metin stillerini düzenlemek için tıklatın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48D9DB-C80E-4785-8975-C3B4D04DA1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Asıl başlık stili için tıklatın</a:t>
            </a:r>
            <a:endParaRPr lang="en-US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Asıl metin stillerini düzenlemek için tıklatın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959263-C3D2-4BAD-A3C6-798C5DDF32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61988" y="141288"/>
            <a:ext cx="7772400" cy="69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949325"/>
            <a:ext cx="7772400" cy="514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44788" y="6248400"/>
            <a:ext cx="3756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BCB4CF2F-72ED-42FA-B7F2-390F74B1EB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CC3300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rgbClr val="003399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1886104" y="1750741"/>
            <a:ext cx="4896544" cy="1087491"/>
          </a:xfrm>
        </p:spPr>
        <p:txBody>
          <a:bodyPr>
            <a:normAutofit/>
          </a:bodyPr>
          <a:lstStyle/>
          <a:p>
            <a:r>
              <a:rPr lang="tr-TR" sz="2700" b="1" dirty="0" smtClean="0"/>
              <a:t>PROGRAMLAMA TEMELLERİ</a:t>
            </a:r>
            <a:endParaRPr lang="tr-TR" b="1" dirty="0"/>
          </a:p>
        </p:txBody>
      </p:sp>
      <p:sp>
        <p:nvSpPr>
          <p:cNvPr id="4" name="Alt Başlık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D61C69-6D49-4D33-8C5A-7F7C3C9966A8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716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CBCD077-771D-4F82-9B00-2A2893B2B21D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12291" name="Rectangle 2"/>
          <p:cNvSpPr>
            <a:spLocks noChangeArrowheads="1"/>
          </p:cNvSpPr>
          <p:nvPr/>
        </p:nvSpPr>
        <p:spPr bwMode="auto">
          <a:xfrm>
            <a:off x="293688" y="1098550"/>
            <a:ext cx="8651875" cy="548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endParaRPr lang="tr-TR" sz="2400">
              <a:latin typeface="Comic Sans MS" pitchFamily="66" charset="0"/>
            </a:endParaRPr>
          </a:p>
        </p:txBody>
      </p:sp>
      <p:sp>
        <p:nvSpPr>
          <p:cNvPr id="443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125" y="1595886"/>
            <a:ext cx="4702714" cy="4733715"/>
          </a:xfrm>
          <a:noFill/>
        </p:spPr>
        <p:txBody>
          <a:bodyPr/>
          <a:lstStyle/>
          <a:p>
            <a:pPr marL="533400" indent="-533400">
              <a:buFontTx/>
              <a:buAutoNum type="arabicPeriod"/>
            </a:pPr>
            <a:r>
              <a:rPr lang="tr-TR" sz="2400" dirty="0" smtClean="0"/>
              <a:t>Başla</a:t>
            </a:r>
          </a:p>
          <a:p>
            <a:pPr marL="533400" indent="-533400">
              <a:buFontTx/>
              <a:buAutoNum type="arabicPeriod"/>
            </a:pPr>
            <a:r>
              <a:rPr lang="tr-TR" sz="2400" dirty="0" smtClean="0"/>
              <a:t>Kullanıcıdan</a:t>
            </a:r>
            <a:r>
              <a:rPr lang="en-US" sz="2400" dirty="0" smtClean="0"/>
              <a:t> “n”</a:t>
            </a:r>
            <a:r>
              <a:rPr lang="tr-TR" sz="2400" dirty="0" smtClean="0"/>
              <a:t> sayısını iste</a:t>
            </a:r>
            <a:endParaRPr lang="en-US" sz="2400" dirty="0" smtClean="0"/>
          </a:p>
          <a:p>
            <a:pPr marL="533400" indent="-533400">
              <a:buFontTx/>
              <a:buAutoNum type="arabicPeriod"/>
            </a:pPr>
            <a:r>
              <a:rPr lang="tr-TR" sz="2400" dirty="0" smtClean="0"/>
              <a:t>sayaç</a:t>
            </a:r>
            <a:r>
              <a:rPr lang="en-US" sz="2400" dirty="0" smtClean="0"/>
              <a:t> </a:t>
            </a:r>
            <a:r>
              <a:rPr lang="tr-TR" sz="2400" dirty="0" smtClean="0"/>
              <a:t>=</a:t>
            </a:r>
            <a:r>
              <a:rPr lang="en-US" sz="2400" dirty="0" smtClean="0"/>
              <a:t> 1</a:t>
            </a:r>
          </a:p>
          <a:p>
            <a:pPr marL="533400" indent="-533400">
              <a:buFontTx/>
              <a:buAutoNum type="arabicPeriod"/>
            </a:pPr>
            <a:r>
              <a:rPr lang="tr-TR" sz="2400" dirty="0" smtClean="0"/>
              <a:t>toplam = 0</a:t>
            </a:r>
          </a:p>
          <a:p>
            <a:pPr marL="533400" indent="-533400">
              <a:buFontTx/>
              <a:buAutoNum type="arabicPeriod"/>
            </a:pPr>
            <a:endParaRPr lang="en-US" sz="1600" dirty="0" smtClean="0"/>
          </a:p>
          <a:p>
            <a:pPr marL="533400" indent="-533400">
              <a:buFontTx/>
              <a:buAutoNum type="arabicPeriod"/>
            </a:pPr>
            <a:r>
              <a:rPr lang="tr-TR" sz="2400" dirty="0" smtClean="0"/>
              <a:t>Eğer </a:t>
            </a:r>
            <a:r>
              <a:rPr lang="en-US" sz="2400" dirty="0" smtClean="0"/>
              <a:t>(</a:t>
            </a:r>
            <a:r>
              <a:rPr lang="tr-TR" sz="2400" dirty="0" smtClean="0"/>
              <a:t>sayaç</a:t>
            </a:r>
            <a:r>
              <a:rPr lang="en-US" sz="2400" dirty="0" smtClean="0"/>
              <a:t> &lt;= n)</a:t>
            </a:r>
            <a:r>
              <a:rPr lang="tr-TR" sz="2400" dirty="0" smtClean="0"/>
              <a:t> ise  </a:t>
            </a:r>
            <a:endParaRPr lang="en-US" sz="2400" dirty="0" smtClean="0"/>
          </a:p>
          <a:p>
            <a:pPr marL="914400" lvl="1" indent="-457200">
              <a:buFontTx/>
              <a:buNone/>
            </a:pPr>
            <a:r>
              <a:rPr lang="tr-TR" sz="2000" dirty="0" smtClean="0"/>
              <a:t>5</a:t>
            </a:r>
            <a:r>
              <a:rPr lang="en-US" sz="2000" dirty="0" smtClean="0"/>
              <a:t>.1. </a:t>
            </a:r>
            <a:r>
              <a:rPr lang="tr-TR" sz="2000" dirty="0" smtClean="0"/>
              <a:t>   toplam</a:t>
            </a:r>
            <a:r>
              <a:rPr lang="en-US" sz="2000" dirty="0" smtClean="0"/>
              <a:t> = </a:t>
            </a:r>
            <a:r>
              <a:rPr lang="tr-TR" sz="2000" dirty="0" smtClean="0"/>
              <a:t>toplam + sayaç</a:t>
            </a:r>
            <a:endParaRPr lang="en-US" sz="2000" dirty="0" smtClean="0"/>
          </a:p>
          <a:p>
            <a:pPr marL="914400" lvl="1" indent="-457200">
              <a:buFontTx/>
              <a:buNone/>
            </a:pPr>
            <a:r>
              <a:rPr lang="tr-TR" sz="2000" dirty="0" smtClean="0"/>
              <a:t>5</a:t>
            </a:r>
            <a:r>
              <a:rPr lang="en-US" sz="2000" dirty="0" smtClean="0"/>
              <a:t>.2. </a:t>
            </a:r>
            <a:r>
              <a:rPr lang="tr-TR" sz="2000" dirty="0" smtClean="0"/>
              <a:t>  sayaç = sayaç + 1</a:t>
            </a:r>
            <a:r>
              <a:rPr lang="en-US" sz="2000" dirty="0" smtClean="0"/>
              <a:t>;                         </a:t>
            </a:r>
          </a:p>
          <a:p>
            <a:pPr marL="457200" lvl="1" indent="0">
              <a:buNone/>
            </a:pPr>
            <a:r>
              <a:rPr lang="tr-TR" sz="2000" dirty="0" smtClean="0"/>
              <a:t>5.3.   </a:t>
            </a:r>
            <a:r>
              <a:rPr lang="tr-TR" sz="2000" dirty="0" smtClean="0">
                <a:solidFill>
                  <a:srgbClr val="FF0000"/>
                </a:solidFill>
              </a:rPr>
              <a:t>5. Adıma git</a:t>
            </a:r>
          </a:p>
          <a:p>
            <a:pPr marL="457200" lvl="1" indent="0">
              <a:buNone/>
            </a:pPr>
            <a:endParaRPr lang="en-US" sz="1600" dirty="0" smtClean="0">
              <a:solidFill>
                <a:srgbClr val="FF0000"/>
              </a:solidFill>
            </a:endParaRPr>
          </a:p>
          <a:p>
            <a:pPr marL="533400" indent="-533400">
              <a:buFontTx/>
              <a:buAutoNum type="arabicPeriod"/>
            </a:pPr>
            <a:r>
              <a:rPr lang="tr-TR" sz="2400" dirty="0" smtClean="0"/>
              <a:t>Toplamı yazdır</a:t>
            </a:r>
          </a:p>
          <a:p>
            <a:pPr marL="533400" indent="-533400">
              <a:buFontTx/>
              <a:buAutoNum type="arabicPeriod"/>
            </a:pPr>
            <a:r>
              <a:rPr lang="tr-TR" sz="2400" dirty="0" smtClean="0"/>
              <a:t>Bitir</a:t>
            </a:r>
            <a:endParaRPr lang="en-US" sz="2000" dirty="0" smtClean="0"/>
          </a:p>
        </p:txBody>
      </p:sp>
      <p:sp>
        <p:nvSpPr>
          <p:cNvPr id="12293" name="Rectangle 4"/>
          <p:cNvSpPr>
            <a:spLocks noGrp="1" noChangeArrowheads="1"/>
          </p:cNvSpPr>
          <p:nvPr>
            <p:ph type="title"/>
          </p:nvPr>
        </p:nvSpPr>
        <p:spPr>
          <a:xfrm>
            <a:off x="338138" y="236538"/>
            <a:ext cx="8483600" cy="1083304"/>
          </a:xfrm>
          <a:noFill/>
        </p:spPr>
        <p:txBody>
          <a:bodyPr/>
          <a:lstStyle/>
          <a:p>
            <a:r>
              <a:rPr lang="en-US" dirty="0" smtClean="0"/>
              <a:t>1+2+3+..+N </a:t>
            </a:r>
            <a:r>
              <a:rPr lang="tr-TR" dirty="0" smtClean="0"/>
              <a:t>işlemini hesaplama</a:t>
            </a:r>
            <a:endParaRPr lang="en-US" dirty="0" smtClean="0">
              <a:solidFill>
                <a:srgbClr val="FF0000"/>
              </a:solidFill>
            </a:endParaRPr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5191296" y="1727068"/>
            <a:ext cx="3390411" cy="4199732"/>
            <a:chOff x="443" y="1075"/>
            <a:chExt cx="2501" cy="2784"/>
          </a:xfrm>
        </p:grpSpPr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569" y="1853"/>
              <a:ext cx="603" cy="204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tr-TR" sz="1400" dirty="0" smtClean="0">
                  <a:latin typeface="Comic Sans MS" pitchFamily="66" charset="0"/>
                </a:rPr>
                <a:t>sayaç</a:t>
              </a:r>
              <a:r>
                <a:rPr lang="en-US" sz="1400" dirty="0" smtClean="0">
                  <a:latin typeface="Comic Sans MS" pitchFamily="66" charset="0"/>
                </a:rPr>
                <a:t> </a:t>
              </a:r>
              <a:r>
                <a:rPr lang="en-US" sz="1400" dirty="0">
                  <a:latin typeface="Comic Sans MS" pitchFamily="66" charset="0"/>
                </a:rPr>
                <a:t>= 1</a:t>
              </a:r>
            </a:p>
          </p:txBody>
        </p:sp>
        <p:sp>
          <p:nvSpPr>
            <p:cNvPr id="8" name="AutoShape 6"/>
            <p:cNvSpPr>
              <a:spLocks noChangeArrowheads="1"/>
            </p:cNvSpPr>
            <p:nvPr/>
          </p:nvSpPr>
          <p:spPr bwMode="auto">
            <a:xfrm>
              <a:off x="594" y="1075"/>
              <a:ext cx="497" cy="182"/>
            </a:xfrm>
            <a:prstGeom prst="flowChartTerminator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tr-TR" sz="1400" dirty="0" smtClean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</a:rPr>
                <a:t>Başla</a:t>
              </a:r>
              <a:endParaRPr lang="en-US" sz="1600" dirty="0">
                <a:latin typeface="Comic Sans MS" pitchFamily="66" charset="0"/>
              </a:endParaRPr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>
              <a:off x="885" y="1700"/>
              <a:ext cx="4" cy="15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 sz="1600"/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520" y="2180"/>
              <a:ext cx="758" cy="204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tr-TR" sz="1400">
                  <a:latin typeface="Comic Sans MS" pitchFamily="66" charset="0"/>
                </a:rPr>
                <a:t>toplam</a:t>
              </a:r>
              <a:r>
                <a:rPr lang="en-US" sz="1400">
                  <a:latin typeface="Comic Sans MS" pitchFamily="66" charset="0"/>
                </a:rPr>
                <a:t> = 0</a:t>
              </a:r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>
              <a:off x="882" y="2058"/>
              <a:ext cx="7" cy="1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 sz="1600"/>
            </a:p>
          </p:txBody>
        </p:sp>
        <p:sp>
          <p:nvSpPr>
            <p:cNvPr id="12" name="AutoShape 10"/>
            <p:cNvSpPr>
              <a:spLocks noChangeArrowheads="1"/>
            </p:cNvSpPr>
            <p:nvPr/>
          </p:nvSpPr>
          <p:spPr bwMode="auto">
            <a:xfrm>
              <a:off x="453" y="2619"/>
              <a:ext cx="907" cy="347"/>
            </a:xfrm>
            <a:prstGeom prst="flowChartDecision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tr-TR" sz="1400" dirty="0" smtClean="0">
                  <a:latin typeface="Comic Sans MS" pitchFamily="66" charset="0"/>
                </a:rPr>
                <a:t>sayaç</a:t>
              </a:r>
              <a:r>
                <a:rPr lang="en-US" sz="1400" dirty="0" smtClean="0">
                  <a:latin typeface="Comic Sans MS" pitchFamily="66" charset="0"/>
                </a:rPr>
                <a:t> </a:t>
              </a:r>
              <a:r>
                <a:rPr lang="en-US" sz="1400" dirty="0">
                  <a:latin typeface="Comic Sans MS" pitchFamily="66" charset="0"/>
                </a:rPr>
                <a:t>&lt;= n?</a:t>
              </a:r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>
              <a:off x="903" y="2385"/>
              <a:ext cx="7" cy="24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 sz="1600"/>
            </a:p>
          </p:txBody>
        </p:sp>
        <p:sp>
          <p:nvSpPr>
            <p:cNvPr id="14" name="AutoShape 12"/>
            <p:cNvSpPr>
              <a:spLocks noChangeArrowheads="1"/>
            </p:cNvSpPr>
            <p:nvPr/>
          </p:nvSpPr>
          <p:spPr bwMode="auto">
            <a:xfrm>
              <a:off x="443" y="1476"/>
              <a:ext cx="913" cy="224"/>
            </a:xfrm>
            <a:prstGeom prst="parallelogram">
              <a:avLst>
                <a:gd name="adj" fmla="val 43669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533400" indent="-533400" algn="ctr"/>
              <a:r>
                <a:rPr lang="tr-TR" sz="1400" dirty="0" smtClean="0">
                  <a:latin typeface="Comic Sans MS" pitchFamily="66" charset="0"/>
                </a:rPr>
                <a:t>n</a:t>
              </a:r>
              <a:endParaRPr lang="en-US" sz="1400" dirty="0">
                <a:latin typeface="Comic Sans MS" pitchFamily="66" charset="0"/>
              </a:endParaRPr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861" y="1270"/>
              <a:ext cx="7" cy="20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 sz="1600"/>
            </a:p>
          </p:txBody>
        </p:sp>
        <p:sp>
          <p:nvSpPr>
            <p:cNvPr id="16" name="AutoShape 14"/>
            <p:cNvSpPr>
              <a:spLocks noChangeArrowheads="1"/>
            </p:cNvSpPr>
            <p:nvPr/>
          </p:nvSpPr>
          <p:spPr bwMode="auto">
            <a:xfrm>
              <a:off x="451" y="3291"/>
              <a:ext cx="912" cy="257"/>
            </a:xfrm>
            <a:prstGeom prst="flowChartDocumen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tr-TR" sz="1400" dirty="0" smtClean="0">
                  <a:latin typeface="Comic Sans MS" pitchFamily="66" charset="0"/>
                </a:rPr>
                <a:t>toplam</a:t>
              </a:r>
              <a:endParaRPr lang="en-US" sz="1400" dirty="0">
                <a:latin typeface="Comic Sans MS" pitchFamily="66" charset="0"/>
              </a:endParaRPr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>
              <a:off x="912" y="2966"/>
              <a:ext cx="1" cy="33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 sz="1600"/>
            </a:p>
          </p:txBody>
        </p:sp>
        <p:sp>
          <p:nvSpPr>
            <p:cNvPr id="18" name="Text Box 16"/>
            <p:cNvSpPr txBox="1">
              <a:spLocks noChangeArrowheads="1"/>
            </p:cNvSpPr>
            <p:nvPr/>
          </p:nvSpPr>
          <p:spPr bwMode="auto">
            <a:xfrm>
              <a:off x="690" y="2909"/>
              <a:ext cx="208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tr-TR" sz="1400">
                  <a:latin typeface="Comic Sans MS" pitchFamily="66" charset="0"/>
                </a:rPr>
                <a:t>H</a:t>
              </a:r>
              <a:endParaRPr lang="en-US" sz="1400">
                <a:latin typeface="Comic Sans MS" pitchFamily="66" charset="0"/>
              </a:endParaRPr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 flipV="1">
              <a:off x="1366" y="2792"/>
              <a:ext cx="579" cy="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 sz="1600"/>
            </a:p>
          </p:txBody>
        </p:sp>
        <p:sp>
          <p:nvSpPr>
            <p:cNvPr id="20" name="AutoShape 18"/>
            <p:cNvSpPr>
              <a:spLocks noChangeArrowheads="1"/>
            </p:cNvSpPr>
            <p:nvPr/>
          </p:nvSpPr>
          <p:spPr bwMode="auto">
            <a:xfrm>
              <a:off x="653" y="3677"/>
              <a:ext cx="497" cy="182"/>
            </a:xfrm>
            <a:prstGeom prst="flowChartTerminator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tr-TR" sz="1400" dirty="0" smtClean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</a:rPr>
                <a:t>Bitir</a:t>
              </a:r>
              <a:endParaRPr lang="en-US" sz="1600" dirty="0">
                <a:latin typeface="Comic Sans MS" pitchFamily="66" charset="0"/>
              </a:endParaRPr>
            </a:p>
          </p:txBody>
        </p:sp>
        <p:sp>
          <p:nvSpPr>
            <p:cNvPr id="21" name="Line 19"/>
            <p:cNvSpPr>
              <a:spLocks noChangeShapeType="1"/>
            </p:cNvSpPr>
            <p:nvPr/>
          </p:nvSpPr>
          <p:spPr bwMode="auto">
            <a:xfrm>
              <a:off x="910" y="3553"/>
              <a:ext cx="7" cy="1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 sz="1600"/>
            </a:p>
          </p:txBody>
        </p:sp>
        <p:sp>
          <p:nvSpPr>
            <p:cNvPr id="22" name="Text Box 20"/>
            <p:cNvSpPr txBox="1">
              <a:spLocks noChangeArrowheads="1"/>
            </p:cNvSpPr>
            <p:nvPr/>
          </p:nvSpPr>
          <p:spPr bwMode="auto">
            <a:xfrm>
              <a:off x="1356" y="2626"/>
              <a:ext cx="191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tr-TR" sz="1400">
                  <a:latin typeface="Comic Sans MS" pitchFamily="66" charset="0"/>
                </a:rPr>
                <a:t>E</a:t>
              </a:r>
              <a:endParaRPr lang="en-US" sz="1400">
                <a:latin typeface="Comic Sans MS" pitchFamily="66" charset="0"/>
              </a:endParaRPr>
            </a:p>
          </p:txBody>
        </p:sp>
        <p:sp>
          <p:nvSpPr>
            <p:cNvPr id="23" name="Rectangle 21"/>
            <p:cNvSpPr>
              <a:spLocks noChangeArrowheads="1"/>
            </p:cNvSpPr>
            <p:nvPr/>
          </p:nvSpPr>
          <p:spPr bwMode="auto">
            <a:xfrm>
              <a:off x="1424" y="3056"/>
              <a:ext cx="1424" cy="204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tr-TR" sz="1400" dirty="0">
                  <a:latin typeface="Comic Sans MS" pitchFamily="66" charset="0"/>
                </a:rPr>
                <a:t>toplam</a:t>
              </a:r>
              <a:r>
                <a:rPr lang="en-US" sz="1400" dirty="0">
                  <a:latin typeface="Comic Sans MS" pitchFamily="66" charset="0"/>
                </a:rPr>
                <a:t> </a:t>
              </a:r>
              <a:r>
                <a:rPr lang="en-US" sz="1400" dirty="0" smtClean="0">
                  <a:latin typeface="Comic Sans MS" pitchFamily="66" charset="0"/>
                </a:rPr>
                <a:t>=</a:t>
              </a:r>
              <a:r>
                <a:rPr lang="tr-TR" sz="1400" dirty="0" smtClean="0">
                  <a:latin typeface="Comic Sans MS" pitchFamily="66" charset="0"/>
                </a:rPr>
                <a:t> toplam + sayaç</a:t>
              </a:r>
              <a:endParaRPr lang="en-US" sz="1400" dirty="0">
                <a:latin typeface="Comic Sans MS" pitchFamily="66" charset="0"/>
              </a:endParaRPr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>
              <a:off x="1945" y="2792"/>
              <a:ext cx="7" cy="26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 sz="1600"/>
            </a:p>
          </p:txBody>
        </p:sp>
        <p:sp>
          <p:nvSpPr>
            <p:cNvPr id="25" name="Rectangle 23"/>
            <p:cNvSpPr>
              <a:spLocks noChangeArrowheads="1"/>
            </p:cNvSpPr>
            <p:nvPr/>
          </p:nvSpPr>
          <p:spPr bwMode="auto">
            <a:xfrm>
              <a:off x="1454" y="3422"/>
              <a:ext cx="1174" cy="204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tr-TR" sz="1400" dirty="0" smtClean="0">
                  <a:latin typeface="Comic Sans MS" pitchFamily="66" charset="0"/>
                </a:rPr>
                <a:t>sayaç = sayaç + 1</a:t>
              </a:r>
              <a:endParaRPr lang="en-US" sz="1400" dirty="0">
                <a:latin typeface="Comic Sans MS" pitchFamily="66" charset="0"/>
              </a:endParaRPr>
            </a:p>
          </p:txBody>
        </p:sp>
        <p:sp>
          <p:nvSpPr>
            <p:cNvPr id="26" name="Line 24"/>
            <p:cNvSpPr>
              <a:spLocks noChangeShapeType="1"/>
            </p:cNvSpPr>
            <p:nvPr/>
          </p:nvSpPr>
          <p:spPr bwMode="auto">
            <a:xfrm>
              <a:off x="1958" y="3260"/>
              <a:ext cx="8" cy="17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 sz="1600"/>
            </a:p>
          </p:txBody>
        </p:sp>
        <p:sp>
          <p:nvSpPr>
            <p:cNvPr id="27" name="Line 25"/>
            <p:cNvSpPr>
              <a:spLocks noChangeShapeType="1"/>
            </p:cNvSpPr>
            <p:nvPr/>
          </p:nvSpPr>
          <p:spPr bwMode="auto">
            <a:xfrm flipH="1" flipV="1">
              <a:off x="2942" y="2502"/>
              <a:ext cx="2" cy="1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 sz="1600"/>
            </a:p>
          </p:txBody>
        </p:sp>
        <p:sp>
          <p:nvSpPr>
            <p:cNvPr id="28" name="Line 26"/>
            <p:cNvSpPr>
              <a:spLocks noChangeShapeType="1"/>
            </p:cNvSpPr>
            <p:nvPr/>
          </p:nvSpPr>
          <p:spPr bwMode="auto">
            <a:xfrm flipV="1">
              <a:off x="892" y="2502"/>
              <a:ext cx="2050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 sz="1600"/>
            </a:p>
          </p:txBody>
        </p:sp>
        <p:sp>
          <p:nvSpPr>
            <p:cNvPr id="29" name="Line 27"/>
            <p:cNvSpPr>
              <a:spLocks noChangeShapeType="1"/>
            </p:cNvSpPr>
            <p:nvPr/>
          </p:nvSpPr>
          <p:spPr bwMode="auto">
            <a:xfrm>
              <a:off x="1973" y="3634"/>
              <a:ext cx="7" cy="17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 sz="1600"/>
            </a:p>
          </p:txBody>
        </p:sp>
        <p:sp>
          <p:nvSpPr>
            <p:cNvPr id="30" name="Line 28"/>
            <p:cNvSpPr>
              <a:spLocks noChangeShapeType="1"/>
            </p:cNvSpPr>
            <p:nvPr/>
          </p:nvSpPr>
          <p:spPr bwMode="auto">
            <a:xfrm>
              <a:off x="1979" y="3790"/>
              <a:ext cx="9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 sz="1600"/>
            </a:p>
          </p:txBody>
        </p:sp>
      </p:grpSp>
    </p:spTree>
    <p:extLst>
      <p:ext uri="{BB962C8B-B14F-4D97-AF65-F5344CB8AC3E}">
        <p14:creationId xmlns:p14="http://schemas.microsoft.com/office/powerpoint/2010/main" val="31091440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CBCD077-771D-4F82-9B00-2A2893B2B21D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12291" name="Rectangle 2"/>
          <p:cNvSpPr>
            <a:spLocks noChangeArrowheads="1"/>
          </p:cNvSpPr>
          <p:nvPr/>
        </p:nvSpPr>
        <p:spPr bwMode="auto">
          <a:xfrm>
            <a:off x="293688" y="1098550"/>
            <a:ext cx="8651875" cy="548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endParaRPr lang="tr-TR" sz="2400">
              <a:latin typeface="Comic Sans MS" pitchFamily="66" charset="0"/>
            </a:endParaRPr>
          </a:p>
        </p:txBody>
      </p:sp>
      <p:sp>
        <p:nvSpPr>
          <p:cNvPr id="443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125" y="1595886"/>
            <a:ext cx="4702714" cy="4733715"/>
          </a:xfrm>
          <a:noFill/>
        </p:spPr>
        <p:txBody>
          <a:bodyPr/>
          <a:lstStyle/>
          <a:p>
            <a:pPr marL="533400" indent="-533400">
              <a:buFontTx/>
              <a:buAutoNum type="arabicPeriod"/>
            </a:pPr>
            <a:r>
              <a:rPr lang="tr-TR" sz="2400" dirty="0" smtClean="0"/>
              <a:t>Başla</a:t>
            </a:r>
          </a:p>
          <a:p>
            <a:pPr marL="533400" indent="-533400">
              <a:buFontTx/>
              <a:buAutoNum type="arabicPeriod"/>
            </a:pPr>
            <a:r>
              <a:rPr lang="tr-TR" sz="2400" dirty="0" smtClean="0"/>
              <a:t>Kullanıcıdan</a:t>
            </a:r>
            <a:r>
              <a:rPr lang="en-US" sz="2400" dirty="0" smtClean="0"/>
              <a:t> “n”</a:t>
            </a:r>
            <a:r>
              <a:rPr lang="tr-TR" sz="2400" dirty="0" smtClean="0"/>
              <a:t> sayısını iste</a:t>
            </a:r>
            <a:endParaRPr lang="en-US" sz="2400" dirty="0" smtClean="0"/>
          </a:p>
          <a:p>
            <a:pPr marL="533400" indent="-533400">
              <a:buFontTx/>
              <a:buAutoNum type="arabicPeriod"/>
            </a:pPr>
            <a:r>
              <a:rPr lang="tr-TR" sz="2400" dirty="0" smtClean="0"/>
              <a:t>sayaç</a:t>
            </a:r>
            <a:r>
              <a:rPr lang="en-US" sz="2400" dirty="0" smtClean="0"/>
              <a:t> </a:t>
            </a:r>
            <a:r>
              <a:rPr lang="tr-TR" sz="2400" dirty="0" smtClean="0"/>
              <a:t>=</a:t>
            </a:r>
            <a:r>
              <a:rPr lang="en-US" sz="2400" dirty="0" smtClean="0"/>
              <a:t> 1</a:t>
            </a:r>
          </a:p>
          <a:p>
            <a:pPr marL="533400" indent="-533400">
              <a:buFontTx/>
              <a:buAutoNum type="arabicPeriod"/>
            </a:pPr>
            <a:r>
              <a:rPr lang="tr-TR" sz="2400" dirty="0" smtClean="0"/>
              <a:t>toplam = 0</a:t>
            </a:r>
          </a:p>
          <a:p>
            <a:pPr marL="533400" indent="-533400">
              <a:buFontTx/>
              <a:buAutoNum type="arabicPeriod"/>
            </a:pPr>
            <a:endParaRPr lang="en-US" sz="1600" dirty="0" smtClean="0"/>
          </a:p>
          <a:p>
            <a:pPr marL="533400" indent="-533400">
              <a:buFontTx/>
              <a:buAutoNum type="arabicPeriod"/>
            </a:pPr>
            <a:r>
              <a:rPr lang="tr-TR" sz="2400" dirty="0" smtClean="0"/>
              <a:t>Eğer </a:t>
            </a:r>
            <a:r>
              <a:rPr lang="en-US" sz="2400" dirty="0" smtClean="0"/>
              <a:t>(</a:t>
            </a:r>
            <a:r>
              <a:rPr lang="tr-TR" sz="2400" dirty="0" smtClean="0"/>
              <a:t>sayaç</a:t>
            </a:r>
            <a:r>
              <a:rPr lang="en-US" sz="2400" dirty="0" smtClean="0"/>
              <a:t> &lt;= n)</a:t>
            </a:r>
            <a:r>
              <a:rPr lang="tr-TR" sz="2400" dirty="0" smtClean="0"/>
              <a:t> ise  </a:t>
            </a:r>
            <a:endParaRPr lang="en-US" sz="2400" dirty="0" smtClean="0"/>
          </a:p>
          <a:p>
            <a:pPr marL="914400" lvl="1" indent="-457200">
              <a:buFontTx/>
              <a:buNone/>
            </a:pPr>
            <a:r>
              <a:rPr lang="tr-TR" sz="2000" dirty="0" smtClean="0"/>
              <a:t>5</a:t>
            </a:r>
            <a:r>
              <a:rPr lang="en-US" sz="2000" dirty="0" smtClean="0"/>
              <a:t>.1. </a:t>
            </a:r>
            <a:r>
              <a:rPr lang="tr-TR" sz="2000" dirty="0" smtClean="0"/>
              <a:t>   toplam</a:t>
            </a:r>
            <a:r>
              <a:rPr lang="en-US" sz="2000" dirty="0" smtClean="0"/>
              <a:t> = </a:t>
            </a:r>
            <a:r>
              <a:rPr lang="tr-TR" sz="2000" dirty="0" smtClean="0"/>
              <a:t>toplam + (sayaç²)</a:t>
            </a:r>
            <a:endParaRPr lang="en-US" sz="2000" dirty="0" smtClean="0"/>
          </a:p>
          <a:p>
            <a:pPr marL="914400" lvl="1" indent="-457200">
              <a:buFontTx/>
              <a:buNone/>
            </a:pPr>
            <a:r>
              <a:rPr lang="tr-TR" sz="2000" dirty="0" smtClean="0"/>
              <a:t>5</a:t>
            </a:r>
            <a:r>
              <a:rPr lang="en-US" sz="2000" dirty="0" smtClean="0"/>
              <a:t>.2. </a:t>
            </a:r>
            <a:r>
              <a:rPr lang="tr-TR" sz="2000" dirty="0" smtClean="0"/>
              <a:t>  sayaç = sayaç + 1</a:t>
            </a:r>
            <a:r>
              <a:rPr lang="en-US" sz="2000" dirty="0" smtClean="0"/>
              <a:t>;                         </a:t>
            </a:r>
          </a:p>
          <a:p>
            <a:pPr marL="457200" lvl="1" indent="0">
              <a:buNone/>
            </a:pPr>
            <a:r>
              <a:rPr lang="tr-TR" sz="2000" dirty="0" smtClean="0"/>
              <a:t>5.3.   </a:t>
            </a:r>
            <a:r>
              <a:rPr lang="tr-TR" sz="2000" dirty="0" smtClean="0">
                <a:solidFill>
                  <a:srgbClr val="FF0000"/>
                </a:solidFill>
              </a:rPr>
              <a:t>5. Adıma git</a:t>
            </a:r>
          </a:p>
          <a:p>
            <a:pPr marL="457200" lvl="1" indent="0">
              <a:buNone/>
            </a:pPr>
            <a:endParaRPr lang="en-US" sz="1600" dirty="0" smtClean="0">
              <a:solidFill>
                <a:srgbClr val="FF0000"/>
              </a:solidFill>
            </a:endParaRPr>
          </a:p>
          <a:p>
            <a:pPr marL="533400" indent="-533400">
              <a:buFontTx/>
              <a:buAutoNum type="arabicPeriod"/>
            </a:pPr>
            <a:r>
              <a:rPr lang="tr-TR" sz="2400" dirty="0" smtClean="0"/>
              <a:t>Toplamı yazdır</a:t>
            </a:r>
          </a:p>
          <a:p>
            <a:pPr marL="533400" indent="-533400">
              <a:buFontTx/>
              <a:buAutoNum type="arabicPeriod"/>
            </a:pPr>
            <a:r>
              <a:rPr lang="tr-TR" sz="2400" dirty="0" smtClean="0"/>
              <a:t>Bitir</a:t>
            </a:r>
            <a:endParaRPr lang="en-US" sz="2000" dirty="0" smtClean="0"/>
          </a:p>
        </p:txBody>
      </p:sp>
      <p:sp>
        <p:nvSpPr>
          <p:cNvPr id="12293" name="Rectangle 4"/>
          <p:cNvSpPr>
            <a:spLocks noGrp="1" noChangeArrowheads="1"/>
          </p:cNvSpPr>
          <p:nvPr>
            <p:ph type="title"/>
          </p:nvPr>
        </p:nvSpPr>
        <p:spPr>
          <a:xfrm>
            <a:off x="338138" y="236538"/>
            <a:ext cx="8483600" cy="1083304"/>
          </a:xfrm>
          <a:noFill/>
        </p:spPr>
        <p:txBody>
          <a:bodyPr/>
          <a:lstStyle/>
          <a:p>
            <a:r>
              <a:rPr lang="en-US" dirty="0" smtClean="0"/>
              <a:t>1²+2²+3</a:t>
            </a:r>
            <a:r>
              <a:rPr lang="en-US" dirty="0"/>
              <a:t>²+..+N² </a:t>
            </a:r>
            <a:r>
              <a:rPr lang="tr-TR" dirty="0" smtClean="0"/>
              <a:t>işlemini hesaplama</a:t>
            </a:r>
            <a:endParaRPr lang="en-US" dirty="0" smtClean="0">
              <a:solidFill>
                <a:srgbClr val="FF0000"/>
              </a:solidFill>
            </a:endParaRPr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4992697" y="1723075"/>
            <a:ext cx="4008576" cy="4199732"/>
            <a:chOff x="443" y="1075"/>
            <a:chExt cx="2957" cy="2784"/>
          </a:xfrm>
        </p:grpSpPr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569" y="1853"/>
              <a:ext cx="603" cy="204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tr-TR" sz="1400" dirty="0" smtClean="0">
                  <a:latin typeface="Comic Sans MS" pitchFamily="66" charset="0"/>
                </a:rPr>
                <a:t>sayaç</a:t>
              </a:r>
              <a:r>
                <a:rPr lang="en-US" sz="1400" dirty="0" smtClean="0">
                  <a:latin typeface="Comic Sans MS" pitchFamily="66" charset="0"/>
                </a:rPr>
                <a:t> </a:t>
              </a:r>
              <a:r>
                <a:rPr lang="en-US" sz="1400" dirty="0">
                  <a:latin typeface="Comic Sans MS" pitchFamily="66" charset="0"/>
                </a:rPr>
                <a:t>= 1</a:t>
              </a:r>
            </a:p>
          </p:txBody>
        </p:sp>
        <p:sp>
          <p:nvSpPr>
            <p:cNvPr id="8" name="AutoShape 6"/>
            <p:cNvSpPr>
              <a:spLocks noChangeArrowheads="1"/>
            </p:cNvSpPr>
            <p:nvPr/>
          </p:nvSpPr>
          <p:spPr bwMode="auto">
            <a:xfrm>
              <a:off x="594" y="1075"/>
              <a:ext cx="497" cy="182"/>
            </a:xfrm>
            <a:prstGeom prst="flowChartTerminator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tr-TR" sz="1400" dirty="0" smtClean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</a:rPr>
                <a:t>Başla</a:t>
              </a:r>
              <a:endParaRPr lang="en-US" sz="1600" dirty="0">
                <a:latin typeface="Comic Sans MS" pitchFamily="66" charset="0"/>
              </a:endParaRPr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>
              <a:off x="885" y="1700"/>
              <a:ext cx="4" cy="15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 sz="1600"/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520" y="2180"/>
              <a:ext cx="758" cy="204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tr-TR" sz="1400">
                  <a:latin typeface="Comic Sans MS" pitchFamily="66" charset="0"/>
                </a:rPr>
                <a:t>toplam</a:t>
              </a:r>
              <a:r>
                <a:rPr lang="en-US" sz="1400">
                  <a:latin typeface="Comic Sans MS" pitchFamily="66" charset="0"/>
                </a:rPr>
                <a:t> = 0</a:t>
              </a:r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>
              <a:off x="882" y="2058"/>
              <a:ext cx="7" cy="1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 sz="1600"/>
            </a:p>
          </p:txBody>
        </p:sp>
        <p:sp>
          <p:nvSpPr>
            <p:cNvPr id="12" name="AutoShape 10"/>
            <p:cNvSpPr>
              <a:spLocks noChangeArrowheads="1"/>
            </p:cNvSpPr>
            <p:nvPr/>
          </p:nvSpPr>
          <p:spPr bwMode="auto">
            <a:xfrm>
              <a:off x="453" y="2619"/>
              <a:ext cx="907" cy="347"/>
            </a:xfrm>
            <a:prstGeom prst="flowChartDecision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tr-TR" sz="1400" dirty="0" smtClean="0">
                  <a:latin typeface="Comic Sans MS" pitchFamily="66" charset="0"/>
                </a:rPr>
                <a:t>sayaç</a:t>
              </a:r>
              <a:r>
                <a:rPr lang="en-US" sz="1400" dirty="0" smtClean="0">
                  <a:latin typeface="Comic Sans MS" pitchFamily="66" charset="0"/>
                </a:rPr>
                <a:t> </a:t>
              </a:r>
              <a:r>
                <a:rPr lang="en-US" sz="1400" dirty="0">
                  <a:latin typeface="Comic Sans MS" pitchFamily="66" charset="0"/>
                </a:rPr>
                <a:t>&lt;= n?</a:t>
              </a:r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>
              <a:off x="903" y="2385"/>
              <a:ext cx="7" cy="24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 sz="1600"/>
            </a:p>
          </p:txBody>
        </p:sp>
        <p:sp>
          <p:nvSpPr>
            <p:cNvPr id="14" name="AutoShape 12"/>
            <p:cNvSpPr>
              <a:spLocks noChangeArrowheads="1"/>
            </p:cNvSpPr>
            <p:nvPr/>
          </p:nvSpPr>
          <p:spPr bwMode="auto">
            <a:xfrm>
              <a:off x="443" y="1476"/>
              <a:ext cx="913" cy="224"/>
            </a:xfrm>
            <a:prstGeom prst="parallelogram">
              <a:avLst>
                <a:gd name="adj" fmla="val 43669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533400" indent="-533400" algn="ctr"/>
              <a:r>
                <a:rPr lang="tr-TR" sz="1400" dirty="0" smtClean="0">
                  <a:latin typeface="Comic Sans MS" pitchFamily="66" charset="0"/>
                </a:rPr>
                <a:t>n</a:t>
              </a:r>
              <a:endParaRPr lang="en-US" sz="1400" dirty="0">
                <a:latin typeface="Comic Sans MS" pitchFamily="66" charset="0"/>
              </a:endParaRPr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861" y="1270"/>
              <a:ext cx="7" cy="20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 sz="1600"/>
            </a:p>
          </p:txBody>
        </p:sp>
        <p:sp>
          <p:nvSpPr>
            <p:cNvPr id="16" name="AutoShape 14"/>
            <p:cNvSpPr>
              <a:spLocks noChangeArrowheads="1"/>
            </p:cNvSpPr>
            <p:nvPr/>
          </p:nvSpPr>
          <p:spPr bwMode="auto">
            <a:xfrm>
              <a:off x="451" y="3291"/>
              <a:ext cx="912" cy="257"/>
            </a:xfrm>
            <a:prstGeom prst="flowChartDocumen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tr-TR" sz="1400" dirty="0" smtClean="0">
                  <a:latin typeface="Comic Sans MS" pitchFamily="66" charset="0"/>
                </a:rPr>
                <a:t>toplam</a:t>
              </a:r>
              <a:endParaRPr lang="en-US" sz="1400" dirty="0">
                <a:latin typeface="Comic Sans MS" pitchFamily="66" charset="0"/>
              </a:endParaRPr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>
              <a:off x="912" y="2966"/>
              <a:ext cx="1" cy="33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 sz="1600"/>
            </a:p>
          </p:txBody>
        </p:sp>
        <p:sp>
          <p:nvSpPr>
            <p:cNvPr id="18" name="Text Box 16"/>
            <p:cNvSpPr txBox="1">
              <a:spLocks noChangeArrowheads="1"/>
            </p:cNvSpPr>
            <p:nvPr/>
          </p:nvSpPr>
          <p:spPr bwMode="auto">
            <a:xfrm>
              <a:off x="690" y="2909"/>
              <a:ext cx="208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tr-TR" sz="1400">
                  <a:latin typeface="Comic Sans MS" pitchFamily="66" charset="0"/>
                </a:rPr>
                <a:t>H</a:t>
              </a:r>
              <a:endParaRPr lang="en-US" sz="1400">
                <a:latin typeface="Comic Sans MS" pitchFamily="66" charset="0"/>
              </a:endParaRPr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 flipV="1">
              <a:off x="1366" y="2792"/>
              <a:ext cx="579" cy="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 sz="1600"/>
            </a:p>
          </p:txBody>
        </p:sp>
        <p:sp>
          <p:nvSpPr>
            <p:cNvPr id="20" name="AutoShape 18"/>
            <p:cNvSpPr>
              <a:spLocks noChangeArrowheads="1"/>
            </p:cNvSpPr>
            <p:nvPr/>
          </p:nvSpPr>
          <p:spPr bwMode="auto">
            <a:xfrm>
              <a:off x="653" y="3677"/>
              <a:ext cx="497" cy="182"/>
            </a:xfrm>
            <a:prstGeom prst="flowChartTerminator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tr-TR" sz="1400" dirty="0" smtClean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</a:rPr>
                <a:t>Bitir</a:t>
              </a:r>
              <a:endParaRPr lang="en-US" sz="1600" dirty="0">
                <a:latin typeface="Comic Sans MS" pitchFamily="66" charset="0"/>
              </a:endParaRPr>
            </a:p>
          </p:txBody>
        </p:sp>
        <p:sp>
          <p:nvSpPr>
            <p:cNvPr id="21" name="Line 19"/>
            <p:cNvSpPr>
              <a:spLocks noChangeShapeType="1"/>
            </p:cNvSpPr>
            <p:nvPr/>
          </p:nvSpPr>
          <p:spPr bwMode="auto">
            <a:xfrm>
              <a:off x="910" y="3553"/>
              <a:ext cx="7" cy="1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 sz="1600"/>
            </a:p>
          </p:txBody>
        </p:sp>
        <p:sp>
          <p:nvSpPr>
            <p:cNvPr id="22" name="Text Box 20"/>
            <p:cNvSpPr txBox="1">
              <a:spLocks noChangeArrowheads="1"/>
            </p:cNvSpPr>
            <p:nvPr/>
          </p:nvSpPr>
          <p:spPr bwMode="auto">
            <a:xfrm>
              <a:off x="1356" y="2626"/>
              <a:ext cx="191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tr-TR" sz="1400">
                  <a:latin typeface="Comic Sans MS" pitchFamily="66" charset="0"/>
                </a:rPr>
                <a:t>E</a:t>
              </a:r>
              <a:endParaRPr lang="en-US" sz="1400">
                <a:latin typeface="Comic Sans MS" pitchFamily="66" charset="0"/>
              </a:endParaRPr>
            </a:p>
          </p:txBody>
        </p:sp>
        <p:sp>
          <p:nvSpPr>
            <p:cNvPr id="23" name="Rectangle 21"/>
            <p:cNvSpPr>
              <a:spLocks noChangeArrowheads="1"/>
            </p:cNvSpPr>
            <p:nvPr/>
          </p:nvSpPr>
          <p:spPr bwMode="auto">
            <a:xfrm>
              <a:off x="1424" y="3056"/>
              <a:ext cx="1935" cy="204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tr-TR" sz="1400" dirty="0">
                  <a:latin typeface="Comic Sans MS" pitchFamily="66" charset="0"/>
                </a:rPr>
                <a:t>toplam</a:t>
              </a:r>
              <a:r>
                <a:rPr lang="en-US" sz="1400" dirty="0">
                  <a:latin typeface="Comic Sans MS" pitchFamily="66" charset="0"/>
                </a:rPr>
                <a:t> </a:t>
              </a:r>
              <a:r>
                <a:rPr lang="en-US" sz="1400" dirty="0" smtClean="0">
                  <a:latin typeface="Comic Sans MS" pitchFamily="66" charset="0"/>
                </a:rPr>
                <a:t>=</a:t>
              </a:r>
              <a:r>
                <a:rPr lang="tr-TR" sz="1400" dirty="0" smtClean="0">
                  <a:latin typeface="Comic Sans MS" pitchFamily="66" charset="0"/>
                </a:rPr>
                <a:t> toplam + (sayaç*sayaç)</a:t>
              </a:r>
              <a:endParaRPr lang="en-US" sz="1400" dirty="0">
                <a:latin typeface="Comic Sans MS" pitchFamily="66" charset="0"/>
              </a:endParaRPr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>
              <a:off x="1945" y="2792"/>
              <a:ext cx="7" cy="26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 sz="1600"/>
            </a:p>
          </p:txBody>
        </p:sp>
        <p:sp>
          <p:nvSpPr>
            <p:cNvPr id="25" name="Rectangle 23"/>
            <p:cNvSpPr>
              <a:spLocks noChangeArrowheads="1"/>
            </p:cNvSpPr>
            <p:nvPr/>
          </p:nvSpPr>
          <p:spPr bwMode="auto">
            <a:xfrm>
              <a:off x="1454" y="3422"/>
              <a:ext cx="1174" cy="204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tr-TR" sz="1400" dirty="0" smtClean="0">
                  <a:latin typeface="Comic Sans MS" pitchFamily="66" charset="0"/>
                </a:rPr>
                <a:t>sayaç = sayaç + 1</a:t>
              </a:r>
              <a:endParaRPr lang="en-US" sz="1400" dirty="0">
                <a:latin typeface="Comic Sans MS" pitchFamily="66" charset="0"/>
              </a:endParaRPr>
            </a:p>
          </p:txBody>
        </p:sp>
        <p:sp>
          <p:nvSpPr>
            <p:cNvPr id="26" name="Line 24"/>
            <p:cNvSpPr>
              <a:spLocks noChangeShapeType="1"/>
            </p:cNvSpPr>
            <p:nvPr/>
          </p:nvSpPr>
          <p:spPr bwMode="auto">
            <a:xfrm>
              <a:off x="1958" y="3260"/>
              <a:ext cx="8" cy="17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 sz="1600"/>
            </a:p>
          </p:txBody>
        </p:sp>
        <p:sp>
          <p:nvSpPr>
            <p:cNvPr id="27" name="Line 25"/>
            <p:cNvSpPr>
              <a:spLocks noChangeShapeType="1"/>
            </p:cNvSpPr>
            <p:nvPr/>
          </p:nvSpPr>
          <p:spPr bwMode="auto">
            <a:xfrm flipH="1" flipV="1">
              <a:off x="3398" y="2502"/>
              <a:ext cx="2" cy="1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 sz="1600"/>
            </a:p>
          </p:txBody>
        </p:sp>
        <p:sp>
          <p:nvSpPr>
            <p:cNvPr id="28" name="Line 26"/>
            <p:cNvSpPr>
              <a:spLocks noChangeShapeType="1"/>
            </p:cNvSpPr>
            <p:nvPr/>
          </p:nvSpPr>
          <p:spPr bwMode="auto">
            <a:xfrm flipV="1">
              <a:off x="892" y="2502"/>
              <a:ext cx="2506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 sz="1600"/>
            </a:p>
          </p:txBody>
        </p:sp>
        <p:sp>
          <p:nvSpPr>
            <p:cNvPr id="29" name="Line 27"/>
            <p:cNvSpPr>
              <a:spLocks noChangeShapeType="1"/>
            </p:cNvSpPr>
            <p:nvPr/>
          </p:nvSpPr>
          <p:spPr bwMode="auto">
            <a:xfrm>
              <a:off x="1973" y="3634"/>
              <a:ext cx="7" cy="17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 sz="1600"/>
            </a:p>
          </p:txBody>
        </p:sp>
        <p:sp>
          <p:nvSpPr>
            <p:cNvPr id="30" name="Line 28"/>
            <p:cNvSpPr>
              <a:spLocks noChangeShapeType="1"/>
            </p:cNvSpPr>
            <p:nvPr/>
          </p:nvSpPr>
          <p:spPr bwMode="auto">
            <a:xfrm>
              <a:off x="1979" y="3790"/>
              <a:ext cx="142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 sz="1600"/>
            </a:p>
          </p:txBody>
        </p:sp>
      </p:grpSp>
    </p:spTree>
    <p:extLst>
      <p:ext uri="{BB962C8B-B14F-4D97-AF65-F5344CB8AC3E}">
        <p14:creationId xmlns:p14="http://schemas.microsoft.com/office/powerpoint/2010/main" val="16030874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6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B2D40CD-B920-41AF-A2C8-4D63F51955DE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484188" y="227013"/>
            <a:ext cx="8205787" cy="1214437"/>
          </a:xfrm>
        </p:spPr>
        <p:txBody>
          <a:bodyPr/>
          <a:lstStyle/>
          <a:p>
            <a:r>
              <a:rPr lang="tr-TR" sz="3600" dirty="0" smtClean="0"/>
              <a:t>Girilen N sayısının asal olup </a:t>
            </a:r>
            <a:br>
              <a:rPr lang="tr-TR" sz="3600" dirty="0" smtClean="0"/>
            </a:br>
            <a:r>
              <a:rPr lang="tr-TR" sz="3600" dirty="0" smtClean="0"/>
              <a:t>olmadığını kontrol etme</a:t>
            </a:r>
            <a:endParaRPr lang="en-US" sz="3600" dirty="0" smtClean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12749" y="1483743"/>
            <a:ext cx="8393113" cy="5061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CC33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rgbClr val="003399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tr-TR" sz="2400" dirty="0" smtClean="0"/>
              <a:t>Kendisi ve birden başka herhangi bir sayıya bölünemeyen sayılara </a:t>
            </a:r>
            <a:r>
              <a:rPr lang="tr-TR" sz="2400" dirty="0" smtClean="0">
                <a:solidFill>
                  <a:srgbClr val="FF0000"/>
                </a:solidFill>
              </a:rPr>
              <a:t>asal sayı </a:t>
            </a:r>
            <a:r>
              <a:rPr lang="tr-TR" sz="2400" dirty="0" smtClean="0"/>
              <a:t>denir.</a:t>
            </a:r>
          </a:p>
          <a:p>
            <a:r>
              <a:rPr lang="tr-TR" sz="2400" dirty="0" smtClean="0"/>
              <a:t>Örnek: 2,3,5,7,11,17,19,23,29,31,…</a:t>
            </a:r>
          </a:p>
          <a:p>
            <a:endParaRPr lang="tr-TR" sz="1000" dirty="0"/>
          </a:p>
          <a:p>
            <a:r>
              <a:rPr lang="tr-TR" sz="2400" dirty="0" smtClean="0"/>
              <a:t>Girilen bir sayının asal olup olmadığını kontrol etmek için:</a:t>
            </a:r>
          </a:p>
          <a:p>
            <a:pPr lvl="1"/>
            <a:r>
              <a:rPr lang="tr-TR" sz="2000" dirty="0" smtClean="0"/>
              <a:t>2’den başlayıp kendisinden küçük bütün sayılara bölmeye çalışırız. </a:t>
            </a:r>
          </a:p>
          <a:p>
            <a:pPr lvl="1"/>
            <a:r>
              <a:rPr lang="tr-TR" sz="2000" dirty="0" smtClean="0"/>
              <a:t>Eğer herhangi birisine tam bölünürse sayı asal değildir. </a:t>
            </a:r>
          </a:p>
          <a:p>
            <a:pPr lvl="1"/>
            <a:r>
              <a:rPr lang="tr-TR" sz="2000" dirty="0" smtClean="0"/>
              <a:t>Eğer hiç birine tam bölünemezse sayı asaldır.</a:t>
            </a:r>
          </a:p>
          <a:p>
            <a:endParaRPr lang="tr-TR" sz="1600" dirty="0"/>
          </a:p>
          <a:p>
            <a:r>
              <a:rPr lang="tr-TR" sz="2200" dirty="0" smtClean="0"/>
              <a:t>Not: eğer m sayısı n sayısına tam bölünüyorsa </a:t>
            </a:r>
            <a:r>
              <a:rPr lang="tr-TR" sz="2200" dirty="0" smtClean="0">
                <a:solidFill>
                  <a:srgbClr val="FF0000"/>
                </a:solidFill>
              </a:rPr>
              <a:t>m </a:t>
            </a:r>
            <a:r>
              <a:rPr lang="tr-TR" sz="2200" dirty="0" err="1" smtClean="0">
                <a:solidFill>
                  <a:srgbClr val="FF0000"/>
                </a:solidFill>
              </a:rPr>
              <a:t>mod</a:t>
            </a:r>
            <a:r>
              <a:rPr lang="tr-TR" sz="2200" dirty="0" smtClean="0">
                <a:solidFill>
                  <a:srgbClr val="FF0000"/>
                </a:solidFill>
              </a:rPr>
              <a:t> n = 0</a:t>
            </a:r>
            <a:r>
              <a:rPr lang="tr-TR" sz="2200" dirty="0" smtClean="0"/>
              <a:t> olur. Yani m sayısının n sayısına bölümünden kalan 0’dır.</a:t>
            </a:r>
          </a:p>
        </p:txBody>
      </p:sp>
    </p:spTree>
    <p:extLst>
      <p:ext uri="{BB962C8B-B14F-4D97-AF65-F5344CB8AC3E}">
        <p14:creationId xmlns:p14="http://schemas.microsoft.com/office/powerpoint/2010/main" val="4272530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CBCD077-771D-4F82-9B00-2A2893B2B21D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12291" name="Rectangle 2"/>
          <p:cNvSpPr>
            <a:spLocks noChangeArrowheads="1"/>
          </p:cNvSpPr>
          <p:nvPr/>
        </p:nvSpPr>
        <p:spPr bwMode="auto">
          <a:xfrm>
            <a:off x="293688" y="1098550"/>
            <a:ext cx="8651875" cy="548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endParaRPr lang="tr-TR" sz="2400">
              <a:latin typeface="Comic Sans MS" pitchFamily="66" charset="0"/>
            </a:endParaRPr>
          </a:p>
        </p:txBody>
      </p:sp>
      <p:sp>
        <p:nvSpPr>
          <p:cNvPr id="443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125" y="1595886"/>
            <a:ext cx="4702714" cy="4733715"/>
          </a:xfrm>
          <a:noFill/>
        </p:spPr>
        <p:txBody>
          <a:bodyPr/>
          <a:lstStyle/>
          <a:p>
            <a:pPr marL="533400" indent="-533400">
              <a:buFontTx/>
              <a:buAutoNum type="arabicPeriod"/>
            </a:pPr>
            <a:r>
              <a:rPr lang="tr-TR" sz="2000" dirty="0" smtClean="0"/>
              <a:t>Başla</a:t>
            </a:r>
          </a:p>
          <a:p>
            <a:pPr marL="533400" indent="-533400">
              <a:buFontTx/>
              <a:buAutoNum type="arabicPeriod"/>
            </a:pPr>
            <a:r>
              <a:rPr lang="tr-TR" sz="2000" dirty="0" smtClean="0"/>
              <a:t>Kullanıcıdan</a:t>
            </a:r>
            <a:r>
              <a:rPr lang="en-US" sz="2000" dirty="0" smtClean="0"/>
              <a:t> “</a:t>
            </a:r>
            <a:r>
              <a:rPr lang="tr-TR" sz="2000" dirty="0" smtClean="0"/>
              <a:t>N</a:t>
            </a:r>
            <a:r>
              <a:rPr lang="en-US" sz="2000" dirty="0" smtClean="0"/>
              <a:t>”</a:t>
            </a:r>
            <a:r>
              <a:rPr lang="tr-TR" sz="2000" dirty="0" smtClean="0"/>
              <a:t> sayısını iste</a:t>
            </a:r>
            <a:endParaRPr lang="en-US" sz="2000" dirty="0" smtClean="0"/>
          </a:p>
          <a:p>
            <a:pPr marL="533400" indent="-533400">
              <a:buFontTx/>
              <a:buAutoNum type="arabicPeriod"/>
            </a:pPr>
            <a:r>
              <a:rPr lang="tr-TR" sz="2000" dirty="0" smtClean="0"/>
              <a:t>sayaç = 2</a:t>
            </a:r>
            <a:endParaRPr lang="en-US" sz="1800" dirty="0" smtClean="0"/>
          </a:p>
          <a:p>
            <a:pPr marL="533400" indent="-533400">
              <a:buFontTx/>
              <a:buAutoNum type="arabicPeriod"/>
            </a:pPr>
            <a:r>
              <a:rPr lang="tr-TR" sz="2000" dirty="0" smtClean="0"/>
              <a:t>Eğer N </a:t>
            </a:r>
            <a:r>
              <a:rPr lang="tr-TR" sz="2000" dirty="0" err="1" smtClean="0">
                <a:solidFill>
                  <a:srgbClr val="FF0000"/>
                </a:solidFill>
              </a:rPr>
              <a:t>mod</a:t>
            </a:r>
            <a:r>
              <a:rPr lang="tr-TR" sz="2000" dirty="0" smtClean="0"/>
              <a:t> sayaç = 0</a:t>
            </a:r>
          </a:p>
          <a:p>
            <a:pPr marL="400050" lvl="1" indent="0">
              <a:buNone/>
            </a:pPr>
            <a:r>
              <a:rPr lang="tr-TR" sz="1800" dirty="0" smtClean="0"/>
              <a:t>4.1.   N sayısı asal değildir</a:t>
            </a:r>
          </a:p>
          <a:p>
            <a:pPr marL="400050" lvl="1" indent="0">
              <a:buNone/>
            </a:pPr>
            <a:r>
              <a:rPr lang="tr-TR" sz="1800" dirty="0" smtClean="0"/>
              <a:t>4.2.   </a:t>
            </a:r>
            <a:r>
              <a:rPr lang="tr-TR" sz="1800" dirty="0" smtClean="0">
                <a:solidFill>
                  <a:srgbClr val="FF0000"/>
                </a:solidFill>
              </a:rPr>
              <a:t>8. adıma git.</a:t>
            </a:r>
          </a:p>
          <a:p>
            <a:pPr marL="533400" indent="-533400">
              <a:buFontTx/>
              <a:buAutoNum type="arabicPeriod"/>
            </a:pPr>
            <a:endParaRPr lang="tr-TR" sz="1050" dirty="0" smtClean="0"/>
          </a:p>
          <a:p>
            <a:pPr marL="533400" indent="-533400">
              <a:buFontTx/>
              <a:buAutoNum type="arabicPeriod"/>
            </a:pPr>
            <a:r>
              <a:rPr lang="tr-TR" sz="2000" dirty="0" smtClean="0"/>
              <a:t>Sayaç = sayaç + 1</a:t>
            </a:r>
            <a:endParaRPr lang="en-US" sz="1400" dirty="0" smtClean="0">
              <a:solidFill>
                <a:srgbClr val="FF0000"/>
              </a:solidFill>
            </a:endParaRPr>
          </a:p>
          <a:p>
            <a:pPr marL="533400" indent="-533400">
              <a:buFontTx/>
              <a:buAutoNum type="arabicPeriod"/>
            </a:pPr>
            <a:r>
              <a:rPr lang="tr-TR" sz="2000" dirty="0" smtClean="0"/>
              <a:t>Eğer (sayaç &lt; N) ise</a:t>
            </a:r>
          </a:p>
          <a:p>
            <a:pPr marL="400050" lvl="1" indent="0">
              <a:buNone/>
            </a:pPr>
            <a:r>
              <a:rPr lang="tr-TR" sz="1800" dirty="0" smtClean="0"/>
              <a:t>6. 1.   </a:t>
            </a:r>
            <a:r>
              <a:rPr lang="tr-TR" sz="1800" dirty="0" smtClean="0">
                <a:solidFill>
                  <a:srgbClr val="FF0000"/>
                </a:solidFill>
              </a:rPr>
              <a:t>4. adıma git</a:t>
            </a:r>
          </a:p>
          <a:p>
            <a:pPr marL="400050" lvl="1" indent="0">
              <a:buNone/>
            </a:pPr>
            <a:endParaRPr lang="tr-TR" sz="1800" dirty="0" smtClean="0">
              <a:solidFill>
                <a:srgbClr val="FF0000"/>
              </a:solidFill>
            </a:endParaRPr>
          </a:p>
          <a:p>
            <a:pPr marL="533400" indent="-533400">
              <a:buFontTx/>
              <a:buAutoNum type="arabicPeriod"/>
            </a:pPr>
            <a:r>
              <a:rPr lang="tr-TR" sz="2000" dirty="0" smtClean="0"/>
              <a:t>N sayısı asal sayıdır.</a:t>
            </a:r>
          </a:p>
          <a:p>
            <a:pPr marL="533400" indent="-533400">
              <a:buFontTx/>
              <a:buAutoNum type="arabicPeriod"/>
            </a:pPr>
            <a:r>
              <a:rPr lang="tr-TR" sz="2000" dirty="0" smtClean="0"/>
              <a:t>Bitir.</a:t>
            </a:r>
            <a:endParaRPr lang="en-US" sz="1800" dirty="0" smtClean="0"/>
          </a:p>
        </p:txBody>
      </p:sp>
      <p:sp>
        <p:nvSpPr>
          <p:cNvPr id="12293" name="Rectangle 4"/>
          <p:cNvSpPr>
            <a:spLocks noGrp="1" noChangeArrowheads="1"/>
          </p:cNvSpPr>
          <p:nvPr>
            <p:ph type="title"/>
          </p:nvPr>
        </p:nvSpPr>
        <p:spPr>
          <a:xfrm>
            <a:off x="338138" y="236538"/>
            <a:ext cx="8483600" cy="1083304"/>
          </a:xfrm>
          <a:noFill/>
        </p:spPr>
        <p:txBody>
          <a:bodyPr/>
          <a:lstStyle/>
          <a:p>
            <a:r>
              <a:rPr lang="tr-TR" dirty="0" smtClean="0"/>
              <a:t>Girilen N sayısının asal olup olmadığını kontrol etme</a:t>
            </a:r>
            <a:endParaRPr lang="en-US" dirty="0" smtClean="0">
              <a:solidFill>
                <a:srgbClr val="FF0000"/>
              </a:solidFill>
            </a:endParaRPr>
          </a:p>
        </p:txBody>
      </p:sp>
      <p:grpSp>
        <p:nvGrpSpPr>
          <p:cNvPr id="12309" name="Grup 12308"/>
          <p:cNvGrpSpPr/>
          <p:nvPr/>
        </p:nvGrpSpPr>
        <p:grpSpPr>
          <a:xfrm>
            <a:off x="5097464" y="1525200"/>
            <a:ext cx="3588336" cy="4845378"/>
            <a:chOff x="5097464" y="1662476"/>
            <a:chExt cx="3588336" cy="4845378"/>
          </a:xfrm>
        </p:grpSpPr>
        <p:grpSp>
          <p:nvGrpSpPr>
            <p:cNvPr id="6" name="Group 4"/>
            <p:cNvGrpSpPr>
              <a:grpSpLocks/>
            </p:cNvGrpSpPr>
            <p:nvPr/>
          </p:nvGrpSpPr>
          <p:grpSpPr bwMode="auto">
            <a:xfrm>
              <a:off x="5261496" y="1662476"/>
              <a:ext cx="3424304" cy="4845378"/>
              <a:chOff x="256" y="1039"/>
              <a:chExt cx="2526" cy="3212"/>
            </a:xfrm>
          </p:grpSpPr>
          <p:sp>
            <p:nvSpPr>
              <p:cNvPr id="7" name="Rectangle 5"/>
              <p:cNvSpPr>
                <a:spLocks noChangeArrowheads="1"/>
              </p:cNvSpPr>
              <p:nvPr/>
            </p:nvSpPr>
            <p:spPr bwMode="auto">
              <a:xfrm>
                <a:off x="541" y="1715"/>
                <a:ext cx="603" cy="204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tr-TR" sz="1200" dirty="0" smtClean="0">
                    <a:latin typeface="Comic Sans MS" pitchFamily="66" charset="0"/>
                  </a:rPr>
                  <a:t>sayaç</a:t>
                </a:r>
                <a:r>
                  <a:rPr lang="en-US" sz="1200" dirty="0" smtClean="0">
                    <a:latin typeface="Comic Sans MS" pitchFamily="66" charset="0"/>
                  </a:rPr>
                  <a:t> </a:t>
                </a:r>
                <a:r>
                  <a:rPr lang="en-US" sz="1200" dirty="0">
                    <a:latin typeface="Comic Sans MS" pitchFamily="66" charset="0"/>
                  </a:rPr>
                  <a:t>= </a:t>
                </a:r>
                <a:r>
                  <a:rPr lang="tr-TR" sz="1200" dirty="0" smtClean="0">
                    <a:latin typeface="Comic Sans MS" pitchFamily="66" charset="0"/>
                  </a:rPr>
                  <a:t>2</a:t>
                </a:r>
                <a:endParaRPr lang="en-US" sz="1200" dirty="0">
                  <a:latin typeface="Comic Sans MS" pitchFamily="66" charset="0"/>
                </a:endParaRPr>
              </a:p>
            </p:txBody>
          </p:sp>
          <p:sp>
            <p:nvSpPr>
              <p:cNvPr id="8" name="AutoShape 6"/>
              <p:cNvSpPr>
                <a:spLocks noChangeArrowheads="1"/>
              </p:cNvSpPr>
              <p:nvPr/>
            </p:nvSpPr>
            <p:spPr bwMode="auto">
              <a:xfrm>
                <a:off x="594" y="1039"/>
                <a:ext cx="497" cy="182"/>
              </a:xfrm>
              <a:prstGeom prst="flowChartTerminator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tr-TR" sz="1200" dirty="0" smtClean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Comic Sans MS" pitchFamily="66" charset="0"/>
                  </a:rPr>
                  <a:t>Başla</a:t>
                </a:r>
                <a:endParaRPr lang="en-US" sz="1400" dirty="0">
                  <a:latin typeface="Comic Sans MS" pitchFamily="66" charset="0"/>
                </a:endParaRPr>
              </a:p>
            </p:txBody>
          </p:sp>
          <p:sp>
            <p:nvSpPr>
              <p:cNvPr id="12" name="AutoShape 10"/>
              <p:cNvSpPr>
                <a:spLocks noChangeArrowheads="1"/>
              </p:cNvSpPr>
              <p:nvPr/>
            </p:nvSpPr>
            <p:spPr bwMode="auto">
              <a:xfrm>
                <a:off x="342" y="2124"/>
                <a:ext cx="1000" cy="451"/>
              </a:xfrm>
              <a:prstGeom prst="flowChartDecision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tr-TR" sz="1200" dirty="0" smtClean="0">
                    <a:latin typeface="Comic Sans MS" pitchFamily="66" charset="0"/>
                  </a:rPr>
                  <a:t>N </a:t>
                </a:r>
                <a:r>
                  <a:rPr lang="tr-TR" sz="1200" dirty="0" err="1" smtClean="0">
                    <a:solidFill>
                      <a:srgbClr val="FF0000"/>
                    </a:solidFill>
                    <a:latin typeface="Comic Sans MS" pitchFamily="66" charset="0"/>
                  </a:rPr>
                  <a:t>mod</a:t>
                </a:r>
                <a:r>
                  <a:rPr lang="tr-TR" sz="1200" dirty="0" smtClean="0">
                    <a:latin typeface="Comic Sans MS" pitchFamily="66" charset="0"/>
                  </a:rPr>
                  <a:t> sayaç</a:t>
                </a:r>
              </a:p>
              <a:p>
                <a:pPr algn="ctr"/>
                <a:r>
                  <a:rPr lang="tr-TR" sz="1200" dirty="0" smtClean="0">
                    <a:latin typeface="Comic Sans MS" pitchFamily="66" charset="0"/>
                  </a:rPr>
                  <a:t> = 0 ?</a:t>
                </a:r>
                <a:endParaRPr lang="en-US" sz="1200" dirty="0">
                  <a:latin typeface="Comic Sans MS" pitchFamily="66" charset="0"/>
                </a:endParaRPr>
              </a:p>
            </p:txBody>
          </p:sp>
          <p:sp>
            <p:nvSpPr>
              <p:cNvPr id="14" name="AutoShape 12"/>
              <p:cNvSpPr>
                <a:spLocks noChangeArrowheads="1"/>
              </p:cNvSpPr>
              <p:nvPr/>
            </p:nvSpPr>
            <p:spPr bwMode="auto">
              <a:xfrm>
                <a:off x="554" y="1398"/>
                <a:ext cx="578" cy="170"/>
              </a:xfrm>
              <a:prstGeom prst="parallelogram">
                <a:avLst>
                  <a:gd name="adj" fmla="val 43669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533400" indent="-533400" algn="ctr"/>
                <a:r>
                  <a:rPr lang="tr-TR" sz="1200" dirty="0" smtClean="0">
                    <a:latin typeface="Comic Sans MS" pitchFamily="66" charset="0"/>
                  </a:rPr>
                  <a:t>N</a:t>
                </a:r>
                <a:endParaRPr lang="en-US" sz="1200" dirty="0">
                  <a:latin typeface="Comic Sans MS" pitchFamily="66" charset="0"/>
                </a:endParaRPr>
              </a:p>
            </p:txBody>
          </p:sp>
          <p:sp>
            <p:nvSpPr>
              <p:cNvPr id="16" name="AutoShape 14"/>
              <p:cNvSpPr>
                <a:spLocks noChangeArrowheads="1"/>
              </p:cNvSpPr>
              <p:nvPr/>
            </p:nvSpPr>
            <p:spPr bwMode="auto">
              <a:xfrm>
                <a:off x="1870" y="2566"/>
                <a:ext cx="912" cy="314"/>
              </a:xfrm>
              <a:prstGeom prst="flowChartDocumen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tr-TR" sz="1200" dirty="0" smtClean="0">
                    <a:latin typeface="Comic Sans MS" pitchFamily="66" charset="0"/>
                  </a:rPr>
                  <a:t>N sayısı </a:t>
                </a:r>
              </a:p>
              <a:p>
                <a:pPr algn="ctr"/>
                <a:r>
                  <a:rPr lang="tr-TR" sz="1200" dirty="0" smtClean="0">
                    <a:latin typeface="Comic Sans MS" pitchFamily="66" charset="0"/>
                  </a:rPr>
                  <a:t>asal </a:t>
                </a:r>
                <a:r>
                  <a:rPr lang="tr-TR" sz="1200" dirty="0" smtClean="0">
                    <a:solidFill>
                      <a:srgbClr val="FF0000"/>
                    </a:solidFill>
                    <a:latin typeface="Comic Sans MS" pitchFamily="66" charset="0"/>
                  </a:rPr>
                  <a:t>değildir!</a:t>
                </a:r>
                <a:endParaRPr lang="en-US" sz="1200" dirty="0">
                  <a:solidFill>
                    <a:srgbClr val="FF0000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18" name="Text Box 16"/>
              <p:cNvSpPr txBox="1">
                <a:spLocks noChangeArrowheads="1"/>
              </p:cNvSpPr>
              <p:nvPr/>
            </p:nvSpPr>
            <p:spPr bwMode="auto">
              <a:xfrm>
                <a:off x="566" y="2521"/>
                <a:ext cx="224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tr-TR" sz="1200" dirty="0">
                    <a:latin typeface="Comic Sans MS" pitchFamily="66" charset="0"/>
                  </a:rPr>
                  <a:t>H</a:t>
                </a:r>
                <a:endParaRPr lang="en-US" sz="1200" dirty="0">
                  <a:latin typeface="Comic Sans MS" pitchFamily="66" charset="0"/>
                </a:endParaRPr>
              </a:p>
            </p:txBody>
          </p:sp>
          <p:sp>
            <p:nvSpPr>
              <p:cNvPr id="20" name="AutoShape 18"/>
              <p:cNvSpPr>
                <a:spLocks noChangeArrowheads="1"/>
              </p:cNvSpPr>
              <p:nvPr/>
            </p:nvSpPr>
            <p:spPr bwMode="auto">
              <a:xfrm>
                <a:off x="593" y="4069"/>
                <a:ext cx="497" cy="182"/>
              </a:xfrm>
              <a:prstGeom prst="flowChartTerminator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tr-TR" sz="1200" dirty="0" smtClean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Comic Sans MS" pitchFamily="66" charset="0"/>
                  </a:rPr>
                  <a:t>Bitir</a:t>
                </a:r>
                <a:endParaRPr lang="en-US" sz="1400" dirty="0">
                  <a:latin typeface="Comic Sans MS" pitchFamily="66" charset="0"/>
                </a:endParaRPr>
              </a:p>
            </p:txBody>
          </p:sp>
          <p:sp>
            <p:nvSpPr>
              <p:cNvPr id="22" name="Text Box 20"/>
              <p:cNvSpPr txBox="1">
                <a:spLocks noChangeArrowheads="1"/>
              </p:cNvSpPr>
              <p:nvPr/>
            </p:nvSpPr>
            <p:spPr bwMode="auto">
              <a:xfrm>
                <a:off x="1367" y="2141"/>
                <a:ext cx="207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tr-TR" sz="1200" dirty="0">
                    <a:latin typeface="Comic Sans MS" pitchFamily="66" charset="0"/>
                  </a:rPr>
                  <a:t>E</a:t>
                </a:r>
                <a:endParaRPr lang="en-US" sz="1200" dirty="0">
                  <a:latin typeface="Comic Sans MS" pitchFamily="66" charset="0"/>
                </a:endParaRPr>
              </a:p>
            </p:txBody>
          </p:sp>
          <p:sp>
            <p:nvSpPr>
              <p:cNvPr id="25" name="Rectangle 23"/>
              <p:cNvSpPr>
                <a:spLocks noChangeArrowheads="1"/>
              </p:cNvSpPr>
              <p:nvPr/>
            </p:nvSpPr>
            <p:spPr bwMode="auto">
              <a:xfrm>
                <a:off x="256" y="2705"/>
                <a:ext cx="1174" cy="204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tr-TR" sz="1200" dirty="0" smtClean="0">
                    <a:latin typeface="Comic Sans MS" pitchFamily="66" charset="0"/>
                  </a:rPr>
                  <a:t>sayaç = sayaç + 1</a:t>
                </a:r>
                <a:endParaRPr lang="en-US" sz="1200" dirty="0">
                  <a:latin typeface="Comic Sans MS" pitchFamily="66" charset="0"/>
                </a:endParaRPr>
              </a:p>
            </p:txBody>
          </p:sp>
        </p:grpSp>
        <p:cxnSp>
          <p:nvCxnSpPr>
            <p:cNvPr id="3" name="Dirsek Bağlayıcısı 2"/>
            <p:cNvCxnSpPr>
              <a:stCxn id="12" idx="3"/>
              <a:endCxn id="16" idx="0"/>
            </p:cNvCxnSpPr>
            <p:nvPr/>
          </p:nvCxnSpPr>
          <p:spPr bwMode="auto">
            <a:xfrm>
              <a:off x="6733703" y="3639397"/>
              <a:ext cx="1333933" cy="326595"/>
            </a:xfrm>
            <a:prstGeom prst="bentConnector2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" name="Düz Ok Bağlayıcısı 4"/>
            <p:cNvCxnSpPr>
              <a:stCxn id="8" idx="2"/>
              <a:endCxn id="14" idx="0"/>
            </p:cNvCxnSpPr>
            <p:nvPr/>
          </p:nvCxnSpPr>
          <p:spPr bwMode="auto">
            <a:xfrm>
              <a:off x="6056570" y="1937027"/>
              <a:ext cx="677" cy="267009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Düz Ok Bağlayıcısı 31"/>
            <p:cNvCxnSpPr>
              <a:stCxn id="14" idx="4"/>
              <a:endCxn id="7" idx="0"/>
            </p:cNvCxnSpPr>
            <p:nvPr/>
          </p:nvCxnSpPr>
          <p:spPr bwMode="auto">
            <a:xfrm flipH="1">
              <a:off x="6056570" y="2460485"/>
              <a:ext cx="677" cy="221753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Düz Ok Bağlayıcısı 33"/>
            <p:cNvCxnSpPr>
              <a:stCxn id="7" idx="2"/>
              <a:endCxn id="12" idx="0"/>
            </p:cNvCxnSpPr>
            <p:nvPr/>
          </p:nvCxnSpPr>
          <p:spPr bwMode="auto">
            <a:xfrm flipH="1">
              <a:off x="6055892" y="2989977"/>
              <a:ext cx="678" cy="309248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6" name="Dirsek Bağlayıcısı 35"/>
            <p:cNvCxnSpPr>
              <a:stCxn id="16" idx="2"/>
            </p:cNvCxnSpPr>
            <p:nvPr/>
          </p:nvCxnSpPr>
          <p:spPr bwMode="auto">
            <a:xfrm rot="5400000">
              <a:off x="6265916" y="4199686"/>
              <a:ext cx="1593052" cy="2010389"/>
            </a:xfrm>
            <a:prstGeom prst="bentConnector2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6" name="Düz Ok Bağlayıcısı 55"/>
            <p:cNvCxnSpPr>
              <a:stCxn id="12" idx="2"/>
              <a:endCxn id="25" idx="0"/>
            </p:cNvCxnSpPr>
            <p:nvPr/>
          </p:nvCxnSpPr>
          <p:spPr bwMode="auto">
            <a:xfrm>
              <a:off x="6055892" y="3979569"/>
              <a:ext cx="1355" cy="196108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61" name="AutoShape 10"/>
            <p:cNvSpPr>
              <a:spLocks noChangeArrowheads="1"/>
            </p:cNvSpPr>
            <p:nvPr/>
          </p:nvSpPr>
          <p:spPr bwMode="auto">
            <a:xfrm>
              <a:off x="5378079" y="4762282"/>
              <a:ext cx="1355623" cy="444110"/>
            </a:xfrm>
            <a:prstGeom prst="flowChartDecision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tr-TR" sz="1200" dirty="0" smtClean="0">
                  <a:latin typeface="Comic Sans MS" pitchFamily="66" charset="0"/>
                </a:rPr>
                <a:t>sayaç &lt; N?</a:t>
              </a:r>
              <a:endParaRPr lang="en-US" sz="1200" dirty="0">
                <a:latin typeface="Comic Sans MS" pitchFamily="66" charset="0"/>
              </a:endParaRPr>
            </a:p>
          </p:txBody>
        </p:sp>
        <p:cxnSp>
          <p:nvCxnSpPr>
            <p:cNvPr id="58" name="Düz Ok Bağlayıcısı 57"/>
            <p:cNvCxnSpPr>
              <a:stCxn id="25" idx="2"/>
              <a:endCxn id="61" idx="0"/>
            </p:cNvCxnSpPr>
            <p:nvPr/>
          </p:nvCxnSpPr>
          <p:spPr bwMode="auto">
            <a:xfrm flipH="1">
              <a:off x="6055891" y="4483416"/>
              <a:ext cx="1356" cy="278866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292" name="Dirsek Bağlayıcısı 12291"/>
            <p:cNvCxnSpPr>
              <a:stCxn id="61" idx="1"/>
            </p:cNvCxnSpPr>
            <p:nvPr/>
          </p:nvCxnSpPr>
          <p:spPr bwMode="auto">
            <a:xfrm rot="10800000" flipH="1">
              <a:off x="5378079" y="3144601"/>
              <a:ext cx="645278" cy="1839736"/>
            </a:xfrm>
            <a:prstGeom prst="bentConnector4">
              <a:avLst>
                <a:gd name="adj1" fmla="val -35427"/>
                <a:gd name="adj2" fmla="val 100004"/>
              </a:avLst>
            </a:prstGeom>
            <a:ln>
              <a:headEnd type="none" w="med" len="med"/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74" name="AutoShape 14"/>
            <p:cNvSpPr>
              <a:spLocks noChangeArrowheads="1"/>
            </p:cNvSpPr>
            <p:nvPr/>
          </p:nvSpPr>
          <p:spPr bwMode="auto">
            <a:xfrm>
              <a:off x="5439083" y="5417658"/>
              <a:ext cx="1236328" cy="473677"/>
            </a:xfrm>
            <a:prstGeom prst="flowChartDocumen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tr-TR" sz="1200" dirty="0" smtClean="0">
                  <a:latin typeface="Comic Sans MS" pitchFamily="66" charset="0"/>
                </a:rPr>
                <a:t>N sayısı </a:t>
              </a:r>
            </a:p>
            <a:p>
              <a:pPr algn="ctr"/>
              <a:r>
                <a:rPr lang="tr-TR" sz="1200" dirty="0">
                  <a:latin typeface="Comic Sans MS" pitchFamily="66" charset="0"/>
                </a:rPr>
                <a:t>a</a:t>
              </a:r>
              <a:r>
                <a:rPr lang="tr-TR" sz="1200" dirty="0" smtClean="0">
                  <a:latin typeface="Comic Sans MS" pitchFamily="66" charset="0"/>
                </a:rPr>
                <a:t>sal sayıdır</a:t>
              </a:r>
              <a:endParaRPr lang="en-US" sz="1200" dirty="0">
                <a:solidFill>
                  <a:srgbClr val="FF0000"/>
                </a:solidFill>
                <a:latin typeface="Comic Sans MS" pitchFamily="66" charset="0"/>
              </a:endParaRPr>
            </a:p>
          </p:txBody>
        </p:sp>
        <p:cxnSp>
          <p:nvCxnSpPr>
            <p:cNvPr id="12304" name="Düz Ok Bağlayıcısı 12303"/>
            <p:cNvCxnSpPr>
              <a:stCxn id="61" idx="2"/>
              <a:endCxn id="74" idx="0"/>
            </p:cNvCxnSpPr>
            <p:nvPr/>
          </p:nvCxnSpPr>
          <p:spPr bwMode="auto">
            <a:xfrm>
              <a:off x="6055891" y="5206392"/>
              <a:ext cx="1356" cy="211266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306" name="Düz Ok Bağlayıcısı 12305"/>
            <p:cNvCxnSpPr>
              <a:stCxn id="74" idx="2"/>
              <a:endCxn id="20" idx="0"/>
            </p:cNvCxnSpPr>
            <p:nvPr/>
          </p:nvCxnSpPr>
          <p:spPr bwMode="auto">
            <a:xfrm flipH="1">
              <a:off x="6055214" y="5860020"/>
              <a:ext cx="2033" cy="373283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87" name="Text Box 20"/>
            <p:cNvSpPr txBox="1">
              <a:spLocks noChangeArrowheads="1"/>
            </p:cNvSpPr>
            <p:nvPr/>
          </p:nvSpPr>
          <p:spPr bwMode="auto">
            <a:xfrm>
              <a:off x="5097464" y="4971886"/>
              <a:ext cx="280614" cy="277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tr-TR" sz="1200" dirty="0">
                  <a:latin typeface="Comic Sans MS" pitchFamily="66" charset="0"/>
                </a:rPr>
                <a:t>E</a:t>
              </a:r>
              <a:endParaRPr lang="en-US" sz="1200" dirty="0">
                <a:latin typeface="Comic Sans MS" pitchFamily="66" charset="0"/>
              </a:endParaRPr>
            </a:p>
          </p:txBody>
        </p:sp>
        <p:sp>
          <p:nvSpPr>
            <p:cNvPr id="88" name="Text Box 20"/>
            <p:cNvSpPr txBox="1">
              <a:spLocks noChangeArrowheads="1"/>
            </p:cNvSpPr>
            <p:nvPr/>
          </p:nvSpPr>
          <p:spPr bwMode="auto">
            <a:xfrm>
              <a:off x="6062293" y="5155153"/>
              <a:ext cx="30328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>
                <a:defRPr sz="1200">
                  <a:latin typeface="Comic Sans MS" pitchFamily="66" charset="0"/>
                </a:defRPr>
              </a:lvl1pPr>
              <a:lvl2pPr marL="742950" indent="-285750">
                <a:defRPr>
                  <a:latin typeface="Times New Roman" pitchFamily="18" charset="0"/>
                </a:defRPr>
              </a:lvl2pPr>
              <a:lvl3pPr marL="1143000" indent="-228600">
                <a:defRPr>
                  <a:latin typeface="Times New Roman" pitchFamily="18" charset="0"/>
                </a:defRPr>
              </a:lvl3pPr>
              <a:lvl4pPr marL="1600200" indent="-228600">
                <a:defRPr>
                  <a:latin typeface="Times New Roman" pitchFamily="18" charset="0"/>
                </a:defRPr>
              </a:lvl4pPr>
              <a:lvl5pPr marL="2057400" indent="-228600">
                <a:defRPr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Times New Roman" pitchFamily="18" charset="0"/>
                </a:defRPr>
              </a:lvl9pPr>
            </a:lstStyle>
            <a:p>
              <a:r>
                <a:rPr lang="tr-TR" dirty="0"/>
                <a:t>H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879121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CBCD077-771D-4F82-9B00-2A2893B2B21D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12291" name="Rectangle 2"/>
          <p:cNvSpPr>
            <a:spLocks noChangeArrowheads="1"/>
          </p:cNvSpPr>
          <p:nvPr/>
        </p:nvSpPr>
        <p:spPr bwMode="auto">
          <a:xfrm>
            <a:off x="293688" y="1098550"/>
            <a:ext cx="8651875" cy="548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endParaRPr lang="tr-TR" sz="2400">
              <a:latin typeface="Comic Sans MS" pitchFamily="66" charset="0"/>
            </a:endParaRPr>
          </a:p>
        </p:txBody>
      </p:sp>
      <p:sp>
        <p:nvSpPr>
          <p:cNvPr id="443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1566" y="1217133"/>
            <a:ext cx="4795897" cy="5369405"/>
          </a:xfrm>
          <a:noFill/>
        </p:spPr>
        <p:txBody>
          <a:bodyPr/>
          <a:lstStyle/>
          <a:p>
            <a:pPr marL="533400" indent="-533400">
              <a:buFontTx/>
              <a:buAutoNum type="arabicPeriod"/>
            </a:pPr>
            <a:r>
              <a:rPr lang="tr-TR" sz="2000" dirty="0" smtClean="0"/>
              <a:t>Başla</a:t>
            </a:r>
          </a:p>
          <a:p>
            <a:pPr marL="533400" indent="-533400">
              <a:buFontTx/>
              <a:buAutoNum type="arabicPeriod"/>
            </a:pPr>
            <a:r>
              <a:rPr lang="tr-TR" sz="2000" dirty="0" smtClean="0"/>
              <a:t>Kullanıcıdan</a:t>
            </a:r>
            <a:r>
              <a:rPr lang="en-US" sz="2000" dirty="0" smtClean="0"/>
              <a:t> “</a:t>
            </a:r>
            <a:r>
              <a:rPr lang="tr-TR" sz="2000" dirty="0" smtClean="0"/>
              <a:t>N</a:t>
            </a:r>
            <a:r>
              <a:rPr lang="en-US" sz="2000" dirty="0" smtClean="0"/>
              <a:t>”</a:t>
            </a:r>
            <a:r>
              <a:rPr lang="tr-TR" sz="2000" dirty="0" smtClean="0"/>
              <a:t> sayısını iste</a:t>
            </a:r>
            <a:endParaRPr lang="en-US" sz="2000" dirty="0" smtClean="0"/>
          </a:p>
          <a:p>
            <a:pPr marL="533400" indent="-533400">
              <a:buFontTx/>
              <a:buAutoNum type="arabicPeriod"/>
            </a:pPr>
            <a:r>
              <a:rPr lang="tr-TR" sz="2000" dirty="0" smtClean="0"/>
              <a:t>sayı = 2  </a:t>
            </a:r>
          </a:p>
          <a:p>
            <a:pPr marL="533400" indent="-533400">
              <a:buFontTx/>
              <a:buAutoNum type="arabicPeriod"/>
            </a:pPr>
            <a:r>
              <a:rPr lang="tr-TR" sz="2000" dirty="0" smtClean="0"/>
              <a:t>sayaç = 2</a:t>
            </a:r>
            <a:endParaRPr lang="en-US" sz="1800" dirty="0" smtClean="0"/>
          </a:p>
          <a:p>
            <a:pPr marL="533400" indent="-533400">
              <a:buFontTx/>
              <a:buAutoNum type="arabicPeriod"/>
            </a:pPr>
            <a:r>
              <a:rPr lang="tr-TR" sz="2000" dirty="0" smtClean="0"/>
              <a:t>Eğer (sayı </a:t>
            </a:r>
            <a:r>
              <a:rPr lang="tr-TR" sz="2000" dirty="0" err="1" smtClean="0">
                <a:solidFill>
                  <a:srgbClr val="FF0000"/>
                </a:solidFill>
              </a:rPr>
              <a:t>mod</a:t>
            </a:r>
            <a:r>
              <a:rPr lang="tr-TR" sz="2000" dirty="0" smtClean="0"/>
              <a:t> sayaç = 0) ise</a:t>
            </a:r>
          </a:p>
          <a:p>
            <a:pPr marL="400050" lvl="1" indent="0">
              <a:buNone/>
            </a:pPr>
            <a:r>
              <a:rPr lang="tr-TR" sz="1800" dirty="0" smtClean="0"/>
              <a:t>5.1.   sayı asal değildir</a:t>
            </a:r>
          </a:p>
          <a:p>
            <a:pPr marL="400050" lvl="1" indent="0">
              <a:buNone/>
            </a:pPr>
            <a:r>
              <a:rPr lang="tr-TR" sz="1800" dirty="0" smtClean="0"/>
              <a:t>5.2.   9. adıma git.</a:t>
            </a:r>
            <a:endParaRPr lang="tr-TR" sz="1050" dirty="0" smtClean="0"/>
          </a:p>
          <a:p>
            <a:pPr marL="533400" indent="-533400">
              <a:buFontTx/>
              <a:buAutoNum type="arabicPeriod"/>
            </a:pPr>
            <a:r>
              <a:rPr lang="tr-TR" sz="2000" dirty="0" smtClean="0"/>
              <a:t>Sayaç = sayaç + 1</a:t>
            </a:r>
            <a:endParaRPr lang="en-US" sz="1400" dirty="0" smtClean="0">
              <a:solidFill>
                <a:srgbClr val="FF0000"/>
              </a:solidFill>
            </a:endParaRPr>
          </a:p>
          <a:p>
            <a:pPr marL="533400" indent="-533400">
              <a:buFontTx/>
              <a:buAutoNum type="arabicPeriod"/>
            </a:pPr>
            <a:r>
              <a:rPr lang="tr-TR" sz="2000" dirty="0" smtClean="0"/>
              <a:t>Eğer (sayaç &lt; sayı) ise</a:t>
            </a:r>
          </a:p>
          <a:p>
            <a:pPr marL="400050" lvl="1" indent="0">
              <a:buNone/>
            </a:pPr>
            <a:r>
              <a:rPr lang="tr-TR" sz="1800" dirty="0" smtClean="0"/>
              <a:t>6. 1.   </a:t>
            </a:r>
            <a:r>
              <a:rPr lang="tr-TR" sz="1800" dirty="0" smtClean="0">
                <a:solidFill>
                  <a:srgbClr val="FF0000"/>
                </a:solidFill>
              </a:rPr>
              <a:t>5. adıma git</a:t>
            </a:r>
          </a:p>
          <a:p>
            <a:pPr marL="533400" indent="-533400">
              <a:buFontTx/>
              <a:buAutoNum type="arabicPeriod"/>
            </a:pPr>
            <a:r>
              <a:rPr lang="tr-TR" sz="2000" dirty="0" smtClean="0"/>
              <a:t>m sayısı asal sayıdır</a:t>
            </a:r>
          </a:p>
          <a:p>
            <a:pPr marL="533400" indent="-533400">
              <a:buFontTx/>
              <a:buAutoNum type="arabicPeriod"/>
            </a:pPr>
            <a:r>
              <a:rPr lang="tr-TR" sz="2000" dirty="0" smtClean="0"/>
              <a:t>sayı = sayı +1</a:t>
            </a:r>
          </a:p>
          <a:p>
            <a:pPr marL="533400" indent="-533400">
              <a:buFontTx/>
              <a:buAutoNum type="arabicPeriod"/>
            </a:pPr>
            <a:r>
              <a:rPr lang="tr-TR" sz="2000" dirty="0" smtClean="0"/>
              <a:t>Eğer (sayı &lt;= N) ise</a:t>
            </a:r>
          </a:p>
          <a:p>
            <a:pPr marL="400050" lvl="1" indent="0">
              <a:buNone/>
            </a:pPr>
            <a:r>
              <a:rPr lang="tr-TR" sz="1800" dirty="0"/>
              <a:t>10.1.</a:t>
            </a:r>
            <a:r>
              <a:rPr lang="tr-TR" sz="1800" dirty="0">
                <a:solidFill>
                  <a:srgbClr val="FF0000"/>
                </a:solidFill>
              </a:rPr>
              <a:t>   </a:t>
            </a:r>
            <a:r>
              <a:rPr lang="tr-TR" sz="1800" dirty="0" smtClean="0">
                <a:solidFill>
                  <a:srgbClr val="FF0000"/>
                </a:solidFill>
              </a:rPr>
              <a:t>4</a:t>
            </a:r>
            <a:r>
              <a:rPr lang="tr-TR" sz="1800" dirty="0">
                <a:solidFill>
                  <a:srgbClr val="FF0000"/>
                </a:solidFill>
              </a:rPr>
              <a:t>. adıma git</a:t>
            </a:r>
          </a:p>
          <a:p>
            <a:pPr marL="533400" indent="-533400">
              <a:buFontTx/>
              <a:buAutoNum type="arabicPeriod"/>
            </a:pPr>
            <a:r>
              <a:rPr lang="tr-TR" sz="2000" dirty="0" smtClean="0"/>
              <a:t>Bitir.</a:t>
            </a:r>
            <a:endParaRPr lang="en-US" sz="1800" dirty="0" smtClean="0"/>
          </a:p>
        </p:txBody>
      </p:sp>
      <p:sp>
        <p:nvSpPr>
          <p:cNvPr id="12293" name="Rectangle 4"/>
          <p:cNvSpPr>
            <a:spLocks noGrp="1" noChangeArrowheads="1"/>
          </p:cNvSpPr>
          <p:nvPr>
            <p:ph type="title"/>
          </p:nvPr>
        </p:nvSpPr>
        <p:spPr>
          <a:xfrm>
            <a:off x="338138" y="236538"/>
            <a:ext cx="8483600" cy="862012"/>
          </a:xfrm>
          <a:noFill/>
        </p:spPr>
        <p:txBody>
          <a:bodyPr/>
          <a:lstStyle/>
          <a:p>
            <a:r>
              <a:rPr lang="tr-TR" sz="3200" dirty="0"/>
              <a:t>Girilen N sayısına kadar asal olan </a:t>
            </a:r>
            <a:br>
              <a:rPr lang="tr-TR" sz="3200" dirty="0"/>
            </a:br>
            <a:r>
              <a:rPr lang="tr-TR" sz="3200" dirty="0"/>
              <a:t>bütün sayıları ekrana yazdırma</a:t>
            </a:r>
            <a:endParaRPr lang="en-US" sz="3200" dirty="0" smtClean="0">
              <a:solidFill>
                <a:srgbClr val="FF0000"/>
              </a:solidFill>
            </a:endParaRPr>
          </a:p>
        </p:txBody>
      </p:sp>
      <p:grpSp>
        <p:nvGrpSpPr>
          <p:cNvPr id="126" name="Grup 125"/>
          <p:cNvGrpSpPr/>
          <p:nvPr/>
        </p:nvGrpSpPr>
        <p:grpSpPr>
          <a:xfrm>
            <a:off x="4594868" y="1294104"/>
            <a:ext cx="3985250" cy="5096880"/>
            <a:chOff x="4116322" y="1249255"/>
            <a:chExt cx="3985250" cy="5096880"/>
          </a:xfrm>
        </p:grpSpPr>
        <p:grpSp>
          <p:nvGrpSpPr>
            <p:cNvPr id="116" name="Grup 115"/>
            <p:cNvGrpSpPr/>
            <p:nvPr/>
          </p:nvGrpSpPr>
          <p:grpSpPr>
            <a:xfrm>
              <a:off x="4233013" y="1249255"/>
              <a:ext cx="3868559" cy="5096880"/>
              <a:chOff x="5076126" y="523235"/>
              <a:chExt cx="3868559" cy="5096880"/>
            </a:xfrm>
          </p:grpSpPr>
          <p:grpSp>
            <p:nvGrpSpPr>
              <p:cNvPr id="12309" name="Grup 12308"/>
              <p:cNvGrpSpPr/>
              <p:nvPr/>
            </p:nvGrpSpPr>
            <p:grpSpPr>
              <a:xfrm>
                <a:off x="5425962" y="523235"/>
                <a:ext cx="3518723" cy="5096880"/>
                <a:chOff x="5090686" y="764898"/>
                <a:chExt cx="4660130" cy="5999429"/>
              </a:xfrm>
            </p:grpSpPr>
            <p:grpSp>
              <p:nvGrpSpPr>
                <p:cNvPr id="6" name="Group 4"/>
                <p:cNvGrpSpPr>
                  <a:grpSpLocks/>
                </p:cNvGrpSpPr>
                <p:nvPr/>
              </p:nvGrpSpPr>
              <p:grpSpPr bwMode="auto">
                <a:xfrm>
                  <a:off x="5090686" y="764898"/>
                  <a:ext cx="4523715" cy="5999429"/>
                  <a:chOff x="130" y="444"/>
                  <a:chExt cx="3337" cy="3977"/>
                </a:xfrm>
              </p:grpSpPr>
              <p:sp>
                <p:nvSpPr>
                  <p:cNvPr id="7" name="Rectangle 5"/>
                  <p:cNvSpPr>
                    <a:spLocks noChangeArrowheads="1"/>
                  </p:cNvSpPr>
                  <p:nvPr/>
                </p:nvSpPr>
                <p:spPr bwMode="auto">
                  <a:xfrm>
                    <a:off x="1949" y="1597"/>
                    <a:ext cx="603" cy="204"/>
                  </a:xfrm>
                  <a:prstGeom prst="rect">
                    <a:avLst/>
                  </a:prstGeom>
                  <a:solidFill>
                    <a:srgbClr val="DDDDDD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tr-TR" sz="1050" dirty="0" smtClean="0">
                        <a:latin typeface="Comic Sans MS" pitchFamily="66" charset="0"/>
                      </a:rPr>
                      <a:t>sayaç</a:t>
                    </a:r>
                    <a:r>
                      <a:rPr lang="en-US" sz="1050" dirty="0" smtClean="0">
                        <a:latin typeface="Comic Sans MS" pitchFamily="66" charset="0"/>
                      </a:rPr>
                      <a:t> </a:t>
                    </a:r>
                    <a:r>
                      <a:rPr lang="en-US" sz="1050" dirty="0">
                        <a:latin typeface="Comic Sans MS" pitchFamily="66" charset="0"/>
                      </a:rPr>
                      <a:t>= </a:t>
                    </a:r>
                    <a:r>
                      <a:rPr lang="tr-TR" sz="1050" dirty="0" smtClean="0">
                        <a:latin typeface="Comic Sans MS" pitchFamily="66" charset="0"/>
                      </a:rPr>
                      <a:t>2</a:t>
                    </a:r>
                    <a:endParaRPr lang="en-US" sz="1050" dirty="0">
                      <a:latin typeface="Comic Sans MS" pitchFamily="66" charset="0"/>
                    </a:endParaRPr>
                  </a:p>
                </p:txBody>
              </p:sp>
              <p:sp>
                <p:nvSpPr>
                  <p:cNvPr id="8" name="AutoShape 6"/>
                  <p:cNvSpPr>
                    <a:spLocks noChangeArrowheads="1"/>
                  </p:cNvSpPr>
                  <p:nvPr/>
                </p:nvSpPr>
                <p:spPr bwMode="auto">
                  <a:xfrm>
                    <a:off x="2743" y="444"/>
                    <a:ext cx="497" cy="182"/>
                  </a:xfrm>
                  <a:prstGeom prst="flowChartTerminator">
                    <a:avLst/>
                  </a:prstGeom>
                  <a:solidFill>
                    <a:srgbClr val="DDDDDD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r>
                      <a:rPr lang="tr-TR" sz="1050" dirty="0" smtClean="0"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mic Sans MS" pitchFamily="66" charset="0"/>
                      </a:rPr>
                      <a:t>Başla</a:t>
                    </a:r>
                    <a:endParaRPr lang="en-US" sz="1100" dirty="0">
                      <a:latin typeface="Comic Sans MS" pitchFamily="66" charset="0"/>
                    </a:endParaRPr>
                  </a:p>
                </p:txBody>
              </p:sp>
              <p:sp>
                <p:nvSpPr>
                  <p:cNvPr id="12" name="AutoShape 10"/>
                  <p:cNvSpPr>
                    <a:spLocks noChangeArrowheads="1"/>
                  </p:cNvSpPr>
                  <p:nvPr/>
                </p:nvSpPr>
                <p:spPr bwMode="auto">
                  <a:xfrm>
                    <a:off x="1751" y="1968"/>
                    <a:ext cx="1000" cy="451"/>
                  </a:xfrm>
                  <a:prstGeom prst="flowChartDecision">
                    <a:avLst/>
                  </a:prstGeom>
                  <a:solidFill>
                    <a:srgbClr val="DDDDDD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tr-TR" sz="1050" dirty="0" smtClean="0">
                        <a:latin typeface="Comic Sans MS" pitchFamily="66" charset="0"/>
                      </a:rPr>
                      <a:t>sayı </a:t>
                    </a:r>
                    <a:r>
                      <a:rPr lang="tr-TR" sz="1050" dirty="0" err="1" smtClean="0">
                        <a:solidFill>
                          <a:srgbClr val="FF0000"/>
                        </a:solidFill>
                        <a:latin typeface="Comic Sans MS" pitchFamily="66" charset="0"/>
                      </a:rPr>
                      <a:t>mod</a:t>
                    </a:r>
                    <a:r>
                      <a:rPr lang="tr-TR" sz="1050" dirty="0" smtClean="0">
                        <a:latin typeface="Comic Sans MS" pitchFamily="66" charset="0"/>
                      </a:rPr>
                      <a:t> sayaç</a:t>
                    </a:r>
                  </a:p>
                  <a:p>
                    <a:pPr algn="ctr"/>
                    <a:r>
                      <a:rPr lang="tr-TR" sz="1050" dirty="0" smtClean="0">
                        <a:latin typeface="Comic Sans MS" pitchFamily="66" charset="0"/>
                      </a:rPr>
                      <a:t> = 0 ?</a:t>
                    </a:r>
                    <a:endParaRPr lang="en-US" sz="1050" dirty="0">
                      <a:latin typeface="Comic Sans MS" pitchFamily="66" charset="0"/>
                    </a:endParaRPr>
                  </a:p>
                </p:txBody>
              </p:sp>
              <p:sp>
                <p:nvSpPr>
                  <p:cNvPr id="14" name="AutoShape 12"/>
                  <p:cNvSpPr>
                    <a:spLocks noChangeArrowheads="1"/>
                  </p:cNvSpPr>
                  <p:nvPr/>
                </p:nvSpPr>
                <p:spPr bwMode="auto">
                  <a:xfrm>
                    <a:off x="2696" y="824"/>
                    <a:ext cx="578" cy="170"/>
                  </a:xfrm>
                  <a:prstGeom prst="parallelogram">
                    <a:avLst>
                      <a:gd name="adj" fmla="val 43669"/>
                    </a:avLst>
                  </a:prstGeom>
                  <a:solidFill>
                    <a:srgbClr val="DDDDDD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533400" indent="-533400" algn="ctr"/>
                    <a:r>
                      <a:rPr lang="tr-TR" sz="1050" dirty="0" smtClean="0">
                        <a:latin typeface="Comic Sans MS" pitchFamily="66" charset="0"/>
                      </a:rPr>
                      <a:t>N</a:t>
                    </a:r>
                    <a:endParaRPr lang="en-US" sz="1050" dirty="0">
                      <a:latin typeface="Comic Sans MS" pitchFamily="66" charset="0"/>
                    </a:endParaRPr>
                  </a:p>
                </p:txBody>
              </p:sp>
              <p:sp>
                <p:nvSpPr>
                  <p:cNvPr id="16" name="AutoShape 14"/>
                  <p:cNvSpPr>
                    <a:spLocks noChangeArrowheads="1"/>
                  </p:cNvSpPr>
                  <p:nvPr/>
                </p:nvSpPr>
                <p:spPr bwMode="auto">
                  <a:xfrm>
                    <a:off x="635" y="2519"/>
                    <a:ext cx="912" cy="314"/>
                  </a:xfrm>
                  <a:prstGeom prst="flowChartDocument">
                    <a:avLst/>
                  </a:prstGeom>
                  <a:solidFill>
                    <a:srgbClr val="DDDDDD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tr-TR" sz="1050" dirty="0" smtClean="0">
                        <a:latin typeface="Comic Sans MS" pitchFamily="66" charset="0"/>
                      </a:rPr>
                      <a:t>sayı</a:t>
                    </a:r>
                  </a:p>
                  <a:p>
                    <a:pPr algn="ctr"/>
                    <a:r>
                      <a:rPr lang="tr-TR" sz="1050" dirty="0" smtClean="0">
                        <a:latin typeface="Comic Sans MS" pitchFamily="66" charset="0"/>
                      </a:rPr>
                      <a:t>asal </a:t>
                    </a:r>
                    <a:r>
                      <a:rPr lang="tr-TR" sz="1050" dirty="0" smtClean="0">
                        <a:solidFill>
                          <a:srgbClr val="FF0000"/>
                        </a:solidFill>
                        <a:latin typeface="Comic Sans MS" pitchFamily="66" charset="0"/>
                      </a:rPr>
                      <a:t>değildir!</a:t>
                    </a:r>
                    <a:endParaRPr lang="en-US" sz="1050" dirty="0">
                      <a:solidFill>
                        <a:srgbClr val="FF0000"/>
                      </a:solidFill>
                      <a:latin typeface="Comic Sans MS" pitchFamily="66" charset="0"/>
                    </a:endParaRPr>
                  </a:p>
                </p:txBody>
              </p:sp>
              <p:sp>
                <p:nvSpPr>
                  <p:cNvPr id="18" name="Text Box 1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889" y="2246"/>
                    <a:ext cx="217" cy="17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r>
                      <a:rPr lang="tr-TR" sz="1050" dirty="0">
                        <a:latin typeface="Comic Sans MS" pitchFamily="66" charset="0"/>
                      </a:rPr>
                      <a:t>H</a:t>
                    </a:r>
                    <a:endParaRPr lang="en-US" sz="1050" dirty="0">
                      <a:latin typeface="Comic Sans MS" pitchFamily="66" charset="0"/>
                    </a:endParaRPr>
                  </a:p>
                </p:txBody>
              </p:sp>
              <p:sp>
                <p:nvSpPr>
                  <p:cNvPr id="20" name="AutoShape 18"/>
                  <p:cNvSpPr>
                    <a:spLocks noChangeArrowheads="1"/>
                  </p:cNvSpPr>
                  <p:nvPr/>
                </p:nvSpPr>
                <p:spPr bwMode="auto">
                  <a:xfrm>
                    <a:off x="130" y="4239"/>
                    <a:ext cx="497" cy="182"/>
                  </a:xfrm>
                  <a:prstGeom prst="flowChartTerminator">
                    <a:avLst/>
                  </a:prstGeom>
                  <a:solidFill>
                    <a:srgbClr val="DDDDDD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r>
                      <a:rPr lang="tr-TR" sz="1050" dirty="0" smtClean="0"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mic Sans MS" pitchFamily="66" charset="0"/>
                      </a:rPr>
                      <a:t>Bitir</a:t>
                    </a:r>
                    <a:endParaRPr lang="en-US" sz="1100" dirty="0">
                      <a:latin typeface="Comic Sans MS" pitchFamily="66" charset="0"/>
                    </a:endParaRPr>
                  </a:p>
                </p:txBody>
              </p:sp>
              <p:sp>
                <p:nvSpPr>
                  <p:cNvPr id="22" name="Text Box 2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95" y="2021"/>
                    <a:ext cx="201" cy="17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r>
                      <a:rPr lang="tr-TR" sz="1050" dirty="0">
                        <a:latin typeface="Comic Sans MS" pitchFamily="66" charset="0"/>
                      </a:rPr>
                      <a:t>E</a:t>
                    </a:r>
                    <a:endParaRPr lang="en-US" sz="1050" dirty="0">
                      <a:latin typeface="Comic Sans MS" pitchFamily="66" charset="0"/>
                    </a:endParaRPr>
                  </a:p>
                </p:txBody>
              </p:sp>
              <p:sp>
                <p:nvSpPr>
                  <p:cNvPr id="25" name="Rectangle 23"/>
                  <p:cNvSpPr>
                    <a:spLocks noChangeArrowheads="1"/>
                  </p:cNvSpPr>
                  <p:nvPr/>
                </p:nvSpPr>
                <p:spPr bwMode="auto">
                  <a:xfrm>
                    <a:off x="2293" y="2629"/>
                    <a:ext cx="1174" cy="204"/>
                  </a:xfrm>
                  <a:prstGeom prst="rect">
                    <a:avLst/>
                  </a:prstGeom>
                  <a:solidFill>
                    <a:srgbClr val="DDDDDD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tr-TR" sz="1050" dirty="0" smtClean="0">
                        <a:latin typeface="Comic Sans MS" pitchFamily="66" charset="0"/>
                      </a:rPr>
                      <a:t>sayaç = sayaç + 1</a:t>
                    </a:r>
                    <a:endParaRPr lang="en-US" sz="1050" dirty="0">
                      <a:latin typeface="Comic Sans MS" pitchFamily="66" charset="0"/>
                    </a:endParaRPr>
                  </a:p>
                </p:txBody>
              </p:sp>
            </p:grpSp>
            <p:cxnSp>
              <p:nvCxnSpPr>
                <p:cNvPr id="5" name="Düz Ok Bağlayıcısı 4"/>
                <p:cNvCxnSpPr>
                  <a:stCxn id="8" idx="2"/>
                  <a:endCxn id="14" idx="0"/>
                </p:cNvCxnSpPr>
                <p:nvPr/>
              </p:nvCxnSpPr>
              <p:spPr bwMode="auto">
                <a:xfrm flipH="1">
                  <a:off x="8960991" y="1039450"/>
                  <a:ext cx="8811" cy="298690"/>
                </a:xfrm>
                <a:prstGeom prst="straightConnector1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32" name="Düz Ok Bağlayıcısı 31"/>
                <p:cNvCxnSpPr>
                  <a:stCxn id="14" idx="4"/>
                  <a:endCxn id="31" idx="0"/>
                </p:cNvCxnSpPr>
                <p:nvPr/>
              </p:nvCxnSpPr>
              <p:spPr bwMode="auto">
                <a:xfrm>
                  <a:off x="8960991" y="1594590"/>
                  <a:ext cx="16944" cy="244382"/>
                </a:xfrm>
                <a:prstGeom prst="straightConnector1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arrow"/>
                </a:ln>
                <a:effectLst/>
              </p:spPr>
            </p:cxnSp>
            <p:sp>
              <p:nvSpPr>
                <p:cNvPr id="61" name="AutoShape 10"/>
                <p:cNvSpPr>
                  <a:spLocks noChangeArrowheads="1"/>
                </p:cNvSpPr>
                <p:nvPr/>
              </p:nvSpPr>
              <p:spPr bwMode="auto">
                <a:xfrm>
                  <a:off x="8140837" y="4707269"/>
                  <a:ext cx="1355622" cy="444109"/>
                </a:xfrm>
                <a:prstGeom prst="flowChartDecision">
                  <a:avLst/>
                </a:prstGeom>
                <a:solidFill>
                  <a:srgbClr val="DDDDDD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tr-TR" sz="1050" dirty="0" smtClean="0">
                      <a:latin typeface="Comic Sans MS" pitchFamily="66" charset="0"/>
                    </a:rPr>
                    <a:t>sayaç &lt; sayı?</a:t>
                  </a:r>
                  <a:endParaRPr lang="en-US" sz="1050" dirty="0">
                    <a:latin typeface="Comic Sans MS" pitchFamily="66" charset="0"/>
                  </a:endParaRPr>
                </a:p>
              </p:txBody>
            </p:sp>
            <p:sp>
              <p:nvSpPr>
                <p:cNvPr id="74" name="AutoShape 14"/>
                <p:cNvSpPr>
                  <a:spLocks noChangeArrowheads="1"/>
                </p:cNvSpPr>
                <p:nvPr/>
              </p:nvSpPr>
              <p:spPr bwMode="auto">
                <a:xfrm>
                  <a:off x="8201261" y="5500526"/>
                  <a:ext cx="1236330" cy="473676"/>
                </a:xfrm>
                <a:prstGeom prst="flowChartDocument">
                  <a:avLst/>
                </a:prstGeom>
                <a:solidFill>
                  <a:srgbClr val="DDDDDD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tr-TR" sz="1050" dirty="0" smtClean="0">
                      <a:latin typeface="Comic Sans MS" pitchFamily="66" charset="0"/>
                    </a:rPr>
                    <a:t>sayı asaldır</a:t>
                  </a:r>
                  <a:endParaRPr lang="en-US" sz="1050" dirty="0">
                    <a:solidFill>
                      <a:srgbClr val="FF0000"/>
                    </a:solidFill>
                    <a:latin typeface="Comic Sans MS" pitchFamily="66" charset="0"/>
                  </a:endParaRPr>
                </a:p>
              </p:txBody>
            </p:sp>
            <p:sp>
              <p:nvSpPr>
                <p:cNvPr id="87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9477984" y="4989544"/>
                  <a:ext cx="272832" cy="2616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r>
                    <a:rPr lang="tr-TR" sz="1050" dirty="0">
                      <a:latin typeface="Comic Sans MS" pitchFamily="66" charset="0"/>
                    </a:rPr>
                    <a:t>E</a:t>
                  </a:r>
                  <a:endParaRPr lang="en-US" sz="1050" dirty="0">
                    <a:latin typeface="Comic Sans MS" pitchFamily="66" charset="0"/>
                  </a:endParaRPr>
                </a:p>
              </p:txBody>
            </p:sp>
            <p:sp>
              <p:nvSpPr>
                <p:cNvPr id="88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8482009" y="5151378"/>
                  <a:ext cx="293670" cy="2616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defPPr>
                    <a:defRPr lang="en-US"/>
                  </a:defPPr>
                  <a:lvl1pPr>
                    <a:defRPr sz="1200">
                      <a:latin typeface="Comic Sans MS" pitchFamily="66" charset="0"/>
                    </a:defRPr>
                  </a:lvl1pPr>
                  <a:lvl2pPr marL="742950" indent="-285750">
                    <a:defRPr>
                      <a:latin typeface="Times New Roman" pitchFamily="18" charset="0"/>
                    </a:defRPr>
                  </a:lvl2pPr>
                  <a:lvl3pPr marL="1143000" indent="-228600">
                    <a:defRPr>
                      <a:latin typeface="Times New Roman" pitchFamily="18" charset="0"/>
                    </a:defRPr>
                  </a:lvl3pPr>
                  <a:lvl4pPr marL="1600200" indent="-228600">
                    <a:defRPr>
                      <a:latin typeface="Times New Roman" pitchFamily="18" charset="0"/>
                    </a:defRPr>
                  </a:lvl4pPr>
                  <a:lvl5pPr marL="2057400" indent="-228600">
                    <a:defRPr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latin typeface="Times New Roman" pitchFamily="18" charset="0"/>
                    </a:defRPr>
                  </a:lvl9pPr>
                </a:lstStyle>
                <a:p>
                  <a:r>
                    <a:rPr lang="tr-TR" sz="1050" dirty="0"/>
                    <a:t>H</a:t>
                  </a:r>
                  <a:endParaRPr lang="en-US" sz="1050" dirty="0"/>
                </a:p>
              </p:txBody>
            </p:sp>
          </p:grpSp>
          <p:sp>
            <p:nvSpPr>
              <p:cNvPr id="31" name="Rectangle 5"/>
              <p:cNvSpPr>
                <a:spLocks noChangeArrowheads="1"/>
              </p:cNvSpPr>
              <p:nvPr/>
            </p:nvSpPr>
            <p:spPr bwMode="auto">
              <a:xfrm>
                <a:off x="8052494" y="1435726"/>
                <a:ext cx="617224" cy="261445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tr-TR" sz="1050" dirty="0" smtClean="0">
                    <a:latin typeface="Comic Sans MS" pitchFamily="66" charset="0"/>
                  </a:rPr>
                  <a:t>sayı</a:t>
                </a:r>
                <a:r>
                  <a:rPr lang="en-US" sz="1050" dirty="0" smtClean="0">
                    <a:latin typeface="Comic Sans MS" pitchFamily="66" charset="0"/>
                  </a:rPr>
                  <a:t> </a:t>
                </a:r>
                <a:r>
                  <a:rPr lang="en-US" sz="1050" dirty="0">
                    <a:latin typeface="Comic Sans MS" pitchFamily="66" charset="0"/>
                  </a:rPr>
                  <a:t>= </a:t>
                </a:r>
                <a:r>
                  <a:rPr lang="tr-TR" sz="1050" dirty="0" smtClean="0">
                    <a:latin typeface="Comic Sans MS" pitchFamily="66" charset="0"/>
                  </a:rPr>
                  <a:t>2</a:t>
                </a:r>
                <a:endParaRPr lang="en-US" sz="1050" dirty="0">
                  <a:latin typeface="Comic Sans MS" pitchFamily="66" charset="0"/>
                </a:endParaRPr>
              </a:p>
            </p:txBody>
          </p:sp>
          <p:cxnSp>
            <p:nvCxnSpPr>
              <p:cNvPr id="57" name="Dirsek Bağlayıcısı 56"/>
              <p:cNvCxnSpPr>
                <a:stCxn id="31" idx="2"/>
              </p:cNvCxnSpPr>
              <p:nvPr/>
            </p:nvCxnSpPr>
            <p:spPr bwMode="auto">
              <a:xfrm rot="5400000">
                <a:off x="7924612" y="1412547"/>
                <a:ext cx="151871" cy="721119"/>
              </a:xfrm>
              <a:prstGeom prst="bentConnector2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65" name="Dirsek Bağlayıcısı 64"/>
              <p:cNvCxnSpPr>
                <a:stCxn id="12" idx="3"/>
                <a:endCxn id="25" idx="0"/>
              </p:cNvCxnSpPr>
              <p:nvPr/>
            </p:nvCxnSpPr>
            <p:spPr bwMode="auto">
              <a:xfrm>
                <a:off x="8108791" y="2765376"/>
                <a:ext cx="132043" cy="558131"/>
              </a:xfrm>
              <a:prstGeom prst="bentConnector2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80" name="Düz Ok Bağlayıcısı 79"/>
              <p:cNvCxnSpPr>
                <a:stCxn id="7" idx="2"/>
                <a:endCxn id="12" idx="0"/>
              </p:cNvCxnSpPr>
              <p:nvPr/>
            </p:nvCxnSpPr>
            <p:spPr bwMode="auto">
              <a:xfrm>
                <a:off x="7596484" y="2262352"/>
                <a:ext cx="512" cy="214025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82" name="Düz Ok Bağlayıcısı 81"/>
              <p:cNvCxnSpPr>
                <a:stCxn id="25" idx="2"/>
                <a:endCxn id="61" idx="0"/>
              </p:cNvCxnSpPr>
              <p:nvPr/>
            </p:nvCxnSpPr>
            <p:spPr bwMode="auto">
              <a:xfrm flipH="1">
                <a:off x="8240833" y="3584951"/>
                <a:ext cx="1" cy="287568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84" name="Dirsek Bağlayıcısı 83"/>
              <p:cNvCxnSpPr>
                <a:stCxn id="61" idx="3"/>
              </p:cNvCxnSpPr>
              <p:nvPr/>
            </p:nvCxnSpPr>
            <p:spPr bwMode="auto">
              <a:xfrm flipH="1" flipV="1">
                <a:off x="7639984" y="2367845"/>
                <a:ext cx="1112641" cy="1693323"/>
              </a:xfrm>
              <a:prstGeom prst="bentConnector4">
                <a:avLst>
                  <a:gd name="adj1" fmla="val -20546"/>
                  <a:gd name="adj2" fmla="val 99891"/>
                </a:avLst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89" name="Dirsek Bağlayıcısı 88"/>
              <p:cNvCxnSpPr>
                <a:stCxn id="12" idx="1"/>
                <a:endCxn id="16" idx="0"/>
              </p:cNvCxnSpPr>
              <p:nvPr/>
            </p:nvCxnSpPr>
            <p:spPr bwMode="auto">
              <a:xfrm rot="10800000" flipV="1">
                <a:off x="6409631" y="2765375"/>
                <a:ext cx="675570" cy="417157"/>
              </a:xfrm>
              <a:prstGeom prst="bentConnector2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98" name="Rectangle 23"/>
              <p:cNvSpPr>
                <a:spLocks noChangeArrowheads="1"/>
              </p:cNvSpPr>
              <p:nvPr/>
            </p:nvSpPr>
            <p:spPr bwMode="auto">
              <a:xfrm>
                <a:off x="5076126" y="4058659"/>
                <a:ext cx="1201694" cy="261444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tr-TR" sz="1050" dirty="0">
                    <a:latin typeface="Comic Sans MS" pitchFamily="66" charset="0"/>
                  </a:rPr>
                  <a:t>s</a:t>
                </a:r>
                <a:r>
                  <a:rPr lang="tr-TR" sz="1050" dirty="0" smtClean="0">
                    <a:latin typeface="Comic Sans MS" pitchFamily="66" charset="0"/>
                  </a:rPr>
                  <a:t>ayı = sayı + 1</a:t>
                </a:r>
                <a:endParaRPr lang="en-US" sz="1050" dirty="0">
                  <a:latin typeface="Comic Sans MS" pitchFamily="66" charset="0"/>
                </a:endParaRPr>
              </a:p>
            </p:txBody>
          </p:sp>
          <p:cxnSp>
            <p:nvCxnSpPr>
              <p:cNvPr id="93" name="Dirsek Bağlayıcısı 92"/>
              <p:cNvCxnSpPr>
                <a:stCxn id="61" idx="2"/>
                <a:endCxn id="74" idx="0"/>
              </p:cNvCxnSpPr>
              <p:nvPr/>
            </p:nvCxnSpPr>
            <p:spPr bwMode="auto">
              <a:xfrm rot="16200000" flipH="1">
                <a:off x="8092816" y="4397834"/>
                <a:ext cx="296622" cy="587"/>
              </a:xfrm>
              <a:prstGeom prst="bentConnector3">
                <a:avLst>
                  <a:gd name="adj1" fmla="val 50000"/>
                </a:avLst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112" name="AutoShape 10"/>
              <p:cNvSpPr>
                <a:spLocks noChangeArrowheads="1"/>
              </p:cNvSpPr>
              <p:nvPr/>
            </p:nvSpPr>
            <p:spPr bwMode="auto">
              <a:xfrm>
                <a:off x="5165178" y="4721045"/>
                <a:ext cx="1023589" cy="377298"/>
              </a:xfrm>
              <a:prstGeom prst="flowChartDecision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tr-TR" sz="1050" dirty="0" smtClean="0">
                    <a:latin typeface="Comic Sans MS" pitchFamily="66" charset="0"/>
                  </a:rPr>
                  <a:t>sayı &lt; N ?</a:t>
                </a:r>
                <a:endParaRPr lang="en-US" sz="1050" dirty="0">
                  <a:latin typeface="Comic Sans MS" pitchFamily="66" charset="0"/>
                </a:endParaRPr>
              </a:p>
            </p:txBody>
          </p:sp>
          <p:cxnSp>
            <p:nvCxnSpPr>
              <p:cNvPr id="107" name="Dirsek Bağlayıcısı 106"/>
              <p:cNvCxnSpPr>
                <a:stCxn id="16" idx="2"/>
                <a:endCxn id="98" idx="0"/>
              </p:cNvCxnSpPr>
              <p:nvPr/>
            </p:nvCxnSpPr>
            <p:spPr bwMode="auto">
              <a:xfrm rot="5400000">
                <a:off x="5793147" y="3442174"/>
                <a:ext cx="500311" cy="732658"/>
              </a:xfrm>
              <a:prstGeom prst="bentConnector3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109" name="Dirsek Bağlayıcısı 108"/>
              <p:cNvCxnSpPr>
                <a:stCxn id="74" idx="1"/>
              </p:cNvCxnSpPr>
              <p:nvPr/>
            </p:nvCxnSpPr>
            <p:spPr bwMode="auto">
              <a:xfrm rot="10800000">
                <a:off x="6409633" y="3808504"/>
                <a:ext cx="1365031" cy="939145"/>
              </a:xfrm>
              <a:prstGeom prst="bentConnector3">
                <a:avLst>
                  <a:gd name="adj1" fmla="val 50000"/>
                </a:avLst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113" name="Düz Ok Bağlayıcısı 112"/>
              <p:cNvCxnSpPr>
                <a:stCxn id="98" idx="2"/>
                <a:endCxn id="112" idx="0"/>
              </p:cNvCxnSpPr>
              <p:nvPr/>
            </p:nvCxnSpPr>
            <p:spPr bwMode="auto">
              <a:xfrm>
                <a:off x="5676973" y="4320103"/>
                <a:ext cx="0" cy="400942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115" name="Düz Ok Bağlayıcısı 114"/>
              <p:cNvCxnSpPr>
                <a:stCxn id="112" idx="2"/>
                <a:endCxn id="20" idx="0"/>
              </p:cNvCxnSpPr>
              <p:nvPr/>
            </p:nvCxnSpPr>
            <p:spPr bwMode="auto">
              <a:xfrm>
                <a:off x="5676973" y="5098343"/>
                <a:ext cx="3351" cy="288523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</p:grpSp>
        <p:cxnSp>
          <p:nvCxnSpPr>
            <p:cNvPr id="124" name="Dirsek Bağlayıcısı 123"/>
            <p:cNvCxnSpPr>
              <a:stCxn id="112" idx="1"/>
              <a:endCxn id="7" idx="0"/>
            </p:cNvCxnSpPr>
            <p:nvPr/>
          </p:nvCxnSpPr>
          <p:spPr bwMode="auto">
            <a:xfrm rot="10800000" flipH="1">
              <a:off x="4322064" y="2726928"/>
              <a:ext cx="2431307" cy="2908787"/>
            </a:xfrm>
            <a:prstGeom prst="bentConnector4">
              <a:avLst>
                <a:gd name="adj1" fmla="val -9402"/>
                <a:gd name="adj2" fmla="val 111418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34" name="Text Box 20"/>
            <p:cNvSpPr txBox="1">
              <a:spLocks noChangeArrowheads="1"/>
            </p:cNvSpPr>
            <p:nvPr/>
          </p:nvSpPr>
          <p:spPr bwMode="auto">
            <a:xfrm>
              <a:off x="4116322" y="5648429"/>
              <a:ext cx="205742" cy="2217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tr-TR" sz="1050" dirty="0">
                  <a:latin typeface="Comic Sans MS" pitchFamily="66" charset="0"/>
                </a:rPr>
                <a:t>E</a:t>
              </a:r>
              <a:endParaRPr lang="en-US" sz="1050" dirty="0">
                <a:latin typeface="Comic Sans MS" pitchFamily="66" charset="0"/>
              </a:endParaRPr>
            </a:p>
          </p:txBody>
        </p:sp>
        <p:sp>
          <p:nvSpPr>
            <p:cNvPr id="135" name="Text Box 16"/>
            <p:cNvSpPr txBox="1">
              <a:spLocks noChangeArrowheads="1"/>
            </p:cNvSpPr>
            <p:nvPr/>
          </p:nvSpPr>
          <p:spPr bwMode="auto">
            <a:xfrm>
              <a:off x="4833859" y="5824363"/>
              <a:ext cx="288862" cy="253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>
                <a:defRPr sz="1050">
                  <a:latin typeface="Comic Sans MS" pitchFamily="66" charset="0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tr-TR" dirty="0"/>
                <a:t>H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214300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6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B2D40CD-B920-41AF-A2C8-4D63F51955DE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484188" y="227013"/>
            <a:ext cx="8205787" cy="1214437"/>
          </a:xfrm>
        </p:spPr>
        <p:txBody>
          <a:bodyPr/>
          <a:lstStyle/>
          <a:p>
            <a:r>
              <a:rPr lang="tr-TR" sz="3600" dirty="0" smtClean="0"/>
              <a:t>Girilen N sayısının </a:t>
            </a:r>
            <a:r>
              <a:rPr lang="tr-TR" sz="3600" dirty="0" smtClean="0">
                <a:solidFill>
                  <a:srgbClr val="FF0000"/>
                </a:solidFill>
              </a:rPr>
              <a:t>Mükemmel sayı</a:t>
            </a:r>
            <a:r>
              <a:rPr lang="tr-TR" sz="3600" dirty="0" smtClean="0"/>
              <a:t/>
            </a:r>
            <a:br>
              <a:rPr lang="tr-TR" sz="3600" dirty="0" smtClean="0"/>
            </a:br>
            <a:r>
              <a:rPr lang="tr-TR" sz="3600" dirty="0" smtClean="0"/>
              <a:t>olup olmadığını kontrol etme</a:t>
            </a:r>
            <a:endParaRPr lang="en-US" sz="3600" dirty="0" smtClean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12749" y="1483743"/>
            <a:ext cx="8393113" cy="5061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CC33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rgbClr val="003399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tr-TR" sz="2400" dirty="0"/>
              <a:t>kendisi hariç pozitif tam bölenlerinin toplamı kendisine eşit olan sayılara </a:t>
            </a:r>
            <a:r>
              <a:rPr lang="tr-TR" sz="2400" dirty="0" smtClean="0"/>
              <a:t>mükemmel sayılar </a:t>
            </a:r>
            <a:r>
              <a:rPr lang="tr-TR" sz="2400" dirty="0"/>
              <a:t>denir. </a:t>
            </a:r>
            <a:endParaRPr lang="tr-TR" sz="2400" dirty="0" smtClean="0"/>
          </a:p>
          <a:p>
            <a:r>
              <a:rPr lang="tr-TR" sz="2400" dirty="0" smtClean="0"/>
              <a:t>Örnek: </a:t>
            </a:r>
          </a:p>
          <a:p>
            <a:pPr lvl="1"/>
            <a:r>
              <a:rPr lang="tr-TR" sz="2000" dirty="0" smtClean="0"/>
              <a:t>6 </a:t>
            </a:r>
            <a:r>
              <a:rPr lang="tr-TR" sz="2000" dirty="0" smtClean="0">
                <a:sym typeface="Wingdings" pitchFamily="2" charset="2"/>
              </a:rPr>
              <a:t> tam bölenleri (1,2,3  1+2+3 = 6)</a:t>
            </a:r>
          </a:p>
          <a:p>
            <a:pPr lvl="1"/>
            <a:r>
              <a:rPr lang="tr-TR" sz="2000" dirty="0" smtClean="0"/>
              <a:t>28 </a:t>
            </a:r>
            <a:r>
              <a:rPr lang="tr-TR" sz="2000" dirty="0" smtClean="0">
                <a:sym typeface="Wingdings" pitchFamily="2" charset="2"/>
              </a:rPr>
              <a:t> tam bölenleri (1,2,4,7,14  1+2+4+7+14 = 28 )</a:t>
            </a:r>
            <a:endParaRPr lang="tr-TR" sz="2000" dirty="0"/>
          </a:p>
          <a:p>
            <a:endParaRPr lang="tr-TR" sz="1000" dirty="0"/>
          </a:p>
          <a:p>
            <a:r>
              <a:rPr lang="tr-TR" sz="2400" dirty="0" smtClean="0"/>
              <a:t>Girilen bir sayının mükemmel olup olmadığını kontrol etmek için:</a:t>
            </a:r>
          </a:p>
          <a:p>
            <a:pPr lvl="1"/>
            <a:r>
              <a:rPr lang="tr-TR" sz="2000" dirty="0" smtClean="0"/>
              <a:t>1’den başlayıp kendisinden küçük bütün sayılara bölmeye çalışırız. </a:t>
            </a:r>
          </a:p>
          <a:p>
            <a:pPr lvl="1"/>
            <a:r>
              <a:rPr lang="tr-TR" sz="2000" dirty="0" smtClean="0"/>
              <a:t>Eğer herhangi birisine tam bölünürse bunu toplama ekleriz.</a:t>
            </a:r>
          </a:p>
          <a:p>
            <a:pPr lvl="1"/>
            <a:r>
              <a:rPr lang="tr-TR" sz="2000" dirty="0" smtClean="0"/>
              <a:t>Sonuçta toplam kendisine eşit olmuş ise sayı mükemmel sayıdır.</a:t>
            </a:r>
          </a:p>
          <a:p>
            <a:endParaRPr lang="tr-TR" sz="1600" dirty="0"/>
          </a:p>
        </p:txBody>
      </p:sp>
    </p:spTree>
    <p:extLst>
      <p:ext uri="{BB962C8B-B14F-4D97-AF65-F5344CB8AC3E}">
        <p14:creationId xmlns:p14="http://schemas.microsoft.com/office/powerpoint/2010/main" val="3246509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CBCD077-771D-4F82-9B00-2A2893B2B21D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12291" name="Rectangle 2"/>
          <p:cNvSpPr>
            <a:spLocks noChangeArrowheads="1"/>
          </p:cNvSpPr>
          <p:nvPr/>
        </p:nvSpPr>
        <p:spPr bwMode="auto">
          <a:xfrm>
            <a:off x="293688" y="1098550"/>
            <a:ext cx="8651875" cy="548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endParaRPr lang="tr-TR" sz="2400">
              <a:latin typeface="Comic Sans MS" pitchFamily="66" charset="0"/>
            </a:endParaRPr>
          </a:p>
        </p:txBody>
      </p:sp>
      <p:sp>
        <p:nvSpPr>
          <p:cNvPr id="443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125" y="1371600"/>
            <a:ext cx="4702714" cy="4958001"/>
          </a:xfrm>
          <a:noFill/>
        </p:spPr>
        <p:txBody>
          <a:bodyPr/>
          <a:lstStyle/>
          <a:p>
            <a:pPr marL="533400" indent="-533400">
              <a:buFontTx/>
              <a:buAutoNum type="arabicPeriod"/>
            </a:pPr>
            <a:r>
              <a:rPr lang="tr-TR" sz="2000" dirty="0" smtClean="0"/>
              <a:t>Başla</a:t>
            </a:r>
          </a:p>
          <a:p>
            <a:pPr marL="533400" indent="-533400">
              <a:buFontTx/>
              <a:buAutoNum type="arabicPeriod"/>
            </a:pPr>
            <a:r>
              <a:rPr lang="tr-TR" sz="2000" dirty="0" smtClean="0"/>
              <a:t>Kullanıcıdan</a:t>
            </a:r>
            <a:r>
              <a:rPr lang="en-US" sz="2000" dirty="0" smtClean="0"/>
              <a:t> “</a:t>
            </a:r>
            <a:r>
              <a:rPr lang="tr-TR" sz="2000" dirty="0" smtClean="0"/>
              <a:t>N</a:t>
            </a:r>
            <a:r>
              <a:rPr lang="en-US" sz="2000" dirty="0" smtClean="0"/>
              <a:t>”</a:t>
            </a:r>
            <a:r>
              <a:rPr lang="tr-TR" sz="2000" dirty="0" smtClean="0"/>
              <a:t> sayısını iste</a:t>
            </a:r>
            <a:endParaRPr lang="en-US" sz="2000" dirty="0" smtClean="0"/>
          </a:p>
          <a:p>
            <a:pPr marL="533400" indent="-533400">
              <a:buFontTx/>
              <a:buAutoNum type="arabicPeriod"/>
            </a:pPr>
            <a:r>
              <a:rPr lang="tr-TR" sz="2000" dirty="0" smtClean="0"/>
              <a:t>sayaç = 1, Toplam = 0</a:t>
            </a:r>
            <a:endParaRPr lang="en-US" sz="1800" dirty="0" smtClean="0"/>
          </a:p>
          <a:p>
            <a:pPr marL="533400" indent="-533400">
              <a:buFontTx/>
              <a:buAutoNum type="arabicPeriod"/>
            </a:pPr>
            <a:r>
              <a:rPr lang="tr-TR" sz="2000" dirty="0" smtClean="0"/>
              <a:t>Eğer N </a:t>
            </a:r>
            <a:r>
              <a:rPr lang="tr-TR" sz="2000" dirty="0" err="1" smtClean="0">
                <a:solidFill>
                  <a:srgbClr val="FF0000"/>
                </a:solidFill>
              </a:rPr>
              <a:t>mod</a:t>
            </a:r>
            <a:r>
              <a:rPr lang="tr-TR" sz="2000" dirty="0" smtClean="0"/>
              <a:t> sayaç = 0</a:t>
            </a:r>
          </a:p>
          <a:p>
            <a:pPr marL="400050" lvl="1" indent="0">
              <a:buNone/>
            </a:pPr>
            <a:r>
              <a:rPr lang="tr-TR" sz="1800" dirty="0" smtClean="0"/>
              <a:t>4.1.   Toplam = Toplam + sayaç</a:t>
            </a:r>
          </a:p>
          <a:p>
            <a:pPr marL="533400" indent="-533400">
              <a:buFontTx/>
              <a:buAutoNum type="arabicPeriod"/>
            </a:pPr>
            <a:endParaRPr lang="tr-TR" sz="1050" dirty="0" smtClean="0"/>
          </a:p>
          <a:p>
            <a:pPr marL="533400" indent="-533400">
              <a:buFontTx/>
              <a:buAutoNum type="arabicPeriod"/>
            </a:pPr>
            <a:r>
              <a:rPr lang="tr-TR" sz="2000" dirty="0" smtClean="0"/>
              <a:t>Sayaç = sayaç + 1</a:t>
            </a:r>
            <a:endParaRPr lang="en-US" sz="1400" dirty="0" smtClean="0">
              <a:solidFill>
                <a:srgbClr val="FF0000"/>
              </a:solidFill>
            </a:endParaRPr>
          </a:p>
          <a:p>
            <a:pPr marL="533400" indent="-533400">
              <a:buFontTx/>
              <a:buAutoNum type="arabicPeriod"/>
            </a:pPr>
            <a:r>
              <a:rPr lang="tr-TR" sz="2000" dirty="0" smtClean="0"/>
              <a:t>Eğer (sayaç &lt; N) ise</a:t>
            </a:r>
          </a:p>
          <a:p>
            <a:pPr marL="400050" lvl="1" indent="0">
              <a:buNone/>
            </a:pPr>
            <a:r>
              <a:rPr lang="tr-TR" sz="1800" dirty="0" smtClean="0"/>
              <a:t>6. 1.   </a:t>
            </a:r>
            <a:r>
              <a:rPr lang="tr-TR" sz="1800" dirty="0" smtClean="0">
                <a:solidFill>
                  <a:srgbClr val="FF0000"/>
                </a:solidFill>
              </a:rPr>
              <a:t>4. adıma git</a:t>
            </a:r>
          </a:p>
          <a:p>
            <a:pPr marL="400050" lvl="1" indent="0">
              <a:buNone/>
            </a:pPr>
            <a:endParaRPr lang="tr-TR" sz="1100" dirty="0" smtClean="0">
              <a:solidFill>
                <a:srgbClr val="FF0000"/>
              </a:solidFill>
            </a:endParaRPr>
          </a:p>
          <a:p>
            <a:pPr marL="533400" indent="-533400">
              <a:buFontTx/>
              <a:buAutoNum type="arabicPeriod"/>
            </a:pPr>
            <a:r>
              <a:rPr lang="tr-TR" sz="2000" dirty="0" smtClean="0"/>
              <a:t>Eğer(N = Toplam) ise</a:t>
            </a:r>
          </a:p>
          <a:p>
            <a:pPr marL="400050" lvl="1" indent="0">
              <a:buNone/>
            </a:pPr>
            <a:r>
              <a:rPr lang="tr-TR" sz="1600" b="1" dirty="0" smtClean="0"/>
              <a:t>7. 1.  </a:t>
            </a:r>
            <a:r>
              <a:rPr lang="tr-TR" sz="1600" dirty="0" smtClean="0"/>
              <a:t>N sayısı mükemmel sayıdır.</a:t>
            </a:r>
          </a:p>
          <a:p>
            <a:pPr marL="457200" indent="-457200">
              <a:buFont typeface="+mj-lt"/>
              <a:buAutoNum type="arabicPeriod"/>
            </a:pPr>
            <a:r>
              <a:rPr lang="tr-TR" sz="2000" dirty="0" smtClean="0"/>
              <a:t>Değilse</a:t>
            </a:r>
          </a:p>
          <a:p>
            <a:pPr marL="400050" lvl="1" indent="0">
              <a:buNone/>
            </a:pPr>
            <a:r>
              <a:rPr lang="tr-TR" sz="1600" b="1" dirty="0" smtClean="0"/>
              <a:t>8.1.   </a:t>
            </a:r>
            <a:r>
              <a:rPr lang="tr-TR" sz="1600" dirty="0" smtClean="0"/>
              <a:t>N sayısı Mükemmel değildir.</a:t>
            </a:r>
          </a:p>
          <a:p>
            <a:pPr marL="533400" indent="-533400">
              <a:buFontTx/>
              <a:buAutoNum type="arabicPeriod"/>
            </a:pPr>
            <a:r>
              <a:rPr lang="tr-TR" sz="2000" dirty="0" smtClean="0"/>
              <a:t>Bitir.</a:t>
            </a:r>
            <a:endParaRPr lang="en-US" sz="1800" dirty="0" smtClean="0"/>
          </a:p>
        </p:txBody>
      </p:sp>
      <p:sp>
        <p:nvSpPr>
          <p:cNvPr id="12293" name="Rectangle 4"/>
          <p:cNvSpPr>
            <a:spLocks noGrp="1" noChangeArrowheads="1"/>
          </p:cNvSpPr>
          <p:nvPr>
            <p:ph type="title"/>
          </p:nvPr>
        </p:nvSpPr>
        <p:spPr>
          <a:xfrm>
            <a:off x="338138" y="236538"/>
            <a:ext cx="8483600" cy="1083304"/>
          </a:xfrm>
          <a:noFill/>
        </p:spPr>
        <p:txBody>
          <a:bodyPr/>
          <a:lstStyle/>
          <a:p>
            <a:r>
              <a:rPr lang="tr-TR" sz="3600" dirty="0" smtClean="0"/>
              <a:t>Girilen N sayısının </a:t>
            </a:r>
            <a:r>
              <a:rPr lang="tr-TR" sz="3600" dirty="0" smtClean="0">
                <a:solidFill>
                  <a:srgbClr val="FF0000"/>
                </a:solidFill>
              </a:rPr>
              <a:t>mükemmel sayı </a:t>
            </a:r>
            <a:r>
              <a:rPr lang="tr-TR" sz="3600" dirty="0" smtClean="0"/>
              <a:t>olup olmadığını kontrol etme</a:t>
            </a:r>
            <a:endParaRPr lang="en-US" sz="3600" dirty="0" smtClean="0">
              <a:solidFill>
                <a:srgbClr val="FF0000"/>
              </a:solidFill>
            </a:endParaRPr>
          </a:p>
        </p:txBody>
      </p:sp>
      <p:grpSp>
        <p:nvGrpSpPr>
          <p:cNvPr id="82" name="Grup 81"/>
          <p:cNvGrpSpPr/>
          <p:nvPr/>
        </p:nvGrpSpPr>
        <p:grpSpPr>
          <a:xfrm>
            <a:off x="4904036" y="1338004"/>
            <a:ext cx="3590577" cy="5041079"/>
            <a:chOff x="4904036" y="1338004"/>
            <a:chExt cx="3590577" cy="5041079"/>
          </a:xfrm>
        </p:grpSpPr>
        <p:grpSp>
          <p:nvGrpSpPr>
            <p:cNvPr id="63" name="Grup 62"/>
            <p:cNvGrpSpPr/>
            <p:nvPr/>
          </p:nvGrpSpPr>
          <p:grpSpPr>
            <a:xfrm>
              <a:off x="4904036" y="1338004"/>
              <a:ext cx="3590577" cy="5041079"/>
              <a:chOff x="5071147" y="1359067"/>
              <a:chExt cx="3603295" cy="4850897"/>
            </a:xfrm>
          </p:grpSpPr>
          <p:grpSp>
            <p:nvGrpSpPr>
              <p:cNvPr id="12309" name="Grup 12308"/>
              <p:cNvGrpSpPr/>
              <p:nvPr/>
            </p:nvGrpSpPr>
            <p:grpSpPr>
              <a:xfrm>
                <a:off x="5071147" y="1359067"/>
                <a:ext cx="3603295" cy="4850897"/>
                <a:chOff x="5067641" y="1662476"/>
                <a:chExt cx="4083137" cy="5417100"/>
              </a:xfrm>
            </p:grpSpPr>
            <p:grpSp>
              <p:nvGrpSpPr>
                <p:cNvPr id="6" name="Group 4"/>
                <p:cNvGrpSpPr>
                  <a:grpSpLocks/>
                </p:cNvGrpSpPr>
                <p:nvPr/>
              </p:nvGrpSpPr>
              <p:grpSpPr bwMode="auto">
                <a:xfrm>
                  <a:off x="5067641" y="1662476"/>
                  <a:ext cx="4083137" cy="5417100"/>
                  <a:chOff x="113" y="1039"/>
                  <a:chExt cx="3012" cy="3591"/>
                </a:xfrm>
              </p:grpSpPr>
              <p:sp>
                <p:nvSpPr>
                  <p:cNvPr id="7" name="Rectangle 5"/>
                  <p:cNvSpPr>
                    <a:spLocks noChangeArrowheads="1"/>
                  </p:cNvSpPr>
                  <p:nvPr/>
                </p:nvSpPr>
                <p:spPr bwMode="auto">
                  <a:xfrm>
                    <a:off x="135" y="1715"/>
                    <a:ext cx="1433" cy="204"/>
                  </a:xfrm>
                  <a:prstGeom prst="rect">
                    <a:avLst/>
                  </a:prstGeom>
                  <a:solidFill>
                    <a:srgbClr val="DDDDDD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tr-TR" sz="1100" dirty="0" smtClean="0">
                        <a:latin typeface="Comic Sans MS" pitchFamily="66" charset="0"/>
                      </a:rPr>
                      <a:t>sayaç</a:t>
                    </a:r>
                    <a:r>
                      <a:rPr lang="en-US" sz="1100" dirty="0" smtClean="0">
                        <a:latin typeface="Comic Sans MS" pitchFamily="66" charset="0"/>
                      </a:rPr>
                      <a:t> </a:t>
                    </a:r>
                    <a:r>
                      <a:rPr lang="en-US" sz="1100" dirty="0">
                        <a:latin typeface="Comic Sans MS" pitchFamily="66" charset="0"/>
                      </a:rPr>
                      <a:t>= </a:t>
                    </a:r>
                    <a:r>
                      <a:rPr lang="tr-TR" sz="1100" dirty="0" smtClean="0">
                        <a:latin typeface="Comic Sans MS" pitchFamily="66" charset="0"/>
                      </a:rPr>
                      <a:t>1, toplam = 0</a:t>
                    </a:r>
                    <a:endParaRPr lang="en-US" sz="1100" dirty="0">
                      <a:latin typeface="Comic Sans MS" pitchFamily="66" charset="0"/>
                    </a:endParaRPr>
                  </a:p>
                </p:txBody>
              </p:sp>
              <p:sp>
                <p:nvSpPr>
                  <p:cNvPr id="8" name="AutoShape 6"/>
                  <p:cNvSpPr>
                    <a:spLocks noChangeArrowheads="1"/>
                  </p:cNvSpPr>
                  <p:nvPr/>
                </p:nvSpPr>
                <p:spPr bwMode="auto">
                  <a:xfrm>
                    <a:off x="594" y="1039"/>
                    <a:ext cx="497" cy="182"/>
                  </a:xfrm>
                  <a:prstGeom prst="flowChartTerminator">
                    <a:avLst/>
                  </a:prstGeom>
                  <a:solidFill>
                    <a:srgbClr val="DDDDDD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r>
                      <a:rPr lang="tr-TR" sz="1100" dirty="0" smtClean="0"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mic Sans MS" pitchFamily="66" charset="0"/>
                      </a:rPr>
                      <a:t>Başla</a:t>
                    </a:r>
                    <a:endParaRPr lang="en-US" sz="1200" dirty="0">
                      <a:latin typeface="Comic Sans MS" pitchFamily="66" charset="0"/>
                    </a:endParaRPr>
                  </a:p>
                </p:txBody>
              </p:sp>
              <p:sp>
                <p:nvSpPr>
                  <p:cNvPr id="12" name="AutoShape 10"/>
                  <p:cNvSpPr>
                    <a:spLocks noChangeArrowheads="1"/>
                  </p:cNvSpPr>
                  <p:nvPr/>
                </p:nvSpPr>
                <p:spPr bwMode="auto">
                  <a:xfrm>
                    <a:off x="342" y="2124"/>
                    <a:ext cx="1000" cy="397"/>
                  </a:xfrm>
                  <a:prstGeom prst="flowChartDecision">
                    <a:avLst/>
                  </a:prstGeom>
                  <a:solidFill>
                    <a:srgbClr val="DDDDDD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tr-TR" sz="1100" dirty="0" smtClean="0">
                        <a:latin typeface="Comic Sans MS" pitchFamily="66" charset="0"/>
                      </a:rPr>
                      <a:t>N </a:t>
                    </a:r>
                    <a:r>
                      <a:rPr lang="tr-TR" sz="1100" dirty="0" err="1" smtClean="0">
                        <a:solidFill>
                          <a:srgbClr val="FF0000"/>
                        </a:solidFill>
                        <a:latin typeface="Comic Sans MS" pitchFamily="66" charset="0"/>
                      </a:rPr>
                      <a:t>mod</a:t>
                    </a:r>
                    <a:r>
                      <a:rPr lang="tr-TR" sz="1100" dirty="0" smtClean="0">
                        <a:latin typeface="Comic Sans MS" pitchFamily="66" charset="0"/>
                      </a:rPr>
                      <a:t> sayaç</a:t>
                    </a:r>
                  </a:p>
                  <a:p>
                    <a:pPr algn="ctr"/>
                    <a:r>
                      <a:rPr lang="tr-TR" sz="1100" dirty="0" smtClean="0">
                        <a:latin typeface="Comic Sans MS" pitchFamily="66" charset="0"/>
                      </a:rPr>
                      <a:t> = 0 ?</a:t>
                    </a:r>
                    <a:endParaRPr lang="en-US" sz="1100" dirty="0">
                      <a:latin typeface="Comic Sans MS" pitchFamily="66" charset="0"/>
                    </a:endParaRPr>
                  </a:p>
                </p:txBody>
              </p:sp>
              <p:sp>
                <p:nvSpPr>
                  <p:cNvPr id="14" name="AutoShape 12"/>
                  <p:cNvSpPr>
                    <a:spLocks noChangeArrowheads="1"/>
                  </p:cNvSpPr>
                  <p:nvPr/>
                </p:nvSpPr>
                <p:spPr bwMode="auto">
                  <a:xfrm>
                    <a:off x="554" y="1398"/>
                    <a:ext cx="578" cy="170"/>
                  </a:xfrm>
                  <a:prstGeom prst="parallelogram">
                    <a:avLst>
                      <a:gd name="adj" fmla="val 43669"/>
                    </a:avLst>
                  </a:prstGeom>
                  <a:solidFill>
                    <a:srgbClr val="DDDDDD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533400" indent="-533400" algn="ctr"/>
                    <a:r>
                      <a:rPr lang="tr-TR" sz="1100" dirty="0" smtClean="0">
                        <a:latin typeface="Comic Sans MS" pitchFamily="66" charset="0"/>
                      </a:rPr>
                      <a:t>N</a:t>
                    </a:r>
                    <a:endParaRPr lang="en-US" sz="1100" dirty="0">
                      <a:latin typeface="Comic Sans MS" pitchFamily="66" charset="0"/>
                    </a:endParaRPr>
                  </a:p>
                </p:txBody>
              </p:sp>
              <p:sp>
                <p:nvSpPr>
                  <p:cNvPr id="16" name="AutoShape 14"/>
                  <p:cNvSpPr>
                    <a:spLocks noChangeArrowheads="1"/>
                  </p:cNvSpPr>
                  <p:nvPr/>
                </p:nvSpPr>
                <p:spPr bwMode="auto">
                  <a:xfrm>
                    <a:off x="1719" y="2540"/>
                    <a:ext cx="1406" cy="193"/>
                  </a:xfrm>
                  <a:prstGeom prst="rect">
                    <a:avLst/>
                  </a:prstGeom>
                  <a:solidFill>
                    <a:srgbClr val="DDDDDD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tr-TR" sz="1100" dirty="0" smtClean="0">
                        <a:latin typeface="Comic Sans MS" pitchFamily="66" charset="0"/>
                      </a:rPr>
                      <a:t>Toplam = Toplam + sayaç</a:t>
                    </a:r>
                    <a:endParaRPr lang="en-US" sz="1100" dirty="0">
                      <a:solidFill>
                        <a:srgbClr val="FF0000"/>
                      </a:solidFill>
                      <a:latin typeface="Comic Sans MS" pitchFamily="66" charset="0"/>
                    </a:endParaRPr>
                  </a:p>
                </p:txBody>
              </p:sp>
              <p:sp>
                <p:nvSpPr>
                  <p:cNvPr id="18" name="Text Box 1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13" y="2521"/>
                    <a:ext cx="217" cy="17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r>
                      <a:rPr lang="tr-TR" sz="1100" dirty="0">
                        <a:latin typeface="Comic Sans MS" pitchFamily="66" charset="0"/>
                      </a:rPr>
                      <a:t>H</a:t>
                    </a:r>
                    <a:endParaRPr lang="en-US" sz="1100" dirty="0">
                      <a:latin typeface="Comic Sans MS" pitchFamily="66" charset="0"/>
                    </a:endParaRPr>
                  </a:p>
                </p:txBody>
              </p:sp>
              <p:sp>
                <p:nvSpPr>
                  <p:cNvPr id="20" name="AutoShape 18"/>
                  <p:cNvSpPr>
                    <a:spLocks noChangeArrowheads="1"/>
                  </p:cNvSpPr>
                  <p:nvPr/>
                </p:nvSpPr>
                <p:spPr bwMode="auto">
                  <a:xfrm>
                    <a:off x="655" y="4448"/>
                    <a:ext cx="497" cy="182"/>
                  </a:xfrm>
                  <a:prstGeom prst="flowChartTerminator">
                    <a:avLst/>
                  </a:prstGeom>
                  <a:solidFill>
                    <a:srgbClr val="DDDDDD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r>
                      <a:rPr lang="tr-TR" sz="1100" dirty="0" smtClean="0"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mic Sans MS" pitchFamily="66" charset="0"/>
                      </a:rPr>
                      <a:t>Bitir</a:t>
                    </a:r>
                    <a:endParaRPr lang="en-US" sz="1200" dirty="0">
                      <a:latin typeface="Comic Sans MS" pitchFamily="66" charset="0"/>
                    </a:endParaRPr>
                  </a:p>
                </p:txBody>
              </p:sp>
              <p:sp>
                <p:nvSpPr>
                  <p:cNvPr id="22" name="Text Box 2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13" y="3464"/>
                    <a:ext cx="201" cy="17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r>
                      <a:rPr lang="tr-TR" sz="1100" dirty="0">
                        <a:latin typeface="Comic Sans MS" pitchFamily="66" charset="0"/>
                      </a:rPr>
                      <a:t>E</a:t>
                    </a:r>
                    <a:endParaRPr lang="en-US" sz="1100" dirty="0">
                      <a:latin typeface="Comic Sans MS" pitchFamily="66" charset="0"/>
                    </a:endParaRPr>
                  </a:p>
                </p:txBody>
              </p:sp>
              <p:sp>
                <p:nvSpPr>
                  <p:cNvPr id="25" name="Rectangle 23"/>
                  <p:cNvSpPr>
                    <a:spLocks noChangeArrowheads="1"/>
                  </p:cNvSpPr>
                  <p:nvPr/>
                </p:nvSpPr>
                <p:spPr bwMode="auto">
                  <a:xfrm>
                    <a:off x="264" y="3057"/>
                    <a:ext cx="1174" cy="204"/>
                  </a:xfrm>
                  <a:prstGeom prst="rect">
                    <a:avLst/>
                  </a:prstGeom>
                  <a:solidFill>
                    <a:srgbClr val="DDDDDD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tr-TR" sz="1100" dirty="0" smtClean="0">
                        <a:latin typeface="Comic Sans MS" pitchFamily="66" charset="0"/>
                      </a:rPr>
                      <a:t>sayaç = sayaç + 1</a:t>
                    </a:r>
                    <a:endParaRPr lang="en-US" sz="1100" dirty="0">
                      <a:latin typeface="Comic Sans MS" pitchFamily="66" charset="0"/>
                    </a:endParaRPr>
                  </a:p>
                </p:txBody>
              </p:sp>
            </p:grpSp>
            <p:cxnSp>
              <p:nvCxnSpPr>
                <p:cNvPr id="3" name="Dirsek Bağlayıcısı 2"/>
                <p:cNvCxnSpPr>
                  <a:stCxn id="12" idx="3"/>
                  <a:endCxn id="16" idx="0"/>
                </p:cNvCxnSpPr>
                <p:nvPr/>
              </p:nvCxnSpPr>
              <p:spPr bwMode="auto">
                <a:xfrm>
                  <a:off x="6733702" y="3598664"/>
                  <a:ext cx="1464073" cy="328103"/>
                </a:xfrm>
                <a:prstGeom prst="bentConnector2">
                  <a:avLst/>
                </a:prstGeom>
                <a:ln>
                  <a:headEnd type="none" w="med" len="med"/>
                  <a:tailEnd type="arrow"/>
                </a:ln>
              </p:spPr>
              <p:style>
                <a:lnRef idx="2">
                  <a:schemeClr val="accent4"/>
                </a:lnRef>
                <a:fillRef idx="0">
                  <a:schemeClr val="accent4"/>
                </a:fillRef>
                <a:effectRef idx="1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5" name="Düz Ok Bağlayıcısı 4"/>
                <p:cNvCxnSpPr>
                  <a:stCxn id="8" idx="2"/>
                  <a:endCxn id="14" idx="0"/>
                </p:cNvCxnSpPr>
                <p:nvPr/>
              </p:nvCxnSpPr>
              <p:spPr bwMode="auto">
                <a:xfrm>
                  <a:off x="6056570" y="1937027"/>
                  <a:ext cx="677" cy="267009"/>
                </a:xfrm>
                <a:prstGeom prst="straightConnector1">
                  <a:avLst/>
                </a:prstGeom>
                <a:ln>
                  <a:headEnd type="none" w="med" len="med"/>
                  <a:tailEnd type="arrow"/>
                </a:ln>
              </p:spPr>
              <p:style>
                <a:lnRef idx="2">
                  <a:schemeClr val="accent4"/>
                </a:lnRef>
                <a:fillRef idx="0">
                  <a:schemeClr val="accent4"/>
                </a:fillRef>
                <a:effectRef idx="1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Düz Ok Bağlayıcısı 31"/>
                <p:cNvCxnSpPr>
                  <a:stCxn id="14" idx="4"/>
                  <a:endCxn id="7" idx="0"/>
                </p:cNvCxnSpPr>
                <p:nvPr/>
              </p:nvCxnSpPr>
              <p:spPr bwMode="auto">
                <a:xfrm>
                  <a:off x="6057247" y="2460485"/>
                  <a:ext cx="11522" cy="221753"/>
                </a:xfrm>
                <a:prstGeom prst="straightConnector1">
                  <a:avLst/>
                </a:prstGeom>
                <a:ln>
                  <a:headEnd type="none" w="med" len="med"/>
                  <a:tailEnd type="arrow"/>
                </a:ln>
              </p:spPr>
              <p:style>
                <a:lnRef idx="2">
                  <a:schemeClr val="accent4"/>
                </a:lnRef>
                <a:fillRef idx="0">
                  <a:schemeClr val="accent4"/>
                </a:fillRef>
                <a:effectRef idx="1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Düz Ok Bağlayıcısı 33"/>
                <p:cNvCxnSpPr>
                  <a:stCxn id="7" idx="2"/>
                  <a:endCxn id="12" idx="0"/>
                </p:cNvCxnSpPr>
                <p:nvPr/>
              </p:nvCxnSpPr>
              <p:spPr bwMode="auto">
                <a:xfrm flipH="1">
                  <a:off x="6055891" y="2989977"/>
                  <a:ext cx="12877" cy="309248"/>
                </a:xfrm>
                <a:prstGeom prst="straightConnector1">
                  <a:avLst/>
                </a:prstGeom>
                <a:ln>
                  <a:headEnd type="none" w="med" len="med"/>
                  <a:tailEnd type="arrow"/>
                </a:ln>
              </p:spPr>
              <p:style>
                <a:lnRef idx="2">
                  <a:schemeClr val="accent4"/>
                </a:lnRef>
                <a:fillRef idx="0">
                  <a:schemeClr val="accent4"/>
                </a:fillRef>
                <a:effectRef idx="1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Dirsek Bağlayıcısı 35"/>
                <p:cNvCxnSpPr>
                  <a:stCxn id="16" idx="2"/>
                </p:cNvCxnSpPr>
                <p:nvPr/>
              </p:nvCxnSpPr>
              <p:spPr bwMode="auto">
                <a:xfrm rot="5400000">
                  <a:off x="7060687" y="3226000"/>
                  <a:ext cx="145176" cy="2129000"/>
                </a:xfrm>
                <a:prstGeom prst="bentConnector2">
                  <a:avLst/>
                </a:prstGeom>
                <a:ln>
                  <a:headEnd type="none" w="med" len="med"/>
                  <a:tailEnd type="arrow"/>
                </a:ln>
              </p:spPr>
              <p:style>
                <a:lnRef idx="2">
                  <a:schemeClr val="accent4"/>
                </a:lnRef>
                <a:fillRef idx="0">
                  <a:schemeClr val="accent4"/>
                </a:fillRef>
                <a:effectRef idx="1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Düz Ok Bağlayıcısı 55"/>
                <p:cNvCxnSpPr>
                  <a:stCxn id="12" idx="2"/>
                  <a:endCxn id="25" idx="0"/>
                </p:cNvCxnSpPr>
                <p:nvPr/>
              </p:nvCxnSpPr>
              <p:spPr bwMode="auto">
                <a:xfrm>
                  <a:off x="6055891" y="3898105"/>
                  <a:ext cx="12200" cy="808566"/>
                </a:xfrm>
                <a:prstGeom prst="straightConnector1">
                  <a:avLst/>
                </a:prstGeom>
                <a:ln>
                  <a:headEnd type="none" w="med" len="med"/>
                  <a:tailEnd type="arrow"/>
                </a:ln>
              </p:spPr>
              <p:style>
                <a:lnRef idx="2">
                  <a:schemeClr val="accent4"/>
                </a:lnRef>
                <a:fillRef idx="0">
                  <a:schemeClr val="accent4"/>
                </a:fillRef>
                <a:effectRef idx="1">
                  <a:schemeClr val="accent4"/>
                </a:effectRef>
                <a:fontRef idx="minor">
                  <a:schemeClr val="tx1"/>
                </a:fontRef>
              </p:style>
            </p:cxnSp>
            <p:sp>
              <p:nvSpPr>
                <p:cNvPr id="61" name="AutoShape 10"/>
                <p:cNvSpPr>
                  <a:spLocks noChangeArrowheads="1"/>
                </p:cNvSpPr>
                <p:nvPr/>
              </p:nvSpPr>
              <p:spPr bwMode="auto">
                <a:xfrm>
                  <a:off x="5378079" y="5272823"/>
                  <a:ext cx="1355623" cy="444110"/>
                </a:xfrm>
                <a:prstGeom prst="flowChartDecision">
                  <a:avLst/>
                </a:prstGeom>
                <a:solidFill>
                  <a:srgbClr val="DDDDDD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tr-TR" sz="1100" dirty="0" smtClean="0">
                      <a:latin typeface="Comic Sans MS" pitchFamily="66" charset="0"/>
                    </a:rPr>
                    <a:t>sayaç &lt; N?</a:t>
                  </a:r>
                  <a:endParaRPr lang="en-US" sz="1100" dirty="0">
                    <a:latin typeface="Comic Sans MS" pitchFamily="66" charset="0"/>
                  </a:endParaRPr>
                </a:p>
              </p:txBody>
            </p:sp>
            <p:cxnSp>
              <p:nvCxnSpPr>
                <p:cNvPr id="58" name="Düz Ok Bağlayıcısı 57"/>
                <p:cNvCxnSpPr>
                  <a:stCxn id="25" idx="2"/>
                  <a:endCxn id="61" idx="0"/>
                </p:cNvCxnSpPr>
                <p:nvPr/>
              </p:nvCxnSpPr>
              <p:spPr bwMode="auto">
                <a:xfrm flipH="1">
                  <a:off x="6055891" y="5014410"/>
                  <a:ext cx="12200" cy="258413"/>
                </a:xfrm>
                <a:prstGeom prst="straightConnector1">
                  <a:avLst/>
                </a:prstGeom>
                <a:ln>
                  <a:headEnd type="none" w="med" len="med"/>
                  <a:tailEnd type="arrow"/>
                </a:ln>
              </p:spPr>
              <p:style>
                <a:lnRef idx="2">
                  <a:schemeClr val="accent4"/>
                </a:lnRef>
                <a:fillRef idx="0">
                  <a:schemeClr val="accent4"/>
                </a:fillRef>
                <a:effectRef idx="1">
                  <a:schemeClr val="accent4"/>
                </a:effectRef>
                <a:fontRef idx="minor">
                  <a:schemeClr val="tx1"/>
                </a:fontRef>
              </p:style>
            </p:cxnSp>
            <p:sp>
              <p:nvSpPr>
                <p:cNvPr id="74" name="AutoShape 14"/>
                <p:cNvSpPr>
                  <a:spLocks noChangeArrowheads="1"/>
                </p:cNvSpPr>
                <p:nvPr/>
              </p:nvSpPr>
              <p:spPr bwMode="auto">
                <a:xfrm>
                  <a:off x="5423657" y="6027471"/>
                  <a:ext cx="1430610" cy="473677"/>
                </a:xfrm>
                <a:prstGeom prst="flowChartDocument">
                  <a:avLst/>
                </a:prstGeom>
                <a:solidFill>
                  <a:srgbClr val="DDDDDD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tr-TR" sz="1100" dirty="0" smtClean="0">
                      <a:latin typeface="Comic Sans MS" pitchFamily="66" charset="0"/>
                    </a:rPr>
                    <a:t>N sayısı </a:t>
                  </a:r>
                </a:p>
                <a:p>
                  <a:pPr algn="ctr"/>
                  <a:r>
                    <a:rPr lang="tr-TR" sz="1100" dirty="0" smtClean="0">
                      <a:latin typeface="Comic Sans MS" pitchFamily="66" charset="0"/>
                    </a:rPr>
                    <a:t>Mükemmel sayıdır</a:t>
                  </a:r>
                  <a:endParaRPr lang="en-US" sz="1100" dirty="0">
                    <a:solidFill>
                      <a:srgbClr val="FF0000"/>
                    </a:solidFill>
                    <a:latin typeface="Comic Sans MS" pitchFamily="66" charset="0"/>
                  </a:endParaRPr>
                </a:p>
              </p:txBody>
            </p:sp>
            <p:cxnSp>
              <p:nvCxnSpPr>
                <p:cNvPr id="12306" name="Düz Ok Bağlayıcısı 12305"/>
                <p:cNvCxnSpPr>
                  <a:stCxn id="74" idx="2"/>
                  <a:endCxn id="20" idx="0"/>
                </p:cNvCxnSpPr>
                <p:nvPr/>
              </p:nvCxnSpPr>
              <p:spPr bwMode="auto">
                <a:xfrm>
                  <a:off x="6138963" y="6469834"/>
                  <a:ext cx="299" cy="335192"/>
                </a:xfrm>
                <a:prstGeom prst="straightConnector1">
                  <a:avLst/>
                </a:prstGeom>
                <a:ln>
                  <a:headEnd type="none" w="med" len="med"/>
                  <a:tailEnd type="arrow"/>
                </a:ln>
              </p:spPr>
              <p:style>
                <a:lnRef idx="2">
                  <a:schemeClr val="accent4"/>
                </a:lnRef>
                <a:fillRef idx="0">
                  <a:schemeClr val="accent4"/>
                </a:fillRef>
                <a:effectRef idx="1">
                  <a:schemeClr val="accent4"/>
                </a:effectRef>
                <a:fontRef idx="minor">
                  <a:schemeClr val="tx1"/>
                </a:fontRef>
              </p:style>
            </p:cxnSp>
            <p:sp>
              <p:nvSpPr>
                <p:cNvPr id="87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7108356" y="3299222"/>
                  <a:ext cx="272832" cy="2616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r>
                    <a:rPr lang="tr-TR" sz="1100" dirty="0">
                      <a:latin typeface="Comic Sans MS" pitchFamily="66" charset="0"/>
                    </a:rPr>
                    <a:t>E</a:t>
                  </a:r>
                  <a:endParaRPr lang="en-US" sz="1100" dirty="0">
                    <a:latin typeface="Comic Sans MS" pitchFamily="66" charset="0"/>
                  </a:endParaRPr>
                </a:p>
              </p:txBody>
            </p:sp>
            <p:sp>
              <p:nvSpPr>
                <p:cNvPr id="88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6733702" y="5228713"/>
                  <a:ext cx="293669" cy="2616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defPPr>
                    <a:defRPr lang="en-US"/>
                  </a:defPPr>
                  <a:lvl1pPr>
                    <a:defRPr sz="1200">
                      <a:latin typeface="Comic Sans MS" pitchFamily="66" charset="0"/>
                    </a:defRPr>
                  </a:lvl1pPr>
                  <a:lvl2pPr marL="742950" indent="-285750">
                    <a:defRPr>
                      <a:latin typeface="Times New Roman" pitchFamily="18" charset="0"/>
                    </a:defRPr>
                  </a:lvl2pPr>
                  <a:lvl3pPr marL="1143000" indent="-228600">
                    <a:defRPr>
                      <a:latin typeface="Times New Roman" pitchFamily="18" charset="0"/>
                    </a:defRPr>
                  </a:lvl3pPr>
                  <a:lvl4pPr marL="1600200" indent="-228600">
                    <a:defRPr>
                      <a:latin typeface="Times New Roman" pitchFamily="18" charset="0"/>
                    </a:defRPr>
                  </a:lvl4pPr>
                  <a:lvl5pPr marL="2057400" indent="-228600">
                    <a:defRPr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latin typeface="Times New Roman" pitchFamily="18" charset="0"/>
                    </a:defRPr>
                  </a:lvl9pPr>
                </a:lstStyle>
                <a:p>
                  <a:r>
                    <a:rPr lang="tr-TR" sz="1100" dirty="0"/>
                    <a:t>H</a:t>
                  </a:r>
                  <a:endParaRPr lang="en-US" sz="1100" dirty="0"/>
                </a:p>
              </p:txBody>
            </p:sp>
          </p:grpSp>
          <p:sp>
            <p:nvSpPr>
              <p:cNvPr id="66" name="AutoShape 10"/>
              <p:cNvSpPr>
                <a:spLocks noChangeArrowheads="1"/>
              </p:cNvSpPr>
              <p:nvPr/>
            </p:nvSpPr>
            <p:spPr bwMode="auto">
              <a:xfrm>
                <a:off x="7104153" y="5068007"/>
                <a:ext cx="1196313" cy="536287"/>
              </a:xfrm>
              <a:prstGeom prst="flowChartDecision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tr-TR" sz="1100" dirty="0" smtClean="0">
                    <a:latin typeface="Comic Sans MS" pitchFamily="66" charset="0"/>
                  </a:rPr>
                  <a:t>N </a:t>
                </a:r>
                <a:r>
                  <a:rPr lang="tr-TR" sz="1100" dirty="0" smtClean="0">
                    <a:solidFill>
                      <a:srgbClr val="FF0000"/>
                    </a:solidFill>
                    <a:latin typeface="Comic Sans MS" pitchFamily="66" charset="0"/>
                  </a:rPr>
                  <a:t>= Toplam</a:t>
                </a:r>
                <a:r>
                  <a:rPr lang="tr-TR" sz="1100" dirty="0" smtClean="0">
                    <a:latin typeface="Comic Sans MS" pitchFamily="66" charset="0"/>
                  </a:rPr>
                  <a:t> ?</a:t>
                </a:r>
                <a:endParaRPr lang="en-US" sz="1100" dirty="0">
                  <a:latin typeface="Comic Sans MS" pitchFamily="66" charset="0"/>
                </a:endParaRPr>
              </a:p>
            </p:txBody>
          </p:sp>
          <p:cxnSp>
            <p:nvCxnSpPr>
              <p:cNvPr id="53" name="Dirsek Bağlayıcısı 52"/>
              <p:cNvCxnSpPr>
                <a:stCxn id="61" idx="3"/>
                <a:endCxn id="66" idx="0"/>
              </p:cNvCxnSpPr>
              <p:nvPr/>
            </p:nvCxnSpPr>
            <p:spPr bwMode="auto">
              <a:xfrm>
                <a:off x="6541415" y="4790901"/>
                <a:ext cx="1160894" cy="277106"/>
              </a:xfrm>
              <a:prstGeom prst="bentConnector2">
                <a:avLst/>
              </a:prstGeom>
              <a:ln>
                <a:headEnd type="none" w="med" len="med"/>
                <a:tailEnd type="arrow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55" name="Dirsek Bağlayıcısı 54"/>
              <p:cNvCxnSpPr>
                <a:stCxn id="66" idx="1"/>
                <a:endCxn id="74" idx="3"/>
              </p:cNvCxnSpPr>
              <p:nvPr/>
            </p:nvCxnSpPr>
            <p:spPr bwMode="auto">
              <a:xfrm rot="10800000" flipV="1">
                <a:off x="6647814" y="5336149"/>
                <a:ext cx="456340" cy="143761"/>
              </a:xfrm>
              <a:prstGeom prst="bentConnector3">
                <a:avLst/>
              </a:prstGeom>
              <a:ln>
                <a:headEnd type="none" w="med" len="med"/>
                <a:tailEnd type="arrow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62" name="Dirsek Bağlayıcısı 61"/>
              <p:cNvCxnSpPr>
                <a:stCxn id="66" idx="2"/>
              </p:cNvCxnSpPr>
              <p:nvPr/>
            </p:nvCxnSpPr>
            <p:spPr bwMode="auto">
              <a:xfrm rot="5400000">
                <a:off x="6811985" y="4873902"/>
                <a:ext cx="159934" cy="1620717"/>
              </a:xfrm>
              <a:prstGeom prst="bentConnector2">
                <a:avLst/>
              </a:prstGeom>
              <a:ln>
                <a:headEnd type="none" w="med" len="med"/>
                <a:tailEnd type="arrow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83" name="Text Box 20"/>
            <p:cNvSpPr txBox="1">
              <a:spLocks noChangeArrowheads="1"/>
            </p:cNvSpPr>
            <p:nvPr/>
          </p:nvSpPr>
          <p:spPr bwMode="auto">
            <a:xfrm>
              <a:off x="6676087" y="5232934"/>
              <a:ext cx="239610" cy="2428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tr-TR" sz="1100" dirty="0">
                  <a:latin typeface="Comic Sans MS" pitchFamily="66" charset="0"/>
                </a:rPr>
                <a:t>E</a:t>
              </a:r>
              <a:endParaRPr lang="en-US" sz="1100" dirty="0">
                <a:latin typeface="Comic Sans MS" pitchFamily="66" charset="0"/>
              </a:endParaRPr>
            </a:p>
          </p:txBody>
        </p:sp>
        <p:sp>
          <p:nvSpPr>
            <p:cNvPr id="84" name="Text Box 20"/>
            <p:cNvSpPr txBox="1">
              <a:spLocks noChangeArrowheads="1"/>
            </p:cNvSpPr>
            <p:nvPr/>
          </p:nvSpPr>
          <p:spPr bwMode="auto">
            <a:xfrm>
              <a:off x="7527452" y="5794146"/>
              <a:ext cx="258243" cy="2434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>
                <a:defRPr sz="1200">
                  <a:latin typeface="Comic Sans MS" pitchFamily="66" charset="0"/>
                </a:defRPr>
              </a:lvl1pPr>
              <a:lvl2pPr marL="742950" indent="-285750">
                <a:defRPr>
                  <a:latin typeface="Times New Roman" pitchFamily="18" charset="0"/>
                </a:defRPr>
              </a:lvl2pPr>
              <a:lvl3pPr marL="1143000" indent="-228600">
                <a:defRPr>
                  <a:latin typeface="Times New Roman" pitchFamily="18" charset="0"/>
                </a:defRPr>
              </a:lvl3pPr>
              <a:lvl4pPr marL="1600200" indent="-228600">
                <a:defRPr>
                  <a:latin typeface="Times New Roman" pitchFamily="18" charset="0"/>
                </a:defRPr>
              </a:lvl4pPr>
              <a:lvl5pPr marL="2057400" indent="-228600">
                <a:defRPr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Times New Roman" pitchFamily="18" charset="0"/>
                </a:defRPr>
              </a:lvl9pPr>
            </a:lstStyle>
            <a:p>
              <a:r>
                <a:rPr lang="tr-TR" sz="1100" dirty="0"/>
                <a:t>H</a:t>
              </a:r>
              <a:endParaRPr lang="en-US" sz="1100" dirty="0"/>
            </a:p>
          </p:txBody>
        </p:sp>
        <p:cxnSp>
          <p:nvCxnSpPr>
            <p:cNvPr id="76" name="Dirsek Bağlayıcısı 75"/>
            <p:cNvCxnSpPr>
              <a:stCxn id="61" idx="1"/>
            </p:cNvCxnSpPr>
            <p:nvPr/>
          </p:nvCxnSpPr>
          <p:spPr bwMode="auto">
            <a:xfrm rot="10800000" flipH="1">
              <a:off x="5177025" y="2648309"/>
              <a:ext cx="581740" cy="2256076"/>
            </a:xfrm>
            <a:prstGeom prst="bentConnector4">
              <a:avLst>
                <a:gd name="adj1" fmla="val -82299"/>
                <a:gd name="adj2" fmla="val 100081"/>
              </a:avLst>
            </a:prstGeom>
            <a:ln>
              <a:headEnd type="none" w="med" len="med"/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528114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aşlık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Araştırma Ödevi-1</a:t>
            </a:r>
            <a:endParaRPr lang="tr-TR" dirty="0"/>
          </a:p>
        </p:txBody>
      </p:sp>
      <p:sp>
        <p:nvSpPr>
          <p:cNvPr id="7" name="İçerik Yer Tutucusu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Girilen N sayısına kadar mükemmel olan sayıları bulan bir algoritma yazınız, akış diyagramını çıkarınız.</a:t>
            </a:r>
          </a:p>
          <a:p>
            <a:pPr marL="266700" indent="-266700">
              <a:buFont typeface="+mj-lt"/>
              <a:buAutoNum type="arabicPeriod"/>
            </a:pPr>
            <a:endParaRPr lang="tr-TR" sz="2000" dirty="0"/>
          </a:p>
          <a:p>
            <a:endParaRPr lang="tr-TR" sz="2000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8F29CF-6F00-4FAD-A3A9-27DD432359E4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347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aşlık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Araştırma </a:t>
            </a:r>
            <a:r>
              <a:rPr lang="tr-TR" dirty="0" smtClean="0"/>
              <a:t>Ödevi-2</a:t>
            </a:r>
            <a:endParaRPr lang="tr-TR" dirty="0"/>
          </a:p>
        </p:txBody>
      </p:sp>
      <p:sp>
        <p:nvSpPr>
          <p:cNvPr id="7" name="İçerik Yer Tutucusu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Klavyeden </a:t>
            </a:r>
            <a:r>
              <a:rPr lang="tr-TR" dirty="0"/>
              <a:t>girilen n tane sayının (kaç tene olduğu bilinmiyor, 0 girilene kadar sayı </a:t>
            </a:r>
            <a:r>
              <a:rPr lang="tr-TR" dirty="0" smtClean="0"/>
              <a:t>girişi yapılıyor</a:t>
            </a:r>
            <a:r>
              <a:rPr lang="tr-TR" dirty="0"/>
              <a:t>) toplamını, çarpımını, ortalamasını, en büyüğünü ve en küçüğünü bulan </a:t>
            </a:r>
            <a:r>
              <a:rPr lang="tr-TR" dirty="0" smtClean="0"/>
              <a:t>bir algoritma yazınız. Akış diyagramını oluşturunuz.</a:t>
            </a:r>
          </a:p>
          <a:p>
            <a:pPr marL="266700" indent="-266700">
              <a:buFont typeface="+mj-lt"/>
              <a:buAutoNum type="arabicPeriod"/>
            </a:pPr>
            <a:endParaRPr lang="tr-TR" sz="2000" dirty="0"/>
          </a:p>
          <a:p>
            <a:endParaRPr lang="tr-TR" sz="2000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8F29CF-6F00-4FAD-A3A9-27DD432359E4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663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Araştırma </a:t>
            </a:r>
            <a:r>
              <a:rPr lang="tr-TR" dirty="0" smtClean="0"/>
              <a:t>Ödevi-3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h yüksekliğinden bırakılan bir top her yere çarptığında bir önceki yüksekliğin üçte biri </a:t>
            </a:r>
            <a:br>
              <a:rPr lang="tr-TR" dirty="0"/>
            </a:br>
            <a:r>
              <a:rPr lang="tr-TR" dirty="0"/>
              <a:t>kadar sıçrayabiliyor. Son sıçrama yüksekliği 10 santimetreden küçük ise bir daha sıçramamaktadır. </a:t>
            </a:r>
            <a:endParaRPr lang="tr-TR" dirty="0" smtClean="0"/>
          </a:p>
          <a:p>
            <a:r>
              <a:rPr lang="tr-TR" dirty="0" smtClean="0"/>
              <a:t>Buna </a:t>
            </a:r>
            <a:r>
              <a:rPr lang="tr-TR" dirty="0"/>
              <a:t>göre klavyeden girilen h cm yüksekliğinden bırakılan bir topun kaç defa sıçrayacağını hesaplayan bir algoritma yazınız. Akış diyagramını hazırlayınız.</a:t>
            </a:r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4729F2-945E-4AC7-8B0C-FB77A66E8DB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184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C052CFD-22A9-46C3-8262-CD5353870930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1788" y="1006475"/>
            <a:ext cx="8507412" cy="5583238"/>
          </a:xfrm>
        </p:spPr>
        <p:txBody>
          <a:bodyPr/>
          <a:lstStyle/>
          <a:p>
            <a:r>
              <a:rPr lang="tr-TR" dirty="0" smtClean="0"/>
              <a:t>Döngüsel Akış Diyagramları Örnekleri</a:t>
            </a:r>
          </a:p>
          <a:p>
            <a:pPr lvl="1"/>
            <a:r>
              <a:rPr lang="tr-TR" dirty="0"/>
              <a:t>Klavyeden girilen bir sürü sayının toplamı</a:t>
            </a:r>
          </a:p>
          <a:p>
            <a:pPr lvl="1"/>
            <a:r>
              <a:rPr lang="tr-TR" dirty="0"/>
              <a:t>a</a:t>
            </a:r>
            <a:r>
              <a:rPr lang="en-US" baseline="30000" dirty="0"/>
              <a:t>n</a:t>
            </a:r>
            <a:r>
              <a:rPr lang="tr-TR" baseline="30000" dirty="0"/>
              <a:t>  </a:t>
            </a:r>
            <a:r>
              <a:rPr lang="tr-TR" dirty="0"/>
              <a:t>ifadesini hesaplama</a:t>
            </a:r>
          </a:p>
          <a:p>
            <a:pPr lvl="1"/>
            <a:r>
              <a:rPr lang="tr-TR" dirty="0" smtClean="0"/>
              <a:t>1’den N sayısına </a:t>
            </a:r>
            <a:r>
              <a:rPr lang="tr-TR" dirty="0"/>
              <a:t>kadar sayıların toplamı </a:t>
            </a:r>
          </a:p>
          <a:p>
            <a:pPr lvl="1"/>
            <a:r>
              <a:rPr lang="tr-TR" dirty="0" smtClean="0"/>
              <a:t>1’den N sayısına </a:t>
            </a:r>
            <a:r>
              <a:rPr lang="tr-TR" dirty="0"/>
              <a:t>kadar sayıların karelerini </a:t>
            </a:r>
            <a:r>
              <a:rPr lang="tr-TR" dirty="0" smtClean="0"/>
              <a:t>toplama</a:t>
            </a:r>
          </a:p>
          <a:p>
            <a:pPr lvl="1"/>
            <a:r>
              <a:rPr lang="tr-TR" dirty="0" smtClean="0"/>
              <a:t>Girilen bir sayının </a:t>
            </a:r>
            <a:r>
              <a:rPr lang="tr-TR" dirty="0" smtClean="0">
                <a:solidFill>
                  <a:srgbClr val="FF0000"/>
                </a:solidFill>
              </a:rPr>
              <a:t>asal sayı </a:t>
            </a:r>
            <a:r>
              <a:rPr lang="tr-TR" dirty="0" smtClean="0"/>
              <a:t>olup olmadığını anlama</a:t>
            </a:r>
          </a:p>
          <a:p>
            <a:pPr lvl="1"/>
            <a:r>
              <a:rPr lang="tr-TR" dirty="0" smtClean="0"/>
              <a:t>1’den N sayısına kadar asal olan sayıları ekrana yazma</a:t>
            </a:r>
          </a:p>
          <a:p>
            <a:pPr lvl="1"/>
            <a:r>
              <a:rPr lang="tr-TR" dirty="0" smtClean="0"/>
              <a:t>Girilen bir sayının </a:t>
            </a:r>
            <a:r>
              <a:rPr lang="tr-TR" dirty="0" smtClean="0">
                <a:solidFill>
                  <a:srgbClr val="FF0000"/>
                </a:solidFill>
              </a:rPr>
              <a:t>Mükemmel sayı </a:t>
            </a:r>
            <a:r>
              <a:rPr lang="tr-TR" dirty="0" smtClean="0"/>
              <a:t>olup olmadığını anlama</a:t>
            </a:r>
          </a:p>
          <a:p>
            <a:endParaRPr lang="en-US" dirty="0" smtClean="0"/>
          </a:p>
        </p:txBody>
      </p:sp>
      <p:sp>
        <p:nvSpPr>
          <p:cNvPr id="2052" name="Rectangle 5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tr-TR" smtClean="0"/>
              <a:t>Bugünkü Konular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58923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Araştırma </a:t>
            </a:r>
            <a:r>
              <a:rPr lang="tr-TR" dirty="0" smtClean="0"/>
              <a:t>Ödevi-4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z="2400" dirty="0" smtClean="0"/>
              <a:t>Bir </a:t>
            </a:r>
            <a:r>
              <a:rPr lang="tr-TR" sz="2400" dirty="0"/>
              <a:t>kümesteki tavşanların sayısının her ay önceki iki aydaki tavşanların </a:t>
            </a:r>
            <a:r>
              <a:rPr lang="tr-TR" sz="2400" dirty="0" smtClean="0"/>
              <a:t>sayısının </a:t>
            </a:r>
            <a:r>
              <a:rPr lang="tr-TR" sz="2400" dirty="0"/>
              <a:t>toplamına eşit olduğu varsayılıyor. Örneğin 5. aydaki tavşanların sayısı </a:t>
            </a:r>
            <a:r>
              <a:rPr lang="tr-TR" sz="2400" dirty="0" smtClean="0"/>
              <a:t>3</a:t>
            </a:r>
            <a:r>
              <a:rPr lang="tr-TR" sz="2400" dirty="0"/>
              <a:t>. ve 4. aydaki tavşanların sayılarının toplamına eşit </a:t>
            </a:r>
            <a:r>
              <a:rPr lang="tr-TR" sz="2400" dirty="0" smtClean="0"/>
              <a:t>oluyor. Aşağıdaki </a:t>
            </a:r>
            <a:r>
              <a:rPr lang="tr-TR" sz="2400" dirty="0"/>
              <a:t>listede tavşanların ilk sayısı ile her aydaki tavşan sayıları verilmiştir.</a:t>
            </a:r>
          </a:p>
          <a:p>
            <a:pPr marL="0" indent="0">
              <a:buNone/>
            </a:pPr>
            <a:r>
              <a:rPr lang="tr-TR" sz="1800" dirty="0" smtClean="0">
                <a:latin typeface="Courier New" pitchFamily="49" charset="0"/>
                <a:cs typeface="Courier New" pitchFamily="49" charset="0"/>
              </a:rPr>
              <a:t>+-----+---+---+---+---+----+---------+----+----</a:t>
            </a:r>
            <a:endParaRPr lang="tr-TR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tr-TR" sz="1800" dirty="0" smtClean="0">
                <a:latin typeface="Courier New" pitchFamily="49" charset="0"/>
                <a:cs typeface="Courier New" pitchFamily="49" charset="0"/>
              </a:rPr>
              <a:t>| </a:t>
            </a:r>
            <a:r>
              <a:rPr lang="tr-TR" sz="1800" b="1" dirty="0">
                <a:latin typeface="Courier New" pitchFamily="49" charset="0"/>
                <a:cs typeface="Courier New" pitchFamily="49" charset="0"/>
              </a:rPr>
              <a:t>Ay</a:t>
            </a:r>
            <a:r>
              <a:rPr lang="tr-TR" sz="1800" dirty="0">
                <a:latin typeface="Courier New" pitchFamily="49" charset="0"/>
                <a:cs typeface="Courier New" pitchFamily="49" charset="0"/>
              </a:rPr>
              <a:t>  | 1 | 2 | 3 | 4 | 5  | 6  | 7  | 8  | ...</a:t>
            </a:r>
          </a:p>
          <a:p>
            <a:pPr marL="0" indent="0">
              <a:buNone/>
            </a:pPr>
            <a:r>
              <a:rPr lang="tr-TR" sz="1800" dirty="0" smtClean="0">
                <a:latin typeface="Courier New" pitchFamily="49" charset="0"/>
                <a:cs typeface="Courier New" pitchFamily="49" charset="0"/>
              </a:rPr>
              <a:t>+-----+---+---+---+---+----+----+----+----+----</a:t>
            </a:r>
            <a:endParaRPr lang="tr-TR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tr-TR" sz="1800" dirty="0" smtClean="0">
                <a:latin typeface="Courier New" pitchFamily="49" charset="0"/>
                <a:cs typeface="Courier New" pitchFamily="49" charset="0"/>
              </a:rPr>
              <a:t>| </a:t>
            </a:r>
            <a:r>
              <a:rPr lang="tr-TR" sz="1800" b="1" dirty="0">
                <a:latin typeface="Courier New" pitchFamily="49" charset="0"/>
                <a:cs typeface="Courier New" pitchFamily="49" charset="0"/>
              </a:rPr>
              <a:t>Sayı</a:t>
            </a:r>
            <a:r>
              <a:rPr lang="tr-TR" sz="1800" dirty="0">
                <a:latin typeface="Courier New" pitchFamily="49" charset="0"/>
                <a:cs typeface="Courier New" pitchFamily="49" charset="0"/>
              </a:rPr>
              <a:t>| 2 | 3 | 5 | 8 | 13 | 21 | 34 | 55 | ...</a:t>
            </a:r>
          </a:p>
          <a:p>
            <a:pPr marL="0" indent="0">
              <a:buNone/>
            </a:pPr>
            <a:r>
              <a:rPr lang="tr-TR" sz="1800" dirty="0" smtClean="0">
                <a:latin typeface="Courier New" pitchFamily="49" charset="0"/>
                <a:cs typeface="Courier New" pitchFamily="49" charset="0"/>
              </a:rPr>
              <a:t>+-----+---+---+---+---+----+----+----+----+----</a:t>
            </a:r>
            <a:endParaRPr lang="tr-TR" sz="1800" dirty="0">
              <a:latin typeface="Courier New" pitchFamily="49" charset="0"/>
              <a:cs typeface="Courier New" pitchFamily="49" charset="0"/>
            </a:endParaRPr>
          </a:p>
          <a:p>
            <a:r>
              <a:rPr lang="tr-TR" sz="2400" dirty="0" smtClean="0"/>
              <a:t>Buna </a:t>
            </a:r>
            <a:r>
              <a:rPr lang="tr-TR" sz="2400" dirty="0"/>
              <a:t>göre klavyeden girilen n. </a:t>
            </a:r>
            <a:r>
              <a:rPr lang="tr-TR" sz="2400" dirty="0" smtClean="0"/>
              <a:t>ayda tavşan sayısının kaç olacağını hesaplayan bir algoritma yazınız. Akış diyagramını oluşturunuz.</a:t>
            </a:r>
            <a:endParaRPr lang="tr-TR" sz="2400" dirty="0"/>
          </a:p>
          <a:p>
            <a:endParaRPr lang="tr-TR" sz="24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4729F2-945E-4AC7-8B0C-FB77A66E8DB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883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4"/>
          <p:cNvSpPr>
            <a:spLocks noGrp="1"/>
          </p:cNvSpPr>
          <p:nvPr>
            <p:ph type="title"/>
          </p:nvPr>
        </p:nvSpPr>
        <p:spPr>
          <a:xfrm>
            <a:off x="3131840" y="1772816"/>
            <a:ext cx="5256584" cy="2880320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/>
            </a:r>
            <a:br>
              <a:rPr lang="tr-TR" dirty="0" smtClean="0"/>
            </a:br>
            <a:r>
              <a:rPr lang="tr-TR" dirty="0" smtClean="0"/>
              <a:t>Dinlediğiniz için teşekkürler…</a:t>
            </a:r>
            <a:br>
              <a:rPr lang="tr-TR" dirty="0" smtClean="0"/>
            </a:br>
            <a:endParaRPr lang="tr-TR" dirty="0"/>
          </a:p>
        </p:txBody>
      </p:sp>
      <p:sp>
        <p:nvSpPr>
          <p:cNvPr id="8" name="Slayt Numarası Yer Tutucusu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21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9970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AB8A1B9-9F6B-4A90-A3E8-CF02CAB3BBA9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399362" name="Rectangle 2"/>
          <p:cNvSpPr>
            <a:spLocks noGrp="1" noChangeArrowheads="1"/>
          </p:cNvSpPr>
          <p:nvPr>
            <p:ph type="title"/>
          </p:nvPr>
        </p:nvSpPr>
        <p:spPr>
          <a:xfrm>
            <a:off x="338138" y="236538"/>
            <a:ext cx="8377237" cy="133676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tr-TR" dirty="0" smtClean="0"/>
              <a:t>Bir dizi sayının toplamını nasıl hesaplarız?</a:t>
            </a:r>
            <a:endParaRPr lang="en-US" dirty="0" smtClean="0"/>
          </a:p>
        </p:txBody>
      </p:sp>
      <p:sp>
        <p:nvSpPr>
          <p:cNvPr id="4100" name="Rectangle 3"/>
          <p:cNvSpPr>
            <a:spLocks noChangeArrowheads="1"/>
          </p:cNvSpPr>
          <p:nvPr/>
        </p:nvSpPr>
        <p:spPr bwMode="auto">
          <a:xfrm>
            <a:off x="293688" y="1098550"/>
            <a:ext cx="8651875" cy="548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endParaRPr lang="tr-TR" sz="2400">
              <a:latin typeface="Comic Sans MS" pitchFamily="66" charset="0"/>
            </a:endParaRPr>
          </a:p>
        </p:txBody>
      </p:sp>
      <p:sp>
        <p:nvSpPr>
          <p:cNvPr id="4101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12750" y="1567889"/>
            <a:ext cx="8393113" cy="4698440"/>
          </a:xfrm>
          <a:noFill/>
        </p:spPr>
        <p:txBody>
          <a:bodyPr/>
          <a:lstStyle/>
          <a:p>
            <a:pPr marL="533400" indent="-533400"/>
            <a:r>
              <a:rPr lang="tr-TR" dirty="0" smtClean="0"/>
              <a:t>Klavyeden girilecek bir dizi sayının toplamını hesaplayacak bir algoritma yazalım.</a:t>
            </a:r>
            <a:endParaRPr lang="en-US" dirty="0" smtClean="0"/>
          </a:p>
          <a:p>
            <a:pPr marL="533400" indent="-533400"/>
            <a:endParaRPr lang="en-US" dirty="0" smtClean="0"/>
          </a:p>
          <a:p>
            <a:pPr marL="533400" indent="-533400"/>
            <a:r>
              <a:rPr lang="en-US" dirty="0" smtClean="0"/>
              <a:t>Input</a:t>
            </a:r>
          </a:p>
          <a:p>
            <a:pPr marL="914400" lvl="1" indent="-457200"/>
            <a:r>
              <a:rPr lang="tr-TR" dirty="0" smtClean="0"/>
              <a:t>Bir sürü sayı</a:t>
            </a:r>
            <a:r>
              <a:rPr lang="en-US" dirty="0" smtClean="0"/>
              <a:t> (</a:t>
            </a:r>
            <a:r>
              <a:rPr lang="tr-TR" dirty="0" smtClean="0"/>
              <a:t>kaç tane olduğunu bilmiyoruz</a:t>
            </a:r>
            <a:r>
              <a:rPr lang="en-US" dirty="0" smtClean="0"/>
              <a:t>)</a:t>
            </a:r>
          </a:p>
          <a:p>
            <a:pPr marL="914400" lvl="1" indent="-457200"/>
            <a:r>
              <a:rPr lang="en-US" dirty="0" smtClean="0"/>
              <a:t>-1 </a:t>
            </a:r>
            <a:r>
              <a:rPr lang="tr-TR" dirty="0" smtClean="0"/>
              <a:t>sayı girişini bitirecek</a:t>
            </a:r>
            <a:endParaRPr lang="en-US" dirty="0" smtClean="0"/>
          </a:p>
          <a:p>
            <a:pPr marL="914400" lvl="1" indent="-457200"/>
            <a:endParaRPr lang="en-US" dirty="0" smtClean="0"/>
          </a:p>
          <a:p>
            <a:pPr marL="533400" indent="-533400"/>
            <a:r>
              <a:rPr lang="en-US" dirty="0" smtClean="0"/>
              <a:t>Output</a:t>
            </a:r>
          </a:p>
          <a:p>
            <a:pPr marL="914400" lvl="1" indent="-457200"/>
            <a:r>
              <a:rPr lang="tr-TR" dirty="0" smtClean="0"/>
              <a:t>Girilen sayıların toplamı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405397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392FA6C-EF3B-4825-A755-50EF322DA495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5123" name="Rectangle 2"/>
          <p:cNvSpPr>
            <a:spLocks noChangeArrowheads="1"/>
          </p:cNvSpPr>
          <p:nvPr/>
        </p:nvSpPr>
        <p:spPr bwMode="auto">
          <a:xfrm>
            <a:off x="293688" y="1098550"/>
            <a:ext cx="8651875" cy="548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endParaRPr lang="tr-TR" sz="2400">
              <a:latin typeface="Comic Sans MS" pitchFamily="66" charset="0"/>
            </a:endParaRP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2750" y="1604963"/>
            <a:ext cx="8393113" cy="4940300"/>
          </a:xfrm>
          <a:noFill/>
        </p:spPr>
        <p:txBody>
          <a:bodyPr/>
          <a:lstStyle/>
          <a:p>
            <a:pPr marL="533400" indent="-533400">
              <a:buFontTx/>
              <a:buAutoNum type="arabicPeriod"/>
            </a:pPr>
            <a:r>
              <a:rPr lang="tr-TR" dirty="0" smtClean="0"/>
              <a:t>Başla</a:t>
            </a:r>
          </a:p>
          <a:p>
            <a:pPr marL="533400" indent="-533400">
              <a:buFontTx/>
              <a:buAutoNum type="arabicPeriod"/>
            </a:pPr>
            <a:r>
              <a:rPr lang="tr-TR" dirty="0" smtClean="0"/>
              <a:t>Toplamı </a:t>
            </a:r>
            <a:r>
              <a:rPr lang="en-US" dirty="0" smtClean="0"/>
              <a:t>0</a:t>
            </a:r>
            <a:r>
              <a:rPr lang="tr-TR" dirty="0" smtClean="0"/>
              <a:t> a eşitle</a:t>
            </a:r>
            <a:endParaRPr lang="en-US" dirty="0" smtClean="0"/>
          </a:p>
          <a:p>
            <a:pPr marL="533400" indent="-533400">
              <a:buFontTx/>
              <a:buAutoNum type="arabicPeriod"/>
            </a:pPr>
            <a:r>
              <a:rPr lang="tr-TR" dirty="0" smtClean="0"/>
              <a:t>Kullanıcıdan sayı girmesini veya -1 ile durmasını iste. </a:t>
            </a:r>
            <a:endParaRPr lang="en-US" dirty="0" smtClean="0"/>
          </a:p>
          <a:p>
            <a:pPr marL="533400" indent="-533400">
              <a:buFontTx/>
              <a:buAutoNum type="arabicPeriod"/>
            </a:pPr>
            <a:r>
              <a:rPr lang="tr-TR" dirty="0" smtClean="0"/>
              <a:t>Klavyeden girilen sayıyı oku</a:t>
            </a:r>
            <a:endParaRPr lang="en-US" dirty="0" smtClean="0"/>
          </a:p>
          <a:p>
            <a:pPr marL="533400" indent="-533400">
              <a:buFontTx/>
              <a:buAutoNum type="arabicPeriod"/>
            </a:pPr>
            <a:r>
              <a:rPr lang="tr-TR" dirty="0" smtClean="0"/>
              <a:t>Eğer</a:t>
            </a:r>
            <a:r>
              <a:rPr lang="en-US" dirty="0" smtClean="0"/>
              <a:t> </a:t>
            </a:r>
            <a:r>
              <a:rPr lang="tr-TR" dirty="0" smtClean="0"/>
              <a:t>sayı</a:t>
            </a:r>
            <a:r>
              <a:rPr lang="en-US" dirty="0" smtClean="0"/>
              <a:t> -1 </a:t>
            </a:r>
            <a:r>
              <a:rPr lang="tr-TR" dirty="0" smtClean="0"/>
              <a:t>değilse</a:t>
            </a:r>
            <a:endParaRPr lang="en-US" dirty="0" smtClean="0"/>
          </a:p>
          <a:p>
            <a:pPr marL="914400" lvl="1" indent="-457200">
              <a:buFontTx/>
              <a:buNone/>
            </a:pPr>
            <a:r>
              <a:rPr lang="en-US" dirty="0" smtClean="0"/>
              <a:t>4.1. </a:t>
            </a:r>
            <a:r>
              <a:rPr lang="tr-TR" dirty="0" smtClean="0"/>
              <a:t>toplam</a:t>
            </a:r>
            <a:r>
              <a:rPr lang="en-US" dirty="0" smtClean="0"/>
              <a:t> = </a:t>
            </a:r>
            <a:r>
              <a:rPr lang="tr-TR" dirty="0" smtClean="0"/>
              <a:t>toplam + sayı</a:t>
            </a:r>
            <a:endParaRPr lang="en-US" dirty="0" smtClean="0"/>
          </a:p>
          <a:p>
            <a:pPr marL="914400" lvl="1" indent="-457200">
              <a:buFontTx/>
              <a:buNone/>
            </a:pPr>
            <a:r>
              <a:rPr lang="en-US" dirty="0" smtClean="0"/>
              <a:t>4.2. </a:t>
            </a:r>
            <a:r>
              <a:rPr lang="tr-TR" dirty="0" smtClean="0"/>
              <a:t>3. adıma git</a:t>
            </a:r>
            <a:endParaRPr lang="en-US" dirty="0" smtClean="0"/>
          </a:p>
          <a:p>
            <a:pPr marL="533400" indent="-533400">
              <a:buFontTx/>
              <a:buAutoNum type="arabicPeriod"/>
            </a:pPr>
            <a:r>
              <a:rPr lang="tr-TR" dirty="0" smtClean="0"/>
              <a:t>Toplamı yazdır.</a:t>
            </a:r>
          </a:p>
          <a:p>
            <a:pPr marL="533400" indent="-533400">
              <a:buFontTx/>
              <a:buAutoNum type="arabicPeriod"/>
            </a:pPr>
            <a:r>
              <a:rPr lang="tr-TR" dirty="0" smtClean="0"/>
              <a:t>Bitir</a:t>
            </a:r>
            <a:endParaRPr lang="en-US" dirty="0" smtClean="0"/>
          </a:p>
        </p:txBody>
      </p:sp>
      <p:sp>
        <p:nvSpPr>
          <p:cNvPr id="5125" name="Rectangle 4"/>
          <p:cNvSpPr>
            <a:spLocks noGrp="1" noChangeArrowheads="1"/>
          </p:cNvSpPr>
          <p:nvPr>
            <p:ph type="title"/>
          </p:nvPr>
        </p:nvSpPr>
        <p:spPr>
          <a:xfrm>
            <a:off x="161365" y="236538"/>
            <a:ext cx="8784197" cy="1242638"/>
          </a:xfrm>
          <a:noFill/>
        </p:spPr>
        <p:txBody>
          <a:bodyPr/>
          <a:lstStyle/>
          <a:p>
            <a:r>
              <a:rPr lang="tr-TR" dirty="0" smtClean="0"/>
              <a:t>Bir dizi sayının toplamını hesaplama:</a:t>
            </a:r>
            <a:br>
              <a:rPr lang="tr-TR" dirty="0" smtClean="0"/>
            </a:br>
            <a:r>
              <a:rPr lang="tr-TR" dirty="0" smtClean="0">
                <a:solidFill>
                  <a:srgbClr val="FF0000"/>
                </a:solidFill>
              </a:rPr>
              <a:t>Algoritma</a:t>
            </a:r>
            <a:endParaRPr lang="en-US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35404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EAADBF7-75A5-4099-BE51-253E787AE09B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174625" y="236538"/>
            <a:ext cx="8731250" cy="1271587"/>
          </a:xfrm>
        </p:spPr>
        <p:txBody>
          <a:bodyPr/>
          <a:lstStyle/>
          <a:p>
            <a:r>
              <a:rPr lang="tr-TR" dirty="0"/>
              <a:t>Bir dizi sayının toplamını </a:t>
            </a:r>
            <a:r>
              <a:rPr lang="tr-TR" dirty="0" smtClean="0"/>
              <a:t>hesaplama: </a:t>
            </a:r>
            <a:r>
              <a:rPr lang="tr-TR" dirty="0"/>
              <a:t/>
            </a:r>
            <a:br>
              <a:rPr lang="tr-TR" dirty="0"/>
            </a:br>
            <a:r>
              <a:rPr lang="tr-TR" dirty="0">
                <a:solidFill>
                  <a:srgbClr val="FF0000"/>
                </a:solidFill>
              </a:rPr>
              <a:t>Akış Diyagramı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2" name="Grup 1"/>
          <p:cNvGrpSpPr/>
          <p:nvPr/>
        </p:nvGrpSpPr>
        <p:grpSpPr>
          <a:xfrm>
            <a:off x="4045789" y="1579481"/>
            <a:ext cx="4459856" cy="4491576"/>
            <a:chOff x="2510287" y="1538288"/>
            <a:chExt cx="5843134" cy="4846637"/>
          </a:xfrm>
        </p:grpSpPr>
        <p:sp>
          <p:nvSpPr>
            <p:cNvPr id="401411" name="AutoShape 3"/>
            <p:cNvSpPr>
              <a:spLocks noChangeArrowheads="1"/>
            </p:cNvSpPr>
            <p:nvPr/>
          </p:nvSpPr>
          <p:spPr bwMode="auto">
            <a:xfrm>
              <a:off x="2510287" y="2830513"/>
              <a:ext cx="2881984" cy="407987"/>
            </a:xfrm>
            <a:prstGeom prst="flowChartDocumen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tr-TR" sz="1200" kern="0" dirty="0" smtClean="0">
                  <a:solidFill>
                    <a:srgbClr val="000000"/>
                  </a:solidFill>
                  <a:latin typeface="Comic Sans MS"/>
                </a:rPr>
                <a:t>Bir sayı gir veya </a:t>
              </a:r>
              <a:r>
                <a:rPr lang="tr-TR" sz="1200" kern="0" dirty="0">
                  <a:solidFill>
                    <a:srgbClr val="000000"/>
                  </a:solidFill>
                  <a:latin typeface="Comic Sans MS"/>
                </a:rPr>
                <a:t>-1 ile </a:t>
              </a:r>
              <a:r>
                <a:rPr lang="tr-TR" sz="1200" kern="0" dirty="0" smtClean="0">
                  <a:solidFill>
                    <a:srgbClr val="000000"/>
                  </a:solidFill>
                  <a:latin typeface="Comic Sans MS"/>
                </a:rPr>
                <a:t>bitir</a:t>
              </a:r>
              <a:endParaRPr lang="en-US" sz="1200" dirty="0">
                <a:latin typeface="Comic Sans MS" pitchFamily="66" charset="0"/>
              </a:endParaRPr>
            </a:p>
          </p:txBody>
        </p:sp>
        <p:sp>
          <p:nvSpPr>
            <p:cNvPr id="6149" name="AutoShape 4"/>
            <p:cNvSpPr>
              <a:spLocks noChangeArrowheads="1"/>
            </p:cNvSpPr>
            <p:nvPr/>
          </p:nvSpPr>
          <p:spPr bwMode="auto">
            <a:xfrm>
              <a:off x="3001991" y="5483225"/>
              <a:ext cx="1733911" cy="407988"/>
            </a:xfrm>
            <a:prstGeom prst="flowChartDocumen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tr-TR" sz="1400" dirty="0" smtClean="0">
                  <a:latin typeface="Comic Sans MS" pitchFamily="66" charset="0"/>
                </a:rPr>
                <a:t>Toplam</a:t>
              </a:r>
              <a:endParaRPr lang="en-US" sz="1400" dirty="0">
                <a:latin typeface="Comic Sans MS" pitchFamily="66" charset="0"/>
              </a:endParaRPr>
            </a:p>
          </p:txBody>
        </p:sp>
        <p:sp>
          <p:nvSpPr>
            <p:cNvPr id="6150" name="AutoShape 6"/>
            <p:cNvSpPr>
              <a:spLocks noChangeArrowheads="1"/>
            </p:cNvSpPr>
            <p:nvPr/>
          </p:nvSpPr>
          <p:spPr bwMode="auto">
            <a:xfrm>
              <a:off x="2832100" y="4143375"/>
              <a:ext cx="2012950" cy="811213"/>
            </a:xfrm>
            <a:prstGeom prst="flowChartDecision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tr-TR" sz="1400" dirty="0" smtClean="0">
                  <a:latin typeface="Comic Sans MS" pitchFamily="66" charset="0"/>
                </a:rPr>
                <a:t>sayı</a:t>
              </a:r>
              <a:r>
                <a:rPr lang="en-US" sz="1400" dirty="0" smtClean="0">
                  <a:latin typeface="Comic Sans MS" pitchFamily="66" charset="0"/>
                </a:rPr>
                <a:t> </a:t>
              </a:r>
              <a:r>
                <a:rPr lang="en-US" sz="1400" dirty="0" smtClean="0">
                  <a:solidFill>
                    <a:srgbClr val="FF0000"/>
                  </a:solidFill>
                  <a:latin typeface="Comic Sans MS" pitchFamily="66" charset="0"/>
                </a:rPr>
                <a:t>=</a:t>
              </a:r>
              <a:r>
                <a:rPr lang="en-US" sz="1400" dirty="0" smtClean="0">
                  <a:latin typeface="Comic Sans MS" pitchFamily="66" charset="0"/>
                </a:rPr>
                <a:t> </a:t>
              </a:r>
              <a:r>
                <a:rPr lang="en-US" sz="1400" dirty="0">
                  <a:latin typeface="Comic Sans MS" pitchFamily="66" charset="0"/>
                </a:rPr>
                <a:t>-1?</a:t>
              </a:r>
            </a:p>
          </p:txBody>
        </p:sp>
        <p:sp>
          <p:nvSpPr>
            <p:cNvPr id="6151" name="Line 19"/>
            <p:cNvSpPr>
              <a:spLocks noChangeShapeType="1"/>
            </p:cNvSpPr>
            <p:nvPr/>
          </p:nvSpPr>
          <p:spPr bwMode="auto">
            <a:xfrm>
              <a:off x="3833813" y="4967288"/>
              <a:ext cx="1587" cy="53498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 sz="1400"/>
            </a:p>
          </p:txBody>
        </p:sp>
        <p:sp>
          <p:nvSpPr>
            <p:cNvPr id="6152" name="Text Box 20"/>
            <p:cNvSpPr txBox="1">
              <a:spLocks noChangeArrowheads="1"/>
            </p:cNvSpPr>
            <p:nvPr/>
          </p:nvSpPr>
          <p:spPr bwMode="auto">
            <a:xfrm>
              <a:off x="3319463" y="4967288"/>
              <a:ext cx="388956" cy="332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tr-TR" sz="1400" dirty="0" smtClean="0">
                  <a:latin typeface="Comic Sans MS" pitchFamily="66" charset="0"/>
                </a:rPr>
                <a:t>E</a:t>
              </a:r>
              <a:endParaRPr lang="en-US" sz="1400" dirty="0">
                <a:latin typeface="Comic Sans MS" pitchFamily="66" charset="0"/>
              </a:endParaRPr>
            </a:p>
          </p:txBody>
        </p:sp>
        <p:sp>
          <p:nvSpPr>
            <p:cNvPr id="6153" name="AutoShape 21"/>
            <p:cNvSpPr>
              <a:spLocks noChangeArrowheads="1"/>
            </p:cNvSpPr>
            <p:nvPr/>
          </p:nvSpPr>
          <p:spPr bwMode="auto">
            <a:xfrm>
              <a:off x="2832100" y="3478213"/>
              <a:ext cx="1903802" cy="407987"/>
            </a:xfrm>
            <a:prstGeom prst="parallelogram">
              <a:avLst>
                <a:gd name="adj" fmla="val 98789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tr-TR" sz="1400" dirty="0" smtClean="0">
                  <a:latin typeface="Comic Sans MS" pitchFamily="66" charset="0"/>
                </a:rPr>
                <a:t>sayı</a:t>
              </a:r>
              <a:endParaRPr lang="en-US" sz="1400" dirty="0">
                <a:latin typeface="Comic Sans MS" pitchFamily="66" charset="0"/>
              </a:endParaRPr>
            </a:p>
          </p:txBody>
        </p:sp>
        <p:sp>
          <p:nvSpPr>
            <p:cNvPr id="6154" name="Line 22"/>
            <p:cNvSpPr>
              <a:spLocks noChangeShapeType="1"/>
            </p:cNvSpPr>
            <p:nvPr/>
          </p:nvSpPr>
          <p:spPr bwMode="auto">
            <a:xfrm>
              <a:off x="3832225" y="3235325"/>
              <a:ext cx="1588" cy="25241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 sz="1400"/>
            </a:p>
          </p:txBody>
        </p:sp>
        <p:sp>
          <p:nvSpPr>
            <p:cNvPr id="6155" name="Line 23"/>
            <p:cNvSpPr>
              <a:spLocks noChangeShapeType="1"/>
            </p:cNvSpPr>
            <p:nvPr/>
          </p:nvSpPr>
          <p:spPr bwMode="auto">
            <a:xfrm>
              <a:off x="3832225" y="3879850"/>
              <a:ext cx="1588" cy="25241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 sz="1400"/>
            </a:p>
          </p:txBody>
        </p:sp>
        <p:sp>
          <p:nvSpPr>
            <p:cNvPr id="6156" name="Rectangle 24"/>
            <p:cNvSpPr>
              <a:spLocks noChangeArrowheads="1"/>
            </p:cNvSpPr>
            <p:nvPr/>
          </p:nvSpPr>
          <p:spPr bwMode="auto">
            <a:xfrm>
              <a:off x="3171825" y="2016125"/>
              <a:ext cx="1155700" cy="32385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tr-TR" sz="1400">
                  <a:latin typeface="Comic Sans MS" pitchFamily="66" charset="0"/>
                </a:rPr>
                <a:t>toplam</a:t>
              </a:r>
              <a:r>
                <a:rPr lang="en-US" sz="1400">
                  <a:latin typeface="Comic Sans MS" pitchFamily="66" charset="0"/>
                </a:rPr>
                <a:t> = 0</a:t>
              </a:r>
            </a:p>
          </p:txBody>
        </p:sp>
        <p:sp>
          <p:nvSpPr>
            <p:cNvPr id="6157" name="Line 25"/>
            <p:cNvSpPr>
              <a:spLocks noChangeShapeType="1"/>
            </p:cNvSpPr>
            <p:nvPr/>
          </p:nvSpPr>
          <p:spPr bwMode="auto">
            <a:xfrm>
              <a:off x="3821113" y="2336800"/>
              <a:ext cx="1587" cy="48736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 sz="1400"/>
            </a:p>
          </p:txBody>
        </p:sp>
        <p:sp>
          <p:nvSpPr>
            <p:cNvPr id="6158" name="Line 26"/>
            <p:cNvSpPr>
              <a:spLocks noChangeShapeType="1"/>
            </p:cNvSpPr>
            <p:nvPr/>
          </p:nvSpPr>
          <p:spPr bwMode="auto">
            <a:xfrm flipV="1">
              <a:off x="4841875" y="4565650"/>
              <a:ext cx="682625" cy="31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 sz="1400"/>
            </a:p>
          </p:txBody>
        </p:sp>
        <p:sp>
          <p:nvSpPr>
            <p:cNvPr id="6159" name="Rectangle 27"/>
            <p:cNvSpPr>
              <a:spLocks noChangeArrowheads="1"/>
            </p:cNvSpPr>
            <p:nvPr/>
          </p:nvSpPr>
          <p:spPr bwMode="auto">
            <a:xfrm>
              <a:off x="5518150" y="4405313"/>
              <a:ext cx="2409525" cy="32385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tr-TR" sz="1400" dirty="0">
                  <a:latin typeface="Comic Sans MS" pitchFamily="66" charset="0"/>
                </a:rPr>
                <a:t>toplam</a:t>
              </a:r>
              <a:r>
                <a:rPr lang="en-US" sz="1400" dirty="0">
                  <a:latin typeface="Comic Sans MS" pitchFamily="66" charset="0"/>
                </a:rPr>
                <a:t> </a:t>
              </a:r>
              <a:r>
                <a:rPr lang="en-US" sz="1400" dirty="0" smtClean="0">
                  <a:latin typeface="Comic Sans MS" pitchFamily="66" charset="0"/>
                </a:rPr>
                <a:t>=</a:t>
              </a:r>
              <a:r>
                <a:rPr lang="tr-TR" sz="1400" dirty="0" smtClean="0">
                  <a:latin typeface="Comic Sans MS" pitchFamily="66" charset="0"/>
                </a:rPr>
                <a:t> toplam + sayı</a:t>
              </a:r>
              <a:endParaRPr lang="en-US" sz="1400" dirty="0">
                <a:latin typeface="Comic Sans MS" pitchFamily="66" charset="0"/>
              </a:endParaRPr>
            </a:p>
          </p:txBody>
        </p:sp>
        <p:sp>
          <p:nvSpPr>
            <p:cNvPr id="6160" name="Line 28"/>
            <p:cNvSpPr>
              <a:spLocks noChangeShapeType="1"/>
            </p:cNvSpPr>
            <p:nvPr/>
          </p:nvSpPr>
          <p:spPr bwMode="auto">
            <a:xfrm flipV="1">
              <a:off x="7927971" y="4541838"/>
              <a:ext cx="425450" cy="31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 sz="1400"/>
            </a:p>
          </p:txBody>
        </p:sp>
        <p:sp>
          <p:nvSpPr>
            <p:cNvPr id="6161" name="Line 29"/>
            <p:cNvSpPr>
              <a:spLocks noChangeShapeType="1"/>
            </p:cNvSpPr>
            <p:nvPr/>
          </p:nvSpPr>
          <p:spPr bwMode="auto">
            <a:xfrm flipH="1" flipV="1">
              <a:off x="8308282" y="2552700"/>
              <a:ext cx="44450" cy="19954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 sz="1400"/>
            </a:p>
          </p:txBody>
        </p:sp>
        <p:sp>
          <p:nvSpPr>
            <p:cNvPr id="6162" name="Line 30"/>
            <p:cNvSpPr>
              <a:spLocks noChangeShapeType="1"/>
            </p:cNvSpPr>
            <p:nvPr/>
          </p:nvSpPr>
          <p:spPr bwMode="auto">
            <a:xfrm>
              <a:off x="3835400" y="2552700"/>
              <a:ext cx="4472882" cy="277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 sz="1400"/>
            </a:p>
          </p:txBody>
        </p:sp>
        <p:sp>
          <p:nvSpPr>
            <p:cNvPr id="6163" name="Text Box 31"/>
            <p:cNvSpPr txBox="1">
              <a:spLocks noChangeArrowheads="1"/>
            </p:cNvSpPr>
            <p:nvPr/>
          </p:nvSpPr>
          <p:spPr bwMode="auto">
            <a:xfrm>
              <a:off x="4913313" y="4216401"/>
              <a:ext cx="422559" cy="332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tr-TR" sz="1400" dirty="0" smtClean="0">
                  <a:latin typeface="Comic Sans MS" pitchFamily="66" charset="0"/>
                </a:rPr>
                <a:t>H</a:t>
              </a:r>
              <a:endParaRPr lang="en-US" sz="1400" dirty="0">
                <a:latin typeface="Comic Sans MS" pitchFamily="66" charset="0"/>
              </a:endParaRPr>
            </a:p>
          </p:txBody>
        </p:sp>
        <p:sp>
          <p:nvSpPr>
            <p:cNvPr id="401440" name="AutoShape 32"/>
            <p:cNvSpPr>
              <a:spLocks noChangeArrowheads="1"/>
            </p:cNvSpPr>
            <p:nvPr/>
          </p:nvSpPr>
          <p:spPr bwMode="auto">
            <a:xfrm>
              <a:off x="3384550" y="1538288"/>
              <a:ext cx="873125" cy="288925"/>
            </a:xfrm>
            <a:prstGeom prst="flowChartTerminator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tr-TR" sz="1200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</a:rPr>
                <a:t>Başla</a:t>
              </a:r>
              <a:endParaRPr lang="en-US" sz="1400" dirty="0">
                <a:latin typeface="Comic Sans MS" pitchFamily="66" charset="0"/>
              </a:endParaRPr>
            </a:p>
          </p:txBody>
        </p:sp>
        <p:sp>
          <p:nvSpPr>
            <p:cNvPr id="401441" name="AutoShape 33"/>
            <p:cNvSpPr>
              <a:spLocks noChangeArrowheads="1"/>
            </p:cNvSpPr>
            <p:nvPr/>
          </p:nvSpPr>
          <p:spPr bwMode="auto">
            <a:xfrm>
              <a:off x="3379788" y="6096000"/>
              <a:ext cx="873125" cy="288925"/>
            </a:xfrm>
            <a:prstGeom prst="flowChartTerminator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tr-TR" sz="1200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</a:rPr>
                <a:t>Bitir</a:t>
              </a:r>
              <a:endParaRPr lang="en-US" sz="1400" dirty="0">
                <a:latin typeface="Comic Sans MS" pitchFamily="66" charset="0"/>
              </a:endParaRPr>
            </a:p>
          </p:txBody>
        </p:sp>
        <p:sp>
          <p:nvSpPr>
            <p:cNvPr id="6166" name="Line 34"/>
            <p:cNvSpPr>
              <a:spLocks noChangeShapeType="1"/>
            </p:cNvSpPr>
            <p:nvPr/>
          </p:nvSpPr>
          <p:spPr bwMode="auto">
            <a:xfrm>
              <a:off x="3817938" y="1822450"/>
              <a:ext cx="12700" cy="20161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 sz="1400"/>
            </a:p>
          </p:txBody>
        </p:sp>
        <p:sp>
          <p:nvSpPr>
            <p:cNvPr id="6167" name="Line 35"/>
            <p:cNvSpPr>
              <a:spLocks noChangeShapeType="1"/>
            </p:cNvSpPr>
            <p:nvPr/>
          </p:nvSpPr>
          <p:spPr bwMode="auto">
            <a:xfrm>
              <a:off x="3830638" y="5899150"/>
              <a:ext cx="12700" cy="20161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 sz="1400"/>
            </a:p>
          </p:txBody>
        </p:sp>
      </p:grpSp>
      <p:sp>
        <p:nvSpPr>
          <p:cNvPr id="25" name="Rectangle 3"/>
          <p:cNvSpPr txBox="1">
            <a:spLocks noChangeArrowheads="1"/>
          </p:cNvSpPr>
          <p:nvPr/>
        </p:nvSpPr>
        <p:spPr bwMode="auto">
          <a:xfrm>
            <a:off x="254763" y="1744559"/>
            <a:ext cx="3230310" cy="4326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CC33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rgbClr val="003399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266700" indent="-266700"/>
            <a:r>
              <a:rPr lang="tr-TR" sz="2400" dirty="0" smtClean="0"/>
              <a:t>Kullanıcı -1 girene kadar 3, 4 ve 5. basamakların sürekli çalışmasını istiyoruz. </a:t>
            </a:r>
          </a:p>
          <a:p>
            <a:pPr marL="533400" indent="-533400"/>
            <a:endParaRPr lang="en-US" sz="2400" dirty="0" smtClean="0"/>
          </a:p>
          <a:p>
            <a:pPr marL="266700" indent="-266700">
              <a:tabLst>
                <a:tab pos="266700" algn="l"/>
              </a:tabLst>
            </a:pPr>
            <a:r>
              <a:rPr lang="tr-TR" sz="2400" dirty="0" smtClean="0"/>
              <a:t>Bunun anlamı;</a:t>
            </a:r>
            <a:r>
              <a:rPr lang="en-US" sz="2400" dirty="0" smtClean="0"/>
              <a:t> </a:t>
            </a:r>
            <a:r>
              <a:rPr lang="tr-TR" sz="2400" dirty="0" smtClean="0"/>
              <a:t>3, 4 ve 5. adımlar bir döngü içinde çalışacaktır</a:t>
            </a:r>
            <a:endParaRPr lang="en-US" sz="2400" dirty="0" smtClean="0"/>
          </a:p>
          <a:p>
            <a:pPr marL="0" indent="0">
              <a:buFontTx/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8935961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FCA925A-21E9-4C19-A483-CBDAB15D9AAF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31788" y="1057275"/>
            <a:ext cx="8507412" cy="5532438"/>
          </a:xfrm>
        </p:spPr>
        <p:txBody>
          <a:bodyPr/>
          <a:lstStyle/>
          <a:p>
            <a:r>
              <a:rPr lang="tr-TR" dirty="0" smtClean="0"/>
              <a:t>“a” gerçek sayı, “n”  tam sayı ve n&gt;=0 olsun. </a:t>
            </a:r>
            <a:endParaRPr lang="en-US" dirty="0" smtClean="0"/>
          </a:p>
          <a:p>
            <a:pPr lvl="1"/>
            <a:r>
              <a:rPr lang="tr-TR" dirty="0" smtClean="0"/>
              <a:t>Örnek, </a:t>
            </a:r>
            <a:r>
              <a:rPr lang="en-US" dirty="0" smtClean="0"/>
              <a:t>3</a:t>
            </a:r>
            <a:r>
              <a:rPr lang="en-US" baseline="30000" dirty="0" smtClean="0"/>
              <a:t>5</a:t>
            </a:r>
            <a:r>
              <a:rPr lang="tr-TR" baseline="30000" dirty="0" smtClean="0"/>
              <a:t> i </a:t>
            </a:r>
            <a:r>
              <a:rPr lang="tr-TR" dirty="0" smtClean="0"/>
              <a:t>hesapla.</a:t>
            </a:r>
            <a:endParaRPr lang="en-US" dirty="0" smtClean="0"/>
          </a:p>
          <a:p>
            <a:pPr lvl="1"/>
            <a:r>
              <a:rPr lang="en-US" dirty="0" smtClean="0"/>
              <a:t>3</a:t>
            </a:r>
            <a:r>
              <a:rPr lang="en-US" baseline="30000" dirty="0" smtClean="0"/>
              <a:t>5</a:t>
            </a:r>
            <a:r>
              <a:rPr lang="en-US" dirty="0" smtClean="0"/>
              <a:t> = 3*3*3*3*3 </a:t>
            </a:r>
          </a:p>
          <a:p>
            <a:endParaRPr lang="tr-TR" sz="1000" dirty="0" smtClean="0"/>
          </a:p>
          <a:p>
            <a:r>
              <a:rPr lang="tr-TR" dirty="0" smtClean="0"/>
              <a:t>sonuç değişkeni alalım ve ilk değeri 1 olsun.</a:t>
            </a:r>
            <a:endParaRPr lang="en-US" dirty="0" smtClean="0"/>
          </a:p>
          <a:p>
            <a:pPr lvl="1"/>
            <a:r>
              <a:rPr lang="tr-TR" dirty="0" smtClean="0"/>
              <a:t>sonuç</a:t>
            </a:r>
            <a:r>
              <a:rPr lang="en-US" dirty="0" smtClean="0"/>
              <a:t> = 1  (a</a:t>
            </a:r>
            <a:r>
              <a:rPr lang="en-US" baseline="30000" dirty="0" smtClean="0"/>
              <a:t>0</a:t>
            </a:r>
            <a:r>
              <a:rPr lang="en-US" dirty="0" smtClean="0"/>
              <a:t>=1)</a:t>
            </a:r>
          </a:p>
          <a:p>
            <a:pPr lvl="1"/>
            <a:endParaRPr lang="en-US" sz="1400" dirty="0" smtClean="0"/>
          </a:p>
          <a:p>
            <a:r>
              <a:rPr lang="tr-TR" dirty="0" smtClean="0"/>
              <a:t>a sayısını kendisiyle çarp ve her çarpma işleminde bir say. </a:t>
            </a:r>
            <a:endParaRPr lang="en-US" dirty="0" smtClean="0"/>
          </a:p>
          <a:p>
            <a:pPr lvl="1"/>
            <a:r>
              <a:rPr lang="tr-TR" dirty="0" smtClean="0"/>
              <a:t>Sayacın ilk değeri </a:t>
            </a:r>
            <a:r>
              <a:rPr lang="en-US" dirty="0" smtClean="0"/>
              <a:t>= 0 </a:t>
            </a:r>
          </a:p>
          <a:p>
            <a:pPr lvl="1"/>
            <a:endParaRPr lang="en-US" sz="1050" dirty="0" smtClean="0"/>
          </a:p>
          <a:p>
            <a:r>
              <a:rPr lang="tr-TR" dirty="0" smtClean="0"/>
              <a:t>Sayaç “n” olunca “a” sayısını “n” defa kendisiyle çarpmışız demektir.</a:t>
            </a:r>
            <a:endParaRPr lang="en-US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a</a:t>
            </a:r>
            <a:r>
              <a:rPr lang="en-US" baseline="30000" smtClean="0"/>
              <a:t>n</a:t>
            </a:r>
            <a:r>
              <a:rPr lang="en-US" smtClean="0"/>
              <a:t> </a:t>
            </a:r>
            <a:r>
              <a:rPr lang="tr-TR" smtClean="0"/>
              <a:t>yi nasıl hesaplarız?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625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B7D6255-53FF-4A9F-8721-CC56ED5FDDF9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5123" name="Rectangle 2"/>
          <p:cNvSpPr>
            <a:spLocks noChangeArrowheads="1"/>
          </p:cNvSpPr>
          <p:nvPr/>
        </p:nvSpPr>
        <p:spPr bwMode="auto">
          <a:xfrm>
            <a:off x="293688" y="1098550"/>
            <a:ext cx="8651875" cy="548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endParaRPr lang="tr-TR" sz="2400">
              <a:latin typeface="Comic Sans MS" pitchFamily="66" charset="0"/>
            </a:endParaRPr>
          </a:p>
        </p:txBody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2750" y="1258888"/>
            <a:ext cx="8393113" cy="5286375"/>
          </a:xfrm>
          <a:noFill/>
        </p:spPr>
        <p:txBody>
          <a:bodyPr/>
          <a:lstStyle/>
          <a:p>
            <a:pPr marL="533400" indent="-533400">
              <a:buFontTx/>
              <a:buAutoNum type="arabicPeriod"/>
            </a:pPr>
            <a:r>
              <a:rPr lang="tr-TR" sz="2400" dirty="0" smtClean="0"/>
              <a:t>Başla</a:t>
            </a:r>
          </a:p>
          <a:p>
            <a:pPr marL="533400" indent="-533400">
              <a:buFontTx/>
              <a:buAutoNum type="arabicPeriod"/>
            </a:pPr>
            <a:r>
              <a:rPr lang="tr-TR" sz="2400" dirty="0" smtClean="0"/>
              <a:t>Kullanıcıdan</a:t>
            </a:r>
            <a:r>
              <a:rPr lang="en-US" sz="2400" dirty="0" smtClean="0"/>
              <a:t> “a” </a:t>
            </a:r>
            <a:r>
              <a:rPr lang="tr-TR" sz="2400" dirty="0" smtClean="0"/>
              <a:t>ve</a:t>
            </a:r>
            <a:r>
              <a:rPr lang="en-US" sz="2400" dirty="0" smtClean="0"/>
              <a:t> “n”</a:t>
            </a:r>
            <a:r>
              <a:rPr lang="tr-TR" sz="2400" dirty="0" smtClean="0"/>
              <a:t> girmelerini iste</a:t>
            </a:r>
            <a:endParaRPr lang="en-US" sz="2400" dirty="0" smtClean="0"/>
          </a:p>
          <a:p>
            <a:pPr marL="533400" indent="-533400">
              <a:buFontTx/>
              <a:buAutoNum type="arabicPeriod"/>
            </a:pPr>
            <a:r>
              <a:rPr lang="tr-TR" sz="2400" dirty="0" smtClean="0"/>
              <a:t>Sayacı </a:t>
            </a:r>
            <a:r>
              <a:rPr lang="en-US" sz="2400" dirty="0" smtClean="0"/>
              <a:t>0</a:t>
            </a:r>
            <a:r>
              <a:rPr lang="tr-TR" sz="2400" dirty="0" smtClean="0"/>
              <a:t>’a eşitle</a:t>
            </a:r>
            <a:r>
              <a:rPr lang="en-US" sz="2400" dirty="0" smtClean="0"/>
              <a:t>         </a:t>
            </a:r>
          </a:p>
          <a:p>
            <a:pPr marL="533400" indent="-533400">
              <a:buFontTx/>
              <a:buAutoNum type="arabicPeriod"/>
            </a:pPr>
            <a:r>
              <a:rPr lang="tr-TR" sz="2400" dirty="0" smtClean="0"/>
              <a:t>Sonucu </a:t>
            </a:r>
            <a:r>
              <a:rPr lang="en-US" sz="2400" dirty="0" smtClean="0"/>
              <a:t>1</a:t>
            </a:r>
            <a:r>
              <a:rPr lang="tr-TR" sz="2400" dirty="0" smtClean="0"/>
              <a:t>'e eşitle</a:t>
            </a:r>
          </a:p>
          <a:p>
            <a:pPr marL="533400" indent="-533400">
              <a:buFontTx/>
              <a:buAutoNum type="arabicPeriod"/>
            </a:pPr>
            <a:endParaRPr lang="en-US" sz="2400" dirty="0" smtClean="0"/>
          </a:p>
          <a:p>
            <a:pPr marL="533400" indent="-533400">
              <a:buFontTx/>
              <a:buAutoNum type="arabicPeriod"/>
            </a:pPr>
            <a:r>
              <a:rPr lang="tr-TR" sz="2400" dirty="0" smtClean="0"/>
              <a:t>Eğer </a:t>
            </a:r>
            <a:r>
              <a:rPr lang="en-US" sz="2400" dirty="0" smtClean="0"/>
              <a:t>(</a:t>
            </a:r>
            <a:r>
              <a:rPr lang="tr-TR" sz="2400" dirty="0" smtClean="0"/>
              <a:t>sayaç</a:t>
            </a:r>
            <a:r>
              <a:rPr lang="en-US" sz="2400" dirty="0" smtClean="0"/>
              <a:t> &lt; n)</a:t>
            </a:r>
            <a:r>
              <a:rPr lang="tr-TR" sz="2400" dirty="0" smtClean="0"/>
              <a:t> ise</a:t>
            </a:r>
            <a:endParaRPr lang="en-US" sz="2400" dirty="0" smtClean="0"/>
          </a:p>
          <a:p>
            <a:pPr marL="914400" lvl="1" indent="-457200">
              <a:buFontTx/>
              <a:buNone/>
            </a:pPr>
            <a:r>
              <a:rPr lang="tr-TR" sz="2000" dirty="0" smtClean="0"/>
              <a:t>5</a:t>
            </a:r>
            <a:r>
              <a:rPr lang="en-US" sz="2000" dirty="0" smtClean="0"/>
              <a:t>.1. </a:t>
            </a:r>
            <a:r>
              <a:rPr lang="tr-TR" sz="2000" dirty="0" smtClean="0"/>
              <a:t>   sonuç</a:t>
            </a:r>
            <a:r>
              <a:rPr lang="en-US" sz="2000" dirty="0" smtClean="0"/>
              <a:t> = </a:t>
            </a:r>
            <a:r>
              <a:rPr lang="tr-TR" sz="2000" dirty="0" smtClean="0"/>
              <a:t>sonuç</a:t>
            </a:r>
            <a:r>
              <a:rPr lang="en-US" sz="2000" dirty="0" smtClean="0"/>
              <a:t> * a</a:t>
            </a:r>
            <a:r>
              <a:rPr lang="tr-TR" sz="2000" dirty="0" smtClean="0"/>
              <a:t> </a:t>
            </a:r>
            <a:r>
              <a:rPr lang="en-US" sz="2000" dirty="0" smtClean="0"/>
              <a:t>    </a:t>
            </a:r>
            <a:r>
              <a:rPr lang="tr-TR" sz="1800" dirty="0" smtClean="0"/>
              <a:t> </a:t>
            </a:r>
            <a:endParaRPr lang="en-US" sz="1800" dirty="0" smtClean="0"/>
          </a:p>
          <a:p>
            <a:pPr marL="914400" lvl="1" indent="-457200">
              <a:buFontTx/>
              <a:buNone/>
            </a:pPr>
            <a:r>
              <a:rPr lang="tr-TR" sz="2000" dirty="0" smtClean="0"/>
              <a:t>5</a:t>
            </a:r>
            <a:r>
              <a:rPr lang="en-US" sz="2000" dirty="0" smtClean="0"/>
              <a:t>.2. </a:t>
            </a:r>
            <a:r>
              <a:rPr lang="tr-TR" sz="2000" dirty="0" smtClean="0"/>
              <a:t>  sayaç = sayaç +1 </a:t>
            </a:r>
            <a:r>
              <a:rPr lang="en-US" sz="2000" dirty="0" smtClean="0"/>
              <a:t>  </a:t>
            </a:r>
            <a:endParaRPr lang="tr-TR" sz="2000" dirty="0" smtClean="0"/>
          </a:p>
          <a:p>
            <a:pPr marL="914400" lvl="1" indent="-457200">
              <a:buFontTx/>
              <a:buNone/>
            </a:pPr>
            <a:r>
              <a:rPr lang="tr-TR" sz="2000" dirty="0" smtClean="0"/>
              <a:t>5.3.   </a:t>
            </a:r>
            <a:r>
              <a:rPr lang="tr-TR" sz="2000" dirty="0" smtClean="0">
                <a:solidFill>
                  <a:srgbClr val="FF0000"/>
                </a:solidFill>
              </a:rPr>
              <a:t>5. Adıma git</a:t>
            </a:r>
            <a:r>
              <a:rPr lang="en-US" sz="2000" dirty="0" smtClean="0">
                <a:solidFill>
                  <a:srgbClr val="FF0000"/>
                </a:solidFill>
              </a:rPr>
              <a:t>                      </a:t>
            </a:r>
          </a:p>
          <a:p>
            <a:pPr marL="914400" lvl="1" indent="-457200">
              <a:buFontTx/>
              <a:buAutoNum type="arabicPeriod"/>
            </a:pPr>
            <a:endParaRPr lang="en-US" sz="2000" dirty="0" smtClean="0"/>
          </a:p>
          <a:p>
            <a:pPr marL="533400" indent="-533400">
              <a:buFontTx/>
              <a:buAutoNum type="arabicPeriod"/>
            </a:pPr>
            <a:r>
              <a:rPr lang="tr-TR" sz="2400" dirty="0" smtClean="0"/>
              <a:t>Sonucu yazdır</a:t>
            </a:r>
          </a:p>
          <a:p>
            <a:pPr marL="533400" indent="-533400">
              <a:buFontTx/>
              <a:buAutoNum type="arabicPeriod"/>
            </a:pPr>
            <a:r>
              <a:rPr lang="tr-TR" sz="2400" dirty="0" smtClean="0"/>
              <a:t>Bitir</a:t>
            </a:r>
            <a:endParaRPr lang="en-US" sz="2400" dirty="0" smtClean="0"/>
          </a:p>
        </p:txBody>
      </p:sp>
      <p:sp>
        <p:nvSpPr>
          <p:cNvPr id="5125" name="Rectangle 4"/>
          <p:cNvSpPr>
            <a:spLocks noGrp="1" noChangeArrowheads="1"/>
          </p:cNvSpPr>
          <p:nvPr>
            <p:ph type="title"/>
          </p:nvPr>
        </p:nvSpPr>
        <p:spPr>
          <a:xfrm>
            <a:off x="338138" y="236538"/>
            <a:ext cx="8483600" cy="803275"/>
          </a:xfrm>
          <a:noFill/>
        </p:spPr>
        <p:txBody>
          <a:bodyPr/>
          <a:lstStyle/>
          <a:p>
            <a:r>
              <a:rPr lang="en-US" dirty="0" smtClean="0"/>
              <a:t>a</a:t>
            </a:r>
            <a:r>
              <a:rPr lang="en-US" baseline="30000" dirty="0" smtClean="0"/>
              <a:t>n</a:t>
            </a:r>
            <a:r>
              <a:rPr lang="en-US" dirty="0" smtClean="0"/>
              <a:t> </a:t>
            </a:r>
            <a:r>
              <a:rPr lang="tr-TR" dirty="0" smtClean="0"/>
              <a:t>Hesaplama </a:t>
            </a:r>
            <a:r>
              <a:rPr lang="tr-TR" dirty="0" smtClean="0">
                <a:solidFill>
                  <a:srgbClr val="FF0000"/>
                </a:solidFill>
              </a:rPr>
              <a:t>Algoritma</a:t>
            </a:r>
            <a:r>
              <a:rPr lang="tr-TR" dirty="0" smtClean="0"/>
              <a:t>sı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614901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5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6990303" y="6265653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BACC50D-EC26-4A17-9B7F-04D05854520C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174625" y="236538"/>
            <a:ext cx="8731250" cy="654050"/>
          </a:xfrm>
        </p:spPr>
        <p:txBody>
          <a:bodyPr/>
          <a:lstStyle/>
          <a:p>
            <a:r>
              <a:rPr lang="en-US" dirty="0" smtClean="0"/>
              <a:t>a</a:t>
            </a:r>
            <a:r>
              <a:rPr lang="en-US" baseline="30000" dirty="0" smtClean="0"/>
              <a:t>n</a:t>
            </a:r>
            <a:r>
              <a:rPr lang="en-US" dirty="0" smtClean="0"/>
              <a:t> </a:t>
            </a:r>
            <a:r>
              <a:rPr lang="tr-TR" dirty="0" smtClean="0"/>
              <a:t>Hesaplama </a:t>
            </a:r>
            <a:r>
              <a:rPr lang="tr-TR" dirty="0" smtClean="0">
                <a:solidFill>
                  <a:srgbClr val="FF0000"/>
                </a:solidFill>
              </a:rPr>
              <a:t>Akış Diyagramı</a:t>
            </a:r>
            <a:endParaRPr lang="en-US" dirty="0" smtClean="0">
              <a:solidFill>
                <a:srgbClr val="FF0000"/>
              </a:solidFill>
            </a:endParaRPr>
          </a:p>
        </p:txBody>
      </p:sp>
      <p:grpSp>
        <p:nvGrpSpPr>
          <p:cNvPr id="6148" name="Group 27"/>
          <p:cNvGrpSpPr>
            <a:grpSpLocks/>
          </p:cNvGrpSpPr>
          <p:nvPr/>
        </p:nvGrpSpPr>
        <p:grpSpPr bwMode="auto">
          <a:xfrm>
            <a:off x="3949234" y="1448703"/>
            <a:ext cx="4288992" cy="4632919"/>
            <a:chOff x="1620" y="859"/>
            <a:chExt cx="2932" cy="2784"/>
          </a:xfrm>
        </p:grpSpPr>
        <p:sp>
          <p:nvSpPr>
            <p:cNvPr id="6149" name="Rectangle 3"/>
            <p:cNvSpPr>
              <a:spLocks noChangeArrowheads="1"/>
            </p:cNvSpPr>
            <p:nvPr/>
          </p:nvSpPr>
          <p:spPr bwMode="auto">
            <a:xfrm>
              <a:off x="2282" y="1637"/>
              <a:ext cx="667" cy="204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tr-TR" sz="1400" dirty="0" smtClean="0">
                  <a:latin typeface="Comic Sans MS" pitchFamily="66" charset="0"/>
                </a:rPr>
                <a:t>sayaç</a:t>
              </a:r>
              <a:r>
                <a:rPr lang="en-US" sz="1400" dirty="0" smtClean="0">
                  <a:latin typeface="Comic Sans MS" pitchFamily="66" charset="0"/>
                </a:rPr>
                <a:t> </a:t>
              </a:r>
              <a:r>
                <a:rPr lang="en-US" sz="1400" dirty="0">
                  <a:latin typeface="Comic Sans MS" pitchFamily="66" charset="0"/>
                </a:rPr>
                <a:t>= 0</a:t>
              </a:r>
            </a:p>
          </p:txBody>
        </p:sp>
        <p:sp>
          <p:nvSpPr>
            <p:cNvPr id="429060" name="AutoShape 4"/>
            <p:cNvSpPr>
              <a:spLocks noChangeArrowheads="1"/>
            </p:cNvSpPr>
            <p:nvPr/>
          </p:nvSpPr>
          <p:spPr bwMode="auto">
            <a:xfrm>
              <a:off x="2309" y="859"/>
              <a:ext cx="550" cy="182"/>
            </a:xfrm>
            <a:prstGeom prst="flowChartTerminator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tr-TR" sz="1600" dirty="0" smtClean="0">
                  <a:latin typeface="Comic Sans MS" pitchFamily="66" charset="0"/>
                </a:rPr>
                <a:t>Başla</a:t>
              </a:r>
              <a:endParaRPr lang="en-US" sz="1600" dirty="0">
                <a:latin typeface="Comic Sans MS" pitchFamily="66" charset="0"/>
              </a:endParaRPr>
            </a:p>
          </p:txBody>
        </p:sp>
        <p:sp>
          <p:nvSpPr>
            <p:cNvPr id="6151" name="Line 5"/>
            <p:cNvSpPr>
              <a:spLocks noChangeShapeType="1"/>
            </p:cNvSpPr>
            <p:nvPr/>
          </p:nvSpPr>
          <p:spPr bwMode="auto">
            <a:xfrm>
              <a:off x="2628" y="1515"/>
              <a:ext cx="8" cy="1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 sz="1600"/>
            </a:p>
          </p:txBody>
        </p:sp>
        <p:sp>
          <p:nvSpPr>
            <p:cNvPr id="6152" name="Rectangle 6"/>
            <p:cNvSpPr>
              <a:spLocks noChangeArrowheads="1"/>
            </p:cNvSpPr>
            <p:nvPr/>
          </p:nvSpPr>
          <p:spPr bwMode="auto">
            <a:xfrm>
              <a:off x="2228" y="1964"/>
              <a:ext cx="838" cy="204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tr-TR" sz="1400" dirty="0" smtClean="0">
                  <a:latin typeface="Comic Sans MS" pitchFamily="66" charset="0"/>
                </a:rPr>
                <a:t>sonuç</a:t>
              </a:r>
              <a:r>
                <a:rPr lang="en-US" sz="1400" dirty="0" smtClean="0">
                  <a:latin typeface="Comic Sans MS" pitchFamily="66" charset="0"/>
                </a:rPr>
                <a:t> </a:t>
              </a:r>
              <a:r>
                <a:rPr lang="en-US" sz="1400" dirty="0">
                  <a:latin typeface="Comic Sans MS" pitchFamily="66" charset="0"/>
                </a:rPr>
                <a:t>= 1</a:t>
              </a:r>
            </a:p>
          </p:txBody>
        </p:sp>
        <p:sp>
          <p:nvSpPr>
            <p:cNvPr id="6153" name="Line 7"/>
            <p:cNvSpPr>
              <a:spLocks noChangeShapeType="1"/>
            </p:cNvSpPr>
            <p:nvPr/>
          </p:nvSpPr>
          <p:spPr bwMode="auto">
            <a:xfrm>
              <a:off x="2628" y="1842"/>
              <a:ext cx="8" cy="1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 sz="1600"/>
            </a:p>
          </p:txBody>
        </p:sp>
        <p:sp>
          <p:nvSpPr>
            <p:cNvPr id="6154" name="AutoShape 8"/>
            <p:cNvSpPr>
              <a:spLocks noChangeArrowheads="1"/>
            </p:cNvSpPr>
            <p:nvPr/>
          </p:nvSpPr>
          <p:spPr bwMode="auto">
            <a:xfrm>
              <a:off x="2154" y="2403"/>
              <a:ext cx="1003" cy="347"/>
            </a:xfrm>
            <a:prstGeom prst="flowChartDecision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tr-TR" sz="1400" dirty="0" smtClean="0">
                  <a:latin typeface="Comic Sans MS" pitchFamily="66" charset="0"/>
                </a:rPr>
                <a:t>sayaç</a:t>
              </a:r>
              <a:r>
                <a:rPr lang="en-US" sz="1400" dirty="0" smtClean="0">
                  <a:latin typeface="Comic Sans MS" pitchFamily="66" charset="0"/>
                </a:rPr>
                <a:t> </a:t>
              </a:r>
              <a:r>
                <a:rPr lang="en-US" sz="1400" dirty="0">
                  <a:latin typeface="Comic Sans MS" pitchFamily="66" charset="0"/>
                </a:rPr>
                <a:t>&lt; n?</a:t>
              </a:r>
            </a:p>
          </p:txBody>
        </p:sp>
        <p:sp>
          <p:nvSpPr>
            <p:cNvPr id="6155" name="Line 9"/>
            <p:cNvSpPr>
              <a:spLocks noChangeShapeType="1"/>
            </p:cNvSpPr>
            <p:nvPr/>
          </p:nvSpPr>
          <p:spPr bwMode="auto">
            <a:xfrm>
              <a:off x="2651" y="2169"/>
              <a:ext cx="8" cy="24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 sz="1600"/>
            </a:p>
          </p:txBody>
        </p:sp>
        <p:sp>
          <p:nvSpPr>
            <p:cNvPr id="6156" name="AutoShape 10"/>
            <p:cNvSpPr>
              <a:spLocks noChangeArrowheads="1"/>
            </p:cNvSpPr>
            <p:nvPr/>
          </p:nvSpPr>
          <p:spPr bwMode="auto">
            <a:xfrm>
              <a:off x="1620" y="1182"/>
              <a:ext cx="1983" cy="327"/>
            </a:xfrm>
            <a:prstGeom prst="parallelogram">
              <a:avLst>
                <a:gd name="adj" fmla="val 34445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marL="533400" indent="-533400" algn="ctr"/>
              <a:r>
                <a:rPr lang="tr-TR" sz="1400" dirty="0" smtClean="0"/>
                <a:t>a</a:t>
              </a:r>
              <a:r>
                <a:rPr lang="en-US" sz="1400" baseline="30000" dirty="0" smtClean="0"/>
                <a:t>n</a:t>
              </a:r>
              <a:r>
                <a:rPr lang="tr-TR" sz="1400" baseline="30000" dirty="0" smtClean="0"/>
                <a:t> </a:t>
              </a:r>
              <a:r>
                <a:rPr lang="tr-TR" sz="1400" dirty="0" smtClean="0">
                  <a:latin typeface="Comic Sans MS" pitchFamily="66" charset="0"/>
                </a:rPr>
                <a:t>hesaplamak için </a:t>
              </a:r>
            </a:p>
            <a:p>
              <a:pPr marL="533400" indent="-533400" algn="ctr"/>
              <a:r>
                <a:rPr lang="en-US" sz="1400" dirty="0" smtClean="0">
                  <a:latin typeface="Comic Sans MS" pitchFamily="66" charset="0"/>
                </a:rPr>
                <a:t>“ </a:t>
              </a:r>
              <a:r>
                <a:rPr lang="en-US" sz="1400" dirty="0">
                  <a:latin typeface="Comic Sans MS" pitchFamily="66" charset="0"/>
                </a:rPr>
                <a:t>a” </a:t>
              </a:r>
              <a:r>
                <a:rPr lang="tr-TR" sz="1400" dirty="0">
                  <a:latin typeface="Comic Sans MS" pitchFamily="66" charset="0"/>
                </a:rPr>
                <a:t>ve</a:t>
              </a:r>
              <a:r>
                <a:rPr lang="en-US" sz="1400" dirty="0">
                  <a:latin typeface="Comic Sans MS" pitchFamily="66" charset="0"/>
                </a:rPr>
                <a:t> </a:t>
              </a:r>
              <a:r>
                <a:rPr lang="en-US" sz="1400" dirty="0" smtClean="0">
                  <a:latin typeface="Comic Sans MS" pitchFamily="66" charset="0"/>
                </a:rPr>
                <a:t>“</a:t>
              </a:r>
              <a:r>
                <a:rPr lang="en-US" sz="1400" dirty="0">
                  <a:latin typeface="Comic Sans MS" pitchFamily="66" charset="0"/>
                </a:rPr>
                <a:t>n”</a:t>
              </a:r>
              <a:r>
                <a:rPr lang="tr-TR" sz="1400" dirty="0">
                  <a:latin typeface="Comic Sans MS" pitchFamily="66" charset="0"/>
                </a:rPr>
                <a:t> </a:t>
              </a:r>
              <a:r>
                <a:rPr lang="tr-TR" sz="1400" dirty="0" smtClean="0">
                  <a:latin typeface="Comic Sans MS" pitchFamily="66" charset="0"/>
                </a:rPr>
                <a:t>değerlerini giriniz</a:t>
              </a:r>
              <a:endParaRPr lang="en-US" sz="1400" dirty="0">
                <a:latin typeface="Comic Sans MS" pitchFamily="66" charset="0"/>
              </a:endParaRPr>
            </a:p>
          </p:txBody>
        </p:sp>
        <p:sp>
          <p:nvSpPr>
            <p:cNvPr id="6157" name="Line 11"/>
            <p:cNvSpPr>
              <a:spLocks noChangeShapeType="1"/>
            </p:cNvSpPr>
            <p:nvPr/>
          </p:nvSpPr>
          <p:spPr bwMode="auto">
            <a:xfrm>
              <a:off x="2605" y="1054"/>
              <a:ext cx="8" cy="1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 sz="1600"/>
            </a:p>
          </p:txBody>
        </p:sp>
        <p:sp>
          <p:nvSpPr>
            <p:cNvPr id="6158" name="AutoShape 12"/>
            <p:cNvSpPr>
              <a:spLocks noChangeArrowheads="1"/>
            </p:cNvSpPr>
            <p:nvPr/>
          </p:nvSpPr>
          <p:spPr bwMode="auto">
            <a:xfrm>
              <a:off x="1950" y="3044"/>
              <a:ext cx="1210" cy="264"/>
            </a:xfrm>
            <a:prstGeom prst="flowChartDocumen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tr-TR" sz="1400" dirty="0" smtClean="0">
                  <a:latin typeface="Comic Sans MS" pitchFamily="66" charset="0"/>
                </a:rPr>
                <a:t>sonucu </a:t>
              </a:r>
              <a:r>
                <a:rPr lang="tr-TR" sz="1400" dirty="0">
                  <a:latin typeface="Comic Sans MS" pitchFamily="66" charset="0"/>
                </a:rPr>
                <a:t>yazdır</a:t>
              </a:r>
              <a:endParaRPr lang="en-US" sz="1400" dirty="0">
                <a:latin typeface="Comic Sans MS" pitchFamily="66" charset="0"/>
              </a:endParaRPr>
            </a:p>
          </p:txBody>
        </p:sp>
        <p:sp>
          <p:nvSpPr>
            <p:cNvPr id="6159" name="Line 13"/>
            <p:cNvSpPr>
              <a:spLocks noChangeShapeType="1"/>
            </p:cNvSpPr>
            <p:nvPr/>
          </p:nvSpPr>
          <p:spPr bwMode="auto">
            <a:xfrm>
              <a:off x="2661" y="2750"/>
              <a:ext cx="6" cy="29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 sz="1600"/>
            </a:p>
          </p:txBody>
        </p:sp>
        <p:sp>
          <p:nvSpPr>
            <p:cNvPr id="6160" name="Text Box 14"/>
            <p:cNvSpPr txBox="1">
              <a:spLocks noChangeArrowheads="1"/>
            </p:cNvSpPr>
            <p:nvPr/>
          </p:nvSpPr>
          <p:spPr bwMode="auto">
            <a:xfrm>
              <a:off x="2416" y="2693"/>
              <a:ext cx="206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tr-TR" sz="1400">
                  <a:latin typeface="Comic Sans MS" pitchFamily="66" charset="0"/>
                </a:rPr>
                <a:t>H</a:t>
              </a:r>
              <a:endParaRPr lang="en-US" sz="1400">
                <a:latin typeface="Comic Sans MS" pitchFamily="66" charset="0"/>
              </a:endParaRPr>
            </a:p>
          </p:txBody>
        </p:sp>
        <p:sp>
          <p:nvSpPr>
            <p:cNvPr id="6161" name="Line 15"/>
            <p:cNvSpPr>
              <a:spLocks noChangeShapeType="1"/>
            </p:cNvSpPr>
            <p:nvPr/>
          </p:nvSpPr>
          <p:spPr bwMode="auto">
            <a:xfrm flipV="1">
              <a:off x="3164" y="2576"/>
              <a:ext cx="640" cy="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 sz="1600"/>
            </a:p>
          </p:txBody>
        </p:sp>
        <p:sp>
          <p:nvSpPr>
            <p:cNvPr id="429072" name="AutoShape 16"/>
            <p:cNvSpPr>
              <a:spLocks noChangeArrowheads="1"/>
            </p:cNvSpPr>
            <p:nvPr/>
          </p:nvSpPr>
          <p:spPr bwMode="auto">
            <a:xfrm>
              <a:off x="2375" y="3461"/>
              <a:ext cx="550" cy="182"/>
            </a:xfrm>
            <a:prstGeom prst="flowChartTerminator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tr-TR" sz="1400" dirty="0" smtClean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</a:rPr>
                <a:t>Bitir</a:t>
              </a:r>
              <a:endParaRPr lang="en-US" sz="1600" dirty="0">
                <a:latin typeface="Comic Sans MS" pitchFamily="66" charset="0"/>
              </a:endParaRPr>
            </a:p>
          </p:txBody>
        </p:sp>
        <p:sp>
          <p:nvSpPr>
            <p:cNvPr id="6163" name="Line 17"/>
            <p:cNvSpPr>
              <a:spLocks noChangeShapeType="1"/>
            </p:cNvSpPr>
            <p:nvPr/>
          </p:nvSpPr>
          <p:spPr bwMode="auto">
            <a:xfrm>
              <a:off x="2647" y="3308"/>
              <a:ext cx="20" cy="1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 sz="1600"/>
            </a:p>
          </p:txBody>
        </p:sp>
        <p:sp>
          <p:nvSpPr>
            <p:cNvPr id="6164" name="Text Box 18"/>
            <p:cNvSpPr txBox="1">
              <a:spLocks noChangeArrowheads="1"/>
            </p:cNvSpPr>
            <p:nvPr/>
          </p:nvSpPr>
          <p:spPr bwMode="auto">
            <a:xfrm>
              <a:off x="3153" y="2410"/>
              <a:ext cx="189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tr-TR" sz="1400">
                  <a:latin typeface="Comic Sans MS" pitchFamily="66" charset="0"/>
                </a:rPr>
                <a:t>E</a:t>
              </a:r>
              <a:endParaRPr lang="en-US" sz="1400">
                <a:latin typeface="Comic Sans MS" pitchFamily="66" charset="0"/>
              </a:endParaRPr>
            </a:p>
          </p:txBody>
        </p:sp>
        <p:sp>
          <p:nvSpPr>
            <p:cNvPr id="6165" name="Rectangle 19"/>
            <p:cNvSpPr>
              <a:spLocks noChangeArrowheads="1"/>
            </p:cNvSpPr>
            <p:nvPr/>
          </p:nvSpPr>
          <p:spPr bwMode="auto">
            <a:xfrm>
              <a:off x="3247" y="2840"/>
              <a:ext cx="1075" cy="204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tr-TR" sz="1400" dirty="0" smtClean="0">
                  <a:latin typeface="Comic Sans MS" pitchFamily="66" charset="0"/>
                </a:rPr>
                <a:t>sonuç </a:t>
              </a:r>
              <a:r>
                <a:rPr lang="en-US" sz="1400" dirty="0" smtClean="0">
                  <a:latin typeface="Comic Sans MS" pitchFamily="66" charset="0"/>
                </a:rPr>
                <a:t>=</a:t>
              </a:r>
              <a:r>
                <a:rPr lang="tr-TR" sz="1400" dirty="0" smtClean="0">
                  <a:latin typeface="Comic Sans MS" pitchFamily="66" charset="0"/>
                </a:rPr>
                <a:t> sonuç *</a:t>
              </a:r>
              <a:r>
                <a:rPr lang="en-US" sz="1400" dirty="0" smtClean="0">
                  <a:latin typeface="Comic Sans MS" pitchFamily="66" charset="0"/>
                </a:rPr>
                <a:t> a</a:t>
              </a:r>
              <a:endParaRPr lang="en-US" sz="1400" dirty="0">
                <a:latin typeface="Comic Sans MS" pitchFamily="66" charset="0"/>
              </a:endParaRPr>
            </a:p>
          </p:txBody>
        </p:sp>
        <p:sp>
          <p:nvSpPr>
            <p:cNvPr id="6166" name="Line 20"/>
            <p:cNvSpPr>
              <a:spLocks noChangeShapeType="1"/>
            </p:cNvSpPr>
            <p:nvPr/>
          </p:nvSpPr>
          <p:spPr bwMode="auto">
            <a:xfrm>
              <a:off x="3804" y="2576"/>
              <a:ext cx="8" cy="26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 sz="1600"/>
            </a:p>
          </p:txBody>
        </p:sp>
        <p:sp>
          <p:nvSpPr>
            <p:cNvPr id="6167" name="Rectangle 21"/>
            <p:cNvSpPr>
              <a:spLocks noChangeArrowheads="1"/>
            </p:cNvSpPr>
            <p:nvPr/>
          </p:nvSpPr>
          <p:spPr bwMode="auto">
            <a:xfrm>
              <a:off x="3342" y="3206"/>
              <a:ext cx="980" cy="204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tr-TR" sz="1400" dirty="0" smtClean="0">
                  <a:latin typeface="Comic Sans MS" pitchFamily="66" charset="0"/>
                </a:rPr>
                <a:t>Sayaç = sayaç + 1</a:t>
              </a:r>
              <a:endParaRPr lang="en-US" sz="1400" dirty="0">
                <a:latin typeface="Comic Sans MS" pitchFamily="66" charset="0"/>
              </a:endParaRPr>
            </a:p>
          </p:txBody>
        </p:sp>
        <p:sp>
          <p:nvSpPr>
            <p:cNvPr id="6168" name="Line 22"/>
            <p:cNvSpPr>
              <a:spLocks noChangeShapeType="1"/>
            </p:cNvSpPr>
            <p:nvPr/>
          </p:nvSpPr>
          <p:spPr bwMode="auto">
            <a:xfrm>
              <a:off x="3819" y="3044"/>
              <a:ext cx="8" cy="17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 sz="1600"/>
            </a:p>
          </p:txBody>
        </p:sp>
        <p:sp>
          <p:nvSpPr>
            <p:cNvPr id="6169" name="Line 23"/>
            <p:cNvSpPr>
              <a:spLocks noChangeShapeType="1"/>
            </p:cNvSpPr>
            <p:nvPr/>
          </p:nvSpPr>
          <p:spPr bwMode="auto">
            <a:xfrm flipH="1" flipV="1">
              <a:off x="4521" y="2286"/>
              <a:ext cx="28" cy="1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 sz="1600"/>
            </a:p>
          </p:txBody>
        </p:sp>
        <p:sp>
          <p:nvSpPr>
            <p:cNvPr id="6170" name="Line 24"/>
            <p:cNvSpPr>
              <a:spLocks noChangeShapeType="1"/>
            </p:cNvSpPr>
            <p:nvPr/>
          </p:nvSpPr>
          <p:spPr bwMode="auto">
            <a:xfrm>
              <a:off x="2639" y="2287"/>
              <a:ext cx="1875" cy="1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 sz="1600"/>
            </a:p>
          </p:txBody>
        </p:sp>
        <p:sp>
          <p:nvSpPr>
            <p:cNvPr id="6171" name="Line 25"/>
            <p:cNvSpPr>
              <a:spLocks noChangeShapeType="1"/>
            </p:cNvSpPr>
            <p:nvPr/>
          </p:nvSpPr>
          <p:spPr bwMode="auto">
            <a:xfrm>
              <a:off x="3835" y="3418"/>
              <a:ext cx="8" cy="17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 sz="1600"/>
            </a:p>
          </p:txBody>
        </p:sp>
        <p:sp>
          <p:nvSpPr>
            <p:cNvPr id="6172" name="Line 26"/>
            <p:cNvSpPr>
              <a:spLocks noChangeShapeType="1"/>
            </p:cNvSpPr>
            <p:nvPr/>
          </p:nvSpPr>
          <p:spPr bwMode="auto">
            <a:xfrm flipV="1">
              <a:off x="3842" y="3557"/>
              <a:ext cx="710" cy="1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 sz="1600"/>
            </a:p>
          </p:txBody>
        </p:sp>
      </p:grpSp>
      <p:sp>
        <p:nvSpPr>
          <p:cNvPr id="29" name="Rectangle 3"/>
          <p:cNvSpPr txBox="1">
            <a:spLocks noChangeArrowheads="1"/>
          </p:cNvSpPr>
          <p:nvPr/>
        </p:nvSpPr>
        <p:spPr bwMode="auto">
          <a:xfrm>
            <a:off x="423069" y="1373787"/>
            <a:ext cx="3087882" cy="4707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CC33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rgbClr val="003399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266700" indent="-266700"/>
            <a:r>
              <a:rPr lang="tr-TR" sz="2000" dirty="0" smtClean="0"/>
              <a:t>Açıkça “sayaç” “n” değerine ulaşana kadar 5.1 ve 5.2 adımlarının tekrarlamalarını istiyoruz. </a:t>
            </a:r>
          </a:p>
          <a:p>
            <a:pPr marL="266700" indent="-266700"/>
            <a:endParaRPr lang="en-US" sz="2000" dirty="0" smtClean="0"/>
          </a:p>
          <a:p>
            <a:pPr marL="266700" indent="-266700"/>
            <a:r>
              <a:rPr lang="tr-TR" sz="2000" dirty="0" smtClean="0"/>
              <a:t>Bunun anlamı; 5.1 ve 5.2 basamaklarını koşul sağlandıkça bir döngü içinde çalışmalarını istiyoruz.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8384149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ABB4671-65C6-4914-BA00-FAE2E270A2B5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661988" y="304800"/>
            <a:ext cx="7983537" cy="558800"/>
          </a:xfrm>
        </p:spPr>
        <p:txBody>
          <a:bodyPr/>
          <a:lstStyle/>
          <a:p>
            <a:r>
              <a:rPr lang="tr-TR" dirty="0" smtClean="0"/>
              <a:t>Not</a:t>
            </a:r>
            <a:endParaRPr lang="en-US" dirty="0" smtClean="0"/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3700" y="1121408"/>
            <a:ext cx="8413750" cy="1216354"/>
          </a:xfrm>
        </p:spPr>
        <p:txBody>
          <a:bodyPr/>
          <a:lstStyle/>
          <a:p>
            <a:r>
              <a:rPr lang="tr-TR" sz="2400" dirty="0" smtClean="0"/>
              <a:t>Döngü yapılarında döngü kontrolünü sağlayan koşul yapısı döngünün başında veya sonunda olabilir. </a:t>
            </a:r>
          </a:p>
          <a:p>
            <a:pPr lvl="1"/>
            <a:r>
              <a:rPr lang="tr-TR" sz="2000" dirty="0" smtClean="0">
                <a:solidFill>
                  <a:schemeClr val="accent2"/>
                </a:solidFill>
              </a:rPr>
              <a:t>Bu kurulan mantığa göre tasarımcıya kalmıştır</a:t>
            </a:r>
            <a:endParaRPr lang="en-US" sz="2000" dirty="0" smtClean="0"/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1059433" y="2561620"/>
            <a:ext cx="2514600" cy="2514600"/>
            <a:chOff x="3405" y="2237"/>
            <a:chExt cx="1584" cy="1584"/>
          </a:xfrm>
        </p:grpSpPr>
        <p:sp>
          <p:nvSpPr>
            <p:cNvPr id="8199" name="Freeform 6"/>
            <p:cNvSpPr>
              <a:spLocks/>
            </p:cNvSpPr>
            <p:nvPr/>
          </p:nvSpPr>
          <p:spPr bwMode="auto">
            <a:xfrm>
              <a:off x="3789" y="2333"/>
              <a:ext cx="1200" cy="1449"/>
            </a:xfrm>
            <a:custGeom>
              <a:avLst/>
              <a:gdLst>
                <a:gd name="T0" fmla="*/ 569 w 1200"/>
                <a:gd name="T1" fmla="*/ 1321 h 1449"/>
                <a:gd name="T2" fmla="*/ 569 w 1200"/>
                <a:gd name="T3" fmla="*/ 1449 h 1449"/>
                <a:gd name="T4" fmla="*/ 1200 w 1200"/>
                <a:gd name="T5" fmla="*/ 1449 h 1449"/>
                <a:gd name="T6" fmla="*/ 1200 w 1200"/>
                <a:gd name="T7" fmla="*/ 0 h 1449"/>
                <a:gd name="T8" fmla="*/ 0 w 1200"/>
                <a:gd name="T9" fmla="*/ 0 h 14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00"/>
                <a:gd name="T16" fmla="*/ 0 h 1449"/>
                <a:gd name="T17" fmla="*/ 1200 w 1200"/>
                <a:gd name="T18" fmla="*/ 1449 h 14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00" h="1449">
                  <a:moveTo>
                    <a:pt x="569" y="1321"/>
                  </a:moveTo>
                  <a:lnTo>
                    <a:pt x="569" y="1449"/>
                  </a:lnTo>
                  <a:lnTo>
                    <a:pt x="1200" y="1449"/>
                  </a:lnTo>
                  <a:lnTo>
                    <a:pt x="1200" y="0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8200" name="Line 7"/>
            <p:cNvSpPr>
              <a:spLocks noChangeShapeType="1"/>
            </p:cNvSpPr>
            <p:nvPr/>
          </p:nvSpPr>
          <p:spPr bwMode="auto">
            <a:xfrm>
              <a:off x="3789" y="2237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03464" name="AutoShape 8"/>
            <p:cNvSpPr>
              <a:spLocks noChangeArrowheads="1"/>
            </p:cNvSpPr>
            <p:nvPr/>
          </p:nvSpPr>
          <p:spPr bwMode="auto">
            <a:xfrm>
              <a:off x="3405" y="2477"/>
              <a:ext cx="768" cy="384"/>
            </a:xfrm>
            <a:prstGeom prst="flowChartDecision">
              <a:avLst/>
            </a:prstGeom>
            <a:solidFill>
              <a:srgbClr val="DDDDDD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tr-TR" sz="1200" b="1" dirty="0" smtClean="0">
                  <a:solidFill>
                    <a:srgbClr val="0000FF"/>
                  </a:solidFill>
                  <a:latin typeface="Verdana" pitchFamily="34" charset="0"/>
                </a:rPr>
                <a:t>koşul</a:t>
              </a:r>
              <a:endParaRPr lang="en-US" sz="1200" b="1" dirty="0">
                <a:solidFill>
                  <a:srgbClr val="0000FF"/>
                </a:solidFill>
                <a:latin typeface="Verdana" pitchFamily="34" charset="0"/>
              </a:endParaRPr>
            </a:p>
          </p:txBody>
        </p:sp>
        <p:sp>
          <p:nvSpPr>
            <p:cNvPr id="8202" name="Freeform 9"/>
            <p:cNvSpPr>
              <a:spLocks/>
            </p:cNvSpPr>
            <p:nvPr/>
          </p:nvSpPr>
          <p:spPr bwMode="auto">
            <a:xfrm>
              <a:off x="4173" y="2669"/>
              <a:ext cx="192" cy="240"/>
            </a:xfrm>
            <a:custGeom>
              <a:avLst/>
              <a:gdLst>
                <a:gd name="T0" fmla="*/ 0 w 199"/>
                <a:gd name="T1" fmla="*/ 0 h 240"/>
                <a:gd name="T2" fmla="*/ 166 w 199"/>
                <a:gd name="T3" fmla="*/ 0 h 240"/>
                <a:gd name="T4" fmla="*/ 160 w 199"/>
                <a:gd name="T5" fmla="*/ 240 h 240"/>
                <a:gd name="T6" fmla="*/ 0 60000 65536"/>
                <a:gd name="T7" fmla="*/ 0 60000 65536"/>
                <a:gd name="T8" fmla="*/ 0 60000 65536"/>
                <a:gd name="T9" fmla="*/ 0 w 199"/>
                <a:gd name="T10" fmla="*/ 0 h 240"/>
                <a:gd name="T11" fmla="*/ 199 w 199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9" h="240">
                  <a:moveTo>
                    <a:pt x="0" y="0"/>
                  </a:moveTo>
                  <a:lnTo>
                    <a:pt x="199" y="0"/>
                  </a:lnTo>
                  <a:lnTo>
                    <a:pt x="192" y="24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03466" name="Text Box 10"/>
            <p:cNvSpPr txBox="1">
              <a:spLocks noChangeArrowheads="1"/>
            </p:cNvSpPr>
            <p:nvPr/>
          </p:nvSpPr>
          <p:spPr bwMode="auto">
            <a:xfrm>
              <a:off x="4173" y="2525"/>
              <a:ext cx="240" cy="17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tr-TR" sz="1200" b="1" dirty="0" smtClean="0">
                  <a:effectLst>
                    <a:outerShdw blurRad="38100" dist="38100" dir="2700000" algn="tl">
                      <a:srgbClr val="FFFFFF"/>
                    </a:outerShdw>
                  </a:effectLst>
                  <a:latin typeface="Verdana" pitchFamily="34" charset="0"/>
                </a:rPr>
                <a:t>E</a:t>
              </a:r>
              <a:endParaRPr lang="en-US" sz="12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Verdana" pitchFamily="34" charset="0"/>
              </a:endParaRPr>
            </a:p>
          </p:txBody>
        </p:sp>
        <p:grpSp>
          <p:nvGrpSpPr>
            <p:cNvPr id="3" name="Group 11"/>
            <p:cNvGrpSpPr>
              <a:grpSpLocks/>
            </p:cNvGrpSpPr>
            <p:nvPr/>
          </p:nvGrpSpPr>
          <p:grpSpPr bwMode="auto">
            <a:xfrm>
              <a:off x="3597" y="2861"/>
              <a:ext cx="240" cy="960"/>
              <a:chOff x="624" y="2256"/>
              <a:chExt cx="240" cy="1392"/>
            </a:xfrm>
          </p:grpSpPr>
          <p:sp>
            <p:nvSpPr>
              <p:cNvPr id="8210" name="Line 12"/>
              <p:cNvSpPr>
                <a:spLocks noChangeShapeType="1"/>
              </p:cNvSpPr>
              <p:nvPr/>
            </p:nvSpPr>
            <p:spPr bwMode="auto">
              <a:xfrm>
                <a:off x="816" y="2256"/>
                <a:ext cx="0" cy="13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lg" len="lg"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03469" name="Text Box 13"/>
              <p:cNvSpPr txBox="1">
                <a:spLocks noChangeArrowheads="1"/>
              </p:cNvSpPr>
              <p:nvPr/>
            </p:nvSpPr>
            <p:spPr bwMode="auto">
              <a:xfrm>
                <a:off x="624" y="2256"/>
                <a:ext cx="240" cy="25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  <a:defRPr/>
                </a:pPr>
                <a:r>
                  <a:rPr lang="tr-TR" sz="1200" b="1" dirty="0" smtClean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Verdana" pitchFamily="34" charset="0"/>
                  </a:rPr>
                  <a:t>H</a:t>
                </a:r>
                <a:endParaRPr lang="en-US" sz="12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Verdana" pitchFamily="34" charset="0"/>
                </a:endParaRPr>
              </a:p>
            </p:txBody>
          </p:sp>
        </p:grpSp>
        <p:grpSp>
          <p:nvGrpSpPr>
            <p:cNvPr id="4" name="Group 14"/>
            <p:cNvGrpSpPr>
              <a:grpSpLocks/>
            </p:cNvGrpSpPr>
            <p:nvPr/>
          </p:nvGrpSpPr>
          <p:grpSpPr bwMode="auto">
            <a:xfrm>
              <a:off x="3981" y="2909"/>
              <a:ext cx="768" cy="384"/>
              <a:chOff x="1008" y="2304"/>
              <a:chExt cx="768" cy="384"/>
            </a:xfrm>
          </p:grpSpPr>
          <p:sp>
            <p:nvSpPr>
              <p:cNvPr id="8208" name="Line 15"/>
              <p:cNvSpPr>
                <a:spLocks noChangeShapeType="1"/>
              </p:cNvSpPr>
              <p:nvPr/>
            </p:nvSpPr>
            <p:spPr bwMode="auto">
              <a:xfrm>
                <a:off x="1392" y="2496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lg" len="lg"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03472" name="AutoShape 16"/>
              <p:cNvSpPr>
                <a:spLocks noChangeArrowheads="1"/>
              </p:cNvSpPr>
              <p:nvPr/>
            </p:nvSpPr>
            <p:spPr bwMode="auto">
              <a:xfrm>
                <a:off x="1008" y="2304"/>
                <a:ext cx="768" cy="192"/>
              </a:xfrm>
              <a:prstGeom prst="flowChartProcess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r>
                  <a:rPr lang="tr-TR" sz="1200" b="1" dirty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Verdana" pitchFamily="34" charset="0"/>
                  </a:rPr>
                  <a:t>ifade</a:t>
                </a:r>
                <a:r>
                  <a:rPr lang="en-US" sz="1200" b="1" dirty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Verdana" pitchFamily="34" charset="0"/>
                  </a:rPr>
                  <a:t>1</a:t>
                </a:r>
              </a:p>
            </p:txBody>
          </p:sp>
        </p:grpSp>
        <p:sp>
          <p:nvSpPr>
            <p:cNvPr id="403473" name="AutoShape 17"/>
            <p:cNvSpPr>
              <a:spLocks noChangeArrowheads="1"/>
            </p:cNvSpPr>
            <p:nvPr/>
          </p:nvSpPr>
          <p:spPr bwMode="auto">
            <a:xfrm>
              <a:off x="3981" y="3293"/>
              <a:ext cx="768" cy="192"/>
            </a:xfrm>
            <a:prstGeom prst="flowChartProcess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tr-TR" sz="12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Verdana" pitchFamily="34" charset="0"/>
                </a:rPr>
                <a:t>ifade</a:t>
              </a:r>
              <a:r>
                <a:rPr lang="en-US" sz="12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Verdana" pitchFamily="34" charset="0"/>
                </a:rPr>
                <a:t>2</a:t>
              </a:r>
            </a:p>
          </p:txBody>
        </p:sp>
        <p:sp>
          <p:nvSpPr>
            <p:cNvPr id="403474" name="Text Box 18"/>
            <p:cNvSpPr txBox="1">
              <a:spLocks noChangeArrowheads="1"/>
            </p:cNvSpPr>
            <p:nvPr/>
          </p:nvSpPr>
          <p:spPr bwMode="auto">
            <a:xfrm>
              <a:off x="4206" y="3457"/>
              <a:ext cx="288" cy="17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sz="12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Verdana" pitchFamily="34" charset="0"/>
                </a:rPr>
                <a:t>...</a:t>
              </a:r>
            </a:p>
          </p:txBody>
        </p:sp>
      </p:grpSp>
      <p:grpSp>
        <p:nvGrpSpPr>
          <p:cNvPr id="20" name="Group 18"/>
          <p:cNvGrpSpPr>
            <a:grpSpLocks/>
          </p:cNvGrpSpPr>
          <p:nvPr/>
        </p:nvGrpSpPr>
        <p:grpSpPr bwMode="auto">
          <a:xfrm>
            <a:off x="5696011" y="2663904"/>
            <a:ext cx="1676400" cy="2590800"/>
            <a:chOff x="3803" y="2316"/>
            <a:chExt cx="1056" cy="1632"/>
          </a:xfrm>
        </p:grpSpPr>
        <p:sp>
          <p:nvSpPr>
            <p:cNvPr id="21" name="Freeform 6"/>
            <p:cNvSpPr>
              <a:spLocks/>
            </p:cNvSpPr>
            <p:nvPr/>
          </p:nvSpPr>
          <p:spPr bwMode="auto">
            <a:xfrm>
              <a:off x="4187" y="2412"/>
              <a:ext cx="672" cy="1129"/>
            </a:xfrm>
            <a:custGeom>
              <a:avLst/>
              <a:gdLst>
                <a:gd name="T0" fmla="*/ 21 w 1200"/>
                <a:gd name="T1" fmla="*/ 1129 h 1129"/>
                <a:gd name="T2" fmla="*/ 66 w 1200"/>
                <a:gd name="T3" fmla="*/ 1129 h 1129"/>
                <a:gd name="T4" fmla="*/ 66 w 1200"/>
                <a:gd name="T5" fmla="*/ 0 h 1129"/>
                <a:gd name="T6" fmla="*/ 0 w 1200"/>
                <a:gd name="T7" fmla="*/ 0 h 112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00"/>
                <a:gd name="T13" fmla="*/ 0 h 1129"/>
                <a:gd name="T14" fmla="*/ 1200 w 1200"/>
                <a:gd name="T15" fmla="*/ 1129 h 112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00" h="1129">
                  <a:moveTo>
                    <a:pt x="379" y="1129"/>
                  </a:moveTo>
                  <a:lnTo>
                    <a:pt x="1193" y="1129"/>
                  </a:lnTo>
                  <a:lnTo>
                    <a:pt x="1200" y="0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2" name="Line 7"/>
            <p:cNvSpPr>
              <a:spLocks noChangeShapeType="1"/>
            </p:cNvSpPr>
            <p:nvPr/>
          </p:nvSpPr>
          <p:spPr bwMode="auto">
            <a:xfrm>
              <a:off x="4187" y="2316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3" name="AutoShape 8"/>
            <p:cNvSpPr>
              <a:spLocks noChangeArrowheads="1"/>
            </p:cNvSpPr>
            <p:nvPr/>
          </p:nvSpPr>
          <p:spPr bwMode="auto">
            <a:xfrm>
              <a:off x="3803" y="3372"/>
              <a:ext cx="768" cy="336"/>
            </a:xfrm>
            <a:prstGeom prst="flowChartDecision">
              <a:avLst/>
            </a:prstGeom>
            <a:solidFill>
              <a:srgbClr val="DDDDDD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tr-TR" sz="1200" b="1" dirty="0" smtClean="0">
                  <a:solidFill>
                    <a:srgbClr val="0000FF"/>
                  </a:solidFill>
                  <a:latin typeface="Verdana" pitchFamily="34" charset="0"/>
                </a:rPr>
                <a:t>koşul</a:t>
              </a:r>
              <a:endParaRPr lang="en-US" sz="1200" b="1" dirty="0">
                <a:solidFill>
                  <a:srgbClr val="0000FF"/>
                </a:solidFill>
                <a:latin typeface="Verdana" pitchFamily="34" charset="0"/>
              </a:endParaRPr>
            </a:p>
          </p:txBody>
        </p:sp>
        <p:sp>
          <p:nvSpPr>
            <p:cNvPr id="24" name="Text Box 9"/>
            <p:cNvSpPr txBox="1">
              <a:spLocks noChangeArrowheads="1"/>
            </p:cNvSpPr>
            <p:nvPr/>
          </p:nvSpPr>
          <p:spPr bwMode="auto">
            <a:xfrm>
              <a:off x="4475" y="3372"/>
              <a:ext cx="240" cy="17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tr-TR" sz="1200" b="1" dirty="0" smtClean="0">
                  <a:effectLst>
                    <a:outerShdw blurRad="38100" dist="38100" dir="2700000" algn="tl">
                      <a:srgbClr val="FFFFFF"/>
                    </a:outerShdw>
                  </a:effectLst>
                  <a:latin typeface="Verdana" pitchFamily="34" charset="0"/>
                </a:rPr>
                <a:t>E</a:t>
              </a:r>
              <a:endParaRPr lang="en-US" sz="12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Verdana" pitchFamily="34" charset="0"/>
              </a:endParaRPr>
            </a:p>
          </p:txBody>
        </p:sp>
        <p:grpSp>
          <p:nvGrpSpPr>
            <p:cNvPr id="25" name="Group 10"/>
            <p:cNvGrpSpPr>
              <a:grpSpLocks/>
            </p:cNvGrpSpPr>
            <p:nvPr/>
          </p:nvGrpSpPr>
          <p:grpSpPr bwMode="auto">
            <a:xfrm>
              <a:off x="3995" y="3708"/>
              <a:ext cx="240" cy="240"/>
              <a:chOff x="624" y="2256"/>
              <a:chExt cx="240" cy="1392"/>
            </a:xfrm>
          </p:grpSpPr>
          <p:sp>
            <p:nvSpPr>
              <p:cNvPr id="31" name="Line 11"/>
              <p:cNvSpPr>
                <a:spLocks noChangeShapeType="1"/>
              </p:cNvSpPr>
              <p:nvPr/>
            </p:nvSpPr>
            <p:spPr bwMode="auto">
              <a:xfrm>
                <a:off x="816" y="2256"/>
                <a:ext cx="0" cy="13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lg" len="lg"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2" name="Text Box 12"/>
              <p:cNvSpPr txBox="1">
                <a:spLocks noChangeArrowheads="1"/>
              </p:cNvSpPr>
              <p:nvPr/>
            </p:nvSpPr>
            <p:spPr bwMode="auto">
              <a:xfrm>
                <a:off x="624" y="2256"/>
                <a:ext cx="240" cy="1003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  <a:defRPr/>
                </a:pPr>
                <a:r>
                  <a:rPr lang="tr-TR" sz="1200" b="1" dirty="0" smtClean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Verdana" pitchFamily="34" charset="0"/>
                  </a:rPr>
                  <a:t>H</a:t>
                </a:r>
                <a:endParaRPr lang="en-US" sz="12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Verdana" pitchFamily="34" charset="0"/>
                </a:endParaRPr>
              </a:p>
            </p:txBody>
          </p:sp>
        </p:grpSp>
        <p:sp>
          <p:nvSpPr>
            <p:cNvPr id="26" name="Line 13"/>
            <p:cNvSpPr>
              <a:spLocks noChangeShapeType="1"/>
            </p:cNvSpPr>
            <p:nvPr/>
          </p:nvSpPr>
          <p:spPr bwMode="auto">
            <a:xfrm>
              <a:off x="4187" y="2748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7" name="AutoShape 14"/>
            <p:cNvSpPr>
              <a:spLocks noChangeArrowheads="1"/>
            </p:cNvSpPr>
            <p:nvPr/>
          </p:nvSpPr>
          <p:spPr bwMode="auto">
            <a:xfrm>
              <a:off x="3803" y="2556"/>
              <a:ext cx="768" cy="192"/>
            </a:xfrm>
            <a:prstGeom prst="flowChartProcess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tr-TR" sz="12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Verdana" pitchFamily="34" charset="0"/>
                </a:rPr>
                <a:t>ifade</a:t>
              </a:r>
              <a:r>
                <a:rPr lang="en-US" sz="12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Verdana" pitchFamily="34" charset="0"/>
                </a:rPr>
                <a:t>1</a:t>
              </a:r>
            </a:p>
          </p:txBody>
        </p:sp>
        <p:sp>
          <p:nvSpPr>
            <p:cNvPr id="28" name="AutoShape 15"/>
            <p:cNvSpPr>
              <a:spLocks noChangeArrowheads="1"/>
            </p:cNvSpPr>
            <p:nvPr/>
          </p:nvSpPr>
          <p:spPr bwMode="auto">
            <a:xfrm>
              <a:off x="3803" y="2892"/>
              <a:ext cx="768" cy="192"/>
            </a:xfrm>
            <a:prstGeom prst="flowChartProcess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tr-TR" sz="12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Verdana" pitchFamily="34" charset="0"/>
                </a:rPr>
                <a:t>ifade</a:t>
              </a:r>
              <a:r>
                <a:rPr lang="en-US" sz="12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Verdana" pitchFamily="34" charset="0"/>
                </a:rPr>
                <a:t>2</a:t>
              </a:r>
            </a:p>
          </p:txBody>
        </p:sp>
        <p:sp>
          <p:nvSpPr>
            <p:cNvPr id="29" name="Text Box 16"/>
            <p:cNvSpPr txBox="1">
              <a:spLocks noChangeArrowheads="1"/>
            </p:cNvSpPr>
            <p:nvPr/>
          </p:nvSpPr>
          <p:spPr bwMode="auto">
            <a:xfrm>
              <a:off x="4043" y="3036"/>
              <a:ext cx="288" cy="17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sz="12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Verdana" pitchFamily="34" charset="0"/>
                </a:rPr>
                <a:t>...</a:t>
              </a:r>
            </a:p>
          </p:txBody>
        </p:sp>
        <p:sp>
          <p:nvSpPr>
            <p:cNvPr id="30" name="Line 17"/>
            <p:cNvSpPr>
              <a:spLocks noChangeShapeType="1"/>
            </p:cNvSpPr>
            <p:nvPr/>
          </p:nvSpPr>
          <p:spPr bwMode="auto">
            <a:xfrm>
              <a:off x="4187" y="3228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tr-TR"/>
            </a:p>
          </p:txBody>
        </p:sp>
      </p:grp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1698328" y="5488834"/>
            <a:ext cx="1770210" cy="431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CC33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rgbClr val="003399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tr-TR" sz="2000" dirty="0" smtClean="0"/>
              <a:t>Koşul Başta</a:t>
            </a:r>
            <a:endParaRPr lang="en-US" sz="2000" dirty="0" smtClean="0"/>
          </a:p>
        </p:txBody>
      </p:sp>
      <p:sp>
        <p:nvSpPr>
          <p:cNvPr id="34" name="Rectangle 3"/>
          <p:cNvSpPr txBox="1">
            <a:spLocks noChangeArrowheads="1"/>
          </p:cNvSpPr>
          <p:nvPr/>
        </p:nvSpPr>
        <p:spPr bwMode="auto">
          <a:xfrm>
            <a:off x="5696011" y="5468484"/>
            <a:ext cx="1742715" cy="4720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CC33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rgbClr val="003399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tr-TR" sz="2000" dirty="0" smtClean="0"/>
              <a:t>Koşul Sonda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426162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Maple</Template>
  <TotalTime>6799</TotalTime>
  <Words>1333</Words>
  <Application>Microsoft Office PowerPoint</Application>
  <PresentationFormat>Ekran Gösterisi (4:3)</PresentationFormat>
  <Paragraphs>307</Paragraphs>
  <Slides>21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21</vt:i4>
      </vt:variant>
    </vt:vector>
  </HeadingPairs>
  <TitlesOfParts>
    <vt:vector size="27" baseType="lpstr">
      <vt:lpstr>Comic Sans MS</vt:lpstr>
      <vt:lpstr>Courier New</vt:lpstr>
      <vt:lpstr>Times New Roman</vt:lpstr>
      <vt:lpstr>Verdana</vt:lpstr>
      <vt:lpstr>Wingdings</vt:lpstr>
      <vt:lpstr>Blank Presentation</vt:lpstr>
      <vt:lpstr>PROGRAMLAMA TEMELLERİ</vt:lpstr>
      <vt:lpstr>Bugünkü Konular</vt:lpstr>
      <vt:lpstr>Bir dizi sayının toplamını nasıl hesaplarız?</vt:lpstr>
      <vt:lpstr>Bir dizi sayının toplamını hesaplama: Algoritma</vt:lpstr>
      <vt:lpstr>Bir dizi sayının toplamını hesaplama:  Akış Diyagramı</vt:lpstr>
      <vt:lpstr>an yi nasıl hesaplarız?</vt:lpstr>
      <vt:lpstr>an Hesaplama Algoritması</vt:lpstr>
      <vt:lpstr>an Hesaplama Akış Diyagramı</vt:lpstr>
      <vt:lpstr>Not</vt:lpstr>
      <vt:lpstr>1+2+3+..+N işlemini hesaplama</vt:lpstr>
      <vt:lpstr>1²+2²+3²+..+N² işlemini hesaplama</vt:lpstr>
      <vt:lpstr>Girilen N sayısının asal olup  olmadığını kontrol etme</vt:lpstr>
      <vt:lpstr>Girilen N sayısının asal olup olmadığını kontrol etme</vt:lpstr>
      <vt:lpstr>Girilen N sayısına kadar asal olan  bütün sayıları ekrana yazdırma</vt:lpstr>
      <vt:lpstr>Girilen N sayısının Mükemmel sayı olup olmadığını kontrol etme</vt:lpstr>
      <vt:lpstr>Girilen N sayısının mükemmel sayı olup olmadığını kontrol etme</vt:lpstr>
      <vt:lpstr>Araştırma Ödevi-1</vt:lpstr>
      <vt:lpstr>Araştırma Ödevi-2</vt:lpstr>
      <vt:lpstr>Araştırma Ödevi-3</vt:lpstr>
      <vt:lpstr>Araştırma Ödevi-4</vt:lpstr>
      <vt:lpstr> Dinlediğiniz için teşekkürler…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Algorithm Analysis</dc:title>
  <dc:creator>BAYRAM</dc:creator>
  <cp:lastModifiedBy>Gonca Özmen</cp:lastModifiedBy>
  <cp:revision>1016</cp:revision>
  <dcterms:created xsi:type="dcterms:W3CDTF">1999-11-19T17:16:32Z</dcterms:created>
  <dcterms:modified xsi:type="dcterms:W3CDTF">2015-09-25T19:58:54Z</dcterms:modified>
</cp:coreProperties>
</file>