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7"/>
  </p:notesMasterIdLst>
  <p:sldIdLst>
    <p:sldId id="295" r:id="rId2"/>
    <p:sldId id="294" r:id="rId3"/>
    <p:sldId id="307" r:id="rId4"/>
    <p:sldId id="285" r:id="rId5"/>
    <p:sldId id="303" r:id="rId6"/>
    <p:sldId id="304" r:id="rId7"/>
    <p:sldId id="308" r:id="rId8"/>
    <p:sldId id="309" r:id="rId9"/>
    <p:sldId id="310" r:id="rId10"/>
    <p:sldId id="311" r:id="rId11"/>
    <p:sldId id="305" r:id="rId12"/>
    <p:sldId id="312" r:id="rId13"/>
    <p:sldId id="313" r:id="rId14"/>
    <p:sldId id="314" r:id="rId15"/>
    <p:sldId id="315" r:id="rId16"/>
    <p:sldId id="317" r:id="rId17"/>
    <p:sldId id="318" r:id="rId18"/>
    <p:sldId id="319" r:id="rId19"/>
    <p:sldId id="306" r:id="rId20"/>
    <p:sldId id="320" r:id="rId21"/>
    <p:sldId id="321" r:id="rId22"/>
    <p:sldId id="322" r:id="rId23"/>
    <p:sldId id="323" r:id="rId24"/>
    <p:sldId id="316" r:id="rId25"/>
    <p:sldId id="296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366" autoAdjust="0"/>
    <p:restoredTop sz="94706" autoAdjust="0"/>
  </p:normalViewPr>
  <p:slideViewPr>
    <p:cSldViewPr>
      <p:cViewPr varScale="1">
        <p:scale>
          <a:sx n="81" d="100"/>
          <a:sy n="81" d="100"/>
        </p:scale>
        <p:origin x="4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4FC9CC-C738-453B-A178-DD8246C7C422}" type="datetimeFigureOut">
              <a:rPr lang="tr-TR"/>
              <a:pPr>
                <a:defRPr/>
              </a:pPr>
              <a:t>25.09.2015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52F1DAD-B3B4-47CB-9191-BCE4EDC77AE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47021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F1DAD-B3B4-47CB-9191-BCE4EDC77AE4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09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468F-28FA-435D-B573-A0269C799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6C91B-5384-488C-A9E9-572960F9D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DEBDF-B4C7-4E16-8C95-225AE91F1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670A-196C-446D-A3A6-20C55674B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8FA6-3CA2-4284-8483-AC6A170FD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5F952-40D7-4944-AFCC-E6DC45D04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912CB-2303-4EA1-BC9E-C96860796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BB73-FE71-4915-9F11-08F771C0C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E4492-01D0-407B-B7EA-502610F07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32B56-8213-4265-A995-EE4D60F0D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50041-A401-4060-8019-231483FEA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5A6C9AD-50E2-47E6-BE13-CADB1A15A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TEMELLERİ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86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539208"/>
          </a:xfrm>
        </p:spPr>
        <p:txBody>
          <a:bodyPr/>
          <a:lstStyle/>
          <a:p>
            <a:r>
              <a:rPr lang="tr-TR" dirty="0"/>
              <a:t>Uyarı: kullanıcı </a:t>
            </a:r>
            <a:r>
              <a:rPr lang="tr-TR" dirty="0" smtClean="0"/>
              <a:t>çemberin yarı çapı için negatif </a:t>
            </a:r>
            <a:r>
              <a:rPr lang="tr-TR" dirty="0"/>
              <a:t>bir değer girerse ne </a:t>
            </a:r>
            <a:r>
              <a:rPr lang="tr-TR" dirty="0" smtClean="0"/>
              <a:t>olur?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Negatif alan, çevre </a:t>
            </a:r>
            <a:r>
              <a:rPr lang="tr-TR" dirty="0">
                <a:solidFill>
                  <a:srgbClr val="FF0000"/>
                </a:solidFill>
              </a:rPr>
              <a:t>olabilir mi?</a:t>
            </a:r>
            <a:endParaRPr lang="en-US" dirty="0">
              <a:solidFill>
                <a:srgbClr val="FF0000"/>
              </a:solidFill>
            </a:endParaRPr>
          </a:p>
          <a:p>
            <a:endParaRPr lang="tr-TR" dirty="0" smtClean="0"/>
          </a:p>
          <a:p>
            <a:r>
              <a:rPr lang="tr-TR" dirty="0" smtClean="0"/>
              <a:t>Ne Yapmalıyız?</a:t>
            </a:r>
          </a:p>
          <a:p>
            <a:pPr lvl="1"/>
            <a:r>
              <a:rPr lang="tr-TR" dirty="0" smtClean="0">
                <a:solidFill>
                  <a:srgbClr val="FF0000"/>
                </a:solidFill>
              </a:rPr>
              <a:t>Kontrol</a:t>
            </a:r>
          </a:p>
          <a:p>
            <a:pPr lvl="1"/>
            <a:endParaRPr lang="tr-TR" dirty="0">
              <a:solidFill>
                <a:srgbClr val="FF0000"/>
              </a:solidFill>
            </a:endParaRPr>
          </a:p>
          <a:p>
            <a:r>
              <a:rPr lang="tr-TR" dirty="0" smtClean="0">
                <a:solidFill>
                  <a:srgbClr val="FF0000"/>
                </a:solidFill>
              </a:rPr>
              <a:t>Mantıksal Kontrol 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71488"/>
          </a:xfrm>
        </p:spPr>
        <p:txBody>
          <a:bodyPr>
            <a:normAutofit/>
          </a:bodyPr>
          <a:lstStyle/>
          <a:p>
            <a:r>
              <a:rPr lang="tr-TR" sz="3200" dirty="0" smtClean="0"/>
              <a:t>Uyarı: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465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Mantıksal Akış </a:t>
            </a:r>
            <a:r>
              <a:rPr lang="tr-TR" dirty="0" smtClean="0"/>
              <a:t>Şemaları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Akışın </a:t>
            </a:r>
            <a:r>
              <a:rPr lang="tr-TR" dirty="0"/>
              <a:t>bazı </a:t>
            </a:r>
            <a:r>
              <a:rPr lang="tr-TR" dirty="0">
                <a:solidFill>
                  <a:srgbClr val="FF0000"/>
                </a:solidFill>
              </a:rPr>
              <a:t>kurallara/koşullara göre yönünün değiştiği</a:t>
            </a:r>
            <a:r>
              <a:rPr lang="tr-TR" dirty="0"/>
              <a:t> akış şemalarıdır</a:t>
            </a:r>
            <a:r>
              <a:rPr lang="tr-TR" dirty="0" smtClean="0"/>
              <a:t>.</a:t>
            </a:r>
          </a:p>
          <a:p>
            <a:endParaRPr lang="tr-TR" sz="1200" dirty="0"/>
          </a:p>
          <a:p>
            <a:r>
              <a:rPr lang="tr-TR" dirty="0"/>
              <a:t>Koşulun durumuna göre bazı adımlar gerçekleşmez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sz="1800" dirty="0" smtClean="0"/>
          </a:p>
          <a:p>
            <a:r>
              <a:rPr lang="tr-TR" dirty="0"/>
              <a:t>Örnek:</a:t>
            </a:r>
          </a:p>
          <a:p>
            <a:pPr lvl="1"/>
            <a:r>
              <a:rPr lang="tr-TR" dirty="0"/>
              <a:t>Girilen iki </a:t>
            </a:r>
            <a:r>
              <a:rPr lang="tr-TR" dirty="0" smtClean="0"/>
              <a:t>sayıdan küçük olanını bulma</a:t>
            </a:r>
            <a:endParaRPr lang="tr-TR" dirty="0"/>
          </a:p>
          <a:p>
            <a:pPr lvl="1"/>
            <a:r>
              <a:rPr lang="tr-TR" dirty="0"/>
              <a:t>Üç sayının </a:t>
            </a:r>
            <a:r>
              <a:rPr lang="tr-TR" dirty="0" smtClean="0"/>
              <a:t>en küçüğünü bulma</a:t>
            </a:r>
          </a:p>
          <a:p>
            <a:pPr lvl="1"/>
            <a:r>
              <a:rPr lang="tr-TR" dirty="0" smtClean="0"/>
              <a:t>Girilen bir sayının tek veya çift olduğunu anlama</a:t>
            </a:r>
          </a:p>
          <a:p>
            <a:pPr lvl="1"/>
            <a:r>
              <a:rPr lang="tr-TR" dirty="0" smtClean="0"/>
              <a:t>Girilen sayının N sayısının katı olup olmadığını anlama.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Mantıksal Akış Şemaları Örnek:1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6"/>
            <a:ext cx="4030216" cy="5043263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Kullanıcıdan alınan iki sayıdan küçük olanını bulma:</a:t>
            </a:r>
          </a:p>
          <a:p>
            <a:pPr marL="0" lvl="0" indent="0">
              <a:buNone/>
            </a:pPr>
            <a:endParaRPr lang="tr-TR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Sayi1 ve Sayi2’yi oku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Eğer (Sayi1&lt;Sayi2)</a:t>
            </a:r>
          </a:p>
          <a:p>
            <a:pPr marL="400050" lvl="1" indent="0">
              <a:buNone/>
            </a:pPr>
            <a:r>
              <a:rPr lang="tr-TR" sz="2000" dirty="0" smtClean="0"/>
              <a:t>3.1   küçük = sayı1;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Değilse</a:t>
            </a:r>
          </a:p>
          <a:p>
            <a:pPr marL="400050" lvl="1" indent="0">
              <a:buNone/>
            </a:pPr>
            <a:r>
              <a:rPr lang="tr-TR" sz="2000" dirty="0"/>
              <a:t>4.1. </a:t>
            </a:r>
            <a:r>
              <a:rPr lang="tr-TR" sz="2000" dirty="0" smtClean="0"/>
              <a:t> Küçük </a:t>
            </a:r>
            <a:r>
              <a:rPr lang="tr-TR" sz="2000" dirty="0"/>
              <a:t>= sayı2;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Küçük sayıyı ekrana yaz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Bitir</a:t>
            </a:r>
            <a:endParaRPr lang="tr-TR" sz="2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9" name="Grup 58"/>
          <p:cNvGrpSpPr/>
          <p:nvPr/>
        </p:nvGrpSpPr>
        <p:grpSpPr>
          <a:xfrm>
            <a:off x="4499992" y="1349663"/>
            <a:ext cx="4068452" cy="4527609"/>
            <a:chOff x="4499992" y="1349663"/>
            <a:chExt cx="4068452" cy="4527609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5921077" y="1349663"/>
              <a:ext cx="830239" cy="40639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Basla</a:t>
              </a:r>
            </a:p>
          </p:txBody>
        </p:sp>
        <p:cxnSp>
          <p:nvCxnSpPr>
            <p:cNvPr id="11" name="Line 5"/>
            <p:cNvCxnSpPr>
              <a:stCxn id="10" idx="4"/>
              <a:endCxn id="12" idx="1"/>
            </p:cNvCxnSpPr>
            <p:nvPr/>
          </p:nvCxnSpPr>
          <p:spPr bwMode="auto">
            <a:xfrm>
              <a:off x="6336197" y="1756061"/>
              <a:ext cx="5610" cy="3847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318180" y="2140814"/>
              <a:ext cx="2047253" cy="37873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Sayi1</a:t>
              </a: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, Sayi2</a:t>
              </a:r>
            </a:p>
          </p:txBody>
        </p:sp>
        <p:cxnSp>
          <p:nvCxnSpPr>
            <p:cNvPr id="13" name="Line 7"/>
            <p:cNvCxnSpPr>
              <a:stCxn id="12" idx="4"/>
            </p:cNvCxnSpPr>
            <p:nvPr/>
          </p:nvCxnSpPr>
          <p:spPr bwMode="auto">
            <a:xfrm>
              <a:off x="6341807" y="2519552"/>
              <a:ext cx="12910" cy="333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5292080" y="2852936"/>
              <a:ext cx="2117045" cy="73676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200" b="1" dirty="0" smtClean="0">
                  <a:effectLst/>
                  <a:latin typeface="Calibri"/>
                  <a:ea typeface="Calibri"/>
                  <a:cs typeface="Times New Roman"/>
                </a:rPr>
                <a:t>Sayi1&lt;Sayi2?</a:t>
              </a:r>
              <a:endParaRPr lang="tr-TR" sz="1200" b="1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5580113" y="4665343"/>
              <a:ext cx="1512168" cy="49184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Küçük</a:t>
              </a:r>
              <a:endParaRPr lang="tr-TR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940152" y="5529439"/>
              <a:ext cx="829131" cy="34783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Bitir</a:t>
              </a:r>
            </a:p>
          </p:txBody>
        </p:sp>
        <p:cxnSp>
          <p:nvCxnSpPr>
            <p:cNvPr id="18" name="Line 12"/>
            <p:cNvCxnSpPr>
              <a:stCxn id="15" idx="2"/>
              <a:endCxn id="17" idx="0"/>
            </p:cNvCxnSpPr>
            <p:nvPr/>
          </p:nvCxnSpPr>
          <p:spPr bwMode="auto">
            <a:xfrm>
              <a:off x="6336197" y="5124675"/>
              <a:ext cx="18521" cy="4047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Dirsek Bağlayıcısı 25"/>
            <p:cNvCxnSpPr>
              <a:stCxn id="14" idx="3"/>
            </p:cNvCxnSpPr>
            <p:nvPr/>
          </p:nvCxnSpPr>
          <p:spPr bwMode="auto">
            <a:xfrm>
              <a:off x="7409125" y="3221321"/>
              <a:ext cx="475243" cy="53233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Dikdörtgen 26"/>
            <p:cNvSpPr/>
            <p:nvPr/>
          </p:nvSpPr>
          <p:spPr bwMode="auto">
            <a:xfrm>
              <a:off x="7200292" y="3752799"/>
              <a:ext cx="1368152" cy="323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Küçük = </a:t>
              </a: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Sayı1</a:t>
              </a:r>
              <a:endParaRPr lang="tr-TR" sz="1400" dirty="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" name="Dikdörtgen 27"/>
            <p:cNvSpPr/>
            <p:nvPr/>
          </p:nvSpPr>
          <p:spPr bwMode="auto">
            <a:xfrm>
              <a:off x="4499992" y="3743490"/>
              <a:ext cx="1368152" cy="3234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Küçük = </a:t>
              </a: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Sayı2</a:t>
              </a:r>
              <a:endParaRPr lang="tr-TR" sz="1400" dirty="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0" name="Dirsek Bağlayıcısı 29"/>
            <p:cNvCxnSpPr>
              <a:stCxn id="14" idx="1"/>
            </p:cNvCxnSpPr>
            <p:nvPr/>
          </p:nvCxnSpPr>
          <p:spPr bwMode="auto">
            <a:xfrm rot="10800000" flipV="1">
              <a:off x="5148064" y="3221320"/>
              <a:ext cx="144016" cy="52216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Dirsek Bağlayıcısı 31"/>
            <p:cNvCxnSpPr>
              <a:endCxn id="44" idx="2"/>
            </p:cNvCxnSpPr>
            <p:nvPr/>
          </p:nvCxnSpPr>
          <p:spPr bwMode="auto">
            <a:xfrm>
              <a:off x="5148064" y="4066908"/>
              <a:ext cx="1127792" cy="299935"/>
            </a:xfrm>
            <a:prstGeom prst="bentConnector3">
              <a:avLst>
                <a:gd name="adj1" fmla="val -77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Dirsek Bağlayıcısı 33"/>
            <p:cNvCxnSpPr>
              <a:endCxn id="44" idx="6"/>
            </p:cNvCxnSpPr>
            <p:nvPr/>
          </p:nvCxnSpPr>
          <p:spPr bwMode="auto">
            <a:xfrm rot="10800000" flipV="1">
              <a:off x="6407756" y="4076217"/>
              <a:ext cx="1494097" cy="290626"/>
            </a:xfrm>
            <a:prstGeom prst="bentConnector3">
              <a:avLst>
                <a:gd name="adj1" fmla="val -131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6275856" y="4296574"/>
              <a:ext cx="131899" cy="1405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tr-TR" sz="140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51" name="Düz Ok Bağlayıcısı 50"/>
            <p:cNvCxnSpPr>
              <a:stCxn id="44" idx="4"/>
              <a:endCxn id="15" idx="0"/>
            </p:cNvCxnSpPr>
            <p:nvPr/>
          </p:nvCxnSpPr>
          <p:spPr bwMode="auto">
            <a:xfrm flipH="1">
              <a:off x="6336197" y="4437111"/>
              <a:ext cx="5609" cy="2282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Text Box 47"/>
          <p:cNvSpPr txBox="1">
            <a:spLocks noChangeArrowheads="1"/>
          </p:cNvSpPr>
          <p:nvPr/>
        </p:nvSpPr>
        <p:spPr bwMode="auto">
          <a:xfrm>
            <a:off x="7414875" y="2885358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4681867" y="3313336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32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Mantıksal Akış Şemaları </a:t>
            </a:r>
            <a:r>
              <a:rPr lang="tr-TR" dirty="0" smtClean="0"/>
              <a:t>Örnek:2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251520" y="949325"/>
            <a:ext cx="4248472" cy="5146675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Kullanıcıdan alınan 3 sayıdan en küçük olanını bulma</a:t>
            </a:r>
          </a:p>
          <a:p>
            <a:pPr marL="533400" indent="-533400">
              <a:buFontTx/>
              <a:buAutoNum type="arabicPeriod"/>
            </a:pPr>
            <a:endParaRPr lang="tr-TR" sz="2400" dirty="0"/>
          </a:p>
          <a:p>
            <a:pPr marL="360363" indent="-360363">
              <a:buFontTx/>
              <a:buAutoNum type="arabicPeriod"/>
            </a:pPr>
            <a:r>
              <a:rPr lang="tr-TR" sz="2000" dirty="0" smtClean="0"/>
              <a:t>sayı1</a:t>
            </a:r>
            <a:r>
              <a:rPr lang="tr-TR" sz="2000" dirty="0"/>
              <a:t>, </a:t>
            </a:r>
            <a:r>
              <a:rPr lang="tr-TR" sz="2000" dirty="0" smtClean="0"/>
              <a:t>sayı2, ve sayı3’ü oku</a:t>
            </a:r>
            <a:endParaRPr lang="en-US" sz="2000" dirty="0"/>
          </a:p>
          <a:p>
            <a:pPr marL="360363" indent="-360363">
              <a:buFontTx/>
              <a:buAutoNum type="arabicPeriod"/>
            </a:pPr>
            <a:r>
              <a:rPr lang="tr-TR" sz="2000" dirty="0"/>
              <a:t>küçük</a:t>
            </a:r>
            <a:r>
              <a:rPr lang="en-US" sz="2000" dirty="0"/>
              <a:t> = sayı1;   </a:t>
            </a:r>
            <a:r>
              <a:rPr lang="en-US" sz="1600" dirty="0"/>
              <a:t>(</a:t>
            </a:r>
            <a:r>
              <a:rPr lang="tr-TR" sz="1600" dirty="0" smtClean="0"/>
              <a:t>sayı1’in </a:t>
            </a:r>
            <a:r>
              <a:rPr lang="tr-TR" sz="1600" dirty="0"/>
              <a:t>en küçük olduğunu </a:t>
            </a:r>
            <a:r>
              <a:rPr lang="tr-TR" sz="1600" dirty="0" smtClean="0"/>
              <a:t>farz edelim</a:t>
            </a:r>
            <a:r>
              <a:rPr lang="en-US" sz="1600" dirty="0" smtClean="0"/>
              <a:t>)</a:t>
            </a:r>
            <a:endParaRPr lang="tr-TR" sz="1600" dirty="0" smtClean="0"/>
          </a:p>
          <a:p>
            <a:pPr marL="360363" indent="-360363">
              <a:buFontTx/>
              <a:buAutoNum type="arabicPeriod"/>
            </a:pPr>
            <a:endParaRPr lang="en-US" sz="1400" dirty="0"/>
          </a:p>
          <a:p>
            <a:pPr marL="360363" indent="-360363">
              <a:buFontTx/>
              <a:buAutoNum type="arabicPeriod"/>
            </a:pPr>
            <a:r>
              <a:rPr lang="tr-TR" sz="2000" dirty="0"/>
              <a:t>eğer</a:t>
            </a:r>
            <a:r>
              <a:rPr lang="en-US" sz="2000" dirty="0"/>
              <a:t> (sayı2 &lt; </a:t>
            </a:r>
            <a:r>
              <a:rPr lang="tr-TR" sz="2000" dirty="0"/>
              <a:t>küçük</a:t>
            </a:r>
            <a:r>
              <a:rPr lang="en-US" sz="2000" dirty="0"/>
              <a:t>)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3.1  küçük</a:t>
            </a:r>
            <a:r>
              <a:rPr lang="en-US" sz="2000" dirty="0" smtClean="0"/>
              <a:t> </a:t>
            </a:r>
            <a:r>
              <a:rPr lang="en-US" sz="2000" dirty="0"/>
              <a:t>= sayı2;</a:t>
            </a:r>
          </a:p>
          <a:p>
            <a:pPr marL="360363" indent="-360363">
              <a:buFontTx/>
              <a:buAutoNum type="arabicPeriod"/>
            </a:pPr>
            <a:r>
              <a:rPr lang="tr-TR" sz="2000" dirty="0"/>
              <a:t>eğer</a:t>
            </a:r>
            <a:r>
              <a:rPr lang="en-US" sz="2000" dirty="0"/>
              <a:t> (sayı3 &lt; </a:t>
            </a:r>
            <a:r>
              <a:rPr lang="tr-TR" sz="2000" dirty="0"/>
              <a:t>küçük</a:t>
            </a:r>
            <a:r>
              <a:rPr lang="en-US" sz="2000" dirty="0"/>
              <a:t>) </a:t>
            </a:r>
            <a:r>
              <a:rPr lang="tr-TR" sz="2000" dirty="0" smtClean="0"/>
              <a:t/>
            </a:r>
            <a:br>
              <a:rPr lang="tr-TR" sz="2000" dirty="0" smtClean="0"/>
            </a:br>
            <a:r>
              <a:rPr lang="tr-TR" sz="2000" dirty="0" smtClean="0"/>
              <a:t>4.1.  küçük</a:t>
            </a:r>
            <a:r>
              <a:rPr lang="en-US" sz="2000" dirty="0" smtClean="0"/>
              <a:t> </a:t>
            </a:r>
            <a:r>
              <a:rPr lang="en-US" sz="2000" dirty="0"/>
              <a:t>= sayı3</a:t>
            </a:r>
            <a:r>
              <a:rPr lang="en-US" sz="2000" dirty="0" smtClean="0"/>
              <a:t>;</a:t>
            </a:r>
            <a:endParaRPr lang="tr-TR" sz="2000" dirty="0" smtClean="0"/>
          </a:p>
          <a:p>
            <a:pPr marL="360363" indent="-360363">
              <a:buFontTx/>
              <a:buAutoNum type="arabicPeriod"/>
            </a:pPr>
            <a:endParaRPr lang="en-US" sz="1050" dirty="0"/>
          </a:p>
          <a:p>
            <a:pPr marL="360363" indent="-360363">
              <a:lnSpc>
                <a:spcPct val="90000"/>
              </a:lnSpc>
              <a:buFontTx/>
              <a:buAutoNum type="arabicPeriod"/>
            </a:pPr>
            <a:r>
              <a:rPr lang="tr-TR" sz="2000" dirty="0"/>
              <a:t>küçük sayısını ekrana </a:t>
            </a:r>
            <a:r>
              <a:rPr lang="tr-TR" sz="2000" dirty="0" smtClean="0"/>
              <a:t>yaz</a:t>
            </a:r>
            <a:endParaRPr lang="en-US" sz="200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5F952-40D7-4944-AFCC-E6DC45D040B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4675188" y="910431"/>
            <a:ext cx="4083050" cy="5332413"/>
            <a:chOff x="2706688" y="1435100"/>
            <a:chExt cx="4083050" cy="5332413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auto">
            <a:xfrm>
              <a:off x="2706688" y="1917700"/>
              <a:ext cx="2709862" cy="451793"/>
            </a:xfrm>
            <a:prstGeom prst="parallelogram">
              <a:avLst>
                <a:gd name="adj" fmla="val 2024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dirty="0" smtClean="0">
                  <a:latin typeface="Calibri"/>
                  <a:ea typeface="Calibri"/>
                  <a:cs typeface="Times New Roman"/>
                </a:rPr>
                <a:t>sayı1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, </a:t>
              </a:r>
              <a:r>
                <a:rPr lang="en-US" sz="1400" dirty="0" smtClean="0">
                  <a:latin typeface="Calibri"/>
                  <a:ea typeface="Calibri"/>
                  <a:cs typeface="Times New Roman"/>
                </a:rPr>
                <a:t>sayı2</a:t>
              </a: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, </a:t>
              </a:r>
              <a:r>
                <a:rPr lang="tr-TR" sz="1400" dirty="0">
                  <a:latin typeface="Calibri"/>
                  <a:ea typeface="Calibri"/>
                  <a:cs typeface="Times New Roman"/>
                </a:rPr>
                <a:t>s</a:t>
              </a:r>
              <a:r>
                <a:rPr lang="en-US" sz="1400" dirty="0" smtClean="0">
                  <a:latin typeface="Calibri"/>
                  <a:ea typeface="Calibri"/>
                  <a:cs typeface="Times New Roman"/>
                </a:rPr>
                <a:t>ayı3</a:t>
              </a: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’</a:t>
              </a:r>
              <a:r>
                <a:rPr lang="en-US" sz="1400" dirty="0" smtClean="0">
                  <a:latin typeface="Calibri"/>
                  <a:ea typeface="Calibri"/>
                  <a:cs typeface="Times New Roman"/>
                </a:rPr>
                <a:t>ü </a:t>
              </a: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oku</a:t>
              </a:r>
              <a:endParaRPr lang="en-US" sz="1400" dirty="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>
              <a:off x="2886075" y="3162815"/>
              <a:ext cx="2306638" cy="71385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latin typeface="Calibri"/>
                  <a:ea typeface="Calibri"/>
                  <a:cs typeface="Times New Roman"/>
                </a:rPr>
                <a:t>sayı2 &lt; </a:t>
              </a:r>
              <a:r>
                <a:rPr lang="tr-TR" sz="1200" b="1" dirty="0">
                  <a:latin typeface="Calibri"/>
                  <a:ea typeface="Calibri"/>
                  <a:cs typeface="Times New Roman"/>
                </a:rPr>
                <a:t>küçük </a:t>
              </a:r>
              <a:r>
                <a:rPr lang="en-US" sz="1200" b="1" dirty="0">
                  <a:latin typeface="Calibri"/>
                  <a:ea typeface="Calibri"/>
                  <a:cs typeface="Times New Roman"/>
                </a:rPr>
                <a:t>?</a:t>
              </a: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683620" y="1435100"/>
              <a:ext cx="760412" cy="230188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Başla</a:t>
              </a:r>
              <a:endParaRPr lang="en-US" sz="1400" dirty="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338513" y="3806825"/>
              <a:ext cx="67310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dirty="0"/>
                <a:t>hayır</a:t>
              </a:r>
              <a:endParaRPr lang="en-US" dirty="0"/>
            </a:p>
          </p:txBody>
        </p:sp>
        <p:sp>
          <p:nvSpPr>
            <p:cNvPr id="15" name="Rectangle 41"/>
            <p:cNvSpPr>
              <a:spLocks noChangeArrowheads="1"/>
            </p:cNvSpPr>
            <p:nvPr/>
          </p:nvSpPr>
          <p:spPr bwMode="auto">
            <a:xfrm>
              <a:off x="3282950" y="2682875"/>
              <a:ext cx="1536700" cy="295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küçük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 = sayı1</a:t>
              </a:r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5253038" y="3729038"/>
              <a:ext cx="1536700" cy="295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küçük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 = sayı2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416550" y="3162815"/>
              <a:ext cx="604838" cy="338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dirty="0"/>
                <a:t>evet</a:t>
              </a:r>
              <a:endParaRPr lang="en-US" dirty="0"/>
            </a:p>
          </p:txBody>
        </p:sp>
        <p:sp>
          <p:nvSpPr>
            <p:cNvPr id="23" name="AutoShape 61"/>
            <p:cNvSpPr>
              <a:spLocks noChangeArrowheads="1"/>
            </p:cNvSpPr>
            <p:nvPr/>
          </p:nvSpPr>
          <p:spPr bwMode="auto">
            <a:xfrm>
              <a:off x="2886075" y="4529734"/>
              <a:ext cx="2306638" cy="6121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200" b="1" dirty="0">
                  <a:latin typeface="Calibri"/>
                  <a:ea typeface="Calibri"/>
                  <a:cs typeface="Times New Roman"/>
                </a:rPr>
                <a:t>sayı3 &lt; </a:t>
              </a:r>
              <a:r>
                <a:rPr lang="tr-TR" sz="1200" b="1" dirty="0">
                  <a:latin typeface="Calibri"/>
                  <a:ea typeface="Calibri"/>
                  <a:cs typeface="Times New Roman"/>
                </a:rPr>
                <a:t>küçük </a:t>
              </a:r>
              <a:r>
                <a:rPr lang="en-US" sz="1200" b="1" dirty="0">
                  <a:latin typeface="Calibri"/>
                  <a:ea typeface="Calibri"/>
                  <a:cs typeface="Times New Roman"/>
                </a:rPr>
                <a:t>?</a:t>
              </a:r>
            </a:p>
          </p:txBody>
        </p:sp>
        <p:sp>
          <p:nvSpPr>
            <p:cNvPr id="25" name="Text Box 63"/>
            <p:cNvSpPr txBox="1">
              <a:spLocks noChangeArrowheads="1"/>
            </p:cNvSpPr>
            <p:nvPr/>
          </p:nvSpPr>
          <p:spPr bwMode="auto">
            <a:xfrm>
              <a:off x="3338513" y="5273675"/>
              <a:ext cx="673100" cy="33813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dirty="0"/>
                <a:t>hayır</a:t>
              </a:r>
              <a:endParaRPr lang="en-US" dirty="0"/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5253038" y="5195888"/>
              <a:ext cx="1536700" cy="2952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küçük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 = sayı3</a:t>
              </a:r>
            </a:p>
          </p:txBody>
        </p:sp>
        <p:sp>
          <p:nvSpPr>
            <p:cNvPr id="29" name="Text Box 68"/>
            <p:cNvSpPr txBox="1">
              <a:spLocks noChangeArrowheads="1"/>
            </p:cNvSpPr>
            <p:nvPr/>
          </p:nvSpPr>
          <p:spPr bwMode="auto">
            <a:xfrm>
              <a:off x="5137150" y="4529733"/>
              <a:ext cx="604838" cy="338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dirty="0"/>
                <a:t>evet</a:t>
              </a:r>
              <a:endParaRPr lang="en-US" dirty="0"/>
            </a:p>
          </p:txBody>
        </p:sp>
        <p:sp>
          <p:nvSpPr>
            <p:cNvPr id="32" name="AutoShape 72"/>
            <p:cNvSpPr>
              <a:spLocks noChangeArrowheads="1"/>
            </p:cNvSpPr>
            <p:nvPr/>
          </p:nvSpPr>
          <p:spPr bwMode="auto">
            <a:xfrm>
              <a:off x="2980085" y="5851254"/>
              <a:ext cx="2143695" cy="518766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küçük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  </a:t>
              </a:r>
              <a:r>
                <a:rPr lang="en-US" sz="1400" dirty="0" err="1">
                  <a:latin typeface="Calibri"/>
                  <a:ea typeface="Calibri"/>
                  <a:cs typeface="Times New Roman"/>
                </a:rPr>
                <a:t>sayısını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 </a:t>
              </a:r>
              <a:endParaRPr lang="tr-TR" sz="1400" dirty="0">
                <a:latin typeface="Calibri"/>
                <a:ea typeface="Calibri"/>
                <a:cs typeface="Times New Roman"/>
              </a:endParaRP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 err="1">
                  <a:latin typeface="Calibri"/>
                  <a:ea typeface="Calibri"/>
                  <a:cs typeface="Times New Roman"/>
                </a:rPr>
                <a:t>ekrana</a:t>
              </a:r>
              <a:r>
                <a:rPr lang="en-US" sz="1400" dirty="0">
                  <a:latin typeface="Calibri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latin typeface="Calibri"/>
                  <a:ea typeface="Calibri"/>
                  <a:cs typeface="Times New Roman"/>
                </a:rPr>
                <a:t>yaz</a:t>
              </a:r>
              <a:r>
                <a:rPr lang="tr-TR" sz="1400" dirty="0" err="1">
                  <a:latin typeface="Calibri"/>
                  <a:ea typeface="Calibri"/>
                  <a:cs typeface="Times New Roman"/>
                </a:rPr>
                <a:t>dır</a:t>
              </a:r>
              <a:endParaRPr lang="en-US" sz="1400" dirty="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33" name="AutoShape 73"/>
            <p:cNvSpPr>
              <a:spLocks noChangeArrowheads="1"/>
            </p:cNvSpPr>
            <p:nvPr/>
          </p:nvSpPr>
          <p:spPr bwMode="auto">
            <a:xfrm>
              <a:off x="3683620" y="6537325"/>
              <a:ext cx="760413" cy="230188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latin typeface="Calibri"/>
                  <a:ea typeface="Calibri"/>
                  <a:cs typeface="Times New Roman"/>
                </a:rPr>
                <a:t>Bitir</a:t>
              </a:r>
              <a:endParaRPr lang="en-US" sz="1400" dirty="0">
                <a:latin typeface="Calibri"/>
                <a:ea typeface="Calibri"/>
                <a:cs typeface="Times New Roman"/>
              </a:endParaRPr>
            </a:p>
          </p:txBody>
        </p:sp>
      </p:grpSp>
      <p:cxnSp>
        <p:nvCxnSpPr>
          <p:cNvPr id="36" name="Dirsek Bağlayıcısı 35"/>
          <p:cNvCxnSpPr>
            <a:stCxn id="9" idx="3"/>
            <a:endCxn id="18" idx="0"/>
          </p:cNvCxnSpPr>
          <p:nvPr/>
        </p:nvCxnSpPr>
        <p:spPr bwMode="auto">
          <a:xfrm>
            <a:off x="7161213" y="2995076"/>
            <a:ext cx="828675" cy="209293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Dirsek Bağlayıcısı 37"/>
          <p:cNvCxnSpPr>
            <a:stCxn id="23" idx="3"/>
            <a:endCxn id="27" idx="0"/>
          </p:cNvCxnSpPr>
          <p:nvPr/>
        </p:nvCxnSpPr>
        <p:spPr bwMode="auto">
          <a:xfrm>
            <a:off x="7161213" y="4311155"/>
            <a:ext cx="828675" cy="36006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Düz Ok Bağlayıcısı 40"/>
          <p:cNvCxnSpPr>
            <a:stCxn id="10" idx="2"/>
            <a:endCxn id="8" idx="0"/>
          </p:cNvCxnSpPr>
          <p:nvPr/>
        </p:nvCxnSpPr>
        <p:spPr bwMode="auto">
          <a:xfrm flipH="1">
            <a:off x="6030119" y="1140619"/>
            <a:ext cx="2207" cy="2524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Düz Ok Bağlayıcısı 42"/>
          <p:cNvCxnSpPr>
            <a:stCxn id="8" idx="4"/>
            <a:endCxn id="15" idx="0"/>
          </p:cNvCxnSpPr>
          <p:nvPr/>
        </p:nvCxnSpPr>
        <p:spPr bwMode="auto">
          <a:xfrm flipH="1">
            <a:off x="6019800" y="1844824"/>
            <a:ext cx="10319" cy="31338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Düz Ok Bağlayıcısı 44"/>
          <p:cNvCxnSpPr>
            <a:stCxn id="15" idx="2"/>
            <a:endCxn id="9" idx="0"/>
          </p:cNvCxnSpPr>
          <p:nvPr/>
        </p:nvCxnSpPr>
        <p:spPr bwMode="auto">
          <a:xfrm flipH="1">
            <a:off x="6007894" y="2453481"/>
            <a:ext cx="11906" cy="1846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Düz Ok Bağlayıcısı 46"/>
          <p:cNvCxnSpPr>
            <a:stCxn id="9" idx="2"/>
            <a:endCxn id="23" idx="0"/>
          </p:cNvCxnSpPr>
          <p:nvPr/>
        </p:nvCxnSpPr>
        <p:spPr bwMode="auto">
          <a:xfrm>
            <a:off x="6007894" y="3352005"/>
            <a:ext cx="0" cy="6530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Düz Ok Bağlayıcısı 48"/>
          <p:cNvCxnSpPr>
            <a:stCxn id="23" idx="2"/>
            <a:endCxn id="32" idx="0"/>
          </p:cNvCxnSpPr>
          <p:nvPr/>
        </p:nvCxnSpPr>
        <p:spPr bwMode="auto">
          <a:xfrm>
            <a:off x="6007894" y="4617245"/>
            <a:ext cx="12539" cy="7093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Dirsek Bağlayıcısı 51"/>
          <p:cNvCxnSpPr>
            <a:stCxn id="18" idx="2"/>
          </p:cNvCxnSpPr>
          <p:nvPr/>
        </p:nvCxnSpPr>
        <p:spPr bwMode="auto">
          <a:xfrm rot="5400000">
            <a:off x="6883003" y="2624535"/>
            <a:ext cx="231777" cy="19819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Dirsek Bağlayıcısı 53"/>
          <p:cNvCxnSpPr>
            <a:stCxn id="27" idx="2"/>
          </p:cNvCxnSpPr>
          <p:nvPr/>
        </p:nvCxnSpPr>
        <p:spPr bwMode="auto">
          <a:xfrm rot="5400000">
            <a:off x="6949679" y="4046935"/>
            <a:ext cx="120650" cy="195976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Düz Ok Bağlayıcısı 55"/>
          <p:cNvCxnSpPr>
            <a:stCxn id="32" idx="2"/>
            <a:endCxn id="33" idx="0"/>
          </p:cNvCxnSpPr>
          <p:nvPr/>
        </p:nvCxnSpPr>
        <p:spPr bwMode="auto">
          <a:xfrm>
            <a:off x="6020433" y="5811055"/>
            <a:ext cx="11894" cy="201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4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Mantıksal Akış Şemaları Örnek:3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6"/>
            <a:ext cx="4030216" cy="5043263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Girilen bir sayının tek veya çift olduğunu anlama:</a:t>
            </a:r>
          </a:p>
          <a:p>
            <a:pPr marL="0" lvl="0" indent="0">
              <a:buNone/>
            </a:pPr>
            <a:endParaRPr lang="tr-TR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err="1" smtClean="0"/>
              <a:t>Sayı’yı</a:t>
            </a:r>
            <a:r>
              <a:rPr lang="tr-TR" sz="2400" dirty="0" smtClean="0"/>
              <a:t> oku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Eğer (Sayı </a:t>
            </a:r>
            <a:r>
              <a:rPr lang="tr-TR" sz="2400" dirty="0" err="1" smtClean="0">
                <a:solidFill>
                  <a:srgbClr val="FF0000"/>
                </a:solidFill>
              </a:rPr>
              <a:t>mod</a:t>
            </a:r>
            <a:r>
              <a:rPr lang="tr-TR" sz="2400" dirty="0" smtClean="0"/>
              <a:t> 2 = 0)</a:t>
            </a:r>
          </a:p>
          <a:p>
            <a:pPr marL="400050" lvl="1" indent="0">
              <a:buNone/>
            </a:pPr>
            <a:r>
              <a:rPr lang="tr-TR" sz="2000" dirty="0" smtClean="0"/>
              <a:t>3.1  Ekrana yaz "sayı çift";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Değilse</a:t>
            </a:r>
          </a:p>
          <a:p>
            <a:pPr marL="400050" lvl="1" indent="0">
              <a:buNone/>
            </a:pPr>
            <a:r>
              <a:rPr lang="tr-TR" sz="2000" dirty="0"/>
              <a:t>4.1. </a:t>
            </a:r>
            <a:r>
              <a:rPr lang="tr-TR" sz="2000" dirty="0" smtClean="0"/>
              <a:t> Ekrana </a:t>
            </a:r>
            <a:r>
              <a:rPr lang="tr-TR" sz="2000" dirty="0"/>
              <a:t>yaz </a:t>
            </a:r>
            <a:r>
              <a:rPr lang="tr-TR" sz="2000" dirty="0" smtClean="0"/>
              <a:t>"sayı tek";</a:t>
            </a:r>
            <a:endParaRPr lang="tr-TR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Bitir</a:t>
            </a:r>
            <a:endParaRPr lang="tr-TR" sz="2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9" name="Grup 58"/>
          <p:cNvGrpSpPr/>
          <p:nvPr/>
        </p:nvGrpSpPr>
        <p:grpSpPr>
          <a:xfrm>
            <a:off x="4788023" y="1325900"/>
            <a:ext cx="3528393" cy="3663513"/>
            <a:chOff x="4781068" y="1349663"/>
            <a:chExt cx="3528393" cy="3663513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6005205" y="1349663"/>
              <a:ext cx="830239" cy="40639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Basla</a:t>
              </a:r>
            </a:p>
          </p:txBody>
        </p:sp>
        <p:cxnSp>
          <p:nvCxnSpPr>
            <p:cNvPr id="11" name="Line 5"/>
            <p:cNvCxnSpPr>
              <a:stCxn id="10" idx="4"/>
              <a:endCxn id="12" idx="1"/>
            </p:cNvCxnSpPr>
            <p:nvPr/>
          </p:nvCxnSpPr>
          <p:spPr bwMode="auto">
            <a:xfrm>
              <a:off x="6420325" y="1756061"/>
              <a:ext cx="1414" cy="3847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398112" y="2140814"/>
              <a:ext cx="2047253" cy="37873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Sayı</a:t>
              </a:r>
              <a:endParaRPr lang="tr-TR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3" name="Line 7"/>
            <p:cNvCxnSpPr>
              <a:stCxn id="12" idx="4"/>
              <a:endCxn id="14" idx="0"/>
            </p:cNvCxnSpPr>
            <p:nvPr/>
          </p:nvCxnSpPr>
          <p:spPr bwMode="auto">
            <a:xfrm flipH="1">
              <a:off x="6404726" y="2519552"/>
              <a:ext cx="17013" cy="333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5292080" y="2852936"/>
              <a:ext cx="2225292" cy="73676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Sayı  </a:t>
              </a:r>
              <a:r>
                <a:rPr lang="tr-TR" sz="1400" dirty="0" err="1" smtClean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mod</a:t>
              </a: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 2 = 0 ?</a:t>
              </a:r>
              <a:endParaRPr lang="tr-TR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921077" y="4665343"/>
              <a:ext cx="829131" cy="34783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Bitir</a:t>
              </a:r>
            </a:p>
          </p:txBody>
        </p:sp>
        <p:cxnSp>
          <p:nvCxnSpPr>
            <p:cNvPr id="26" name="Dirsek Bağlayıcısı 25"/>
            <p:cNvCxnSpPr>
              <a:stCxn id="14" idx="3"/>
            </p:cNvCxnSpPr>
            <p:nvPr/>
          </p:nvCxnSpPr>
          <p:spPr bwMode="auto">
            <a:xfrm>
              <a:off x="7517372" y="3221321"/>
              <a:ext cx="366996" cy="53233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kış Çizelgesi: Belge 26"/>
            <p:cNvSpPr/>
            <p:nvPr/>
          </p:nvSpPr>
          <p:spPr bwMode="auto">
            <a:xfrm>
              <a:off x="7517372" y="3752799"/>
              <a:ext cx="792089" cy="32341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Sayı tek</a:t>
              </a:r>
              <a:endParaRPr lang="tr-TR" sz="1400" dirty="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" name="Akış Çizelgesi: Belge 27"/>
            <p:cNvSpPr/>
            <p:nvPr/>
          </p:nvSpPr>
          <p:spPr bwMode="auto">
            <a:xfrm>
              <a:off x="4781068" y="3743490"/>
              <a:ext cx="792089" cy="32341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Sayı çift</a:t>
              </a:r>
              <a:endParaRPr lang="tr-TR" sz="1400" dirty="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0" name="Dirsek Bağlayıcısı 29"/>
            <p:cNvCxnSpPr>
              <a:stCxn id="14" idx="1"/>
            </p:cNvCxnSpPr>
            <p:nvPr/>
          </p:nvCxnSpPr>
          <p:spPr bwMode="auto">
            <a:xfrm rot="10800000" flipV="1">
              <a:off x="5148064" y="3221321"/>
              <a:ext cx="144016" cy="52216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Dirsek Bağlayıcısı 31"/>
            <p:cNvCxnSpPr>
              <a:stCxn id="28" idx="2"/>
              <a:endCxn id="44" idx="2"/>
            </p:cNvCxnSpPr>
            <p:nvPr/>
          </p:nvCxnSpPr>
          <p:spPr bwMode="auto">
            <a:xfrm rot="16200000" flipH="1">
              <a:off x="5565826" y="3656812"/>
              <a:ext cx="321317" cy="1098743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Dirsek Bağlayıcısı 33"/>
            <p:cNvCxnSpPr>
              <a:stCxn id="27" idx="2"/>
              <a:endCxn id="44" idx="6"/>
            </p:cNvCxnSpPr>
            <p:nvPr/>
          </p:nvCxnSpPr>
          <p:spPr bwMode="auto">
            <a:xfrm rot="5400000">
              <a:off x="7004582" y="3458008"/>
              <a:ext cx="312008" cy="150566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6275856" y="4296574"/>
              <a:ext cx="131899" cy="1405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tr-TR" sz="140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51" name="Düz Ok Bağlayıcısı 50"/>
            <p:cNvCxnSpPr>
              <a:stCxn id="44" idx="4"/>
            </p:cNvCxnSpPr>
            <p:nvPr/>
          </p:nvCxnSpPr>
          <p:spPr bwMode="auto">
            <a:xfrm flipH="1">
              <a:off x="6336197" y="4437111"/>
              <a:ext cx="5609" cy="2282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4681867" y="3185802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31" name="Text Box 47"/>
          <p:cNvSpPr txBox="1">
            <a:spLocks noChangeArrowheads="1"/>
          </p:cNvSpPr>
          <p:nvPr/>
        </p:nvSpPr>
        <p:spPr bwMode="auto">
          <a:xfrm>
            <a:off x="7452320" y="2835910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Mantıksal Akış Şemaları Örnek:4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6"/>
            <a:ext cx="4030216" cy="5043263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Girilen bir sayının N sayısının katı olup olmadığını anlama:</a:t>
            </a:r>
          </a:p>
          <a:p>
            <a:pPr marL="0" lvl="0" indent="0">
              <a:buNone/>
            </a:pPr>
            <a:endParaRPr lang="tr-TR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err="1" smtClean="0"/>
              <a:t>Sayı’yı</a:t>
            </a:r>
            <a:r>
              <a:rPr lang="tr-TR" sz="2400" dirty="0" smtClean="0"/>
              <a:t> ve N ‘</a:t>
            </a:r>
            <a:r>
              <a:rPr lang="tr-TR" sz="2400" dirty="0" err="1" smtClean="0"/>
              <a:t>yi</a:t>
            </a:r>
            <a:r>
              <a:rPr lang="tr-TR" sz="2400" dirty="0" smtClean="0"/>
              <a:t> oku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Eğer (Sayı </a:t>
            </a:r>
            <a:r>
              <a:rPr lang="tr-TR" sz="2400" dirty="0" err="1" smtClean="0">
                <a:solidFill>
                  <a:srgbClr val="FF0000"/>
                </a:solidFill>
              </a:rPr>
              <a:t>mod</a:t>
            </a:r>
            <a:r>
              <a:rPr lang="tr-TR" sz="2400" dirty="0" smtClean="0"/>
              <a:t> N = 0)</a:t>
            </a:r>
          </a:p>
          <a:p>
            <a:pPr marL="400050" lvl="1" indent="0">
              <a:buNone/>
            </a:pPr>
            <a:r>
              <a:rPr lang="tr-TR" sz="2000" dirty="0" smtClean="0"/>
              <a:t>3.1 Ekrana yaz: </a:t>
            </a:r>
            <a:br>
              <a:rPr lang="tr-TR" sz="2000" dirty="0" smtClean="0"/>
            </a:br>
            <a:r>
              <a:rPr lang="tr-TR" sz="2000" dirty="0" smtClean="0"/>
              <a:t>  "sayı N sayısının katı"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Değilse</a:t>
            </a:r>
          </a:p>
          <a:p>
            <a:pPr marL="400050" lvl="1" indent="0">
              <a:buNone/>
            </a:pPr>
            <a:r>
              <a:rPr lang="tr-TR" sz="2000" dirty="0"/>
              <a:t>4.1. Ekrana </a:t>
            </a:r>
            <a:r>
              <a:rPr lang="tr-TR" sz="2000" dirty="0" smtClean="0"/>
              <a:t>yaz: </a:t>
            </a:r>
            <a:br>
              <a:rPr lang="tr-TR" sz="2000" dirty="0" smtClean="0"/>
            </a:br>
            <a:r>
              <a:rPr lang="tr-TR" sz="2000" dirty="0" smtClean="0"/>
              <a:t>"sayı </a:t>
            </a:r>
            <a:r>
              <a:rPr lang="tr-TR" sz="2000" dirty="0"/>
              <a:t>N sayısının </a:t>
            </a:r>
            <a:r>
              <a:rPr lang="tr-TR" sz="2000" dirty="0" smtClean="0"/>
              <a:t>katı değil!";</a:t>
            </a:r>
            <a:endParaRPr lang="tr-TR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Bitir</a:t>
            </a:r>
            <a:endParaRPr lang="tr-TR" sz="24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9" name="Grup 58"/>
          <p:cNvGrpSpPr/>
          <p:nvPr/>
        </p:nvGrpSpPr>
        <p:grpSpPr>
          <a:xfrm>
            <a:off x="4644008" y="1397908"/>
            <a:ext cx="4104456" cy="4335348"/>
            <a:chOff x="4421029" y="1349663"/>
            <a:chExt cx="4104456" cy="4335348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6005205" y="1349663"/>
              <a:ext cx="830239" cy="40639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Basla</a:t>
              </a:r>
            </a:p>
          </p:txBody>
        </p:sp>
        <p:cxnSp>
          <p:nvCxnSpPr>
            <p:cNvPr id="11" name="Line 5"/>
            <p:cNvCxnSpPr>
              <a:stCxn id="10" idx="4"/>
              <a:endCxn id="12" idx="1"/>
            </p:cNvCxnSpPr>
            <p:nvPr/>
          </p:nvCxnSpPr>
          <p:spPr bwMode="auto">
            <a:xfrm>
              <a:off x="6420325" y="1756061"/>
              <a:ext cx="1414" cy="3847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5398112" y="2140814"/>
              <a:ext cx="2047253" cy="37873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Sayı, N</a:t>
              </a:r>
              <a:endParaRPr lang="tr-TR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3" name="Line 7"/>
            <p:cNvCxnSpPr>
              <a:stCxn id="12" idx="4"/>
              <a:endCxn id="14" idx="0"/>
            </p:cNvCxnSpPr>
            <p:nvPr/>
          </p:nvCxnSpPr>
          <p:spPr bwMode="auto">
            <a:xfrm flipH="1">
              <a:off x="6404726" y="2519552"/>
              <a:ext cx="17013" cy="333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5292080" y="2852936"/>
              <a:ext cx="2225292" cy="736769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200" b="1" dirty="0" smtClean="0">
                  <a:effectLst/>
                  <a:latin typeface="Calibri"/>
                  <a:ea typeface="Calibri"/>
                  <a:cs typeface="Times New Roman"/>
                </a:rPr>
                <a:t>Sayı  </a:t>
              </a:r>
              <a:r>
                <a:rPr lang="tr-TR" sz="1200" b="1" dirty="0" err="1" smtClean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mod</a:t>
              </a:r>
              <a:r>
                <a:rPr lang="tr-TR" sz="1200" b="1" dirty="0" smtClean="0">
                  <a:effectLst/>
                  <a:latin typeface="Calibri"/>
                  <a:ea typeface="Calibri"/>
                  <a:cs typeface="Times New Roman"/>
                </a:rPr>
                <a:t> N = 0 ?</a:t>
              </a:r>
              <a:endParaRPr lang="tr-TR" sz="1200" b="1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5921077" y="5337178"/>
              <a:ext cx="829131" cy="347833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Bitir</a:t>
              </a:r>
            </a:p>
          </p:txBody>
        </p:sp>
        <p:cxnSp>
          <p:nvCxnSpPr>
            <p:cNvPr id="26" name="Dirsek Bağlayıcısı 25"/>
            <p:cNvCxnSpPr>
              <a:stCxn id="14" idx="3"/>
              <a:endCxn id="27" idx="0"/>
            </p:cNvCxnSpPr>
            <p:nvPr/>
          </p:nvCxnSpPr>
          <p:spPr bwMode="auto">
            <a:xfrm>
              <a:off x="7517372" y="3221321"/>
              <a:ext cx="180021" cy="50680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Akış Çizelgesi: Belge 26"/>
            <p:cNvSpPr/>
            <p:nvPr/>
          </p:nvSpPr>
          <p:spPr bwMode="auto">
            <a:xfrm>
              <a:off x="6869301" y="3728129"/>
              <a:ext cx="1656184" cy="58873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Girilen sayı </a:t>
              </a:r>
              <a:r>
                <a:rPr lang="tr-TR" sz="1400" dirty="0">
                  <a:latin typeface="Calibri"/>
                  <a:ea typeface="Calibri"/>
                  <a:cs typeface="Times New Roman"/>
                </a:rPr>
                <a:t>N sayısının </a:t>
              </a: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katı </a:t>
              </a:r>
              <a:r>
                <a:rPr lang="tr-TR" sz="1400" dirty="0" smtClean="0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rPr>
                <a:t>değil!</a:t>
              </a:r>
              <a:endParaRPr lang="tr-TR" sz="1400" dirty="0">
                <a:solidFill>
                  <a:srgbClr val="FF0000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28" name="Akış Çizelgesi: Belge 27"/>
            <p:cNvSpPr/>
            <p:nvPr/>
          </p:nvSpPr>
          <p:spPr bwMode="auto">
            <a:xfrm>
              <a:off x="4421029" y="3833706"/>
              <a:ext cx="1440161" cy="627169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latin typeface="Calibri"/>
                  <a:ea typeface="Calibri"/>
                  <a:cs typeface="Times New Roman"/>
                </a:rPr>
                <a:t>Girilen sayı N sayısının katı</a:t>
              </a:r>
              <a:endParaRPr lang="tr-TR" sz="1400" dirty="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0" name="Dirsek Bağlayıcısı 29"/>
            <p:cNvCxnSpPr>
              <a:stCxn id="14" idx="1"/>
              <a:endCxn id="28" idx="0"/>
            </p:cNvCxnSpPr>
            <p:nvPr/>
          </p:nvCxnSpPr>
          <p:spPr bwMode="auto">
            <a:xfrm rot="10800000" flipV="1">
              <a:off x="5141110" y="3221320"/>
              <a:ext cx="150970" cy="61238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Dirsek Bağlayıcısı 31"/>
            <p:cNvCxnSpPr>
              <a:stCxn id="28" idx="2"/>
              <a:endCxn id="44" idx="2"/>
            </p:cNvCxnSpPr>
            <p:nvPr/>
          </p:nvCxnSpPr>
          <p:spPr bwMode="auto">
            <a:xfrm rot="16200000" flipH="1">
              <a:off x="5398850" y="4161672"/>
              <a:ext cx="619267" cy="113474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Dirsek Bağlayıcısı 33"/>
            <p:cNvCxnSpPr>
              <a:stCxn id="27" idx="2"/>
              <a:endCxn id="44" idx="6"/>
            </p:cNvCxnSpPr>
            <p:nvPr/>
          </p:nvCxnSpPr>
          <p:spPr bwMode="auto">
            <a:xfrm rot="5400000">
              <a:off x="6672203" y="4013489"/>
              <a:ext cx="760742" cy="1289638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Oval 43"/>
            <p:cNvSpPr/>
            <p:nvPr/>
          </p:nvSpPr>
          <p:spPr bwMode="auto">
            <a:xfrm>
              <a:off x="6275856" y="4968410"/>
              <a:ext cx="131899" cy="14053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endParaRPr lang="tr-TR" sz="1400"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51" name="Düz Ok Bağlayıcısı 50"/>
            <p:cNvCxnSpPr>
              <a:stCxn id="44" idx="4"/>
            </p:cNvCxnSpPr>
            <p:nvPr/>
          </p:nvCxnSpPr>
          <p:spPr bwMode="auto">
            <a:xfrm flipH="1">
              <a:off x="6336197" y="5108947"/>
              <a:ext cx="5609" cy="2282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 Box 47"/>
          <p:cNvSpPr txBox="1">
            <a:spLocks noChangeArrowheads="1"/>
          </p:cNvSpPr>
          <p:nvPr/>
        </p:nvSpPr>
        <p:spPr bwMode="auto">
          <a:xfrm>
            <a:off x="5137154" y="3406689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dirty="0" smtClean="0"/>
              <a:t>E</a:t>
            </a:r>
            <a:endParaRPr lang="en-US" dirty="0"/>
          </a:p>
        </p:txBody>
      </p:sp>
      <p:sp>
        <p:nvSpPr>
          <p:cNvPr id="29" name="Text Box 47"/>
          <p:cNvSpPr txBox="1">
            <a:spLocks noChangeArrowheads="1"/>
          </p:cNvSpPr>
          <p:nvPr/>
        </p:nvSpPr>
        <p:spPr bwMode="auto">
          <a:xfrm>
            <a:off x="7527942" y="3306531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05546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Birden Fazla mantıksal ifadeyi birleştirme:</a:t>
            </a:r>
            <a:endParaRPr lang="tr-TR" dirty="0"/>
          </a:p>
        </p:txBody>
      </p:sp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r>
              <a:rPr lang="tr-TR" dirty="0" smtClean="0"/>
              <a:t>Mantıksal ifadeleri birleştirmek için </a:t>
            </a:r>
            <a:r>
              <a:rPr lang="tr-TR" dirty="0" smtClean="0">
                <a:solidFill>
                  <a:srgbClr val="FF0000"/>
                </a:solidFill>
              </a:rPr>
              <a:t>VE</a:t>
            </a:r>
            <a:r>
              <a:rPr lang="tr-TR" dirty="0" smtClean="0"/>
              <a:t>, </a:t>
            </a:r>
            <a:r>
              <a:rPr lang="tr-TR" dirty="0" smtClean="0">
                <a:solidFill>
                  <a:srgbClr val="FF0000"/>
                </a:solidFill>
              </a:rPr>
              <a:t>VEYA</a:t>
            </a:r>
            <a:r>
              <a:rPr lang="tr-TR" dirty="0" smtClean="0"/>
              <a:t> operatörleri kullanılabilir.</a:t>
            </a:r>
          </a:p>
          <a:p>
            <a:pPr lvl="1"/>
            <a:endParaRPr lang="tr-TR" sz="1200" dirty="0" smtClean="0"/>
          </a:p>
          <a:p>
            <a:pPr lvl="1"/>
            <a:r>
              <a:rPr lang="tr-TR" b="1" dirty="0" smtClean="0"/>
              <a:t>Örnek: </a:t>
            </a:r>
          </a:p>
          <a:p>
            <a:pPr lvl="1"/>
            <a:r>
              <a:rPr lang="tr-TR" dirty="0" smtClean="0"/>
              <a:t>bir sayının hem 2’nin hem de 3’ün katı olduğunu anlamak için:</a:t>
            </a:r>
          </a:p>
          <a:p>
            <a:pPr lvl="2"/>
            <a:r>
              <a:rPr lang="tr-TR" dirty="0" smtClean="0"/>
              <a:t>Eğer (sayı </a:t>
            </a:r>
            <a:r>
              <a:rPr lang="tr-TR" dirty="0" err="1" smtClean="0"/>
              <a:t>mod</a:t>
            </a:r>
            <a:r>
              <a:rPr lang="tr-TR" dirty="0" smtClean="0"/>
              <a:t> 2 = 0 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VE</a:t>
            </a:r>
            <a:r>
              <a:rPr lang="tr-TR" dirty="0" smtClean="0"/>
              <a:t> sayı </a:t>
            </a:r>
            <a:r>
              <a:rPr lang="tr-TR" dirty="0" err="1" smtClean="0"/>
              <a:t>mod</a:t>
            </a:r>
            <a:r>
              <a:rPr lang="tr-TR" dirty="0" smtClean="0"/>
              <a:t> 3 = 0) ise …</a:t>
            </a:r>
          </a:p>
          <a:p>
            <a:pPr lvl="1"/>
            <a:r>
              <a:rPr lang="tr-TR" dirty="0" smtClean="0"/>
              <a:t>Bir sayının ikinin katı veya 3’ün katı olduğunu anlamak için:</a:t>
            </a:r>
          </a:p>
          <a:p>
            <a:pPr lvl="2"/>
            <a:r>
              <a:rPr lang="tr-TR" dirty="0" smtClean="0"/>
              <a:t>Eğer (sayı </a:t>
            </a:r>
            <a:r>
              <a:rPr lang="tr-TR" dirty="0" err="1" smtClean="0"/>
              <a:t>mod</a:t>
            </a:r>
            <a:r>
              <a:rPr lang="tr-TR" dirty="0" smtClean="0"/>
              <a:t> 2 = 0 </a:t>
            </a:r>
            <a:r>
              <a:rPr lang="tr-TR" b="1" dirty="0" smtClean="0">
                <a:solidFill>
                  <a:schemeClr val="accent6">
                    <a:lumMod val="75000"/>
                  </a:schemeClr>
                </a:solidFill>
              </a:rPr>
              <a:t>VEYA</a:t>
            </a:r>
            <a:r>
              <a:rPr lang="tr-TR" dirty="0" smtClean="0"/>
              <a:t> sayı </a:t>
            </a:r>
            <a:r>
              <a:rPr lang="tr-TR" dirty="0" err="1" smtClean="0"/>
              <a:t>mod</a:t>
            </a:r>
            <a:r>
              <a:rPr lang="tr-TR" dirty="0" smtClean="0"/>
              <a:t> 3 = 0) ise …</a:t>
            </a:r>
          </a:p>
          <a:p>
            <a:pPr lvl="2"/>
            <a:endParaRPr lang="tr-TR" sz="1100" dirty="0"/>
          </a:p>
          <a:p>
            <a:r>
              <a:rPr lang="tr-TR" sz="2400" dirty="0"/>
              <a:t>Bir ifadenin tersini almak için </a:t>
            </a:r>
            <a:r>
              <a:rPr lang="tr-TR" sz="2400" dirty="0">
                <a:solidFill>
                  <a:srgbClr val="FF0000"/>
                </a:solidFill>
              </a:rPr>
              <a:t>DEĞİL </a:t>
            </a:r>
            <a:r>
              <a:rPr lang="tr-TR" sz="2400" dirty="0"/>
              <a:t>operatörü kullanılabilir.</a:t>
            </a:r>
          </a:p>
          <a:p>
            <a:pPr lvl="2"/>
            <a:endParaRPr lang="tr-TR" dirty="0" smtClean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5F952-40D7-4944-AFCC-E6DC45D040B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0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Mantıksal Akış Şemaları Örnek:5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251520" y="1052736"/>
            <a:ext cx="4752528" cy="5043263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Girilen bir sayının 3’ün ve 7’nin katı olup olmadığını anlama:</a:t>
            </a:r>
          </a:p>
          <a:p>
            <a:pPr marL="0" lvl="0" indent="0">
              <a:buNone/>
            </a:pPr>
            <a:endParaRPr lang="tr-TR" sz="18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err="1" smtClean="0"/>
              <a:t>Sayı’yı</a:t>
            </a:r>
            <a:r>
              <a:rPr lang="tr-TR" sz="2000" dirty="0" smtClean="0"/>
              <a:t> oku</a:t>
            </a:r>
            <a:endParaRPr lang="tr-TR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Eğer (</a:t>
            </a:r>
            <a:r>
              <a:rPr lang="tr-TR" sz="2000" dirty="0" err="1" smtClean="0"/>
              <a:t>Sayi</a:t>
            </a:r>
            <a:r>
              <a:rPr lang="tr-TR" sz="2000" dirty="0" smtClean="0"/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mod</a:t>
            </a:r>
            <a:r>
              <a:rPr lang="tr-TR" sz="2000" dirty="0" smtClean="0"/>
              <a:t> 3 = 0)</a:t>
            </a:r>
          </a:p>
          <a:p>
            <a:pPr marL="400050" lvl="1" indent="0">
              <a:buNone/>
            </a:pPr>
            <a:r>
              <a:rPr lang="tr-TR" sz="1800" dirty="0" smtClean="0"/>
              <a:t>3.1.  Eğer (Sayı </a:t>
            </a:r>
            <a:r>
              <a:rPr lang="tr-TR" sz="1800" dirty="0" err="1" smtClean="0"/>
              <a:t>mod</a:t>
            </a:r>
            <a:r>
              <a:rPr lang="tr-TR" sz="1800" dirty="0" smtClean="0"/>
              <a:t> 7 = 0) ise</a:t>
            </a:r>
            <a:br>
              <a:rPr lang="tr-TR" sz="1800" dirty="0" smtClean="0"/>
            </a:br>
            <a:r>
              <a:rPr lang="tr-TR" sz="1800" dirty="0" smtClean="0"/>
              <a:t>    3.1.1. Ekrana yaz: </a:t>
            </a:r>
            <a:br>
              <a:rPr lang="tr-TR" sz="1800" dirty="0" smtClean="0"/>
            </a:br>
            <a:r>
              <a:rPr lang="tr-TR" sz="1800" dirty="0" smtClean="0"/>
              <a:t>           "sayı 3’ün ve 7’nin </a:t>
            </a:r>
            <a:r>
              <a:rPr lang="tr-TR" sz="1800" dirty="0"/>
              <a:t>katı "</a:t>
            </a:r>
            <a:endParaRPr lang="tr-TR" sz="1800" dirty="0" smtClean="0"/>
          </a:p>
          <a:p>
            <a:pPr marL="400050" lvl="1" indent="0">
              <a:buNone/>
            </a:pPr>
            <a:r>
              <a:rPr lang="tr-TR" sz="1800" dirty="0" smtClean="0"/>
              <a:t>3.2.  Değilse </a:t>
            </a:r>
          </a:p>
          <a:p>
            <a:pPr marL="400050" lvl="1" indent="0">
              <a:buNone/>
            </a:pPr>
            <a:r>
              <a:rPr lang="tr-TR" sz="1800" dirty="0" smtClean="0"/>
              <a:t>     3.2.1</a:t>
            </a:r>
            <a:r>
              <a:rPr lang="tr-TR" sz="1800" dirty="0"/>
              <a:t>. Ekrana yaz: </a:t>
            </a:r>
            <a:br>
              <a:rPr lang="tr-TR" sz="1800" dirty="0"/>
            </a:br>
            <a:r>
              <a:rPr lang="tr-TR" sz="1800" dirty="0"/>
              <a:t> </a:t>
            </a:r>
            <a:r>
              <a:rPr lang="tr-TR" sz="1800" dirty="0" smtClean="0"/>
              <a:t>          "sayı 7’nin katı değil "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Değilse</a:t>
            </a:r>
          </a:p>
          <a:p>
            <a:pPr marL="400050" lvl="1" indent="0">
              <a:buNone/>
            </a:pPr>
            <a:r>
              <a:rPr lang="tr-TR" sz="1800" dirty="0"/>
              <a:t>4.1. Ekrana </a:t>
            </a:r>
            <a:r>
              <a:rPr lang="tr-TR" sz="1800" dirty="0" smtClean="0"/>
              <a:t>yaz:  "sayı 3’ün katı değil!";</a:t>
            </a:r>
            <a:endParaRPr lang="tr-TR" sz="18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Bitir</a:t>
            </a:r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1" name="Grup 70"/>
          <p:cNvGrpSpPr/>
          <p:nvPr/>
        </p:nvGrpSpPr>
        <p:grpSpPr>
          <a:xfrm>
            <a:off x="4185853" y="1809891"/>
            <a:ext cx="4697721" cy="3744416"/>
            <a:chOff x="4211961" y="1061393"/>
            <a:chExt cx="4697721" cy="3744416"/>
          </a:xfrm>
        </p:grpSpPr>
        <p:grpSp>
          <p:nvGrpSpPr>
            <p:cNvPr id="3" name="Grup 2"/>
            <p:cNvGrpSpPr/>
            <p:nvPr/>
          </p:nvGrpSpPr>
          <p:grpSpPr>
            <a:xfrm>
              <a:off x="4211961" y="1061393"/>
              <a:ext cx="4697721" cy="3744416"/>
              <a:chOff x="4211961" y="1052736"/>
              <a:chExt cx="4697721" cy="3744416"/>
            </a:xfrm>
          </p:grpSpPr>
          <p:grpSp>
            <p:nvGrpSpPr>
              <p:cNvPr id="59" name="Grup 58"/>
              <p:cNvGrpSpPr/>
              <p:nvPr/>
            </p:nvGrpSpPr>
            <p:grpSpPr>
              <a:xfrm>
                <a:off x="4211961" y="1052736"/>
                <a:ext cx="4697721" cy="3744416"/>
                <a:chOff x="3848314" y="909435"/>
                <a:chExt cx="6227211" cy="4775576"/>
              </a:xfrm>
            </p:grpSpPr>
            <p:sp>
              <p:nvSpPr>
                <p:cNvPr id="10" name="AutoShape 4"/>
                <p:cNvSpPr>
                  <a:spLocks noChangeArrowheads="1"/>
                </p:cNvSpPr>
                <p:nvPr/>
              </p:nvSpPr>
              <p:spPr bwMode="auto">
                <a:xfrm>
                  <a:off x="6005205" y="909435"/>
                  <a:ext cx="993042" cy="406398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Başla</a:t>
                  </a:r>
                  <a:endParaRPr lang="tr-TR" sz="12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1" name="Line 5"/>
                <p:cNvCxnSpPr>
                  <a:stCxn id="10" idx="4"/>
                  <a:endCxn id="12" idx="1"/>
                </p:cNvCxnSpPr>
                <p:nvPr/>
              </p:nvCxnSpPr>
              <p:spPr bwMode="auto">
                <a:xfrm flipH="1">
                  <a:off x="6501486" y="1315833"/>
                  <a:ext cx="241" cy="236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" name="AutoShape 6"/>
                <p:cNvSpPr>
                  <a:spLocks noChangeArrowheads="1"/>
                </p:cNvSpPr>
                <p:nvPr/>
              </p:nvSpPr>
              <p:spPr bwMode="auto">
                <a:xfrm>
                  <a:off x="5921077" y="1552301"/>
                  <a:ext cx="1160817" cy="378737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Sayı</a:t>
                  </a:r>
                  <a:endParaRPr lang="tr-TR" sz="12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" name="Line 7"/>
                <p:cNvCxnSpPr>
                  <a:stCxn id="12" idx="4"/>
                </p:cNvCxnSpPr>
                <p:nvPr/>
              </p:nvCxnSpPr>
              <p:spPr bwMode="auto">
                <a:xfrm>
                  <a:off x="6501486" y="1931038"/>
                  <a:ext cx="0" cy="1839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" name="AutoShape 8"/>
                <p:cNvSpPr>
                  <a:spLocks noChangeArrowheads="1"/>
                </p:cNvSpPr>
                <p:nvPr/>
              </p:nvSpPr>
              <p:spPr bwMode="auto">
                <a:xfrm>
                  <a:off x="5410891" y="2114983"/>
                  <a:ext cx="2181670" cy="736769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Sayı  </a:t>
                  </a:r>
                  <a:r>
                    <a:rPr lang="tr-TR" sz="1200" dirty="0" err="1" smtClean="0">
                      <a:solidFill>
                        <a:srgbClr val="FF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mod</a:t>
                  </a: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 3 = 0 ?</a:t>
                  </a:r>
                  <a:endParaRPr lang="tr-TR" sz="12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AutoShape 11"/>
                <p:cNvSpPr>
                  <a:spLocks noChangeArrowheads="1"/>
                </p:cNvSpPr>
                <p:nvPr/>
              </p:nvSpPr>
              <p:spPr bwMode="auto">
                <a:xfrm>
                  <a:off x="5978208" y="5337178"/>
                  <a:ext cx="829131" cy="347833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>
                      <a:effectLst/>
                      <a:latin typeface="Calibri"/>
                      <a:ea typeface="Calibri"/>
                      <a:cs typeface="Times New Roman"/>
                    </a:rPr>
                    <a:t>Bitir</a:t>
                  </a:r>
                </a:p>
              </p:txBody>
            </p:sp>
            <p:cxnSp>
              <p:nvCxnSpPr>
                <p:cNvPr id="26" name="Dirsek Bağlayıcısı 25"/>
                <p:cNvCxnSpPr>
                  <a:stCxn id="14" idx="3"/>
                  <a:endCxn id="52" idx="0"/>
                </p:cNvCxnSpPr>
                <p:nvPr/>
              </p:nvCxnSpPr>
              <p:spPr bwMode="auto">
                <a:xfrm>
                  <a:off x="7592561" y="2483369"/>
                  <a:ext cx="367575" cy="456512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7" name="Akış Çizelgesi: Belge 26"/>
                <p:cNvSpPr/>
                <p:nvPr/>
              </p:nvSpPr>
              <p:spPr bwMode="auto">
                <a:xfrm>
                  <a:off x="8228433" y="3875867"/>
                  <a:ext cx="1847092" cy="588730"/>
                </a:xfrm>
                <a:prstGeom prst="flowChartDocumen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Girilen sayı 3’ün ve 7’nin katı</a:t>
                  </a:r>
                  <a:endParaRPr lang="tr-TR" sz="1200" dirty="0">
                    <a:solidFill>
                      <a:srgbClr val="FF0000"/>
                    </a:solidFill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" name="Akış Çizelgesi: Belge 27"/>
                <p:cNvSpPr/>
                <p:nvPr/>
              </p:nvSpPr>
              <p:spPr bwMode="auto">
                <a:xfrm>
                  <a:off x="3848314" y="3833706"/>
                  <a:ext cx="1440161" cy="627169"/>
                </a:xfrm>
                <a:prstGeom prst="flowChartDocumen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Girilen sayı 3’ün katı </a:t>
                  </a:r>
                  <a:r>
                    <a:rPr lang="tr-TR" sz="1200" dirty="0" smtClean="0">
                      <a:solidFill>
                        <a:srgbClr val="FF0000"/>
                      </a:solidFill>
                      <a:latin typeface="Calibri"/>
                      <a:ea typeface="Calibri"/>
                      <a:cs typeface="Times New Roman"/>
                    </a:rPr>
                    <a:t>değil</a:t>
                  </a:r>
                  <a:endParaRPr lang="tr-TR" sz="1200" dirty="0">
                    <a:solidFill>
                      <a:srgbClr val="FF0000"/>
                    </a:solidFill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30" name="Dirsek Bağlayıcısı 29"/>
                <p:cNvCxnSpPr>
                  <a:stCxn id="14" idx="1"/>
                  <a:endCxn id="28" idx="0"/>
                </p:cNvCxnSpPr>
                <p:nvPr/>
              </p:nvCxnSpPr>
              <p:spPr bwMode="auto">
                <a:xfrm rot="10800000" flipV="1">
                  <a:off x="4568396" y="2483369"/>
                  <a:ext cx="842496" cy="1350338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Dirsek Bağlayıcısı 31"/>
                <p:cNvCxnSpPr>
                  <a:stCxn id="28" idx="2"/>
                  <a:endCxn id="44" idx="2"/>
                </p:cNvCxnSpPr>
                <p:nvPr/>
              </p:nvCxnSpPr>
              <p:spPr bwMode="auto">
                <a:xfrm rot="16200000" flipH="1">
                  <a:off x="5139603" y="3848205"/>
                  <a:ext cx="619266" cy="1761682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Dirsek Bağlayıcısı 33"/>
                <p:cNvCxnSpPr>
                  <a:stCxn id="27" idx="2"/>
                  <a:endCxn id="44" idx="6"/>
                </p:cNvCxnSpPr>
                <p:nvPr/>
              </p:nvCxnSpPr>
              <p:spPr bwMode="auto">
                <a:xfrm rot="5400000">
                  <a:off x="7500477" y="3387175"/>
                  <a:ext cx="613003" cy="2690003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4" name="Oval 43"/>
                <p:cNvSpPr/>
                <p:nvPr/>
              </p:nvSpPr>
              <p:spPr bwMode="auto">
                <a:xfrm>
                  <a:off x="6330077" y="4968410"/>
                  <a:ext cx="131899" cy="14053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tr-TR" sz="1200"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51" name="Düz Ok Bağlayıcısı 50"/>
                <p:cNvCxnSpPr>
                  <a:stCxn id="44" idx="4"/>
                </p:cNvCxnSpPr>
                <p:nvPr/>
              </p:nvCxnSpPr>
              <p:spPr bwMode="auto">
                <a:xfrm flipH="1">
                  <a:off x="6390417" y="5108947"/>
                  <a:ext cx="5609" cy="2282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" name="Text Box 47"/>
              <p:cNvSpPr txBox="1">
                <a:spLocks noChangeArrowheads="1"/>
              </p:cNvSpPr>
              <p:nvPr/>
            </p:nvSpPr>
            <p:spPr bwMode="auto">
              <a:xfrm>
                <a:off x="5010406" y="1997978"/>
                <a:ext cx="604838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H</a:t>
                </a:r>
                <a:endParaRPr lang="en-US" sz="1200" dirty="0"/>
              </a:p>
            </p:txBody>
          </p:sp>
          <p:sp>
            <p:nvSpPr>
              <p:cNvPr id="29" name="Text Box 47"/>
              <p:cNvSpPr txBox="1">
                <a:spLocks noChangeArrowheads="1"/>
              </p:cNvSpPr>
              <p:nvPr/>
            </p:nvSpPr>
            <p:spPr bwMode="auto">
              <a:xfrm>
                <a:off x="6964698" y="1997978"/>
                <a:ext cx="604838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E</a:t>
                </a:r>
                <a:endParaRPr lang="en-US" sz="1200" dirty="0"/>
              </a:p>
            </p:txBody>
          </p:sp>
        </p:grpSp>
        <p:sp>
          <p:nvSpPr>
            <p:cNvPr id="52" name="AutoShape 8"/>
            <p:cNvSpPr>
              <a:spLocks noChangeArrowheads="1"/>
            </p:cNvSpPr>
            <p:nvPr/>
          </p:nvSpPr>
          <p:spPr bwMode="auto">
            <a:xfrm>
              <a:off x="6490948" y="2644760"/>
              <a:ext cx="1645821" cy="577683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200" dirty="0" smtClean="0">
                  <a:effectLst/>
                  <a:latin typeface="Calibri"/>
                  <a:ea typeface="Calibri"/>
                  <a:cs typeface="Times New Roman"/>
                </a:rPr>
                <a:t>Sayı  </a:t>
              </a:r>
              <a:r>
                <a:rPr lang="tr-TR" sz="1200" dirty="0" err="1" smtClean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mod</a:t>
              </a:r>
              <a:r>
                <a:rPr lang="tr-TR" sz="1200" dirty="0" smtClean="0">
                  <a:effectLst/>
                  <a:latin typeface="Calibri"/>
                  <a:ea typeface="Calibri"/>
                  <a:cs typeface="Times New Roman"/>
                </a:rPr>
                <a:t> 7 = 0 ?</a:t>
              </a:r>
              <a:endParaRPr lang="tr-TR" sz="12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8028384" y="3016109"/>
              <a:ext cx="604838" cy="338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sz="1200" dirty="0" smtClean="0"/>
                <a:t>E</a:t>
              </a:r>
              <a:endParaRPr lang="en-US" sz="1200" dirty="0"/>
            </a:p>
          </p:txBody>
        </p:sp>
        <p:cxnSp>
          <p:nvCxnSpPr>
            <p:cNvPr id="58" name="Dirsek Bağlayıcısı 57"/>
            <p:cNvCxnSpPr>
              <a:stCxn id="52" idx="3"/>
              <a:endCxn id="27" idx="0"/>
            </p:cNvCxnSpPr>
            <p:nvPr/>
          </p:nvCxnSpPr>
          <p:spPr bwMode="auto">
            <a:xfrm>
              <a:off x="8136769" y="2933602"/>
              <a:ext cx="76200" cy="4537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Akış Çizelgesi: Belge 63"/>
            <p:cNvSpPr/>
            <p:nvPr/>
          </p:nvSpPr>
          <p:spPr bwMode="auto">
            <a:xfrm>
              <a:off x="5580112" y="3356992"/>
              <a:ext cx="1086437" cy="491748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200" dirty="0" smtClean="0">
                  <a:latin typeface="Calibri"/>
                  <a:ea typeface="Calibri"/>
                  <a:cs typeface="Times New Roman"/>
                </a:rPr>
                <a:t>Girilen sayı 7’nin katı </a:t>
              </a:r>
              <a:r>
                <a:rPr lang="tr-TR" sz="1200" dirty="0" smtClean="0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rPr>
                <a:t>değil</a:t>
              </a:r>
              <a:endParaRPr lang="tr-TR" sz="1200" dirty="0">
                <a:solidFill>
                  <a:srgbClr val="FF0000"/>
                </a:solidFill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66" name="Dirsek Bağlayıcısı 65"/>
            <p:cNvCxnSpPr>
              <a:stCxn id="52" idx="1"/>
              <a:endCxn id="64" idx="0"/>
            </p:cNvCxnSpPr>
            <p:nvPr/>
          </p:nvCxnSpPr>
          <p:spPr bwMode="auto">
            <a:xfrm rot="10800000" flipV="1">
              <a:off x="6123332" y="2933602"/>
              <a:ext cx="367617" cy="42339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5639664" y="2867578"/>
              <a:ext cx="604838" cy="338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sz="1200" dirty="0" smtClean="0"/>
                <a:t>H</a:t>
              </a:r>
              <a:endParaRPr lang="en-US" sz="1200" dirty="0"/>
            </a:p>
          </p:txBody>
        </p:sp>
        <p:cxnSp>
          <p:nvCxnSpPr>
            <p:cNvPr id="69" name="Düz Ok Bağlayıcısı 68"/>
            <p:cNvCxnSpPr>
              <a:stCxn id="64" idx="2"/>
              <a:endCxn id="44" idx="0"/>
            </p:cNvCxnSpPr>
            <p:nvPr/>
          </p:nvCxnSpPr>
          <p:spPr bwMode="auto">
            <a:xfrm>
              <a:off x="6123331" y="3816230"/>
              <a:ext cx="10589" cy="4277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60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251520" y="141288"/>
            <a:ext cx="8712968" cy="911448"/>
          </a:xfrm>
        </p:spPr>
        <p:txBody>
          <a:bodyPr>
            <a:noAutofit/>
          </a:bodyPr>
          <a:lstStyle/>
          <a:p>
            <a:r>
              <a:rPr lang="tr-TR" sz="3200" dirty="0" smtClean="0"/>
              <a:t>Mantıksal Akış Şemaları Örnek:5:2. yöntem</a:t>
            </a:r>
            <a:endParaRPr lang="tr-TR" sz="3200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251519" y="1052736"/>
            <a:ext cx="5643353" cy="5043263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Girilen bir sayının 3’ün ve 7’nin katı olup olmadığını anlama -2. yöntem:</a:t>
            </a:r>
          </a:p>
          <a:p>
            <a:pPr marL="0" lvl="0" indent="0">
              <a:buNone/>
            </a:pPr>
            <a:endParaRPr lang="tr-TR" sz="18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err="1" smtClean="0"/>
              <a:t>Sayı’yı</a:t>
            </a:r>
            <a:r>
              <a:rPr lang="tr-TR" sz="2000" dirty="0" smtClean="0"/>
              <a:t> oku</a:t>
            </a:r>
            <a:endParaRPr lang="tr-TR" sz="20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Eğer (</a:t>
            </a:r>
            <a:r>
              <a:rPr lang="tr-TR" sz="2000" dirty="0" err="1" smtClean="0"/>
              <a:t>Sayi</a:t>
            </a:r>
            <a:r>
              <a:rPr lang="tr-TR" sz="2000" dirty="0" smtClean="0"/>
              <a:t> </a:t>
            </a:r>
            <a:r>
              <a:rPr lang="tr-TR" sz="2000" dirty="0" err="1" smtClean="0">
                <a:solidFill>
                  <a:srgbClr val="FF0000"/>
                </a:solidFill>
              </a:rPr>
              <a:t>mod</a:t>
            </a:r>
            <a:r>
              <a:rPr lang="tr-TR" sz="2000" dirty="0" smtClean="0"/>
              <a:t> 3 = 0) </a:t>
            </a:r>
            <a:br>
              <a:rPr lang="tr-TR" sz="2000" dirty="0" smtClean="0"/>
            </a:br>
            <a:r>
              <a:rPr lang="tr-TR" sz="2000" dirty="0" smtClean="0"/>
              <a:t> VE (</a:t>
            </a:r>
            <a:r>
              <a:rPr lang="tr-TR" sz="2000" dirty="0"/>
              <a:t>Sayı </a:t>
            </a:r>
            <a:r>
              <a:rPr lang="tr-TR" sz="2000" dirty="0" err="1"/>
              <a:t>mod</a:t>
            </a:r>
            <a:r>
              <a:rPr lang="tr-TR" sz="2000" dirty="0"/>
              <a:t> 7 = 0) ise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3.1 Ekrana yaz: </a:t>
            </a:r>
            <a:br>
              <a:rPr lang="tr-TR" sz="1800" dirty="0" smtClean="0"/>
            </a:br>
            <a:r>
              <a:rPr lang="tr-TR" sz="1800" dirty="0" smtClean="0"/>
              <a:t>           "sayı 3’ün ve 7’nin katı"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Değilse</a:t>
            </a:r>
          </a:p>
          <a:p>
            <a:pPr marL="400050" lvl="1" indent="0">
              <a:buNone/>
            </a:pPr>
            <a:r>
              <a:rPr lang="tr-TR" sz="1800" dirty="0"/>
              <a:t>4.1. Ekrana </a:t>
            </a:r>
            <a:r>
              <a:rPr lang="tr-TR" sz="1800" dirty="0" smtClean="0"/>
              <a:t>yaz:  </a:t>
            </a:r>
            <a:br>
              <a:rPr lang="tr-TR" sz="1800" dirty="0" smtClean="0"/>
            </a:br>
            <a:r>
              <a:rPr lang="tr-TR" sz="1800" dirty="0" smtClean="0"/>
              <a:t>      "sayı 3’ün ve 7’nin  katı değil!";</a:t>
            </a:r>
            <a:endParaRPr lang="tr-TR" sz="1800" dirty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Bitir</a:t>
            </a:r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71" name="Grup 70"/>
          <p:cNvGrpSpPr/>
          <p:nvPr/>
        </p:nvGrpSpPr>
        <p:grpSpPr>
          <a:xfrm>
            <a:off x="4266767" y="1809891"/>
            <a:ext cx="4697721" cy="3744416"/>
            <a:chOff x="4211961" y="1061393"/>
            <a:chExt cx="4697721" cy="3744416"/>
          </a:xfrm>
        </p:grpSpPr>
        <p:grpSp>
          <p:nvGrpSpPr>
            <p:cNvPr id="3" name="Grup 2"/>
            <p:cNvGrpSpPr/>
            <p:nvPr/>
          </p:nvGrpSpPr>
          <p:grpSpPr>
            <a:xfrm>
              <a:off x="4211961" y="1061393"/>
              <a:ext cx="4697721" cy="3744416"/>
              <a:chOff x="4211961" y="1052736"/>
              <a:chExt cx="4697721" cy="3744416"/>
            </a:xfrm>
          </p:grpSpPr>
          <p:grpSp>
            <p:nvGrpSpPr>
              <p:cNvPr id="59" name="Grup 58"/>
              <p:cNvGrpSpPr/>
              <p:nvPr/>
            </p:nvGrpSpPr>
            <p:grpSpPr>
              <a:xfrm>
                <a:off x="4211961" y="1052736"/>
                <a:ext cx="4697721" cy="3744416"/>
                <a:chOff x="3848314" y="909435"/>
                <a:chExt cx="6227211" cy="4775576"/>
              </a:xfrm>
            </p:grpSpPr>
            <p:sp>
              <p:nvSpPr>
                <p:cNvPr id="10" name="AutoShape 4"/>
                <p:cNvSpPr>
                  <a:spLocks noChangeArrowheads="1"/>
                </p:cNvSpPr>
                <p:nvPr/>
              </p:nvSpPr>
              <p:spPr bwMode="auto">
                <a:xfrm>
                  <a:off x="6421620" y="909435"/>
                  <a:ext cx="993042" cy="406398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Başla</a:t>
                  </a:r>
                  <a:endParaRPr lang="tr-TR" sz="12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1" name="Line 5"/>
                <p:cNvCxnSpPr>
                  <a:stCxn id="10" idx="4"/>
                  <a:endCxn id="12" idx="1"/>
                </p:cNvCxnSpPr>
                <p:nvPr/>
              </p:nvCxnSpPr>
              <p:spPr bwMode="auto">
                <a:xfrm>
                  <a:off x="6918142" y="1315833"/>
                  <a:ext cx="26952" cy="236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" name="AutoShape 6"/>
                <p:cNvSpPr>
                  <a:spLocks noChangeArrowheads="1"/>
                </p:cNvSpPr>
                <p:nvPr/>
              </p:nvSpPr>
              <p:spPr bwMode="auto">
                <a:xfrm>
                  <a:off x="6364685" y="1552301"/>
                  <a:ext cx="1160817" cy="378737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Sayı</a:t>
                  </a:r>
                  <a:endParaRPr lang="tr-TR" sz="12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" name="Line 7"/>
                <p:cNvCxnSpPr>
                  <a:stCxn id="12" idx="4"/>
                </p:cNvCxnSpPr>
                <p:nvPr/>
              </p:nvCxnSpPr>
              <p:spPr bwMode="auto">
                <a:xfrm>
                  <a:off x="6945095" y="1931038"/>
                  <a:ext cx="0" cy="18394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" name="AutoShape 8"/>
                <p:cNvSpPr>
                  <a:spLocks noChangeArrowheads="1"/>
                </p:cNvSpPr>
                <p:nvPr/>
              </p:nvSpPr>
              <p:spPr bwMode="auto">
                <a:xfrm>
                  <a:off x="5321301" y="2114983"/>
                  <a:ext cx="3238790" cy="1410469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Sayı  </a:t>
                  </a:r>
                  <a:r>
                    <a:rPr lang="tr-TR" sz="1200" dirty="0" err="1" smtClean="0">
                      <a:solidFill>
                        <a:srgbClr val="FF0000"/>
                      </a:solidFill>
                      <a:effectLst/>
                      <a:latin typeface="Calibri"/>
                      <a:ea typeface="Calibri"/>
                      <a:cs typeface="Times New Roman"/>
                    </a:rPr>
                    <a:t>mod</a:t>
                  </a:r>
                  <a:r>
                    <a:rPr lang="tr-TR" sz="1200" dirty="0" smtClean="0">
                      <a:effectLst/>
                      <a:latin typeface="Calibri"/>
                      <a:ea typeface="Calibri"/>
                      <a:cs typeface="Times New Roman"/>
                    </a:rPr>
                    <a:t> 3 = 0 ? </a:t>
                  </a: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VE </a:t>
                  </a:r>
                </a:p>
                <a:p>
                  <a:pPr algn="ctr">
                    <a:spcAft>
                      <a:spcPts val="0"/>
                    </a:spcAft>
                  </a:pP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Sayı  </a:t>
                  </a:r>
                  <a:r>
                    <a:rPr lang="tr-TR" sz="1200" dirty="0" err="1">
                      <a:solidFill>
                        <a:srgbClr val="FF0000"/>
                      </a:solidFill>
                      <a:latin typeface="Calibri"/>
                      <a:ea typeface="Calibri"/>
                      <a:cs typeface="Times New Roman"/>
                    </a:rPr>
                    <a:t>mod</a:t>
                  </a:r>
                  <a:r>
                    <a:rPr lang="tr-TR" sz="1200" dirty="0">
                      <a:latin typeface="Calibri"/>
                      <a:ea typeface="Calibri"/>
                      <a:cs typeface="Times New Roman"/>
                    </a:rPr>
                    <a:t> 7 = 0 </a:t>
                  </a: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?</a:t>
                  </a:r>
                  <a:endParaRPr lang="tr-TR" sz="1200" dirty="0"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AutoShape 11"/>
                <p:cNvSpPr>
                  <a:spLocks noChangeArrowheads="1"/>
                </p:cNvSpPr>
                <p:nvPr/>
              </p:nvSpPr>
              <p:spPr bwMode="auto">
                <a:xfrm>
                  <a:off x="6776436" y="5337178"/>
                  <a:ext cx="829131" cy="347833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>
                      <a:effectLst/>
                      <a:latin typeface="Calibri"/>
                      <a:ea typeface="Calibri"/>
                      <a:cs typeface="Times New Roman"/>
                    </a:rPr>
                    <a:t>Bitir</a:t>
                  </a:r>
                </a:p>
              </p:txBody>
            </p:sp>
            <p:sp>
              <p:nvSpPr>
                <p:cNvPr id="27" name="Akış Çizelgesi: Belge 26"/>
                <p:cNvSpPr/>
                <p:nvPr/>
              </p:nvSpPr>
              <p:spPr bwMode="auto">
                <a:xfrm>
                  <a:off x="7898172" y="3618081"/>
                  <a:ext cx="2177353" cy="846517"/>
                </a:xfrm>
                <a:prstGeom prst="flowChartDocumen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Girilen sayı 3’ün ve 7’nin katı</a:t>
                  </a:r>
                  <a:endParaRPr lang="tr-TR" sz="1200" dirty="0">
                    <a:solidFill>
                      <a:srgbClr val="FF0000"/>
                    </a:solidFill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8" name="Akış Çizelgesi: Belge 27"/>
                <p:cNvSpPr/>
                <p:nvPr/>
              </p:nvSpPr>
              <p:spPr bwMode="auto">
                <a:xfrm>
                  <a:off x="3848314" y="3525452"/>
                  <a:ext cx="2072762" cy="935423"/>
                </a:xfrm>
                <a:prstGeom prst="flowChartDocumen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dirty="0" smtClean="0">
                      <a:latin typeface="Calibri"/>
                      <a:ea typeface="Calibri"/>
                      <a:cs typeface="Times New Roman"/>
                    </a:rPr>
                    <a:t>Girilen sayı 3’ün VE 7’nin katı </a:t>
                  </a:r>
                  <a:r>
                    <a:rPr lang="tr-TR" sz="1200" dirty="0" smtClean="0">
                      <a:solidFill>
                        <a:srgbClr val="FF0000"/>
                      </a:solidFill>
                      <a:latin typeface="Calibri"/>
                      <a:ea typeface="Calibri"/>
                      <a:cs typeface="Times New Roman"/>
                    </a:rPr>
                    <a:t>değil</a:t>
                  </a:r>
                  <a:endParaRPr lang="tr-TR" sz="1200" dirty="0">
                    <a:solidFill>
                      <a:srgbClr val="FF0000"/>
                    </a:solidFill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30" name="Dirsek Bağlayıcısı 29"/>
                <p:cNvCxnSpPr>
                  <a:stCxn id="14" idx="1"/>
                  <a:endCxn id="28" idx="0"/>
                </p:cNvCxnSpPr>
                <p:nvPr/>
              </p:nvCxnSpPr>
              <p:spPr bwMode="auto">
                <a:xfrm rot="10800000" flipV="1">
                  <a:off x="4884697" y="2820217"/>
                  <a:ext cx="436605" cy="705234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Dirsek Bağlayıcısı 31"/>
                <p:cNvCxnSpPr>
                  <a:stCxn id="28" idx="2"/>
                  <a:endCxn id="44" idx="2"/>
                </p:cNvCxnSpPr>
                <p:nvPr/>
              </p:nvCxnSpPr>
              <p:spPr bwMode="auto">
                <a:xfrm rot="16200000" flipH="1">
                  <a:off x="5686677" y="3597050"/>
                  <a:ext cx="639646" cy="2243609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Dirsek Bağlayıcısı 33"/>
                <p:cNvCxnSpPr>
                  <a:stCxn id="27" idx="2"/>
                  <a:endCxn id="44" idx="6"/>
                </p:cNvCxnSpPr>
                <p:nvPr/>
              </p:nvCxnSpPr>
              <p:spPr bwMode="auto">
                <a:xfrm rot="5400000">
                  <a:off x="7808505" y="3860334"/>
                  <a:ext cx="630045" cy="1726645"/>
                </a:xfrm>
                <a:prstGeom prst="bentConnector2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4" name="Oval 43"/>
                <p:cNvSpPr/>
                <p:nvPr/>
              </p:nvSpPr>
              <p:spPr bwMode="auto">
                <a:xfrm>
                  <a:off x="7128304" y="4968410"/>
                  <a:ext cx="131899" cy="140537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tr-TR" sz="1200"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51" name="Düz Ok Bağlayıcısı 50"/>
                <p:cNvCxnSpPr>
                  <a:stCxn id="44" idx="4"/>
                </p:cNvCxnSpPr>
                <p:nvPr/>
              </p:nvCxnSpPr>
              <p:spPr bwMode="auto">
                <a:xfrm flipH="1">
                  <a:off x="7188645" y="5108947"/>
                  <a:ext cx="5609" cy="2282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" name="Text Box 47"/>
              <p:cNvSpPr txBox="1">
                <a:spLocks noChangeArrowheads="1"/>
              </p:cNvSpPr>
              <p:nvPr/>
            </p:nvSpPr>
            <p:spPr bwMode="auto">
              <a:xfrm>
                <a:off x="5010406" y="1997978"/>
                <a:ext cx="604838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H</a:t>
                </a:r>
                <a:endParaRPr lang="en-US" sz="1200" dirty="0"/>
              </a:p>
            </p:txBody>
          </p:sp>
          <p:sp>
            <p:nvSpPr>
              <p:cNvPr id="29" name="Text Box 47"/>
              <p:cNvSpPr txBox="1">
                <a:spLocks noChangeArrowheads="1"/>
              </p:cNvSpPr>
              <p:nvPr/>
            </p:nvSpPr>
            <p:spPr bwMode="auto">
              <a:xfrm>
                <a:off x="6964698" y="1997978"/>
                <a:ext cx="604838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E</a:t>
                </a:r>
                <a:endParaRPr lang="en-US" sz="1200" dirty="0"/>
              </a:p>
            </p:txBody>
          </p:sp>
        </p:grpSp>
        <p:cxnSp>
          <p:nvCxnSpPr>
            <p:cNvPr id="58" name="Dirsek Bağlayıcısı 57"/>
            <p:cNvCxnSpPr>
              <a:stCxn id="14" idx="3"/>
              <a:endCxn id="27" idx="0"/>
            </p:cNvCxnSpPr>
            <p:nvPr/>
          </p:nvCxnSpPr>
          <p:spPr bwMode="auto">
            <a:xfrm>
              <a:off x="7766460" y="2559593"/>
              <a:ext cx="321940" cy="62558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606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Döngüsel Akış </a:t>
            </a:r>
            <a:r>
              <a:rPr lang="tr-TR" dirty="0" smtClean="0"/>
              <a:t>Şemaları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çeşit mantıksal akış şemasıdır.</a:t>
            </a:r>
          </a:p>
          <a:p>
            <a:endParaRPr lang="tr-TR" sz="1600" dirty="0" smtClean="0"/>
          </a:p>
          <a:p>
            <a:r>
              <a:rPr lang="tr-TR" dirty="0" smtClean="0"/>
              <a:t>Koşula göre  </a:t>
            </a:r>
            <a:r>
              <a:rPr lang="tr-TR" dirty="0"/>
              <a:t>b</a:t>
            </a:r>
            <a:r>
              <a:rPr lang="tr-TR" dirty="0" smtClean="0"/>
              <a:t>azı </a:t>
            </a:r>
            <a:r>
              <a:rPr lang="tr-TR" dirty="0"/>
              <a:t>adımların </a:t>
            </a:r>
            <a:r>
              <a:rPr lang="tr-TR" dirty="0">
                <a:solidFill>
                  <a:srgbClr val="FF0000"/>
                </a:solidFill>
              </a:rPr>
              <a:t>tekrarlandığı</a:t>
            </a:r>
            <a:r>
              <a:rPr lang="tr-TR" dirty="0"/>
              <a:t> akış şemalarıdır.</a:t>
            </a:r>
          </a:p>
          <a:p>
            <a:endParaRPr lang="tr-TR" dirty="0" smtClean="0"/>
          </a:p>
          <a:p>
            <a:r>
              <a:rPr lang="tr-TR" dirty="0" smtClean="0"/>
              <a:t>Örnek:</a:t>
            </a:r>
          </a:p>
          <a:p>
            <a:pPr lvl="1"/>
            <a:r>
              <a:rPr lang="tr-TR" dirty="0" smtClean="0"/>
              <a:t>İsmini ekrana </a:t>
            </a:r>
            <a:r>
              <a:rPr lang="tr-TR" dirty="0"/>
              <a:t>100 defa yazdırma</a:t>
            </a:r>
          </a:p>
          <a:p>
            <a:pPr lvl="1"/>
            <a:r>
              <a:rPr lang="tr-TR" dirty="0" smtClean="0"/>
              <a:t>1’den N sayısına kadar sayıları toplama</a:t>
            </a:r>
          </a:p>
          <a:p>
            <a:pPr lvl="1"/>
            <a:r>
              <a:rPr lang="tr-TR" dirty="0" smtClean="0"/>
              <a:t>1’den N sayısına kadar M’nin katları olan sayıları toplama </a:t>
            </a:r>
          </a:p>
          <a:p>
            <a:pPr lvl="1"/>
            <a:r>
              <a:rPr lang="tr-TR" dirty="0" smtClean="0"/>
              <a:t>Bir sayının faktöriyelini hesaplama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772400" cy="4536504"/>
          </a:xfrm>
        </p:spPr>
        <p:txBody>
          <a:bodyPr/>
          <a:lstStyle/>
          <a:p>
            <a:r>
              <a:rPr lang="tr-TR" sz="4800" dirty="0"/>
              <a:t>Algoritmalar  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dirty="0" smtClean="0"/>
              <a:t>&amp; </a:t>
            </a:r>
            <a:r>
              <a:rPr lang="tr-TR" sz="4800" dirty="0" smtClean="0"/>
              <a:t/>
            </a:r>
            <a:br>
              <a:rPr lang="tr-TR" sz="4800" dirty="0" smtClean="0"/>
            </a:br>
            <a:r>
              <a:rPr lang="tr-TR" sz="4800" dirty="0" smtClean="0"/>
              <a:t>Akış Şemaları</a:t>
            </a:r>
            <a:br>
              <a:rPr lang="tr-TR" sz="4800" dirty="0" smtClean="0"/>
            </a:br>
            <a:r>
              <a:rPr lang="tr-TR" sz="2800" dirty="0" smtClean="0"/>
              <a:t/>
            </a:r>
            <a:br>
              <a:rPr lang="tr-TR" sz="2800" dirty="0" smtClean="0"/>
            </a:br>
            <a:r>
              <a:rPr lang="tr-TR" sz="3600" dirty="0" smtClean="0"/>
              <a:t>-Avantajları</a:t>
            </a:r>
            <a:br>
              <a:rPr lang="tr-TR" sz="3600" dirty="0" smtClean="0"/>
            </a:br>
            <a:r>
              <a:rPr lang="tr-TR" sz="3600" dirty="0"/>
              <a:t>-</a:t>
            </a:r>
            <a:r>
              <a:rPr lang="tr-TR" sz="3600" dirty="0" smtClean="0"/>
              <a:t>Türleri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-Örnekleri</a:t>
            </a:r>
            <a:endParaRPr lang="tr-TR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/>
          </a:bodyPr>
          <a:lstStyle/>
          <a:p>
            <a:r>
              <a:rPr lang="tr-TR" dirty="0" smtClean="0"/>
              <a:t>Döngüsel Akış Şemaları Örnek:1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7"/>
            <a:ext cx="4030216" cy="4315798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İsmini ekrana 100 defa yazdırma</a:t>
            </a:r>
          </a:p>
          <a:p>
            <a:pPr marL="0" lvl="0" indent="0">
              <a:buNone/>
            </a:pPr>
            <a:endParaRPr lang="tr-TR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Sayaç = 0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Sayaç = Sayaç + 1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Ekrana yaz «Ali KARA»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Eğer (Sayaç &lt; 100) ise  </a:t>
            </a:r>
          </a:p>
          <a:p>
            <a:pPr marL="400050" lvl="1" indent="0">
              <a:buNone/>
            </a:pPr>
            <a:r>
              <a:rPr lang="tr-TR" sz="2000" dirty="0" smtClean="0">
                <a:solidFill>
                  <a:schemeClr val="tx2"/>
                </a:solidFill>
              </a:rPr>
              <a:t>5.1.  </a:t>
            </a:r>
            <a:r>
              <a:rPr lang="tr-TR" sz="2000" dirty="0" smtClean="0">
                <a:solidFill>
                  <a:srgbClr val="FF0000"/>
                </a:solidFill>
              </a:rPr>
              <a:t>3. Adıma git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Bitir.</a:t>
            </a:r>
            <a:endParaRPr lang="tr-TR" sz="24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5" name="Grup 44"/>
          <p:cNvGrpSpPr/>
          <p:nvPr/>
        </p:nvGrpSpPr>
        <p:grpSpPr>
          <a:xfrm>
            <a:off x="5212638" y="1132270"/>
            <a:ext cx="2830130" cy="4236265"/>
            <a:chOff x="5463540" y="548680"/>
            <a:chExt cx="2830130" cy="4236265"/>
          </a:xfrm>
        </p:grpSpPr>
        <p:grpSp>
          <p:nvGrpSpPr>
            <p:cNvPr id="59" name="Grup 58"/>
            <p:cNvGrpSpPr/>
            <p:nvPr/>
          </p:nvGrpSpPr>
          <p:grpSpPr>
            <a:xfrm>
              <a:off x="5463540" y="548680"/>
              <a:ext cx="2225292" cy="4236265"/>
              <a:chOff x="5292080" y="428067"/>
              <a:chExt cx="2225292" cy="4236265"/>
            </a:xfrm>
          </p:grpSpPr>
          <p:sp>
            <p:nvSpPr>
              <p:cNvPr id="10" name="AutoShape 4"/>
              <p:cNvSpPr>
                <a:spLocks noChangeArrowheads="1"/>
              </p:cNvSpPr>
              <p:nvPr/>
            </p:nvSpPr>
            <p:spPr bwMode="auto">
              <a:xfrm>
                <a:off x="6005205" y="428067"/>
                <a:ext cx="830239" cy="40639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400" dirty="0">
                    <a:effectLst/>
                    <a:latin typeface="Calibri"/>
                    <a:ea typeface="Calibri"/>
                    <a:cs typeface="Times New Roman"/>
                  </a:rPr>
                  <a:t>Basla</a:t>
                </a:r>
              </a:p>
            </p:txBody>
          </p:sp>
          <p:cxnSp>
            <p:nvCxnSpPr>
              <p:cNvPr id="11" name="Line 5"/>
              <p:cNvCxnSpPr>
                <a:stCxn id="10" idx="4"/>
                <a:endCxn id="12" idx="0"/>
              </p:cNvCxnSpPr>
              <p:nvPr/>
            </p:nvCxnSpPr>
            <p:spPr bwMode="auto">
              <a:xfrm>
                <a:off x="6420325" y="834465"/>
                <a:ext cx="1414" cy="3136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5772354" y="1148147"/>
                <a:ext cx="1298770" cy="3317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400" dirty="0" smtClean="0">
                    <a:effectLst/>
                    <a:latin typeface="Calibri"/>
                    <a:ea typeface="Calibri"/>
                    <a:cs typeface="Times New Roman"/>
                  </a:rPr>
                  <a:t>Sayaç = 0</a:t>
                </a:r>
                <a:endParaRPr lang="tr-TR" sz="14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13" name="Line 7"/>
              <p:cNvCxnSpPr>
                <a:stCxn id="23" idx="2"/>
                <a:endCxn id="27" idx="0"/>
              </p:cNvCxnSpPr>
              <p:nvPr/>
            </p:nvCxnSpPr>
            <p:spPr bwMode="auto">
              <a:xfrm>
                <a:off x="6418596" y="2220741"/>
                <a:ext cx="3146" cy="2160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" name="AutoShape 8"/>
              <p:cNvSpPr>
                <a:spLocks noChangeArrowheads="1"/>
              </p:cNvSpPr>
              <p:nvPr/>
            </p:nvSpPr>
            <p:spPr bwMode="auto">
              <a:xfrm>
                <a:off x="5292080" y="3219690"/>
                <a:ext cx="2225292" cy="736769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effectLst/>
                    <a:latin typeface="Calibri"/>
                    <a:ea typeface="Calibri"/>
                    <a:cs typeface="Times New Roman"/>
                  </a:rPr>
                  <a:t>sayaç &lt; 100 ?</a:t>
                </a:r>
                <a:endParaRPr lang="tr-TR" sz="1200" b="1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7" name="AutoShape 11"/>
              <p:cNvSpPr>
                <a:spLocks noChangeArrowheads="1"/>
              </p:cNvSpPr>
              <p:nvPr/>
            </p:nvSpPr>
            <p:spPr bwMode="auto">
              <a:xfrm>
                <a:off x="5984715" y="4316499"/>
                <a:ext cx="829131" cy="347833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400" dirty="0">
                    <a:effectLst/>
                    <a:latin typeface="Calibri"/>
                    <a:ea typeface="Calibri"/>
                    <a:cs typeface="Times New Roman"/>
                  </a:rPr>
                  <a:t>Bitir</a:t>
                </a:r>
              </a:p>
            </p:txBody>
          </p:sp>
          <p:sp>
            <p:nvSpPr>
              <p:cNvPr id="27" name="Akış Çizelgesi: Belge 26"/>
              <p:cNvSpPr/>
              <p:nvPr/>
            </p:nvSpPr>
            <p:spPr bwMode="auto">
              <a:xfrm>
                <a:off x="5845677" y="2436765"/>
                <a:ext cx="1152130" cy="588730"/>
              </a:xfrm>
              <a:prstGeom prst="flowChartDocumen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400" dirty="0" smtClean="0">
                    <a:latin typeface="Calibri"/>
                    <a:ea typeface="Calibri"/>
                    <a:cs typeface="Times New Roman"/>
                  </a:rPr>
                  <a:t>Ali KARA</a:t>
                </a:r>
                <a:endParaRPr lang="tr-TR" sz="1400" dirty="0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34" name="Dirsek Bağlayıcısı 33"/>
              <p:cNvCxnSpPr>
                <a:stCxn id="14" idx="3"/>
              </p:cNvCxnSpPr>
              <p:nvPr/>
            </p:nvCxnSpPr>
            <p:spPr bwMode="auto">
              <a:xfrm flipH="1" flipV="1">
                <a:off x="6421742" y="1684444"/>
                <a:ext cx="1095630" cy="1903631"/>
              </a:xfrm>
              <a:prstGeom prst="bentConnector4">
                <a:avLst>
                  <a:gd name="adj1" fmla="val -20865"/>
                  <a:gd name="adj2" fmla="val 99705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Düz Ok Bağlayıcısı 50"/>
              <p:cNvCxnSpPr>
                <a:stCxn id="14" idx="2"/>
                <a:endCxn id="17" idx="0"/>
              </p:cNvCxnSpPr>
              <p:nvPr/>
            </p:nvCxnSpPr>
            <p:spPr bwMode="auto">
              <a:xfrm flipH="1">
                <a:off x="6399281" y="3956459"/>
                <a:ext cx="5445" cy="36004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6176666" y="4077072"/>
              <a:ext cx="604838" cy="338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sz="1200" dirty="0" smtClean="0"/>
                <a:t>H</a:t>
              </a:r>
              <a:endParaRPr lang="en-US" sz="1200" dirty="0"/>
            </a:p>
          </p:txBody>
        </p:sp>
        <p:sp>
          <p:nvSpPr>
            <p:cNvPr id="29" name="Text Box 47"/>
            <p:cNvSpPr txBox="1">
              <a:spLocks noChangeArrowheads="1"/>
            </p:cNvSpPr>
            <p:nvPr/>
          </p:nvSpPr>
          <p:spPr bwMode="auto">
            <a:xfrm>
              <a:off x="7688832" y="2525992"/>
              <a:ext cx="604838" cy="33813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sz="1200" dirty="0" smtClean="0"/>
                <a:t>E</a:t>
              </a:r>
              <a:endParaRPr lang="en-US" sz="1200" dirty="0"/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5799800" y="2009562"/>
              <a:ext cx="1580512" cy="3317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sayaç = sayaç + 1</a:t>
              </a:r>
              <a:endParaRPr lang="tr-TR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31" name="Line 5"/>
            <p:cNvCxnSpPr>
              <a:stCxn id="12" idx="2"/>
              <a:endCxn id="23" idx="0"/>
            </p:cNvCxnSpPr>
            <p:nvPr/>
          </p:nvCxnSpPr>
          <p:spPr bwMode="auto">
            <a:xfrm flipH="1">
              <a:off x="6590056" y="1600552"/>
              <a:ext cx="3143" cy="4090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" name="Düz Ok Bağlayıcısı 19"/>
          <p:cNvCxnSpPr>
            <a:stCxn id="27" idx="2"/>
            <a:endCxn id="14" idx="0"/>
          </p:cNvCxnSpPr>
          <p:nvPr/>
        </p:nvCxnSpPr>
        <p:spPr bwMode="auto">
          <a:xfrm flipH="1">
            <a:off x="6325284" y="3690776"/>
            <a:ext cx="17016" cy="23311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Metin kutusu 31"/>
          <p:cNvSpPr txBox="1"/>
          <p:nvPr/>
        </p:nvSpPr>
        <p:spPr>
          <a:xfrm>
            <a:off x="1547661" y="577390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latin typeface="+mj-lt"/>
              </a:rPr>
              <a:t>Not: 3. ve 4. adımları değiştirmek sonucu etkilemez.</a:t>
            </a:r>
            <a:endParaRPr lang="tr-T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89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/>
              <a:t>Döngüsel Akış </a:t>
            </a:r>
            <a:r>
              <a:rPr lang="tr-TR" dirty="0" smtClean="0"/>
              <a:t>Şemaları Örnek:2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6"/>
            <a:ext cx="4246240" cy="5040559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1’den N sayısına kadar olan sayıların toplamını ekrana yazdırma</a:t>
            </a:r>
          </a:p>
          <a:p>
            <a:pPr marL="0" lvl="0" indent="0">
              <a:buNone/>
            </a:pPr>
            <a:endParaRPr lang="tr-TR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N sayısını kullanıcıdan iste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Sayaç = 0, Toplam = 0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Sayaç = Sayaç + 1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Toplam = Toplam + Sayaç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Eğer (</a:t>
            </a:r>
            <a:r>
              <a:rPr lang="tr-TR" sz="2000" dirty="0" smtClean="0">
                <a:solidFill>
                  <a:schemeClr val="accent2"/>
                </a:solidFill>
              </a:rPr>
              <a:t>Sayaç &lt; N</a:t>
            </a:r>
            <a:r>
              <a:rPr lang="tr-TR" sz="2000" dirty="0" smtClean="0"/>
              <a:t>) ise  </a:t>
            </a:r>
          </a:p>
          <a:p>
            <a:pPr marL="400050" lvl="1" indent="0"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6.1.    </a:t>
            </a:r>
            <a:r>
              <a:rPr lang="tr-TR" sz="1800" dirty="0" smtClean="0">
                <a:solidFill>
                  <a:srgbClr val="FF0000"/>
                </a:solidFill>
              </a:rPr>
              <a:t>4. Adıma git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Toplamı Ekrana </a:t>
            </a:r>
            <a:r>
              <a:rPr lang="tr-TR" sz="2000" dirty="0"/>
              <a:t>yaz </a:t>
            </a: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Bitir.</a:t>
            </a:r>
            <a:endParaRPr lang="tr-TR" sz="2000" dirty="0"/>
          </a:p>
          <a:p>
            <a:pPr marL="0" lvl="0" indent="0">
              <a:buNone/>
            </a:pPr>
            <a:endParaRPr lang="tr-TR" sz="24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3" name="Grup 52"/>
          <p:cNvGrpSpPr/>
          <p:nvPr/>
        </p:nvGrpSpPr>
        <p:grpSpPr>
          <a:xfrm>
            <a:off x="5212638" y="1052736"/>
            <a:ext cx="2830130" cy="4968552"/>
            <a:chOff x="5212638" y="1052736"/>
            <a:chExt cx="2830130" cy="4968552"/>
          </a:xfrm>
        </p:grpSpPr>
        <p:grpSp>
          <p:nvGrpSpPr>
            <p:cNvPr id="45" name="Grup 44"/>
            <p:cNvGrpSpPr/>
            <p:nvPr/>
          </p:nvGrpSpPr>
          <p:grpSpPr>
            <a:xfrm>
              <a:off x="5212638" y="1052736"/>
              <a:ext cx="2830130" cy="4968552"/>
              <a:chOff x="5463540" y="-106918"/>
              <a:chExt cx="2830130" cy="4968552"/>
            </a:xfrm>
          </p:grpSpPr>
          <p:grpSp>
            <p:nvGrpSpPr>
              <p:cNvPr id="59" name="Grup 58"/>
              <p:cNvGrpSpPr/>
              <p:nvPr/>
            </p:nvGrpSpPr>
            <p:grpSpPr>
              <a:xfrm>
                <a:off x="5463540" y="-106918"/>
                <a:ext cx="2225292" cy="4968552"/>
                <a:chOff x="5292080" y="-227531"/>
                <a:chExt cx="2225292" cy="4968552"/>
              </a:xfrm>
            </p:grpSpPr>
            <p:sp>
              <p:nvSpPr>
                <p:cNvPr id="10" name="AutoShape 4"/>
                <p:cNvSpPr>
                  <a:spLocks noChangeArrowheads="1"/>
                </p:cNvSpPr>
                <p:nvPr/>
              </p:nvSpPr>
              <p:spPr bwMode="auto">
                <a:xfrm>
                  <a:off x="6005205" y="-227531"/>
                  <a:ext cx="830239" cy="406398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>
                      <a:effectLst/>
                      <a:latin typeface="Calibri"/>
                      <a:ea typeface="Calibri"/>
                      <a:cs typeface="Times New Roman"/>
                    </a:rPr>
                    <a:t>Basla</a:t>
                  </a:r>
                </a:p>
              </p:txBody>
            </p:sp>
            <p:cxnSp>
              <p:nvCxnSpPr>
                <p:cNvPr id="11" name="Line 5"/>
                <p:cNvCxnSpPr>
                  <a:stCxn id="10" idx="4"/>
                  <a:endCxn id="49" idx="1"/>
                </p:cNvCxnSpPr>
                <p:nvPr/>
              </p:nvCxnSpPr>
              <p:spPr bwMode="auto">
                <a:xfrm flipH="1">
                  <a:off x="6412525" y="178867"/>
                  <a:ext cx="7800" cy="3193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" name="AutoShape 6"/>
                <p:cNvSpPr>
                  <a:spLocks noChangeArrowheads="1"/>
                </p:cNvSpPr>
                <p:nvPr/>
              </p:nvSpPr>
              <p:spPr bwMode="auto">
                <a:xfrm>
                  <a:off x="5413627" y="1068613"/>
                  <a:ext cx="2016224" cy="3317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 smtClean="0">
                      <a:effectLst/>
                      <a:latin typeface="Calibri"/>
                      <a:ea typeface="Calibri"/>
                      <a:cs typeface="Times New Roman"/>
                    </a:rPr>
                    <a:t>Sayaç = 0, Toplam = 0</a:t>
                  </a:r>
                  <a:endParaRPr lang="tr-TR" sz="14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" name="Line 7"/>
                <p:cNvCxnSpPr>
                  <a:stCxn id="27" idx="2"/>
                  <a:endCxn id="17" idx="0"/>
                </p:cNvCxnSpPr>
                <p:nvPr/>
              </p:nvCxnSpPr>
              <p:spPr bwMode="auto">
                <a:xfrm>
                  <a:off x="6420324" y="4136394"/>
                  <a:ext cx="13836" cy="2567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" name="AutoShape 8"/>
                <p:cNvSpPr>
                  <a:spLocks noChangeArrowheads="1"/>
                </p:cNvSpPr>
                <p:nvPr/>
              </p:nvSpPr>
              <p:spPr bwMode="auto">
                <a:xfrm>
                  <a:off x="5292080" y="2708108"/>
                  <a:ext cx="2225292" cy="736769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b="1" dirty="0" smtClean="0">
                      <a:effectLst/>
                      <a:latin typeface="Calibri"/>
                      <a:ea typeface="Calibri"/>
                      <a:cs typeface="Times New Roman"/>
                    </a:rPr>
                    <a:t>sayaç &lt; N ?</a:t>
                  </a:r>
                  <a:endParaRPr lang="tr-TR" sz="1200" b="1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AutoShape 11"/>
                <p:cNvSpPr>
                  <a:spLocks noChangeArrowheads="1"/>
                </p:cNvSpPr>
                <p:nvPr/>
              </p:nvSpPr>
              <p:spPr bwMode="auto">
                <a:xfrm>
                  <a:off x="6019594" y="4393188"/>
                  <a:ext cx="829131" cy="347833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>
                      <a:effectLst/>
                      <a:latin typeface="Calibri"/>
                      <a:ea typeface="Calibri"/>
                      <a:cs typeface="Times New Roman"/>
                    </a:rPr>
                    <a:t>Bitir</a:t>
                  </a:r>
                </a:p>
              </p:txBody>
            </p:sp>
            <p:sp>
              <p:nvSpPr>
                <p:cNvPr id="27" name="Akış Çizelgesi: Belge 26"/>
                <p:cNvSpPr/>
                <p:nvPr/>
              </p:nvSpPr>
              <p:spPr bwMode="auto">
                <a:xfrm>
                  <a:off x="5934831" y="3732909"/>
                  <a:ext cx="970985" cy="432048"/>
                </a:xfrm>
                <a:prstGeom prst="flowChartDocumen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 smtClean="0">
                      <a:latin typeface="Calibri"/>
                      <a:ea typeface="Calibri"/>
                      <a:cs typeface="Times New Roman"/>
                    </a:rPr>
                    <a:t>Toplam</a:t>
                  </a:r>
                  <a:endParaRPr lang="tr-TR" sz="1400" dirty="0">
                    <a:solidFill>
                      <a:srgbClr val="FF0000"/>
                    </a:solidFill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34" name="Dirsek Bağlayıcısı 33"/>
                <p:cNvCxnSpPr>
                  <a:stCxn id="14" idx="3"/>
                </p:cNvCxnSpPr>
                <p:nvPr/>
              </p:nvCxnSpPr>
              <p:spPr bwMode="auto">
                <a:xfrm flipH="1" flipV="1">
                  <a:off x="6440514" y="1646932"/>
                  <a:ext cx="1076858" cy="1429561"/>
                </a:xfrm>
                <a:prstGeom prst="bentConnector4">
                  <a:avLst>
                    <a:gd name="adj1" fmla="val -21228"/>
                    <a:gd name="adj2" fmla="val 99664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Düz Ok Bağlayıcısı 50"/>
                <p:cNvCxnSpPr>
                  <a:stCxn id="14" idx="2"/>
                  <a:endCxn id="27" idx="0"/>
                </p:cNvCxnSpPr>
                <p:nvPr/>
              </p:nvCxnSpPr>
              <p:spPr bwMode="auto">
                <a:xfrm>
                  <a:off x="6404726" y="3444877"/>
                  <a:ext cx="15598" cy="2880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" name="Text Box 47"/>
              <p:cNvSpPr txBox="1">
                <a:spLocks noChangeArrowheads="1"/>
              </p:cNvSpPr>
              <p:nvPr/>
            </p:nvSpPr>
            <p:spPr bwMode="auto">
              <a:xfrm>
                <a:off x="6263344" y="3534990"/>
                <a:ext cx="302419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H</a:t>
                </a:r>
                <a:endParaRPr lang="en-US" sz="1200" dirty="0"/>
              </a:p>
            </p:txBody>
          </p:sp>
          <p:sp>
            <p:nvSpPr>
              <p:cNvPr id="29" name="Text Box 47"/>
              <p:cNvSpPr txBox="1">
                <a:spLocks noChangeArrowheads="1"/>
              </p:cNvSpPr>
              <p:nvPr/>
            </p:nvSpPr>
            <p:spPr bwMode="auto">
              <a:xfrm>
                <a:off x="7688832" y="2525992"/>
                <a:ext cx="604838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E</a:t>
                </a:r>
                <a:endParaRPr lang="en-US" sz="1200" dirty="0"/>
              </a:p>
            </p:txBody>
          </p:sp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5585087" y="1937554"/>
                <a:ext cx="2016224" cy="5164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tr-TR" sz="1400" dirty="0" smtClean="0">
                    <a:effectLst/>
                    <a:latin typeface="Calibri"/>
                    <a:ea typeface="Calibri"/>
                    <a:cs typeface="Times New Roman"/>
                  </a:rPr>
                  <a:t>sayaç = sayaç + 1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tr-TR" sz="1400" dirty="0" smtClean="0">
                    <a:latin typeface="Calibri"/>
                    <a:ea typeface="Calibri"/>
                    <a:cs typeface="Times New Roman"/>
                  </a:rPr>
                  <a:t>Toplam = Toplam + sayaç</a:t>
                </a:r>
                <a:endParaRPr lang="tr-TR" sz="14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31" name="Line 5"/>
              <p:cNvCxnSpPr>
                <a:stCxn id="12" idx="2"/>
                <a:endCxn id="23" idx="0"/>
              </p:cNvCxnSpPr>
              <p:nvPr/>
            </p:nvCxnSpPr>
            <p:spPr bwMode="auto">
              <a:xfrm>
                <a:off x="6593199" y="1521018"/>
                <a:ext cx="0" cy="416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" name="Düz Ok Bağlayıcısı 19"/>
            <p:cNvCxnSpPr>
              <a:stCxn id="23" idx="2"/>
              <a:endCxn id="14" idx="0"/>
            </p:cNvCxnSpPr>
            <p:nvPr/>
          </p:nvCxnSpPr>
          <p:spPr bwMode="auto">
            <a:xfrm flipH="1">
              <a:off x="6325284" y="3613638"/>
              <a:ext cx="17013" cy="3747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5721266" y="1778525"/>
              <a:ext cx="1223633" cy="33049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 smtClean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N</a:t>
              </a:r>
              <a:endParaRPr lang="tr-TR" sz="1400" dirty="0">
                <a:effectLst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cxnSp>
          <p:nvCxnSpPr>
            <p:cNvPr id="52" name="Line 5"/>
            <p:cNvCxnSpPr>
              <a:stCxn id="49" idx="4"/>
              <a:endCxn id="12" idx="0"/>
            </p:cNvCxnSpPr>
            <p:nvPr/>
          </p:nvCxnSpPr>
          <p:spPr bwMode="auto">
            <a:xfrm>
              <a:off x="6333083" y="2109023"/>
              <a:ext cx="9214" cy="2398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83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/>
              <a:t>Döngüsel Akış </a:t>
            </a:r>
            <a:r>
              <a:rPr lang="tr-TR" dirty="0" smtClean="0"/>
              <a:t>Şemaları Örnek:3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6"/>
            <a:ext cx="4944502" cy="5040559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1’den </a:t>
            </a:r>
            <a:r>
              <a:rPr lang="tr-TR" sz="2400" b="1" dirty="0" smtClean="0">
                <a:solidFill>
                  <a:schemeClr val="accent2"/>
                </a:solidFill>
              </a:rPr>
              <a:t>N</a:t>
            </a:r>
            <a:r>
              <a:rPr lang="tr-TR" sz="2400" b="1" dirty="0" smtClean="0"/>
              <a:t> sayısına kadar </a:t>
            </a:r>
            <a:r>
              <a:rPr lang="tr-TR" sz="2400" b="1" dirty="0" smtClean="0">
                <a:solidFill>
                  <a:schemeClr val="accent2"/>
                </a:solidFill>
              </a:rPr>
              <a:t>M</a:t>
            </a:r>
            <a:r>
              <a:rPr lang="tr-TR" sz="2400" b="1" dirty="0" smtClean="0"/>
              <a:t>’nin katları olan sayıların toplamını ekrana yazdırma</a:t>
            </a:r>
          </a:p>
          <a:p>
            <a:pPr marL="0" lvl="0" indent="0">
              <a:buNone/>
            </a:pPr>
            <a:endParaRPr lang="tr-TR" sz="18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N ve M sayılarını kullanıcıdan iste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Sayaç = 0, Toplam = 0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Sayaç = Sayaç + 1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Eğer (</a:t>
            </a:r>
            <a:r>
              <a:rPr lang="tr-TR" sz="2000" dirty="0" smtClean="0">
                <a:solidFill>
                  <a:schemeClr val="accent6"/>
                </a:solidFill>
              </a:rPr>
              <a:t>Sayaç </a:t>
            </a:r>
            <a:r>
              <a:rPr lang="tr-TR" sz="2000" dirty="0" err="1" smtClean="0">
                <a:solidFill>
                  <a:schemeClr val="accent6"/>
                </a:solidFill>
              </a:rPr>
              <a:t>mod</a:t>
            </a:r>
            <a:r>
              <a:rPr lang="tr-TR" sz="2000" dirty="0" smtClean="0">
                <a:solidFill>
                  <a:schemeClr val="accent6"/>
                </a:solidFill>
              </a:rPr>
              <a:t> M = 0</a:t>
            </a:r>
            <a:r>
              <a:rPr lang="tr-TR" sz="2000" dirty="0" smtClean="0"/>
              <a:t>) ise</a:t>
            </a:r>
            <a:endParaRPr lang="tr-TR" sz="1200" dirty="0" smtClean="0"/>
          </a:p>
          <a:p>
            <a:pPr marL="400050" lvl="1" indent="0">
              <a:buNone/>
            </a:pPr>
            <a:r>
              <a:rPr lang="tr-TR" sz="1800" dirty="0" smtClean="0"/>
              <a:t>5.1.    Toplam = Toplam + Sayaç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Eğer (</a:t>
            </a:r>
            <a:r>
              <a:rPr lang="tr-TR" sz="2000" dirty="0" smtClean="0">
                <a:solidFill>
                  <a:schemeClr val="accent2"/>
                </a:solidFill>
              </a:rPr>
              <a:t>Sayaç &lt; N</a:t>
            </a:r>
            <a:r>
              <a:rPr lang="tr-TR" sz="2000" dirty="0" smtClean="0"/>
              <a:t>) ise  </a:t>
            </a:r>
          </a:p>
          <a:p>
            <a:pPr marL="400050" lvl="1" indent="0">
              <a:buNone/>
            </a:pPr>
            <a:r>
              <a:rPr lang="tr-TR" sz="2000" dirty="0" smtClean="0">
                <a:solidFill>
                  <a:schemeClr val="tx2"/>
                </a:solidFill>
              </a:rPr>
              <a:t>6.1.   </a:t>
            </a:r>
            <a:r>
              <a:rPr lang="tr-TR" sz="2000" dirty="0" smtClean="0">
                <a:solidFill>
                  <a:srgbClr val="FF0000"/>
                </a:solidFill>
              </a:rPr>
              <a:t>4. Adıma git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Toplamı Ekrana </a:t>
            </a:r>
            <a:r>
              <a:rPr lang="tr-TR" sz="2000" dirty="0"/>
              <a:t>yaz </a:t>
            </a: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Bitir.</a:t>
            </a:r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46" name="Grup 145"/>
          <p:cNvGrpSpPr/>
          <p:nvPr/>
        </p:nvGrpSpPr>
        <p:grpSpPr>
          <a:xfrm>
            <a:off x="5586085" y="976536"/>
            <a:ext cx="3162379" cy="5188768"/>
            <a:chOff x="5586085" y="976536"/>
            <a:chExt cx="3162379" cy="5188768"/>
          </a:xfrm>
        </p:grpSpPr>
        <p:grpSp>
          <p:nvGrpSpPr>
            <p:cNvPr id="120" name="Grup 119"/>
            <p:cNvGrpSpPr/>
            <p:nvPr/>
          </p:nvGrpSpPr>
          <p:grpSpPr>
            <a:xfrm>
              <a:off x="5625528" y="976536"/>
              <a:ext cx="3122936" cy="5188768"/>
              <a:chOff x="5944102" y="980728"/>
              <a:chExt cx="3122936" cy="5188768"/>
            </a:xfrm>
          </p:grpSpPr>
          <p:grpSp>
            <p:nvGrpSpPr>
              <p:cNvPr id="63" name="Grup 62"/>
              <p:cNvGrpSpPr/>
              <p:nvPr/>
            </p:nvGrpSpPr>
            <p:grpSpPr>
              <a:xfrm>
                <a:off x="5944102" y="980728"/>
                <a:ext cx="2236380" cy="5188768"/>
                <a:chOff x="5360604" y="1052736"/>
                <a:chExt cx="2236380" cy="5188768"/>
              </a:xfrm>
            </p:grpSpPr>
            <p:grpSp>
              <p:nvGrpSpPr>
                <p:cNvPr id="64" name="Grup 63"/>
                <p:cNvGrpSpPr/>
                <p:nvPr/>
              </p:nvGrpSpPr>
              <p:grpSpPr>
                <a:xfrm>
                  <a:off x="5360604" y="1052736"/>
                  <a:ext cx="2236380" cy="5188768"/>
                  <a:chOff x="5611506" y="-106918"/>
                  <a:chExt cx="2236380" cy="5188768"/>
                </a:xfrm>
              </p:grpSpPr>
              <p:grpSp>
                <p:nvGrpSpPr>
                  <p:cNvPr id="68" name="Grup 67"/>
                  <p:cNvGrpSpPr/>
                  <p:nvPr/>
                </p:nvGrpSpPr>
                <p:grpSpPr>
                  <a:xfrm>
                    <a:off x="5611506" y="-106918"/>
                    <a:ext cx="1970808" cy="5188768"/>
                    <a:chOff x="5440046" y="-227531"/>
                    <a:chExt cx="1970808" cy="5188768"/>
                  </a:xfrm>
                </p:grpSpPr>
                <p:sp>
                  <p:nvSpPr>
                    <p:cNvPr id="73" name="AutoShape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05205" y="-227531"/>
                      <a:ext cx="830239" cy="288032"/>
                    </a:xfrm>
                    <a:prstGeom prst="flowChartConnec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Basla</a:t>
                      </a:r>
                    </a:p>
                  </p:txBody>
                </p:sp>
                <p:cxnSp>
                  <p:nvCxnSpPr>
                    <p:cNvPr id="74" name="Line 5"/>
                    <p:cNvCxnSpPr>
                      <a:stCxn id="73" idx="4"/>
                      <a:endCxn id="66" idx="1"/>
                    </p:cNvCxnSpPr>
                    <p:nvPr/>
                  </p:nvCxnSpPr>
                  <p:spPr bwMode="auto">
                    <a:xfrm flipH="1">
                      <a:off x="6412525" y="60501"/>
                      <a:ext cx="7800" cy="28803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75" name="AutoShap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40046" y="780581"/>
                      <a:ext cx="1970808" cy="242044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Sayaç = 0, Toplam  = 0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cxnSp>
                  <p:nvCxnSpPr>
                    <p:cNvPr id="76" name="Line 7"/>
                    <p:cNvCxnSpPr>
                      <a:stCxn id="79" idx="2"/>
                      <a:endCxn id="78" idx="0"/>
                    </p:cNvCxnSpPr>
                    <p:nvPr/>
                  </p:nvCxnSpPr>
                  <p:spPr bwMode="auto">
                    <a:xfrm>
                      <a:off x="6456187" y="4356610"/>
                      <a:ext cx="1081" cy="25679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sp>
                  <p:nvSpPr>
                    <p:cNvPr id="77" name="AutoShap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00708" y="3089029"/>
                      <a:ext cx="1270416" cy="504056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2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sayaç &lt; N ?</a:t>
                      </a:r>
                      <a:endParaRPr lang="tr-TR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78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42702" y="4613404"/>
                      <a:ext cx="829131" cy="347833"/>
                    </a:xfrm>
                    <a:prstGeom prst="flowChartConnec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Bitir</a:t>
                      </a:r>
                    </a:p>
                  </p:txBody>
                </p:sp>
                <p:sp>
                  <p:nvSpPr>
                    <p:cNvPr id="79" name="Akış Çizelgesi: Belge 78"/>
                    <p:cNvSpPr/>
                    <p:nvPr/>
                  </p:nvSpPr>
                  <p:spPr bwMode="auto">
                    <a:xfrm>
                      <a:off x="5970694" y="3953125"/>
                      <a:ext cx="970985" cy="432048"/>
                    </a:xfrm>
                    <a:prstGeom prst="flowChartDocumen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400" dirty="0" smtClean="0">
                          <a:latin typeface="Calibri"/>
                          <a:ea typeface="Calibri"/>
                          <a:cs typeface="Times New Roman"/>
                        </a:rPr>
                        <a:t>Toplam</a:t>
                      </a:r>
                      <a:endParaRPr lang="tr-TR" sz="14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cxnSp>
                  <p:nvCxnSpPr>
                    <p:cNvPr id="80" name="Dirsek Bağlayıcısı 79"/>
                    <p:cNvCxnSpPr>
                      <a:stCxn id="77" idx="1"/>
                    </p:cNvCxnSpPr>
                    <p:nvPr/>
                  </p:nvCxnSpPr>
                  <p:spPr bwMode="auto">
                    <a:xfrm rot="10800000" flipH="1">
                      <a:off x="5800707" y="1189635"/>
                      <a:ext cx="609441" cy="2151422"/>
                    </a:xfrm>
                    <a:prstGeom prst="bentConnector4">
                      <a:avLst>
                        <a:gd name="adj1" fmla="val -71894"/>
                        <a:gd name="adj2" fmla="val 100130"/>
                      </a:avLst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1" name="Düz Ok Bağlayıcısı 80"/>
                    <p:cNvCxnSpPr>
                      <a:stCxn id="77" idx="2"/>
                      <a:endCxn id="79" idx="0"/>
                    </p:cNvCxnSpPr>
                    <p:nvPr/>
                  </p:nvCxnSpPr>
                  <p:spPr bwMode="auto">
                    <a:xfrm>
                      <a:off x="6435916" y="3593085"/>
                      <a:ext cx="20271" cy="36004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69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63344" y="3663593"/>
                    <a:ext cx="302419" cy="338137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>
                    <a:defPPr>
                      <a:defRPr lang="tr-TR"/>
                    </a:defPPr>
                    <a:lvl1pPr algn="ctr">
                      <a:lnSpc>
                        <a:spcPct val="115000"/>
                      </a:lnSpc>
                      <a:spcAft>
                        <a:spcPts val="1000"/>
                      </a:spcAft>
                      <a:defRPr sz="1400">
                        <a:effectLst/>
                        <a:latin typeface="Calibri"/>
                        <a:ea typeface="Calibri"/>
                        <a:cs typeface="Times New Roman"/>
                      </a:defRPr>
                    </a:lvl1pPr>
                  </a:lstStyle>
                  <a:p>
                    <a:r>
                      <a:rPr lang="tr-TR" sz="1200" dirty="0" smtClean="0"/>
                      <a:t>H</a:t>
                    </a:r>
                    <a:endParaRPr lang="en-US" sz="1200" dirty="0"/>
                  </a:p>
                </p:txBody>
              </p:sp>
              <p:sp>
                <p:nvSpPr>
                  <p:cNvPr id="70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45467" y="1957725"/>
                    <a:ext cx="302419" cy="273397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>
                    <a:defPPr>
                      <a:defRPr lang="tr-TR"/>
                    </a:defPPr>
                    <a:lvl1pPr algn="ctr">
                      <a:lnSpc>
                        <a:spcPct val="115000"/>
                      </a:lnSpc>
                      <a:spcAft>
                        <a:spcPts val="1000"/>
                      </a:spcAft>
                      <a:defRPr sz="1400">
                        <a:effectLst/>
                        <a:latin typeface="Calibri"/>
                        <a:ea typeface="Calibri"/>
                        <a:cs typeface="Times New Roman"/>
                      </a:defRPr>
                    </a:lvl1pPr>
                  </a:lstStyle>
                  <a:p>
                    <a:r>
                      <a:rPr lang="tr-TR" sz="1200" dirty="0" smtClean="0"/>
                      <a:t>E</a:t>
                    </a:r>
                    <a:endParaRPr lang="en-US" sz="1200" dirty="0"/>
                  </a:p>
                </p:txBody>
              </p:sp>
              <p:sp>
                <p:nvSpPr>
                  <p:cNvPr id="71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5874482" y="1477258"/>
                    <a:ext cx="1419004" cy="258215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ctr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tr-TR" sz="1400" dirty="0" smtClean="0">
                        <a:effectLst/>
                        <a:latin typeface="Calibri"/>
                        <a:ea typeface="Calibri"/>
                        <a:cs typeface="Times New Roman"/>
                      </a:rPr>
                      <a:t>sayaç = sayaç + 1</a:t>
                    </a:r>
                  </a:p>
                </p:txBody>
              </p:sp>
              <p:cxnSp>
                <p:nvCxnSpPr>
                  <p:cNvPr id="72" name="Line 5"/>
                  <p:cNvCxnSpPr>
                    <a:stCxn id="75" idx="2"/>
                    <a:endCxn id="71" idx="0"/>
                  </p:cNvCxnSpPr>
                  <p:nvPr/>
                </p:nvCxnSpPr>
                <p:spPr bwMode="auto">
                  <a:xfrm flipH="1">
                    <a:off x="6583984" y="1143238"/>
                    <a:ext cx="12926" cy="3340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cxnSp>
              <p:nvCxnSpPr>
                <p:cNvPr id="65" name="Düz Ok Bağlayıcısı 64"/>
                <p:cNvCxnSpPr>
                  <a:stCxn id="71" idx="2"/>
                  <a:endCxn id="90" idx="0"/>
                </p:cNvCxnSpPr>
                <p:nvPr/>
              </p:nvCxnSpPr>
              <p:spPr bwMode="auto">
                <a:xfrm>
                  <a:off x="6333082" y="2895127"/>
                  <a:ext cx="7799" cy="24584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6" name="AutoShape 19"/>
                <p:cNvSpPr>
                  <a:spLocks noChangeArrowheads="1"/>
                </p:cNvSpPr>
                <p:nvPr/>
              </p:nvSpPr>
              <p:spPr bwMode="auto">
                <a:xfrm>
                  <a:off x="5721266" y="1628800"/>
                  <a:ext cx="1223633" cy="216024"/>
                </a:xfrm>
                <a:prstGeom prst="flowChartInputOutpu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tr-TR" sz="1400" dirty="0" smtClean="0">
                      <a:effectLst/>
                      <a:latin typeface="Calibri" pitchFamily="34" charset="0"/>
                      <a:ea typeface="Times New Roman"/>
                      <a:cs typeface="Calibri" pitchFamily="34" charset="0"/>
                    </a:rPr>
                    <a:t>N, M</a:t>
                  </a:r>
                  <a:endParaRPr lang="tr-TR" sz="1400" dirty="0">
                    <a:effectLst/>
                    <a:latin typeface="Calibri" pitchFamily="34" charset="0"/>
                    <a:ea typeface="Times New Roman"/>
                    <a:cs typeface="Calibri" pitchFamily="34" charset="0"/>
                  </a:endParaRPr>
                </a:p>
              </p:txBody>
            </p:sp>
            <p:cxnSp>
              <p:nvCxnSpPr>
                <p:cNvPr id="67" name="Line 5"/>
                <p:cNvCxnSpPr>
                  <a:stCxn id="66" idx="4"/>
                  <a:endCxn id="75" idx="0"/>
                </p:cNvCxnSpPr>
                <p:nvPr/>
              </p:nvCxnSpPr>
              <p:spPr bwMode="auto">
                <a:xfrm>
                  <a:off x="6333083" y="1844824"/>
                  <a:ext cx="12925" cy="2160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0" name="AutoShape 8"/>
              <p:cNvSpPr>
                <a:spLocks noChangeArrowheads="1"/>
              </p:cNvSpPr>
              <p:nvPr/>
            </p:nvSpPr>
            <p:spPr bwMode="auto">
              <a:xfrm>
                <a:off x="5970694" y="3068960"/>
                <a:ext cx="1907370" cy="544678"/>
              </a:xfrm>
              <a:prstGeom prst="flowChartDecision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tr-TR" sz="1200" b="1" dirty="0" smtClean="0">
                    <a:effectLst/>
                    <a:latin typeface="Calibri"/>
                    <a:ea typeface="Calibri"/>
                    <a:cs typeface="Times New Roman"/>
                  </a:rPr>
                  <a:t>sayaç </a:t>
                </a:r>
                <a:r>
                  <a:rPr lang="tr-TR" sz="1200" b="1" dirty="0" err="1" smtClean="0">
                    <a:solidFill>
                      <a:srgbClr val="FF0000"/>
                    </a:solidFill>
                    <a:effectLst/>
                    <a:latin typeface="Calibri"/>
                    <a:ea typeface="Calibri"/>
                    <a:cs typeface="Times New Roman"/>
                  </a:rPr>
                  <a:t>mod</a:t>
                </a:r>
                <a:r>
                  <a:rPr lang="tr-TR" sz="1200" b="1" dirty="0" smtClean="0">
                    <a:effectLst/>
                    <a:latin typeface="Calibri"/>
                    <a:ea typeface="Calibri"/>
                    <a:cs typeface="Times New Roman"/>
                  </a:rPr>
                  <a:t> M = 0 ?</a:t>
                </a:r>
                <a:endParaRPr lang="tr-TR" sz="1200" b="1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sp>
            <p:nvSpPr>
              <p:cNvPr id="119" name="AutoShape 6"/>
              <p:cNvSpPr>
                <a:spLocks noChangeArrowheads="1"/>
              </p:cNvSpPr>
              <p:nvPr/>
            </p:nvSpPr>
            <p:spPr bwMode="auto">
              <a:xfrm>
                <a:off x="7283542" y="3717031"/>
                <a:ext cx="1783496" cy="25821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tr-TR" sz="1200" dirty="0" smtClean="0">
                    <a:effectLst/>
                    <a:latin typeface="Calibri"/>
                    <a:ea typeface="Calibri"/>
                    <a:cs typeface="Times New Roman"/>
                  </a:rPr>
                  <a:t>Toplam = Toplam + sayaç</a:t>
                </a:r>
              </a:p>
            </p:txBody>
          </p:sp>
        </p:grpSp>
        <p:sp>
          <p:nvSpPr>
            <p:cNvPr id="132" name="Text Box 47"/>
            <p:cNvSpPr txBox="1">
              <a:spLocks noChangeArrowheads="1"/>
            </p:cNvSpPr>
            <p:nvPr/>
          </p:nvSpPr>
          <p:spPr bwMode="auto">
            <a:xfrm>
              <a:off x="5586085" y="4271727"/>
              <a:ext cx="302419" cy="27339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>
              <a:defPPr>
                <a:defRPr lang="tr-TR"/>
              </a:defPPr>
              <a:lvl1pPr algn="ctr">
                <a:lnSpc>
                  <a:spcPct val="115000"/>
                </a:lnSpc>
                <a:spcAft>
                  <a:spcPts val="1000"/>
                </a:spcAft>
                <a:defRPr sz="1400">
                  <a:effectLst/>
                  <a:latin typeface="Calibri"/>
                  <a:ea typeface="Calibri"/>
                  <a:cs typeface="Times New Roman"/>
                </a:defRPr>
              </a:lvl1pPr>
            </a:lstStyle>
            <a:p>
              <a:r>
                <a:rPr lang="tr-TR" sz="1200" dirty="0" smtClean="0"/>
                <a:t>E</a:t>
              </a:r>
              <a:endParaRPr lang="en-US" sz="1200" dirty="0"/>
            </a:p>
          </p:txBody>
        </p:sp>
        <p:cxnSp>
          <p:nvCxnSpPr>
            <p:cNvPr id="133" name="Dirsek Bağlayıcısı 132"/>
            <p:cNvCxnSpPr>
              <a:stCxn id="90" idx="3"/>
              <a:endCxn id="119" idx="0"/>
            </p:cNvCxnSpPr>
            <p:nvPr/>
          </p:nvCxnSpPr>
          <p:spPr bwMode="auto">
            <a:xfrm>
              <a:off x="7559490" y="3337107"/>
              <a:ext cx="297226" cy="375732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6" name="Düz Ok Bağlayıcısı 135"/>
            <p:cNvCxnSpPr>
              <a:stCxn id="90" idx="2"/>
              <a:endCxn id="77" idx="0"/>
            </p:cNvCxnSpPr>
            <p:nvPr/>
          </p:nvCxnSpPr>
          <p:spPr bwMode="auto">
            <a:xfrm>
              <a:off x="6605805" y="3609446"/>
              <a:ext cx="15593" cy="683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Dirsek Bağlayıcısı 138"/>
            <p:cNvCxnSpPr>
              <a:stCxn id="119" idx="2"/>
            </p:cNvCxnSpPr>
            <p:nvPr/>
          </p:nvCxnSpPr>
          <p:spPr bwMode="auto">
            <a:xfrm rot="5400000">
              <a:off x="7196185" y="3416541"/>
              <a:ext cx="106018" cy="1215045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8" name="Text Box 47"/>
          <p:cNvSpPr txBox="1">
            <a:spLocks noChangeArrowheads="1"/>
          </p:cNvSpPr>
          <p:nvPr/>
        </p:nvSpPr>
        <p:spPr bwMode="auto">
          <a:xfrm>
            <a:off x="6317222" y="3716436"/>
            <a:ext cx="302419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sz="1200" dirty="0" smtClean="0"/>
              <a:t>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45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11448"/>
          </a:xfrm>
        </p:spPr>
        <p:txBody>
          <a:bodyPr>
            <a:normAutofit fontScale="90000"/>
          </a:bodyPr>
          <a:lstStyle/>
          <a:p>
            <a:r>
              <a:rPr lang="tr-TR" dirty="0"/>
              <a:t>Döngüsel Akış </a:t>
            </a:r>
            <a:r>
              <a:rPr lang="tr-TR" dirty="0" smtClean="0"/>
              <a:t>Şemaları Örnek:4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052736"/>
            <a:ext cx="4894312" cy="5040559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Girilen N sayının faktöriyelini ekrana yazdırma </a:t>
            </a:r>
          </a:p>
          <a:p>
            <a:pPr marL="0" lvl="0" indent="0">
              <a:buNone/>
            </a:pPr>
            <a:r>
              <a:rPr lang="tr-TR" sz="1600" dirty="0" smtClean="0"/>
              <a:t>(ör: 5! = 5*4*3*2*1 = 120)</a:t>
            </a:r>
          </a:p>
          <a:p>
            <a:pPr marL="0" lvl="0" indent="0">
              <a:buNone/>
            </a:pPr>
            <a:endParaRPr lang="tr-TR" sz="2000" b="1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N sayısını kullanıcıdan iste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Sayaç = 0, Faktöriyel = 1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Sayaç = Sayaç + 1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Faktöriyel = </a:t>
            </a:r>
            <a:r>
              <a:rPr lang="tr-TR" sz="2000" dirty="0"/>
              <a:t>Faktöriyel</a:t>
            </a:r>
            <a:r>
              <a:rPr lang="tr-TR" sz="2000" dirty="0" smtClean="0"/>
              <a:t> * Sayaç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000" dirty="0" smtClean="0"/>
              <a:t>Eğer (</a:t>
            </a:r>
            <a:r>
              <a:rPr lang="tr-TR" sz="2000" dirty="0" smtClean="0">
                <a:solidFill>
                  <a:schemeClr val="accent2"/>
                </a:solidFill>
              </a:rPr>
              <a:t>Sayaç &lt; N</a:t>
            </a:r>
            <a:r>
              <a:rPr lang="tr-TR" sz="2000" dirty="0" smtClean="0"/>
              <a:t>) ise  </a:t>
            </a:r>
          </a:p>
          <a:p>
            <a:pPr marL="400050" lvl="1" indent="0">
              <a:buNone/>
            </a:pPr>
            <a:r>
              <a:rPr lang="tr-TR" sz="1800" dirty="0" smtClean="0">
                <a:solidFill>
                  <a:schemeClr val="tx2"/>
                </a:solidFill>
              </a:rPr>
              <a:t>6.1.    </a:t>
            </a:r>
            <a:r>
              <a:rPr lang="tr-TR" sz="1800" dirty="0" smtClean="0">
                <a:solidFill>
                  <a:srgbClr val="FF0000"/>
                </a:solidFill>
              </a:rPr>
              <a:t>4. Adıma git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Faktöriyeli Ekrana </a:t>
            </a:r>
            <a:r>
              <a:rPr lang="tr-TR" sz="2000" dirty="0"/>
              <a:t>yaz </a:t>
            </a:r>
            <a:endParaRPr lang="tr-TR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Bitir.</a:t>
            </a:r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53" name="Grup 52"/>
          <p:cNvGrpSpPr/>
          <p:nvPr/>
        </p:nvGrpSpPr>
        <p:grpSpPr>
          <a:xfrm>
            <a:off x="5699623" y="1124744"/>
            <a:ext cx="2616793" cy="4896544"/>
            <a:chOff x="5148064" y="1124744"/>
            <a:chExt cx="2616793" cy="4896544"/>
          </a:xfrm>
        </p:grpSpPr>
        <p:grpSp>
          <p:nvGrpSpPr>
            <p:cNvPr id="45" name="Grup 44"/>
            <p:cNvGrpSpPr/>
            <p:nvPr/>
          </p:nvGrpSpPr>
          <p:grpSpPr>
            <a:xfrm>
              <a:off x="5148064" y="1124744"/>
              <a:ext cx="2616793" cy="4896544"/>
              <a:chOff x="5398966" y="-34910"/>
              <a:chExt cx="2616793" cy="4896544"/>
            </a:xfrm>
          </p:grpSpPr>
          <p:grpSp>
            <p:nvGrpSpPr>
              <p:cNvPr id="59" name="Grup 58"/>
              <p:cNvGrpSpPr/>
              <p:nvPr/>
            </p:nvGrpSpPr>
            <p:grpSpPr>
              <a:xfrm>
                <a:off x="5585088" y="-34910"/>
                <a:ext cx="2016224" cy="4896544"/>
                <a:chOff x="5413628" y="-155523"/>
                <a:chExt cx="2016224" cy="4896544"/>
              </a:xfrm>
            </p:grpSpPr>
            <p:sp>
              <p:nvSpPr>
                <p:cNvPr id="10" name="AutoShape 4"/>
                <p:cNvSpPr>
                  <a:spLocks noChangeArrowheads="1"/>
                </p:cNvSpPr>
                <p:nvPr/>
              </p:nvSpPr>
              <p:spPr bwMode="auto">
                <a:xfrm>
                  <a:off x="6005205" y="-155523"/>
                  <a:ext cx="830239" cy="406398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>
                      <a:effectLst/>
                      <a:latin typeface="Calibri"/>
                      <a:ea typeface="Calibri"/>
                      <a:cs typeface="Times New Roman"/>
                    </a:rPr>
                    <a:t>Basla</a:t>
                  </a:r>
                </a:p>
              </p:txBody>
            </p:sp>
            <p:cxnSp>
              <p:nvCxnSpPr>
                <p:cNvPr id="11" name="Line 5"/>
                <p:cNvCxnSpPr>
                  <a:stCxn id="10" idx="4"/>
                  <a:endCxn id="49" idx="1"/>
                </p:cNvCxnSpPr>
                <p:nvPr/>
              </p:nvCxnSpPr>
              <p:spPr bwMode="auto">
                <a:xfrm flipH="1">
                  <a:off x="6412525" y="250875"/>
                  <a:ext cx="7800" cy="24738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2" name="AutoShape 6"/>
                <p:cNvSpPr>
                  <a:spLocks noChangeArrowheads="1"/>
                </p:cNvSpPr>
                <p:nvPr/>
              </p:nvSpPr>
              <p:spPr bwMode="auto">
                <a:xfrm>
                  <a:off x="5413628" y="1068613"/>
                  <a:ext cx="2016224" cy="33179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 smtClean="0">
                      <a:effectLst/>
                      <a:latin typeface="Calibri"/>
                      <a:ea typeface="Calibri"/>
                      <a:cs typeface="Times New Roman"/>
                    </a:rPr>
                    <a:t>Sayaç = 0, Faktöriyel = 1</a:t>
                  </a:r>
                  <a:endParaRPr lang="tr-TR" sz="14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13" name="Line 7"/>
                <p:cNvCxnSpPr>
                  <a:stCxn id="27" idx="2"/>
                  <a:endCxn id="17" idx="0"/>
                </p:cNvCxnSpPr>
                <p:nvPr/>
              </p:nvCxnSpPr>
              <p:spPr bwMode="auto">
                <a:xfrm>
                  <a:off x="6420324" y="4136394"/>
                  <a:ext cx="13836" cy="25679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" name="AutoShape 8"/>
                <p:cNvSpPr>
                  <a:spLocks noChangeArrowheads="1"/>
                </p:cNvSpPr>
                <p:nvPr/>
              </p:nvSpPr>
              <p:spPr bwMode="auto">
                <a:xfrm>
                  <a:off x="5635154" y="2708108"/>
                  <a:ext cx="1584176" cy="736769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200" b="1" dirty="0" smtClean="0">
                      <a:effectLst/>
                      <a:latin typeface="Calibri"/>
                      <a:ea typeface="Calibri"/>
                      <a:cs typeface="Times New Roman"/>
                    </a:rPr>
                    <a:t>sayaç &lt; N ?</a:t>
                  </a:r>
                  <a:endParaRPr lang="tr-TR" sz="1200" b="1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7" name="AutoShape 11"/>
                <p:cNvSpPr>
                  <a:spLocks noChangeArrowheads="1"/>
                </p:cNvSpPr>
                <p:nvPr/>
              </p:nvSpPr>
              <p:spPr bwMode="auto">
                <a:xfrm>
                  <a:off x="6019594" y="4393188"/>
                  <a:ext cx="829131" cy="347833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>
                      <a:effectLst/>
                      <a:latin typeface="Calibri"/>
                      <a:ea typeface="Calibri"/>
                      <a:cs typeface="Times New Roman"/>
                    </a:rPr>
                    <a:t>Bitir</a:t>
                  </a:r>
                </a:p>
              </p:txBody>
            </p:sp>
            <p:sp>
              <p:nvSpPr>
                <p:cNvPr id="27" name="Akış Çizelgesi: Belge 26"/>
                <p:cNvSpPr/>
                <p:nvPr/>
              </p:nvSpPr>
              <p:spPr bwMode="auto">
                <a:xfrm>
                  <a:off x="5934831" y="3732909"/>
                  <a:ext cx="970985" cy="432048"/>
                </a:xfrm>
                <a:prstGeom prst="flowChartDocumen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ctr" anchorCtr="0" upright="1"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tr-TR" sz="1400" dirty="0" smtClean="0">
                      <a:latin typeface="Calibri"/>
                      <a:ea typeface="Calibri"/>
                      <a:cs typeface="Times New Roman"/>
                    </a:rPr>
                    <a:t>Faktöriyel</a:t>
                  </a:r>
                  <a:endParaRPr lang="tr-TR" sz="1400" dirty="0">
                    <a:solidFill>
                      <a:srgbClr val="FF0000"/>
                    </a:solidFill>
                    <a:latin typeface="Calibri"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34" name="Dirsek Bağlayıcısı 33"/>
                <p:cNvCxnSpPr>
                  <a:stCxn id="14" idx="3"/>
                </p:cNvCxnSpPr>
                <p:nvPr/>
              </p:nvCxnSpPr>
              <p:spPr bwMode="auto">
                <a:xfrm flipH="1" flipV="1">
                  <a:off x="6488122" y="1646933"/>
                  <a:ext cx="731208" cy="1429560"/>
                </a:xfrm>
                <a:prstGeom prst="bentConnector4">
                  <a:avLst>
                    <a:gd name="adj1" fmla="val -96395"/>
                    <a:gd name="adj2" fmla="val 100197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Düz Ok Bağlayıcısı 50"/>
                <p:cNvCxnSpPr>
                  <a:stCxn id="14" idx="2"/>
                  <a:endCxn id="27" idx="0"/>
                </p:cNvCxnSpPr>
                <p:nvPr/>
              </p:nvCxnSpPr>
              <p:spPr bwMode="auto">
                <a:xfrm flipH="1">
                  <a:off x="6420324" y="3444877"/>
                  <a:ext cx="6918" cy="28803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" name="Text Box 47"/>
              <p:cNvSpPr txBox="1">
                <a:spLocks noChangeArrowheads="1"/>
              </p:cNvSpPr>
              <p:nvPr/>
            </p:nvSpPr>
            <p:spPr bwMode="auto">
              <a:xfrm>
                <a:off x="6263344" y="3534990"/>
                <a:ext cx="302419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H</a:t>
                </a:r>
                <a:endParaRPr lang="en-US" sz="1200" dirty="0"/>
              </a:p>
            </p:txBody>
          </p:sp>
          <p:sp>
            <p:nvSpPr>
              <p:cNvPr id="29" name="Text Box 47"/>
              <p:cNvSpPr txBox="1">
                <a:spLocks noChangeArrowheads="1"/>
              </p:cNvSpPr>
              <p:nvPr/>
            </p:nvSpPr>
            <p:spPr bwMode="auto">
              <a:xfrm>
                <a:off x="7549569" y="2858969"/>
                <a:ext cx="466190" cy="33813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>
                <a:defPPr>
                  <a:defRPr lang="tr-TR"/>
                </a:defPPr>
                <a:lvl1pPr algn="ctr">
                  <a:lnSpc>
                    <a:spcPct val="115000"/>
                  </a:lnSpc>
                  <a:spcAft>
                    <a:spcPts val="1000"/>
                  </a:spcAft>
                  <a:defRPr sz="1400">
                    <a:effectLst/>
                    <a:latin typeface="Calibri"/>
                    <a:ea typeface="Calibri"/>
                    <a:cs typeface="Times New Roman"/>
                  </a:defRPr>
                </a:lvl1pPr>
              </a:lstStyle>
              <a:p>
                <a:r>
                  <a:rPr lang="tr-TR" sz="1200" dirty="0" smtClean="0"/>
                  <a:t>E</a:t>
                </a:r>
                <a:endParaRPr lang="en-US" sz="1200" dirty="0"/>
              </a:p>
            </p:txBody>
          </p:sp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5398966" y="1937554"/>
                <a:ext cx="2383698" cy="6198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tr-TR" sz="1400" dirty="0" smtClean="0">
                    <a:effectLst/>
                    <a:latin typeface="Calibri"/>
                    <a:ea typeface="Calibri"/>
                    <a:cs typeface="Times New Roman"/>
                  </a:rPr>
                  <a:t>sayaç = sayaç + 1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tr-TR" sz="1400" dirty="0" smtClean="0">
                    <a:latin typeface="Calibri"/>
                    <a:ea typeface="Calibri"/>
                    <a:cs typeface="Times New Roman"/>
                  </a:rPr>
                  <a:t>Faktöriyel = Faktöriyel * sayaç</a:t>
                </a:r>
                <a:endParaRPr lang="tr-TR" sz="14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31" name="Line 5"/>
              <p:cNvCxnSpPr>
                <a:stCxn id="12" idx="2"/>
                <a:endCxn id="23" idx="0"/>
              </p:cNvCxnSpPr>
              <p:nvPr/>
            </p:nvCxnSpPr>
            <p:spPr bwMode="auto">
              <a:xfrm flipH="1">
                <a:off x="6590815" y="1521018"/>
                <a:ext cx="2385" cy="4165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0" name="Düz Ok Bağlayıcısı 19"/>
            <p:cNvCxnSpPr>
              <a:stCxn id="23" idx="2"/>
              <a:endCxn id="14" idx="0"/>
            </p:cNvCxnSpPr>
            <p:nvPr/>
          </p:nvCxnSpPr>
          <p:spPr bwMode="auto">
            <a:xfrm>
              <a:off x="6339913" y="3717032"/>
              <a:ext cx="7887" cy="271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AutoShape 19"/>
            <p:cNvSpPr>
              <a:spLocks noChangeArrowheads="1"/>
            </p:cNvSpPr>
            <p:nvPr/>
          </p:nvSpPr>
          <p:spPr bwMode="auto">
            <a:xfrm>
              <a:off x="5721266" y="1778525"/>
              <a:ext cx="1223633" cy="330498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 smtClean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N</a:t>
              </a:r>
              <a:endParaRPr lang="tr-TR" sz="1400" dirty="0">
                <a:effectLst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cxnSp>
          <p:nvCxnSpPr>
            <p:cNvPr id="52" name="Line 5"/>
            <p:cNvCxnSpPr>
              <a:stCxn id="49" idx="4"/>
              <a:endCxn id="12" idx="0"/>
            </p:cNvCxnSpPr>
            <p:nvPr/>
          </p:nvCxnSpPr>
          <p:spPr bwMode="auto">
            <a:xfrm>
              <a:off x="6333083" y="2109023"/>
              <a:ext cx="9215" cy="2398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9306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Döngüsel </a:t>
            </a:r>
            <a:r>
              <a:rPr lang="tr-TR" dirty="0"/>
              <a:t>Akış Şemaları </a:t>
            </a:r>
            <a:r>
              <a:rPr lang="tr-TR" dirty="0" smtClean="0"/>
              <a:t>Örnek:5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4246240" cy="5504011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Çemberin Çevresini ve Alanını Hesaplama: </a:t>
            </a:r>
            <a:r>
              <a:rPr lang="tr-TR" sz="1800" dirty="0" smtClean="0">
                <a:solidFill>
                  <a:srgbClr val="FF0000"/>
                </a:solidFill>
              </a:rPr>
              <a:t>(kullanıcının yarı çapı 0’dan büyük girdiği garanti ediliyor)</a:t>
            </a:r>
          </a:p>
          <a:p>
            <a:pPr marL="0" lvl="0" indent="0">
              <a:buNone/>
            </a:pPr>
            <a:endParaRPr lang="tr-TR" sz="1400" b="1" dirty="0"/>
          </a:p>
          <a:p>
            <a:pPr marL="457200" indent="-457200">
              <a:buFont typeface="+mj-lt"/>
              <a:buAutoNum type="arabicPeriod"/>
            </a:pPr>
            <a:r>
              <a:rPr lang="tr-TR" sz="22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200" dirty="0" smtClean="0"/>
              <a:t>Çemberin yarıçapını oku (r)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200" dirty="0" smtClean="0"/>
              <a:t>Eğer (r &lt;= 0)</a:t>
            </a:r>
          </a:p>
          <a:p>
            <a:pPr marL="400050" lvl="1" indent="0">
              <a:buNone/>
            </a:pPr>
            <a:r>
              <a:rPr lang="tr-TR" sz="1600" dirty="0" smtClean="0"/>
              <a:t>2.1. Ekrana Yaz: «r değeri 0’dan büyük olmalı»</a:t>
            </a:r>
          </a:p>
          <a:p>
            <a:pPr marL="400050" lvl="1" indent="0">
              <a:buNone/>
            </a:pPr>
            <a:r>
              <a:rPr lang="tr-TR" sz="1600" dirty="0" smtClean="0"/>
              <a:t>2.2.   </a:t>
            </a:r>
            <a:r>
              <a:rPr lang="tr-TR" sz="1600" dirty="0" smtClean="0">
                <a:solidFill>
                  <a:srgbClr val="FF0000"/>
                </a:solidFill>
              </a:rPr>
              <a:t>2. Adıma dön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Çevre=2*PI*r</a:t>
            </a:r>
            <a:endParaRPr lang="tr-TR" sz="2000" dirty="0"/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Alan = PI*r*r</a:t>
            </a:r>
            <a:endParaRPr lang="tr-TR" sz="2000" dirty="0"/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Çevre ve </a:t>
            </a:r>
            <a:r>
              <a:rPr lang="tr-TR" sz="2000" dirty="0"/>
              <a:t>a</a:t>
            </a:r>
            <a:r>
              <a:rPr lang="tr-TR" sz="2000" dirty="0" smtClean="0"/>
              <a:t>lanı ekrana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000" dirty="0" smtClean="0"/>
              <a:t>Dur</a:t>
            </a:r>
            <a:endParaRPr lang="tr-TR" sz="200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5F952-40D7-4944-AFCC-E6DC45D040B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7" name="Grup 6"/>
          <p:cNvGrpSpPr>
            <a:grpSpLocks/>
          </p:cNvGrpSpPr>
          <p:nvPr/>
        </p:nvGrpSpPr>
        <p:grpSpPr bwMode="auto">
          <a:xfrm>
            <a:off x="5741845" y="1196349"/>
            <a:ext cx="1638483" cy="4897159"/>
            <a:chOff x="7320" y="3224"/>
            <a:chExt cx="1880" cy="6090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7645" y="3224"/>
              <a:ext cx="1224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Başla</a:t>
              </a:r>
            </a:p>
          </p:txBody>
        </p:sp>
        <p:cxnSp>
          <p:nvCxnSpPr>
            <p:cNvPr id="9" name="Line 18"/>
            <p:cNvCxnSpPr/>
            <p:nvPr/>
          </p:nvCxnSpPr>
          <p:spPr bwMode="auto">
            <a:xfrm>
              <a:off x="8257" y="377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7548" y="4137"/>
              <a:ext cx="1404" cy="411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 smtClean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r</a:t>
              </a:r>
              <a:endParaRPr lang="tr-TR" sz="1400" dirty="0">
                <a:effectLst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cxnSp>
          <p:nvCxnSpPr>
            <p:cNvPr id="11" name="Line 20"/>
            <p:cNvCxnSpPr>
              <a:stCxn id="10" idx="4"/>
            </p:cNvCxnSpPr>
            <p:nvPr/>
          </p:nvCxnSpPr>
          <p:spPr bwMode="auto">
            <a:xfrm>
              <a:off x="8250" y="4548"/>
              <a:ext cx="13" cy="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21"/>
            <p:cNvSpPr>
              <a:spLocks noChangeArrowheads="1"/>
            </p:cNvSpPr>
            <p:nvPr/>
          </p:nvSpPr>
          <p:spPr bwMode="auto">
            <a:xfrm>
              <a:off x="7320" y="6985"/>
              <a:ext cx="1880" cy="62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 smtClean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Çevre=2*PI*r</a:t>
              </a:r>
            </a:p>
            <a:p>
              <a:pPr algn="ctr">
                <a:spcAft>
                  <a:spcPts val="0"/>
                </a:spcAft>
              </a:pPr>
              <a:r>
                <a:rPr lang="tr-TR" sz="1400" dirty="0" smtClean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Alan = PI * r*r</a:t>
              </a:r>
              <a:endParaRPr lang="tr-TR" sz="1400" dirty="0">
                <a:effectLst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cxnSp>
          <p:nvCxnSpPr>
            <p:cNvPr id="13" name="Line 22"/>
            <p:cNvCxnSpPr>
              <a:stCxn id="12" idx="2"/>
              <a:endCxn id="14" idx="0"/>
            </p:cNvCxnSpPr>
            <p:nvPr/>
          </p:nvCxnSpPr>
          <p:spPr bwMode="auto">
            <a:xfrm>
              <a:off x="8260" y="7612"/>
              <a:ext cx="0" cy="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7320" y="7878"/>
              <a:ext cx="1880" cy="54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 smtClean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Çevre, Alan</a:t>
              </a:r>
              <a:endParaRPr lang="tr-TR" sz="1400" dirty="0">
                <a:effectLst/>
                <a:latin typeface="Calibri" pitchFamily="34" charset="0"/>
                <a:ea typeface="Times New Roman"/>
                <a:cs typeface="Calibri" pitchFamily="34" charset="0"/>
              </a:endParaRPr>
            </a:p>
          </p:txBody>
        </p: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7645" y="8774"/>
              <a:ext cx="1224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sz="1400" dirty="0">
                  <a:effectLst/>
                  <a:latin typeface="Calibri" pitchFamily="34" charset="0"/>
                  <a:ea typeface="Times New Roman"/>
                  <a:cs typeface="Calibri" pitchFamily="34" charset="0"/>
                </a:rPr>
                <a:t>Bitir</a:t>
              </a:r>
            </a:p>
          </p:txBody>
        </p:sp>
        <p:cxnSp>
          <p:nvCxnSpPr>
            <p:cNvPr id="16" name="Line 25"/>
            <p:cNvCxnSpPr>
              <a:stCxn id="14" idx="2"/>
              <a:endCxn id="15" idx="0"/>
            </p:cNvCxnSpPr>
            <p:nvPr/>
          </p:nvCxnSpPr>
          <p:spPr bwMode="auto">
            <a:xfrm flipH="1">
              <a:off x="8257" y="8382"/>
              <a:ext cx="3" cy="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5798098" y="2558547"/>
            <a:ext cx="1508541" cy="510413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r-TR" sz="1400" dirty="0" smtClean="0">
                <a:latin typeface="Calibri"/>
                <a:ea typeface="Calibri"/>
                <a:cs typeface="Times New Roman"/>
              </a:rPr>
              <a:t>r </a:t>
            </a:r>
            <a:r>
              <a:rPr lang="tr-TR" sz="1400" dirty="0" smtClean="0">
                <a:effectLst/>
                <a:latin typeface="Calibri"/>
                <a:ea typeface="Calibri"/>
                <a:cs typeface="Times New Roman"/>
              </a:rPr>
              <a:t>&lt;= 0 ?</a:t>
            </a:r>
            <a:endParaRPr lang="tr-TR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0" name="Akış Çizelgesi: Belge 19"/>
          <p:cNvSpPr/>
          <p:nvPr/>
        </p:nvSpPr>
        <p:spPr bwMode="auto">
          <a:xfrm>
            <a:off x="6804248" y="3203830"/>
            <a:ext cx="1512600" cy="588730"/>
          </a:xfrm>
          <a:prstGeom prst="flowChartDocumen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tr-TR" sz="1400" dirty="0" smtClean="0">
                <a:latin typeface="Calibri"/>
                <a:ea typeface="Calibri"/>
                <a:cs typeface="Times New Roman"/>
              </a:rPr>
              <a:t>r değeri 0’dan büyük olmalı</a:t>
            </a:r>
            <a:endParaRPr lang="tr-TR" sz="1400" dirty="0">
              <a:solidFill>
                <a:srgbClr val="FF0000"/>
              </a:solidFill>
              <a:latin typeface="Calibri"/>
              <a:ea typeface="Calibri"/>
              <a:cs typeface="Times New Roman"/>
            </a:endParaRPr>
          </a:p>
        </p:txBody>
      </p:sp>
      <p:cxnSp>
        <p:nvCxnSpPr>
          <p:cNvPr id="27" name="Dirsek Bağlayıcısı 26"/>
          <p:cNvCxnSpPr>
            <a:stCxn id="19" idx="3"/>
            <a:endCxn id="20" idx="0"/>
          </p:cNvCxnSpPr>
          <p:nvPr/>
        </p:nvCxnSpPr>
        <p:spPr bwMode="auto">
          <a:xfrm>
            <a:off x="7306639" y="2813754"/>
            <a:ext cx="253909" cy="39007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Dirsek Bağlayıcısı 30"/>
          <p:cNvCxnSpPr>
            <a:stCxn id="20" idx="3"/>
          </p:cNvCxnSpPr>
          <p:nvPr/>
        </p:nvCxnSpPr>
        <p:spPr bwMode="auto">
          <a:xfrm flipH="1" flipV="1">
            <a:off x="6552368" y="1785777"/>
            <a:ext cx="1764480" cy="1712418"/>
          </a:xfrm>
          <a:prstGeom prst="bentConnector3">
            <a:avLst>
              <a:gd name="adj1" fmla="val -1295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Düz Ok Bağlayıcısı 32"/>
          <p:cNvCxnSpPr>
            <a:stCxn id="19" idx="2"/>
            <a:endCxn id="12" idx="0"/>
          </p:cNvCxnSpPr>
          <p:nvPr/>
        </p:nvCxnSpPr>
        <p:spPr bwMode="auto">
          <a:xfrm>
            <a:off x="6552369" y="3068960"/>
            <a:ext cx="8718" cy="11517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47"/>
          <p:cNvSpPr txBox="1">
            <a:spLocks noChangeArrowheads="1"/>
          </p:cNvSpPr>
          <p:nvPr/>
        </p:nvSpPr>
        <p:spPr bwMode="auto">
          <a:xfrm>
            <a:off x="7317007" y="2767005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sz="1200" dirty="0" smtClean="0"/>
              <a:t>E</a:t>
            </a:r>
            <a:endParaRPr lang="en-US" sz="1200" dirty="0"/>
          </a:p>
        </p:txBody>
      </p:sp>
      <p:sp>
        <p:nvSpPr>
          <p:cNvPr id="22" name="Text Box 47"/>
          <p:cNvSpPr txBox="1">
            <a:spLocks noChangeArrowheads="1"/>
          </p:cNvSpPr>
          <p:nvPr/>
        </p:nvSpPr>
        <p:spPr bwMode="auto">
          <a:xfrm>
            <a:off x="6060238" y="3160058"/>
            <a:ext cx="604838" cy="338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>
            <a:defPPr>
              <a:defRPr lang="tr-TR"/>
            </a:defPPr>
            <a:lvl1pPr algn="ctr">
              <a:lnSpc>
                <a:spcPct val="115000"/>
              </a:lnSpc>
              <a:spcAft>
                <a:spcPts val="1000"/>
              </a:spcAft>
              <a:defRPr sz="1400">
                <a:effectLst/>
                <a:latin typeface="Calibri"/>
                <a:ea typeface="Calibri"/>
                <a:cs typeface="Times New Roman"/>
              </a:defRPr>
            </a:lvl1pPr>
          </a:lstStyle>
          <a:p>
            <a:r>
              <a:rPr lang="tr-TR" sz="1200" dirty="0" smtClean="0"/>
              <a:t>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21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5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343496"/>
          </a:xfrm>
        </p:spPr>
        <p:txBody>
          <a:bodyPr/>
          <a:lstStyle/>
          <a:p>
            <a:r>
              <a:rPr lang="tr-TR" dirty="0"/>
              <a:t>Algoritma/Akış </a:t>
            </a:r>
            <a:r>
              <a:rPr lang="tr-TR" dirty="0" smtClean="0"/>
              <a:t>Şeması </a:t>
            </a:r>
            <a:r>
              <a:rPr lang="tr-TR" dirty="0"/>
              <a:t>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395192"/>
          </a:xfrm>
        </p:spPr>
        <p:txBody>
          <a:bodyPr/>
          <a:lstStyle/>
          <a:p>
            <a:pPr marL="324000">
              <a:spcBef>
                <a:spcPts val="1200"/>
              </a:spcBef>
            </a:pPr>
            <a:r>
              <a:rPr lang="tr-TR" dirty="0"/>
              <a:t>Program yazmayı kolaylaştırır.</a:t>
            </a:r>
          </a:p>
          <a:p>
            <a:pPr marL="324000">
              <a:spcBef>
                <a:spcPts val="1200"/>
              </a:spcBef>
            </a:pPr>
            <a:r>
              <a:rPr lang="tr-TR" dirty="0"/>
              <a:t>Hatalı kodlama oranını azaltır.</a:t>
            </a:r>
          </a:p>
          <a:p>
            <a:pPr marL="324000">
              <a:spcBef>
                <a:spcPts val="1200"/>
              </a:spcBef>
            </a:pPr>
            <a:r>
              <a:rPr lang="tr-TR" dirty="0"/>
              <a:t>Program yazımı için geçen süreyi kısaltır.</a:t>
            </a:r>
          </a:p>
          <a:p>
            <a:pPr marL="324000">
              <a:spcBef>
                <a:spcPts val="1200"/>
              </a:spcBef>
            </a:pPr>
            <a:r>
              <a:rPr lang="tr-TR" dirty="0"/>
              <a:t>İşlem akışını bir şekilde gösterdiğinden program kontrolünü kolaylaştırır.</a:t>
            </a:r>
          </a:p>
          <a:p>
            <a:pPr marL="324000">
              <a:spcBef>
                <a:spcPts val="1200"/>
              </a:spcBef>
            </a:pPr>
            <a:r>
              <a:rPr lang="tr-TR" dirty="0"/>
              <a:t>Sonradan yapılacak düzenlemelerde kolaylıklar sağlar.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1465DBA5-E3F4-4410-8A03-7B8D163AD05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dirty="0" smtClean="0"/>
              <a:t>Akış Şemaları</a:t>
            </a:r>
            <a:endParaRPr lang="en-US" sz="3600" dirty="0" smtClean="0"/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897086"/>
          </a:xfrm>
        </p:spPr>
        <p:txBody>
          <a:bodyPr/>
          <a:lstStyle/>
          <a:p>
            <a:pPr marL="533400" indent="-533400">
              <a:defRPr/>
            </a:pPr>
            <a:r>
              <a:rPr lang="tr-TR" dirty="0" smtClean="0"/>
              <a:t>Kontrol akışını ifade etmek için kullanılan şekilleri hatırlayalım:</a:t>
            </a:r>
            <a:endParaRPr lang="en-US" dirty="0" smtClean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4619625" y="2454362"/>
            <a:ext cx="1680145" cy="413544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683569" y="2957414"/>
            <a:ext cx="17071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mic Sans MS" pitchFamily="66" charset="0"/>
              </a:rPr>
              <a:t>Paralel </a:t>
            </a:r>
            <a:r>
              <a:rPr lang="tr-TR" sz="1600" dirty="0" smtClean="0">
                <a:latin typeface="Comic Sans MS" pitchFamily="66" charset="0"/>
              </a:rPr>
              <a:t>kenar girdi adımlarını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520731" y="2759894"/>
            <a:ext cx="20117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Deltoid koşul durumunda karar </a:t>
            </a:r>
            <a:r>
              <a:rPr lang="tr-TR" sz="1600" dirty="0">
                <a:latin typeface="Comic Sans MS" pitchFamily="66" charset="0"/>
              </a:rPr>
              <a:t>verme </a:t>
            </a:r>
            <a:r>
              <a:rPr lang="tr-TR" sz="1600" dirty="0" smtClean="0">
                <a:latin typeface="Comic Sans MS" pitchFamily="66" charset="0"/>
              </a:rPr>
              <a:t>adımını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6804248" y="2039814"/>
            <a:ext cx="1368152" cy="720080"/>
          </a:xfrm>
          <a:prstGeom prst="diamond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683569" y="2471862"/>
            <a:ext cx="1728192" cy="396044"/>
          </a:xfrm>
          <a:prstGeom prst="parallelogram">
            <a:avLst>
              <a:gd name="adj" fmla="val 6658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4414638" y="2945938"/>
            <a:ext cx="17415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omic Sans MS" pitchFamily="66" charset="0"/>
              </a:rPr>
              <a:t>Dikdörtgenler işlem </a:t>
            </a:r>
            <a:r>
              <a:rPr lang="tr-TR" sz="1600" dirty="0" smtClean="0">
                <a:latin typeface="Comic Sans MS" pitchFamily="66" charset="0"/>
              </a:rPr>
              <a:t>adımlarını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1475656" y="4416078"/>
            <a:ext cx="309563" cy="27146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395536" y="4869160"/>
            <a:ext cx="23574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sz="1600" dirty="0">
                <a:latin typeface="Comic Sans MS" pitchFamily="66" charset="0"/>
              </a:rPr>
              <a:t>Çember bağlantı noktasını gösterir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203848" y="4344070"/>
            <a:ext cx="25400" cy="1173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351721" y="4493746"/>
            <a:ext cx="17521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Oklar Akış </a:t>
            </a:r>
            <a:r>
              <a:rPr lang="tr-TR" sz="1600" dirty="0">
                <a:latin typeface="Comic Sans MS" pitchFamily="66" charset="0"/>
              </a:rPr>
              <a:t>yönünü gösterir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07216" name="AutoShape 16"/>
          <p:cNvSpPr>
            <a:spLocks noChangeArrowheads="1"/>
          </p:cNvSpPr>
          <p:nvPr/>
        </p:nvSpPr>
        <p:spPr bwMode="auto">
          <a:xfrm>
            <a:off x="6084168" y="4272062"/>
            <a:ext cx="873125" cy="3444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Başla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724128" y="4704110"/>
            <a:ext cx="264318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 dirty="0">
                <a:latin typeface="Comic Sans MS" pitchFamily="66" charset="0"/>
              </a:rPr>
              <a:t>Algoritmanın başlangıç ve bitişini gösterir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07218" name="AutoShape 18"/>
          <p:cNvSpPr>
            <a:spLocks noChangeArrowheads="1"/>
          </p:cNvSpPr>
          <p:nvPr/>
        </p:nvSpPr>
        <p:spPr bwMode="auto">
          <a:xfrm>
            <a:off x="7236296" y="4272062"/>
            <a:ext cx="873125" cy="344488"/>
          </a:xfrm>
          <a:prstGeom prst="flowChartTerminator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Bitir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" name="Akış Çizelgesi: Belge 3"/>
          <p:cNvSpPr/>
          <p:nvPr/>
        </p:nvSpPr>
        <p:spPr bwMode="auto">
          <a:xfrm>
            <a:off x="2773189" y="2454361"/>
            <a:ext cx="1006723" cy="47134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0968"/>
              <a:gd name="connsiteX1" fmla="*/ 21600 w 21600"/>
              <a:gd name="connsiteY1" fmla="*/ 0 h 20968"/>
              <a:gd name="connsiteX2" fmla="*/ 21046 w 21600"/>
              <a:gd name="connsiteY2" fmla="*/ 13213 h 20968"/>
              <a:gd name="connsiteX3" fmla="*/ 0 w 21600"/>
              <a:gd name="connsiteY3" fmla="*/ 20172 h 20968"/>
              <a:gd name="connsiteX4" fmla="*/ 0 w 21600"/>
              <a:gd name="connsiteY4" fmla="*/ 0 h 20968"/>
              <a:gd name="connsiteX0" fmla="*/ 0 w 21785"/>
              <a:gd name="connsiteY0" fmla="*/ 0 h 20968"/>
              <a:gd name="connsiteX1" fmla="*/ 21600 w 21785"/>
              <a:gd name="connsiteY1" fmla="*/ 0 h 20968"/>
              <a:gd name="connsiteX2" fmla="*/ 21785 w 21785"/>
              <a:gd name="connsiteY2" fmla="*/ 13213 h 20968"/>
              <a:gd name="connsiteX3" fmla="*/ 0 w 21785"/>
              <a:gd name="connsiteY3" fmla="*/ 20172 h 20968"/>
              <a:gd name="connsiteX4" fmla="*/ 0 w 21785"/>
              <a:gd name="connsiteY4" fmla="*/ 0 h 2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5" h="20968">
                <a:moveTo>
                  <a:pt x="0" y="0"/>
                </a:moveTo>
                <a:lnTo>
                  <a:pt x="21600" y="0"/>
                </a:lnTo>
                <a:cubicBezTo>
                  <a:pt x="21600" y="5774"/>
                  <a:pt x="21785" y="7439"/>
                  <a:pt x="21785" y="13213"/>
                </a:cubicBezTo>
                <a:cubicBezTo>
                  <a:pt x="10985" y="13213"/>
                  <a:pt x="10800" y="23922"/>
                  <a:pt x="0" y="20172"/>
                </a:cubicBez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>
              <a:latin typeface="Comic Sans MS" pitchFamily="66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463701" y="3007494"/>
            <a:ext cx="16990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tr-TR" sz="1600" dirty="0" smtClean="0">
                <a:latin typeface="Comic Sans MS" pitchFamily="66" charset="0"/>
              </a:rPr>
              <a:t>Altı yamuk dörtgenler çıktı adımlarını </a:t>
            </a:r>
            <a:r>
              <a:rPr lang="tr-TR" sz="1600" dirty="0">
                <a:latin typeface="Comic Sans MS" pitchFamily="66" charset="0"/>
              </a:rPr>
              <a:t>gösterir</a:t>
            </a:r>
            <a:endParaRPr lang="en-US" sz="16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983456"/>
          </a:xfrm>
        </p:spPr>
        <p:txBody>
          <a:bodyPr/>
          <a:lstStyle/>
          <a:p>
            <a:r>
              <a:rPr lang="tr-TR" dirty="0" smtClean="0"/>
              <a:t>Akış Şeması Türleri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827240"/>
          </a:xfrm>
        </p:spPr>
        <p:txBody>
          <a:bodyPr/>
          <a:lstStyle/>
          <a:p>
            <a:r>
              <a:rPr lang="tr-TR" dirty="0" smtClean="0"/>
              <a:t>Doğrusal Akış Şemaları</a:t>
            </a:r>
          </a:p>
          <a:p>
            <a:r>
              <a:rPr lang="tr-TR" dirty="0" smtClean="0"/>
              <a:t>Mantıksal Akış Şemaları</a:t>
            </a:r>
          </a:p>
          <a:p>
            <a:r>
              <a:rPr lang="tr-TR" dirty="0" smtClean="0"/>
              <a:t>Döngüsel Akış Şemaları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3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Doğrusal Akış </a:t>
            </a:r>
            <a:r>
              <a:rPr lang="tr-TR" dirty="0" smtClean="0"/>
              <a:t>Şemaları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Her </a:t>
            </a:r>
            <a:r>
              <a:rPr lang="tr-TR" dirty="0"/>
              <a:t>işlemin </a:t>
            </a:r>
            <a:r>
              <a:rPr lang="tr-TR" dirty="0">
                <a:solidFill>
                  <a:srgbClr val="FF0000"/>
                </a:solidFill>
              </a:rPr>
              <a:t>doğrusal</a:t>
            </a:r>
            <a:r>
              <a:rPr lang="tr-TR" dirty="0"/>
              <a:t> olarak yapıldığı akış şemalarıdır</a:t>
            </a:r>
            <a:r>
              <a:rPr lang="tr-TR" dirty="0" smtClean="0"/>
              <a:t>.</a:t>
            </a:r>
          </a:p>
          <a:p>
            <a:endParaRPr lang="tr-TR" sz="1100" dirty="0"/>
          </a:p>
          <a:p>
            <a:r>
              <a:rPr lang="tr-TR" dirty="0"/>
              <a:t>Her işlem </a:t>
            </a:r>
            <a:r>
              <a:rPr lang="tr-TR" dirty="0" smtClean="0"/>
              <a:t>sırasıyla çalışır </a:t>
            </a:r>
            <a:r>
              <a:rPr lang="tr-TR" dirty="0"/>
              <a:t>ve bir işlem diğerini takip eder</a:t>
            </a:r>
            <a:r>
              <a:rPr lang="tr-TR" dirty="0" smtClean="0"/>
              <a:t>.</a:t>
            </a:r>
          </a:p>
          <a:p>
            <a:endParaRPr lang="tr-TR" sz="900" dirty="0"/>
          </a:p>
          <a:p>
            <a:r>
              <a:rPr lang="tr-TR" dirty="0"/>
              <a:t>Koşul veya tekrarlama gerçekleşmez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smtClean="0"/>
              <a:t>Örnek:</a:t>
            </a:r>
            <a:endParaRPr lang="tr-TR" dirty="0"/>
          </a:p>
          <a:p>
            <a:pPr lvl="1"/>
            <a:r>
              <a:rPr lang="tr-TR" dirty="0" smtClean="0"/>
              <a:t>Girilen iki sayının toplamını bulma</a:t>
            </a:r>
          </a:p>
          <a:p>
            <a:pPr lvl="1"/>
            <a:r>
              <a:rPr lang="tr-TR" dirty="0" smtClean="0"/>
              <a:t>Üç sayının ortalamasını bulma</a:t>
            </a:r>
          </a:p>
          <a:p>
            <a:pPr lvl="1"/>
            <a:r>
              <a:rPr lang="tr-TR" dirty="0" smtClean="0"/>
              <a:t>Çemberin çevresini ve alanını hesaplama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Doğrusal Akış Şemaları Örnek:1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sz="half" idx="1"/>
          </p:nvPr>
        </p:nvSpPr>
        <p:spPr>
          <a:xfrm>
            <a:off x="685800" y="1268760"/>
            <a:ext cx="3810000" cy="4827239"/>
          </a:xfrm>
        </p:spPr>
        <p:txBody>
          <a:bodyPr/>
          <a:lstStyle/>
          <a:p>
            <a:pPr marL="0" lvl="0" indent="0">
              <a:buNone/>
            </a:pPr>
            <a:r>
              <a:rPr lang="tr-TR" sz="2400" b="1" dirty="0" smtClean="0"/>
              <a:t>Kullanıcıdan alınan iki sayının toplamını hesaplama:</a:t>
            </a:r>
          </a:p>
          <a:p>
            <a:pPr marL="457200" lvl="0" indent="-457200">
              <a:buFont typeface="+mj-lt"/>
              <a:buAutoNum type="arabicPeriod"/>
            </a:pPr>
            <a:endParaRPr lang="tr-TR" sz="2400" dirty="0" smtClean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Sayi1 ve Sayi2’yi oku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/>
              <a:t>Toplam=Sayi1+Sayi2</a:t>
            </a:r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Toplamı ekrana yaz</a:t>
            </a:r>
            <a:endParaRPr lang="tr-TR" sz="2400" dirty="0"/>
          </a:p>
          <a:p>
            <a:pPr marL="457200" lvl="0" indent="-457200">
              <a:buFont typeface="+mj-lt"/>
              <a:buAutoNum type="arabicPeriod"/>
            </a:pPr>
            <a:r>
              <a:rPr lang="tr-TR" sz="2400" dirty="0" smtClean="0"/>
              <a:t>Bitir</a:t>
            </a:r>
            <a:endParaRPr lang="tr-TR" sz="2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1670A-196C-446D-A3A6-20C55674B54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9" name="Grup 8"/>
          <p:cNvGrpSpPr>
            <a:grpSpLocks/>
          </p:cNvGrpSpPr>
          <p:nvPr/>
        </p:nvGrpSpPr>
        <p:grpSpPr bwMode="auto">
          <a:xfrm>
            <a:off x="5318180" y="1510434"/>
            <a:ext cx="2193485" cy="3934790"/>
            <a:chOff x="6277" y="11677"/>
            <a:chExt cx="2700" cy="432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6907" y="11677"/>
              <a:ext cx="1260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Basla</a:t>
              </a:r>
            </a:p>
          </p:txBody>
        </p:sp>
        <p:cxnSp>
          <p:nvCxnSpPr>
            <p:cNvPr id="11" name="Line 5"/>
            <p:cNvCxnSpPr/>
            <p:nvPr/>
          </p:nvCxnSpPr>
          <p:spPr bwMode="auto">
            <a:xfrm>
              <a:off x="7522" y="12217"/>
              <a:ext cx="1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6277" y="12577"/>
              <a:ext cx="2520" cy="574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Sayi1</a:t>
              </a: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, Sayi2</a:t>
              </a:r>
            </a:p>
          </p:txBody>
        </p:sp>
        <p:cxnSp>
          <p:nvCxnSpPr>
            <p:cNvPr id="13" name="Line 7"/>
            <p:cNvCxnSpPr>
              <a:stCxn id="12" idx="4"/>
            </p:cNvCxnSpPr>
            <p:nvPr/>
          </p:nvCxnSpPr>
          <p:spPr bwMode="auto">
            <a:xfrm>
              <a:off x="7537" y="13151"/>
              <a:ext cx="15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6457" y="13657"/>
              <a:ext cx="2520" cy="54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>
                  <a:effectLst/>
                  <a:latin typeface="Calibri"/>
                  <a:ea typeface="Calibri"/>
                  <a:cs typeface="Times New Roman"/>
                </a:rPr>
                <a:t>Toplam=Sayi1+Sayi2</a:t>
              </a: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277" y="14572"/>
              <a:ext cx="2520" cy="54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 smtClean="0">
                  <a:effectLst/>
                  <a:latin typeface="Calibri"/>
                  <a:ea typeface="Calibri"/>
                  <a:cs typeface="Times New Roman"/>
                </a:rPr>
                <a:t>Toplam</a:t>
              </a:r>
              <a:endParaRPr lang="tr-TR" sz="14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16" name="Line 10"/>
            <p:cNvCxnSpPr/>
            <p:nvPr/>
          </p:nvCxnSpPr>
          <p:spPr bwMode="auto">
            <a:xfrm>
              <a:off x="7537" y="14197"/>
              <a:ext cx="1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6997" y="15457"/>
              <a:ext cx="1260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tr-TR" sz="1400" dirty="0">
                  <a:effectLst/>
                  <a:latin typeface="Calibri"/>
                  <a:ea typeface="Calibri"/>
                  <a:cs typeface="Times New Roman"/>
                </a:rPr>
                <a:t>Bitir</a:t>
              </a:r>
            </a:p>
          </p:txBody>
        </p:sp>
        <p:cxnSp>
          <p:nvCxnSpPr>
            <p:cNvPr id="18" name="Line 12"/>
            <p:cNvCxnSpPr/>
            <p:nvPr/>
          </p:nvCxnSpPr>
          <p:spPr bwMode="auto">
            <a:xfrm>
              <a:off x="7537" y="15097"/>
              <a:ext cx="15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47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Doğrusal Akış Şemaları </a:t>
            </a:r>
            <a:r>
              <a:rPr lang="tr-TR" dirty="0" smtClean="0"/>
              <a:t>Örnek:2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b="1" dirty="0"/>
              <a:t>Kullanıcıdan alınan </a:t>
            </a:r>
            <a:r>
              <a:rPr lang="tr-TR" b="1" dirty="0" smtClean="0"/>
              <a:t>üç </a:t>
            </a:r>
            <a:r>
              <a:rPr lang="tr-TR" b="1" dirty="0"/>
              <a:t>sayının </a:t>
            </a:r>
            <a:r>
              <a:rPr lang="tr-TR" b="1" dirty="0" smtClean="0"/>
              <a:t>ortalamasını hesaplama</a:t>
            </a:r>
            <a:r>
              <a:rPr lang="tr-TR" b="1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S1,S2 </a:t>
            </a:r>
            <a:r>
              <a:rPr lang="tr-TR" sz="2400" dirty="0"/>
              <a:t>ve </a:t>
            </a:r>
            <a:r>
              <a:rPr lang="tr-TR" sz="2400" dirty="0" smtClean="0"/>
              <a:t>S3’ü oku 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Toplam=S1+S2+S3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Ortalama=Toplam/3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Ortalama ekrana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Bitir</a:t>
            </a:r>
            <a:endParaRPr lang="tr-TR" sz="2400" dirty="0"/>
          </a:p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5F952-40D7-4944-AFCC-E6DC45D040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7" name="Grup 6"/>
          <p:cNvGrpSpPr>
            <a:grpSpLocks/>
          </p:cNvGrpSpPr>
          <p:nvPr/>
        </p:nvGrpSpPr>
        <p:grpSpPr bwMode="auto">
          <a:xfrm>
            <a:off x="5303462" y="1360939"/>
            <a:ext cx="2929458" cy="4205064"/>
            <a:chOff x="6817" y="3577"/>
            <a:chExt cx="3060" cy="4320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7537" y="3577"/>
              <a:ext cx="1440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>
                  <a:effectLst/>
                  <a:latin typeface="+mj-lt"/>
                  <a:ea typeface="Times New Roman"/>
                </a:rPr>
                <a:t>Başla</a:t>
              </a:r>
            </a:p>
          </p:txBody>
        </p:sp>
        <p:cxnSp>
          <p:nvCxnSpPr>
            <p:cNvPr id="9" name="Line 18"/>
            <p:cNvCxnSpPr/>
            <p:nvPr/>
          </p:nvCxnSpPr>
          <p:spPr bwMode="auto">
            <a:xfrm>
              <a:off x="8257" y="41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6817" y="4477"/>
              <a:ext cx="3060" cy="540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dirty="0" smtClean="0">
                  <a:effectLst/>
                  <a:latin typeface="+mj-lt"/>
                  <a:ea typeface="Times New Roman"/>
                </a:rPr>
                <a:t>S1,S2,S3</a:t>
              </a:r>
              <a:endParaRPr lang="tr-TR" dirty="0">
                <a:effectLst/>
                <a:latin typeface="+mj-lt"/>
                <a:ea typeface="Times New Roman"/>
              </a:endParaRPr>
            </a:p>
          </p:txBody>
        </p:sp>
        <p:cxnSp>
          <p:nvCxnSpPr>
            <p:cNvPr id="11" name="Line 20"/>
            <p:cNvCxnSpPr/>
            <p:nvPr/>
          </p:nvCxnSpPr>
          <p:spPr bwMode="auto">
            <a:xfrm>
              <a:off x="8257" y="50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21"/>
            <p:cNvSpPr>
              <a:spLocks noChangeArrowheads="1"/>
            </p:cNvSpPr>
            <p:nvPr/>
          </p:nvSpPr>
          <p:spPr bwMode="auto">
            <a:xfrm>
              <a:off x="6817" y="5377"/>
              <a:ext cx="2700" cy="72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>
                  <a:effectLst/>
                  <a:latin typeface="+mj-lt"/>
                  <a:ea typeface="Times New Roman"/>
                </a:rPr>
                <a:t>Toplam=S1+S2+S3</a:t>
              </a:r>
            </a:p>
            <a:p>
              <a:pPr algn="ctr">
                <a:spcAft>
                  <a:spcPts val="0"/>
                </a:spcAft>
              </a:pPr>
              <a:r>
                <a:rPr lang="tr-TR">
                  <a:effectLst/>
                  <a:latin typeface="+mj-lt"/>
                  <a:ea typeface="Times New Roman"/>
                </a:rPr>
                <a:t>Ort=Toplam/3</a:t>
              </a:r>
            </a:p>
          </p:txBody>
        </p:sp>
        <p:cxnSp>
          <p:nvCxnSpPr>
            <p:cNvPr id="13" name="Line 22"/>
            <p:cNvCxnSpPr/>
            <p:nvPr/>
          </p:nvCxnSpPr>
          <p:spPr bwMode="auto">
            <a:xfrm>
              <a:off x="8257" y="60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7395" y="6457"/>
              <a:ext cx="1880" cy="54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dirty="0" smtClean="0">
                  <a:effectLst/>
                  <a:latin typeface="+mj-lt"/>
                  <a:ea typeface="Times New Roman"/>
                </a:rPr>
                <a:t>Ortalama</a:t>
              </a:r>
              <a:endParaRPr lang="tr-TR" dirty="0">
                <a:effectLst/>
                <a:latin typeface="+mj-lt"/>
                <a:ea typeface="Times New Roman"/>
              </a:endParaRPr>
            </a:p>
          </p:txBody>
        </p: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7537" y="7357"/>
              <a:ext cx="1440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>
                  <a:effectLst/>
                  <a:latin typeface="+mj-lt"/>
                  <a:ea typeface="Times New Roman"/>
                </a:rPr>
                <a:t>Bitir</a:t>
              </a:r>
            </a:p>
          </p:txBody>
        </p:sp>
        <p:cxnSp>
          <p:nvCxnSpPr>
            <p:cNvPr id="16" name="Line 25"/>
            <p:cNvCxnSpPr/>
            <p:nvPr/>
          </p:nvCxnSpPr>
          <p:spPr bwMode="auto">
            <a:xfrm>
              <a:off x="8257" y="69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206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Doğrusal Akış Şemaları </a:t>
            </a:r>
            <a:r>
              <a:rPr lang="tr-TR" dirty="0" smtClean="0"/>
              <a:t>Örnek:3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4462264" cy="5146675"/>
          </a:xfrm>
        </p:spPr>
        <p:txBody>
          <a:bodyPr/>
          <a:lstStyle/>
          <a:p>
            <a:pPr marL="0" lvl="0" indent="0">
              <a:buNone/>
            </a:pPr>
            <a:r>
              <a:rPr lang="tr-TR" b="1" dirty="0" smtClean="0"/>
              <a:t>Çemberin Çevresini ve Alanını Hesaplama:</a:t>
            </a:r>
            <a:endParaRPr lang="tr-TR" b="1" dirty="0"/>
          </a:p>
          <a:p>
            <a:pPr marL="514350" indent="-514350">
              <a:buFont typeface="+mj-lt"/>
              <a:buAutoNum type="arabicPeriod"/>
            </a:pPr>
            <a:endParaRPr lang="tr-TR" dirty="0" smtClean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Çemberin yarıçapını oku (r)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Çevre=2*PI*r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Alan = PI*r*r</a:t>
            </a:r>
            <a:endParaRPr lang="tr-TR" sz="2400" dirty="0"/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Çevre ve </a:t>
            </a:r>
            <a:r>
              <a:rPr lang="tr-TR" sz="2400" dirty="0"/>
              <a:t>a</a:t>
            </a:r>
            <a:r>
              <a:rPr lang="tr-TR" sz="2400" dirty="0" smtClean="0"/>
              <a:t>lanı ekrana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2400" dirty="0" smtClean="0"/>
              <a:t>Bitir</a:t>
            </a:r>
            <a:endParaRPr lang="tr-TR" sz="240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5F952-40D7-4944-AFCC-E6DC45D040B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up 6"/>
          <p:cNvGrpSpPr>
            <a:grpSpLocks/>
          </p:cNvGrpSpPr>
          <p:nvPr/>
        </p:nvGrpSpPr>
        <p:grpSpPr bwMode="auto">
          <a:xfrm>
            <a:off x="5303462" y="1344392"/>
            <a:ext cx="2584816" cy="4221612"/>
            <a:chOff x="6817" y="3560"/>
            <a:chExt cx="2700" cy="4337"/>
          </a:xfrm>
        </p:grpSpPr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7645" y="3560"/>
              <a:ext cx="1224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>
                  <a:effectLst/>
                  <a:latin typeface="+mj-lt"/>
                  <a:ea typeface="Times New Roman"/>
                </a:rPr>
                <a:t>Başla</a:t>
              </a:r>
            </a:p>
          </p:txBody>
        </p:sp>
        <p:cxnSp>
          <p:nvCxnSpPr>
            <p:cNvPr id="9" name="Line 18"/>
            <p:cNvCxnSpPr/>
            <p:nvPr/>
          </p:nvCxnSpPr>
          <p:spPr bwMode="auto">
            <a:xfrm>
              <a:off x="8257" y="411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AutoShape 19"/>
            <p:cNvSpPr>
              <a:spLocks noChangeArrowheads="1"/>
            </p:cNvSpPr>
            <p:nvPr/>
          </p:nvSpPr>
          <p:spPr bwMode="auto">
            <a:xfrm>
              <a:off x="7244" y="4477"/>
              <a:ext cx="2031" cy="411"/>
            </a:xfrm>
            <a:prstGeom prst="flowChartInputOutpu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dirty="0" smtClean="0">
                  <a:effectLst/>
                  <a:latin typeface="+mj-lt"/>
                  <a:ea typeface="Times New Roman"/>
                </a:rPr>
                <a:t>r</a:t>
              </a:r>
              <a:endParaRPr lang="tr-TR" dirty="0">
                <a:effectLst/>
                <a:latin typeface="+mj-lt"/>
                <a:ea typeface="Times New Roman"/>
              </a:endParaRPr>
            </a:p>
          </p:txBody>
        </p:sp>
        <p:cxnSp>
          <p:nvCxnSpPr>
            <p:cNvPr id="11" name="Line 20"/>
            <p:cNvCxnSpPr>
              <a:stCxn id="10" idx="4"/>
            </p:cNvCxnSpPr>
            <p:nvPr/>
          </p:nvCxnSpPr>
          <p:spPr bwMode="auto">
            <a:xfrm>
              <a:off x="8260" y="4888"/>
              <a:ext cx="0" cy="3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AutoShape 21"/>
            <p:cNvSpPr>
              <a:spLocks noChangeArrowheads="1"/>
            </p:cNvSpPr>
            <p:nvPr/>
          </p:nvSpPr>
          <p:spPr bwMode="auto">
            <a:xfrm>
              <a:off x="6817" y="5258"/>
              <a:ext cx="2700" cy="887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dirty="0" smtClean="0">
                  <a:effectLst/>
                  <a:latin typeface="+mj-lt"/>
                  <a:ea typeface="Times New Roman"/>
                </a:rPr>
                <a:t>Çevre=2*PI*r</a:t>
              </a:r>
            </a:p>
            <a:p>
              <a:pPr algn="ctr">
                <a:spcAft>
                  <a:spcPts val="0"/>
                </a:spcAft>
              </a:pPr>
              <a:endParaRPr lang="tr-TR" sz="1050" dirty="0">
                <a:effectLst/>
                <a:latin typeface="+mj-lt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tr-TR" dirty="0" smtClean="0">
                  <a:effectLst/>
                  <a:latin typeface="+mj-lt"/>
                  <a:ea typeface="Times New Roman"/>
                </a:rPr>
                <a:t>Alan = PI * r*r</a:t>
              </a:r>
              <a:endParaRPr lang="tr-TR" dirty="0">
                <a:effectLst/>
                <a:latin typeface="+mj-lt"/>
                <a:ea typeface="Times New Roman"/>
              </a:endParaRPr>
            </a:p>
          </p:txBody>
        </p:sp>
        <p:cxnSp>
          <p:nvCxnSpPr>
            <p:cNvPr id="13" name="Line 22"/>
            <p:cNvCxnSpPr/>
            <p:nvPr/>
          </p:nvCxnSpPr>
          <p:spPr bwMode="auto">
            <a:xfrm flipH="1">
              <a:off x="8257" y="6145"/>
              <a:ext cx="2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7395" y="6457"/>
              <a:ext cx="1880" cy="540"/>
            </a:xfrm>
            <a:prstGeom prst="flowChartDocumen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dirty="0" smtClean="0">
                  <a:effectLst/>
                  <a:latin typeface="+mj-lt"/>
                  <a:ea typeface="Times New Roman"/>
                </a:rPr>
                <a:t>Çevre, Alan</a:t>
              </a:r>
              <a:endParaRPr lang="tr-TR" dirty="0">
                <a:effectLst/>
                <a:latin typeface="+mj-lt"/>
                <a:ea typeface="Times New Roman"/>
              </a:endParaRPr>
            </a:p>
          </p:txBody>
        </p:sp>
        <p:sp>
          <p:nvSpPr>
            <p:cNvPr id="15" name="AutoShape 24"/>
            <p:cNvSpPr>
              <a:spLocks noChangeArrowheads="1"/>
            </p:cNvSpPr>
            <p:nvPr/>
          </p:nvSpPr>
          <p:spPr bwMode="auto">
            <a:xfrm>
              <a:off x="7645" y="7357"/>
              <a:ext cx="1224" cy="540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tr-TR" dirty="0">
                  <a:effectLst/>
                  <a:latin typeface="+mj-lt"/>
                  <a:ea typeface="Times New Roman"/>
                </a:rPr>
                <a:t>Bitir</a:t>
              </a:r>
            </a:p>
          </p:txBody>
        </p:sp>
        <p:cxnSp>
          <p:nvCxnSpPr>
            <p:cNvPr id="16" name="Line 25"/>
            <p:cNvCxnSpPr/>
            <p:nvPr/>
          </p:nvCxnSpPr>
          <p:spPr bwMode="auto">
            <a:xfrm>
              <a:off x="8257" y="6997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024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1713</TotalTime>
  <Words>1264</Words>
  <Application>Microsoft Office PowerPoint</Application>
  <PresentationFormat>Ekran Gösterisi (4:3)</PresentationFormat>
  <Paragraphs>376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Comic Sans MS</vt:lpstr>
      <vt:lpstr>Times New Roman</vt:lpstr>
      <vt:lpstr>Blank Presentation</vt:lpstr>
      <vt:lpstr>PROGRAMLAMA TEMELLERİ</vt:lpstr>
      <vt:lpstr>Algoritmalar   &amp;  Akış Şemaları  -Avantajları -Türleri -Örnekleri</vt:lpstr>
      <vt:lpstr>Algoritma/Akış Şeması Avantajları</vt:lpstr>
      <vt:lpstr>Akış Şemaları</vt:lpstr>
      <vt:lpstr>Akış Şeması Türleri</vt:lpstr>
      <vt:lpstr>Doğrusal Akış Şemaları</vt:lpstr>
      <vt:lpstr>Doğrusal Akış Şemaları Örnek:1</vt:lpstr>
      <vt:lpstr>Doğrusal Akış Şemaları Örnek:2</vt:lpstr>
      <vt:lpstr>Doğrusal Akış Şemaları Örnek:3</vt:lpstr>
      <vt:lpstr>Uyarı:</vt:lpstr>
      <vt:lpstr>Mantıksal Akış Şemaları</vt:lpstr>
      <vt:lpstr>Mantıksal Akış Şemaları Örnek:1</vt:lpstr>
      <vt:lpstr>Mantıksal Akış Şemaları Örnek:2</vt:lpstr>
      <vt:lpstr>Mantıksal Akış Şemaları Örnek:3</vt:lpstr>
      <vt:lpstr>Mantıksal Akış Şemaları Örnek:4</vt:lpstr>
      <vt:lpstr>Birden Fazla mantıksal ifadeyi birleştirme:</vt:lpstr>
      <vt:lpstr>Mantıksal Akış Şemaları Örnek:5</vt:lpstr>
      <vt:lpstr>Mantıksal Akış Şemaları Örnek:5:2. yöntem</vt:lpstr>
      <vt:lpstr>Döngüsel Akış Şemaları</vt:lpstr>
      <vt:lpstr>Döngüsel Akış Şemaları Örnek:1</vt:lpstr>
      <vt:lpstr>Döngüsel Akış Şemaları Örnek:2</vt:lpstr>
      <vt:lpstr>Döngüsel Akış Şemaları Örnek:3</vt:lpstr>
      <vt:lpstr>Döngüsel Akış Şemaları Örnek:4</vt:lpstr>
      <vt:lpstr>Döngüsel Akış Şemaları Örnek:5</vt:lpstr>
      <vt:lpstr> Dinlediğiniz için teşekkürler… </vt:lpstr>
    </vt:vector>
  </TitlesOfParts>
  <Company>Your Organization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BBP 104  VERİ YAPILARI VE PROGRAMLAMA</dc:title>
  <dc:creator>Your User Name</dc:creator>
  <cp:lastModifiedBy>Gonca Özmen</cp:lastModifiedBy>
  <cp:revision>117</cp:revision>
  <dcterms:created xsi:type="dcterms:W3CDTF">2009-02-12T20:53:37Z</dcterms:created>
  <dcterms:modified xsi:type="dcterms:W3CDTF">2015-09-25T19:56:49Z</dcterms:modified>
</cp:coreProperties>
</file>