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72" r:id="rId2"/>
    <p:sldId id="528" r:id="rId3"/>
    <p:sldId id="436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71" r:id="rId17"/>
    <p:sldId id="568" r:id="rId18"/>
    <p:sldId id="569" r:id="rId19"/>
    <p:sldId id="439" r:id="rId20"/>
    <p:sldId id="442" r:id="rId21"/>
    <p:sldId id="441" r:id="rId22"/>
    <p:sldId id="443" r:id="rId23"/>
    <p:sldId id="526" r:id="rId24"/>
    <p:sldId id="534" r:id="rId25"/>
    <p:sldId id="483" r:id="rId26"/>
    <p:sldId id="484" r:id="rId27"/>
    <p:sldId id="448" r:id="rId28"/>
    <p:sldId id="482" r:id="rId29"/>
    <p:sldId id="479" r:id="rId30"/>
    <p:sldId id="535" r:id="rId31"/>
    <p:sldId id="570" r:id="rId32"/>
    <p:sldId id="57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CCFF"/>
    <a:srgbClr val="FFFF99"/>
    <a:srgbClr val="FFCC00"/>
    <a:srgbClr val="FFFFCC"/>
    <a:srgbClr val="66CCFF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3AD7D-065F-447E-9EA4-E728EC740C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FEFCF730-D26C-44F2-8609-66C892D335E3}">
      <dgm:prSet phldrT="[Metin]"/>
      <dgm:spPr/>
      <dgm:t>
        <a:bodyPr/>
        <a:lstStyle/>
        <a:p>
          <a:r>
            <a:rPr lang="tr-TR" dirty="0" smtClean="0"/>
            <a:t>C# Kodu</a:t>
          </a:r>
          <a:endParaRPr lang="tr-TR" dirty="0"/>
        </a:p>
      </dgm:t>
    </dgm:pt>
    <dgm:pt modelId="{99EFBF34-AAF0-4E50-ADC0-6393689784BB}" type="parTrans" cxnId="{D45890E6-4054-4C07-BDBA-482C74E8B3B2}">
      <dgm:prSet/>
      <dgm:spPr/>
      <dgm:t>
        <a:bodyPr/>
        <a:lstStyle/>
        <a:p>
          <a:endParaRPr lang="tr-TR"/>
        </a:p>
      </dgm:t>
    </dgm:pt>
    <dgm:pt modelId="{38A212BC-2453-4863-8EB7-D6BFBED53C8C}" type="sibTrans" cxnId="{D45890E6-4054-4C07-BDBA-482C74E8B3B2}">
      <dgm:prSet/>
      <dgm:spPr/>
      <dgm:t>
        <a:bodyPr/>
        <a:lstStyle/>
        <a:p>
          <a:endParaRPr lang="tr-TR"/>
        </a:p>
      </dgm:t>
    </dgm:pt>
    <dgm:pt modelId="{0E641EB6-03F9-401F-958B-36B168161E4F}">
      <dgm:prSet phldrT="[Metin]"/>
      <dgm:spPr/>
      <dgm:t>
        <a:bodyPr/>
        <a:lstStyle/>
        <a:p>
          <a:r>
            <a:rPr lang="tr-TR" dirty="0" smtClean="0"/>
            <a:t> C# derleyici</a:t>
          </a:r>
          <a:endParaRPr lang="tr-TR" dirty="0"/>
        </a:p>
      </dgm:t>
    </dgm:pt>
    <dgm:pt modelId="{17DB5550-ACE7-45D4-94AB-AE53B652F9C1}" type="parTrans" cxnId="{E8A1335A-B687-424F-9744-AC2F4D8E9628}">
      <dgm:prSet/>
      <dgm:spPr/>
      <dgm:t>
        <a:bodyPr/>
        <a:lstStyle/>
        <a:p>
          <a:endParaRPr lang="tr-TR"/>
        </a:p>
      </dgm:t>
    </dgm:pt>
    <dgm:pt modelId="{21BC611A-E237-4E57-80D4-5CE4A271532F}" type="sibTrans" cxnId="{E8A1335A-B687-424F-9744-AC2F4D8E9628}">
      <dgm:prSet/>
      <dgm:spPr/>
      <dgm:t>
        <a:bodyPr/>
        <a:lstStyle/>
        <a:p>
          <a:endParaRPr lang="tr-TR"/>
        </a:p>
      </dgm:t>
    </dgm:pt>
    <dgm:pt modelId="{1FA23AF1-C3ED-4FCC-96C6-7EADAD498A67}">
      <dgm:prSet phldrT="[Metin]"/>
      <dgm:spPr/>
      <dgm:t>
        <a:bodyPr/>
        <a:lstStyle/>
        <a:p>
          <a:r>
            <a:rPr lang="tr-TR" dirty="0" smtClean="0"/>
            <a:t>IL kod</a:t>
          </a:r>
          <a:endParaRPr lang="tr-TR" dirty="0"/>
        </a:p>
      </dgm:t>
    </dgm:pt>
    <dgm:pt modelId="{8D1E6303-DAAF-47AA-B6AC-A9F402448FA3}" type="parTrans" cxnId="{B9BEDB62-C223-4BD2-87DF-B1E7ACF8C1EF}">
      <dgm:prSet/>
      <dgm:spPr/>
      <dgm:t>
        <a:bodyPr/>
        <a:lstStyle/>
        <a:p>
          <a:endParaRPr lang="tr-TR"/>
        </a:p>
      </dgm:t>
    </dgm:pt>
    <dgm:pt modelId="{B4A2BDAC-6585-43C5-9993-7B5CDC564F1C}" type="sibTrans" cxnId="{B9BEDB62-C223-4BD2-87DF-B1E7ACF8C1EF}">
      <dgm:prSet/>
      <dgm:spPr/>
      <dgm:t>
        <a:bodyPr/>
        <a:lstStyle/>
        <a:p>
          <a:endParaRPr lang="tr-TR"/>
        </a:p>
      </dgm:t>
    </dgm:pt>
    <dgm:pt modelId="{D508CDFA-A1B5-4CE7-9F74-E4A645E9ADBA}">
      <dgm:prSet phldrT="[Metin]"/>
      <dgm:spPr/>
      <dgm:t>
        <a:bodyPr/>
        <a:lstStyle/>
        <a:p>
          <a:r>
            <a:rPr lang="tr-TR" dirty="0" smtClean="0"/>
            <a:t>.Net Framework</a:t>
          </a:r>
          <a:endParaRPr lang="tr-TR" dirty="0"/>
        </a:p>
      </dgm:t>
    </dgm:pt>
    <dgm:pt modelId="{96F544D3-D0DB-4066-BF27-04C5288ACAAC}" type="parTrans" cxnId="{678F3CC1-AE4A-4E7F-ADF4-87416519045C}">
      <dgm:prSet/>
      <dgm:spPr/>
      <dgm:t>
        <a:bodyPr/>
        <a:lstStyle/>
        <a:p>
          <a:endParaRPr lang="tr-TR"/>
        </a:p>
      </dgm:t>
    </dgm:pt>
    <dgm:pt modelId="{A8B2E5C4-2A93-4F36-8419-C1EAD3252BF3}" type="sibTrans" cxnId="{678F3CC1-AE4A-4E7F-ADF4-87416519045C}">
      <dgm:prSet/>
      <dgm:spPr/>
      <dgm:t>
        <a:bodyPr/>
        <a:lstStyle/>
        <a:p>
          <a:endParaRPr lang="tr-TR"/>
        </a:p>
      </dgm:t>
    </dgm:pt>
    <dgm:pt modelId="{D0C28AD4-4486-4AA1-B041-5C7DA1F9E59D}">
      <dgm:prSet phldrT="[Metin]"/>
      <dgm:spPr/>
      <dgm:t>
        <a:bodyPr/>
        <a:lstStyle/>
        <a:p>
          <a:r>
            <a:rPr lang="tr-TR" dirty="0" smtClean="0"/>
            <a:t>Makine Kodu</a:t>
          </a:r>
          <a:endParaRPr lang="tr-TR" dirty="0"/>
        </a:p>
      </dgm:t>
    </dgm:pt>
    <dgm:pt modelId="{2B86B895-36A4-4043-BB50-DDA5DD4248EB}" type="parTrans" cxnId="{510FD65D-A890-496A-B257-F6A2617438A7}">
      <dgm:prSet/>
      <dgm:spPr/>
      <dgm:t>
        <a:bodyPr/>
        <a:lstStyle/>
        <a:p>
          <a:endParaRPr lang="tr-TR"/>
        </a:p>
      </dgm:t>
    </dgm:pt>
    <dgm:pt modelId="{BDB6743F-2528-4061-9EBB-F1E864EAD0EE}" type="sibTrans" cxnId="{510FD65D-A890-496A-B257-F6A2617438A7}">
      <dgm:prSet/>
      <dgm:spPr/>
      <dgm:t>
        <a:bodyPr/>
        <a:lstStyle/>
        <a:p>
          <a:endParaRPr lang="tr-TR"/>
        </a:p>
      </dgm:t>
    </dgm:pt>
    <dgm:pt modelId="{2115CE4C-3D2B-4504-ACA1-EFC1B506FA53}" type="pres">
      <dgm:prSet presAssocID="{BFB3AD7D-065F-447E-9EA4-E728EC740C1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5F8C289C-DCF8-49D8-A52F-1C5398C3DE4D}" type="pres">
      <dgm:prSet presAssocID="{FEFCF730-D26C-44F2-8609-66C892D335E3}" presName="composite" presStyleCnt="0"/>
      <dgm:spPr/>
    </dgm:pt>
    <dgm:pt modelId="{1C9093A6-E8F5-4242-BECA-A1DD4DF36C26}" type="pres">
      <dgm:prSet presAssocID="{FEFCF730-D26C-44F2-8609-66C892D335E3}" presName="bentUpArrow1" presStyleLbl="alignImgPlace1" presStyleIdx="0" presStyleCnt="2"/>
      <dgm:spPr/>
    </dgm:pt>
    <dgm:pt modelId="{CEC9B5FD-87D9-4995-8119-14579590874A}" type="pres">
      <dgm:prSet presAssocID="{FEFCF730-D26C-44F2-8609-66C892D335E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39AB5DE-7410-4C0C-8DEE-2D625692F6CF}" type="pres">
      <dgm:prSet presAssocID="{FEFCF730-D26C-44F2-8609-66C892D335E3}" presName="ChildText" presStyleLbl="revTx" presStyleIdx="0" presStyleCnt="2" custScaleX="134294" custLinFactX="-17413" custLinFactY="40593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6976C9A-9F8A-4588-84B3-9D9BF5383EFE}" type="pres">
      <dgm:prSet presAssocID="{38A212BC-2453-4863-8EB7-D6BFBED53C8C}" presName="sibTrans" presStyleCnt="0"/>
      <dgm:spPr/>
    </dgm:pt>
    <dgm:pt modelId="{A6CF0B83-8399-45C9-9D6D-A8F5D9ACB1AF}" type="pres">
      <dgm:prSet presAssocID="{1FA23AF1-C3ED-4FCC-96C6-7EADAD498A67}" presName="composite" presStyleCnt="0"/>
      <dgm:spPr/>
    </dgm:pt>
    <dgm:pt modelId="{34F6BF81-A3BB-4F1B-B8B7-FB6553962EC9}" type="pres">
      <dgm:prSet presAssocID="{1FA23AF1-C3ED-4FCC-96C6-7EADAD498A67}" presName="bentUpArrow1" presStyleLbl="alignImgPlace1" presStyleIdx="1" presStyleCnt="2"/>
      <dgm:spPr/>
    </dgm:pt>
    <dgm:pt modelId="{B9CD18C7-2226-471E-9736-01C7FCBE0E40}" type="pres">
      <dgm:prSet presAssocID="{1FA23AF1-C3ED-4FCC-96C6-7EADAD498A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F3E8E3A-E70D-458C-A572-996265A232B6}" type="pres">
      <dgm:prSet presAssocID="{1FA23AF1-C3ED-4FCC-96C6-7EADAD498A67}" presName="ChildText" presStyleLbl="revTx" presStyleIdx="1" presStyleCnt="2" custLinFactX="-26135" custLinFactY="31105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8A7FE25-36D0-4425-8216-550108B90190}" type="pres">
      <dgm:prSet presAssocID="{B4A2BDAC-6585-43C5-9993-7B5CDC564F1C}" presName="sibTrans" presStyleCnt="0"/>
      <dgm:spPr/>
    </dgm:pt>
    <dgm:pt modelId="{DCCE7E9D-15E8-4B1E-BECB-1F3A478C1324}" type="pres">
      <dgm:prSet presAssocID="{D0C28AD4-4486-4AA1-B041-5C7DA1F9E59D}" presName="composite" presStyleCnt="0"/>
      <dgm:spPr/>
    </dgm:pt>
    <dgm:pt modelId="{BC416FEA-63F3-4320-8D64-437C8E0E1043}" type="pres">
      <dgm:prSet presAssocID="{D0C28AD4-4486-4AA1-B041-5C7DA1F9E59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E8A1335A-B687-424F-9744-AC2F4D8E9628}" srcId="{FEFCF730-D26C-44F2-8609-66C892D335E3}" destId="{0E641EB6-03F9-401F-958B-36B168161E4F}" srcOrd="0" destOrd="0" parTransId="{17DB5550-ACE7-45D4-94AB-AE53B652F9C1}" sibTransId="{21BC611A-E237-4E57-80D4-5CE4A271532F}"/>
    <dgm:cxn modelId="{C16060B2-A566-455E-BB54-683B40A800A8}" type="presOf" srcId="{BFB3AD7D-065F-447E-9EA4-E728EC740C17}" destId="{2115CE4C-3D2B-4504-ACA1-EFC1B506FA53}" srcOrd="0" destOrd="0" presId="urn:microsoft.com/office/officeart/2005/8/layout/StepDownProcess"/>
    <dgm:cxn modelId="{510FD65D-A890-496A-B257-F6A2617438A7}" srcId="{BFB3AD7D-065F-447E-9EA4-E728EC740C17}" destId="{D0C28AD4-4486-4AA1-B041-5C7DA1F9E59D}" srcOrd="2" destOrd="0" parTransId="{2B86B895-36A4-4043-BB50-DDA5DD4248EB}" sibTransId="{BDB6743F-2528-4061-9EBB-F1E864EAD0EE}"/>
    <dgm:cxn modelId="{678F3CC1-AE4A-4E7F-ADF4-87416519045C}" srcId="{1FA23AF1-C3ED-4FCC-96C6-7EADAD498A67}" destId="{D508CDFA-A1B5-4CE7-9F74-E4A645E9ADBA}" srcOrd="0" destOrd="0" parTransId="{96F544D3-D0DB-4066-BF27-04C5288ACAAC}" sibTransId="{A8B2E5C4-2A93-4F36-8419-C1EAD3252BF3}"/>
    <dgm:cxn modelId="{D45890E6-4054-4C07-BDBA-482C74E8B3B2}" srcId="{BFB3AD7D-065F-447E-9EA4-E728EC740C17}" destId="{FEFCF730-D26C-44F2-8609-66C892D335E3}" srcOrd="0" destOrd="0" parTransId="{99EFBF34-AAF0-4E50-ADC0-6393689784BB}" sibTransId="{38A212BC-2453-4863-8EB7-D6BFBED53C8C}"/>
    <dgm:cxn modelId="{B9BEDB62-C223-4BD2-87DF-B1E7ACF8C1EF}" srcId="{BFB3AD7D-065F-447E-9EA4-E728EC740C17}" destId="{1FA23AF1-C3ED-4FCC-96C6-7EADAD498A67}" srcOrd="1" destOrd="0" parTransId="{8D1E6303-DAAF-47AA-B6AC-A9F402448FA3}" sibTransId="{B4A2BDAC-6585-43C5-9993-7B5CDC564F1C}"/>
    <dgm:cxn modelId="{DB6BBDE4-8C18-4ADE-9116-2E25EBBBFC35}" type="presOf" srcId="{D508CDFA-A1B5-4CE7-9F74-E4A645E9ADBA}" destId="{CF3E8E3A-E70D-458C-A572-996265A232B6}" srcOrd="0" destOrd="0" presId="urn:microsoft.com/office/officeart/2005/8/layout/StepDownProcess"/>
    <dgm:cxn modelId="{8735F746-9C08-4870-B7D4-C6A3149D9770}" type="presOf" srcId="{D0C28AD4-4486-4AA1-B041-5C7DA1F9E59D}" destId="{BC416FEA-63F3-4320-8D64-437C8E0E1043}" srcOrd="0" destOrd="0" presId="urn:microsoft.com/office/officeart/2005/8/layout/StepDownProcess"/>
    <dgm:cxn modelId="{7345CF01-11F9-4400-BBE8-F5F8E9744CF4}" type="presOf" srcId="{0E641EB6-03F9-401F-958B-36B168161E4F}" destId="{D39AB5DE-7410-4C0C-8DEE-2D625692F6CF}" srcOrd="0" destOrd="0" presId="urn:microsoft.com/office/officeart/2005/8/layout/StepDownProcess"/>
    <dgm:cxn modelId="{1C9C4D7C-307C-4B85-8931-2510FD83E832}" type="presOf" srcId="{FEFCF730-D26C-44F2-8609-66C892D335E3}" destId="{CEC9B5FD-87D9-4995-8119-14579590874A}" srcOrd="0" destOrd="0" presId="urn:microsoft.com/office/officeart/2005/8/layout/StepDownProcess"/>
    <dgm:cxn modelId="{A62C4E30-158E-4A58-BAFD-92FDF62C0797}" type="presOf" srcId="{1FA23AF1-C3ED-4FCC-96C6-7EADAD498A67}" destId="{B9CD18C7-2226-471E-9736-01C7FCBE0E40}" srcOrd="0" destOrd="0" presId="urn:microsoft.com/office/officeart/2005/8/layout/StepDownProcess"/>
    <dgm:cxn modelId="{23198187-B2ED-4D86-A3D7-19F4C0896B9A}" type="presParOf" srcId="{2115CE4C-3D2B-4504-ACA1-EFC1B506FA53}" destId="{5F8C289C-DCF8-49D8-A52F-1C5398C3DE4D}" srcOrd="0" destOrd="0" presId="urn:microsoft.com/office/officeart/2005/8/layout/StepDownProcess"/>
    <dgm:cxn modelId="{852C76E0-A41A-41ED-83B8-BE61BDE65703}" type="presParOf" srcId="{5F8C289C-DCF8-49D8-A52F-1C5398C3DE4D}" destId="{1C9093A6-E8F5-4242-BECA-A1DD4DF36C26}" srcOrd="0" destOrd="0" presId="urn:microsoft.com/office/officeart/2005/8/layout/StepDownProcess"/>
    <dgm:cxn modelId="{DDD1C709-722E-4873-967A-DDD37883E0D8}" type="presParOf" srcId="{5F8C289C-DCF8-49D8-A52F-1C5398C3DE4D}" destId="{CEC9B5FD-87D9-4995-8119-14579590874A}" srcOrd="1" destOrd="0" presId="urn:microsoft.com/office/officeart/2005/8/layout/StepDownProcess"/>
    <dgm:cxn modelId="{4FE2EF49-C72F-4DFD-A50B-FEBAC7C3F7E4}" type="presParOf" srcId="{5F8C289C-DCF8-49D8-A52F-1C5398C3DE4D}" destId="{D39AB5DE-7410-4C0C-8DEE-2D625692F6CF}" srcOrd="2" destOrd="0" presId="urn:microsoft.com/office/officeart/2005/8/layout/StepDownProcess"/>
    <dgm:cxn modelId="{BBC4297D-FDDB-495B-9381-3970DDAB9BBB}" type="presParOf" srcId="{2115CE4C-3D2B-4504-ACA1-EFC1B506FA53}" destId="{36976C9A-9F8A-4588-84B3-9D9BF5383EFE}" srcOrd="1" destOrd="0" presId="urn:microsoft.com/office/officeart/2005/8/layout/StepDownProcess"/>
    <dgm:cxn modelId="{0F503881-F10A-4CCA-B3DC-6162B1F8B72D}" type="presParOf" srcId="{2115CE4C-3D2B-4504-ACA1-EFC1B506FA53}" destId="{A6CF0B83-8399-45C9-9D6D-A8F5D9ACB1AF}" srcOrd="2" destOrd="0" presId="urn:microsoft.com/office/officeart/2005/8/layout/StepDownProcess"/>
    <dgm:cxn modelId="{88176E42-F4BD-4CF6-9008-D616604E8AD2}" type="presParOf" srcId="{A6CF0B83-8399-45C9-9D6D-A8F5D9ACB1AF}" destId="{34F6BF81-A3BB-4F1B-B8B7-FB6553962EC9}" srcOrd="0" destOrd="0" presId="urn:microsoft.com/office/officeart/2005/8/layout/StepDownProcess"/>
    <dgm:cxn modelId="{94B1D5F5-DFB6-4374-80A0-46E4B4A82C15}" type="presParOf" srcId="{A6CF0B83-8399-45C9-9D6D-A8F5D9ACB1AF}" destId="{B9CD18C7-2226-471E-9736-01C7FCBE0E40}" srcOrd="1" destOrd="0" presId="urn:microsoft.com/office/officeart/2005/8/layout/StepDownProcess"/>
    <dgm:cxn modelId="{18EC2305-F390-4852-9FBB-DBBC38A5B3A8}" type="presParOf" srcId="{A6CF0B83-8399-45C9-9D6D-A8F5D9ACB1AF}" destId="{CF3E8E3A-E70D-458C-A572-996265A232B6}" srcOrd="2" destOrd="0" presId="urn:microsoft.com/office/officeart/2005/8/layout/StepDownProcess"/>
    <dgm:cxn modelId="{2CCDEDBF-F1E7-4C11-AD42-E46C2DDC7E3B}" type="presParOf" srcId="{2115CE4C-3D2B-4504-ACA1-EFC1B506FA53}" destId="{48A7FE25-36D0-4425-8216-550108B90190}" srcOrd="3" destOrd="0" presId="urn:microsoft.com/office/officeart/2005/8/layout/StepDownProcess"/>
    <dgm:cxn modelId="{359D8392-3C62-41E0-A01A-7C563CDC2862}" type="presParOf" srcId="{2115CE4C-3D2B-4504-ACA1-EFC1B506FA53}" destId="{DCCE7E9D-15E8-4B1E-BECB-1F3A478C1324}" srcOrd="4" destOrd="0" presId="urn:microsoft.com/office/officeart/2005/8/layout/StepDownProcess"/>
    <dgm:cxn modelId="{07777623-A4AE-469D-B52E-BFF04F2ADA05}" type="presParOf" srcId="{DCCE7E9D-15E8-4B1E-BECB-1F3A478C1324}" destId="{BC416FEA-63F3-4320-8D64-437C8E0E10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093A6-E8F5-4242-BECA-A1DD4DF36C26}">
      <dsp:nvSpPr>
        <dsp:cNvPr id="0" name=""/>
        <dsp:cNvSpPr/>
      </dsp:nvSpPr>
      <dsp:spPr>
        <a:xfrm rot="5400000">
          <a:off x="870800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B5FD-87D9-4995-8119-14579590874A}">
      <dsp:nvSpPr>
        <dsp:cNvPr id="0" name=""/>
        <dsp:cNvSpPr/>
      </dsp:nvSpPr>
      <dsp:spPr>
        <a:xfrm>
          <a:off x="592579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C# Kodu</a:t>
          </a:r>
          <a:endParaRPr lang="tr-TR" sz="2800" kern="1200" dirty="0"/>
        </a:p>
      </dsp:txBody>
      <dsp:txXfrm>
        <a:off x="652995" y="83699"/>
        <a:ext cx="1646970" cy="1116572"/>
      </dsp:txXfrm>
    </dsp:sp>
    <dsp:sp modelId="{D39AB5DE-7410-4C0C-8DEE-2D625692F6CF}">
      <dsp:nvSpPr>
        <dsp:cNvPr id="0" name=""/>
        <dsp:cNvSpPr/>
      </dsp:nvSpPr>
      <dsp:spPr>
        <a:xfrm>
          <a:off x="630302" y="1547404"/>
          <a:ext cx="1726660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 C# derleyici</a:t>
          </a:r>
          <a:endParaRPr lang="tr-TR" sz="1500" kern="1200" dirty="0"/>
        </a:p>
      </dsp:txBody>
      <dsp:txXfrm>
        <a:off x="630302" y="1547404"/>
        <a:ext cx="1726660" cy="1000125"/>
      </dsp:txXfrm>
    </dsp:sp>
    <dsp:sp modelId="{34F6BF81-A3BB-4F1B-B8B7-FB6553962EC9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D18C7-2226-471E-9736-01C7FCBE0E40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IL kod</a:t>
          </a:r>
          <a:endParaRPr lang="tr-TR" sz="2800" kern="1200" dirty="0"/>
        </a:p>
      </dsp:txBody>
      <dsp:txXfrm>
        <a:off x="2224514" y="1473713"/>
        <a:ext cx="1646970" cy="1116572"/>
      </dsp:txXfrm>
    </dsp:sp>
    <dsp:sp modelId="{CF3E8E3A-E70D-458C-A572-996265A232B6}">
      <dsp:nvSpPr>
        <dsp:cNvPr id="0" name=""/>
        <dsp:cNvSpPr/>
      </dsp:nvSpPr>
      <dsp:spPr>
        <a:xfrm>
          <a:off x="2310144" y="2842526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500" kern="1200" dirty="0" smtClean="0"/>
            <a:t>.Net Framework</a:t>
          </a:r>
          <a:endParaRPr lang="tr-TR" sz="1500" kern="1200" dirty="0"/>
        </a:p>
      </dsp:txBody>
      <dsp:txXfrm>
        <a:off x="2310144" y="2842526"/>
        <a:ext cx="1285731" cy="1000125"/>
      </dsp:txXfrm>
    </dsp:sp>
    <dsp:sp modelId="{BC416FEA-63F3-4320-8D64-437C8E0E1043}">
      <dsp:nvSpPr>
        <dsp:cNvPr id="0" name=""/>
        <dsp:cNvSpPr/>
      </dsp:nvSpPr>
      <dsp:spPr>
        <a:xfrm>
          <a:off x="3735617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/>
            <a:t>Makine Kodu</a:t>
          </a:r>
          <a:endParaRPr lang="tr-TR" sz="2800" kern="1200" dirty="0"/>
        </a:p>
      </dsp:txBody>
      <dsp:txXfrm>
        <a:off x="3796033" y="2863727"/>
        <a:ext cx="1646970" cy="111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7B8FFC-4D21-4AE0-B8EF-1043FEAF7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4909C-A866-43FE-9049-4B4A33B32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4909C-A866-43FE-9049-4B4A33B326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4909C-A866-43FE-9049-4B4A33B326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66585-18AA-477D-BE5F-A520138AF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0B7A2-8642-4C74-8F0D-59D77EBC1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84794-D63C-4812-BC5E-032286D39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C8D0E-A561-4211-9659-AD1AE06EB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8A52-D71A-4270-A1AD-678CE311F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2934-C5B0-4CB4-9722-9D18F75C3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843AC-C2DC-4B29-9A0C-69040E54B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88110-A5D5-4062-AAD4-55A6343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DF66-C208-430D-A5CE-C65E6B66D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26EB5-628F-4BB5-A378-DE70E1E2A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3854-70A5-46D1-8749-E0134A58B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A6951-E572-42D3-9857-0AF4884C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D3A8-51DE-4FB9-B4AD-3D404C80E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9BBE8CC-F4F7-4E76-8143-2C704C173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123728" y="2181859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TEMELLERİ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66585-18AA-477D-BE5F-A520138AF41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Başlangıcı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3600" dirty="0" err="1" smtClean="0">
                <a:solidFill>
                  <a:srgbClr val="2B91AF"/>
                </a:solidFill>
                <a:latin typeface="Consolas"/>
              </a:rPr>
              <a:t>SelamVer</a:t>
            </a:r>
            <a:r>
              <a:rPr lang="tr-TR" sz="3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/>
              <a:t>satırıyla</a:t>
            </a:r>
            <a:r>
              <a:rPr lang="tr-TR" dirty="0"/>
              <a:t> </a:t>
            </a:r>
            <a:r>
              <a:rPr lang="tr-TR" i="1" dirty="0" err="1" smtClean="0"/>
              <a:t>SelamVer</a:t>
            </a:r>
            <a:r>
              <a:rPr lang="tr-TR" dirty="0"/>
              <a:t> adında yeni bir sınıf oluştururuz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C</a:t>
            </a:r>
            <a:r>
              <a:rPr lang="tr-TR" dirty="0" err="1"/>
              <a:t>#'ta</a:t>
            </a:r>
            <a:r>
              <a:rPr lang="tr-TR" dirty="0"/>
              <a:t> yazdığımız her programın </a:t>
            </a:r>
            <a:r>
              <a:rPr lang="tr-TR" b="1" dirty="0"/>
              <a:t>en az bir sınıf içermesi zorunludur.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{  }   Süslü Parantezler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2"/>
                </a:solidFill>
              </a:rPr>
              <a:t>{</a:t>
            </a:r>
            <a:r>
              <a:rPr lang="tr-TR" dirty="0"/>
              <a:t> </a:t>
            </a:r>
            <a:r>
              <a:rPr lang="tr-TR" dirty="0" smtClean="0"/>
              <a:t>ve</a:t>
            </a:r>
            <a:r>
              <a:rPr lang="tr-TR" dirty="0"/>
              <a:t> </a:t>
            </a:r>
            <a:r>
              <a:rPr lang="tr-TR" b="1" dirty="0">
                <a:solidFill>
                  <a:schemeClr val="tx2"/>
                </a:solidFill>
              </a:rPr>
              <a:t>}</a:t>
            </a:r>
            <a:r>
              <a:rPr lang="tr-TR" dirty="0"/>
              <a:t> işaretleri herhangi bir sınıfın veya metodun içeriğini belirtmek için kullanılır. </a:t>
            </a:r>
            <a:endParaRPr lang="tr-TR" dirty="0" smtClean="0"/>
          </a:p>
          <a:p>
            <a:r>
              <a:rPr lang="tr-TR" dirty="0" smtClean="0"/>
              <a:t>İlk</a:t>
            </a:r>
            <a:r>
              <a:rPr lang="tr-TR" dirty="0"/>
              <a:t> </a:t>
            </a:r>
            <a:r>
              <a:rPr lang="tr-TR" b="1" dirty="0">
                <a:solidFill>
                  <a:schemeClr val="tx2"/>
                </a:solidFill>
              </a:rPr>
              <a:t>{</a:t>
            </a:r>
            <a:r>
              <a:rPr lang="tr-TR" dirty="0"/>
              <a:t> karakteriyle önceki </a:t>
            </a:r>
            <a:r>
              <a:rPr lang="tr-TR" dirty="0" smtClean="0"/>
              <a:t>satırda açtığımız </a:t>
            </a:r>
            <a:r>
              <a:rPr lang="tr-TR" dirty="0" err="1" smtClean="0"/>
              <a:t>SelamVer</a:t>
            </a:r>
            <a:r>
              <a:rPr lang="tr-TR" dirty="0"/>
              <a:t> adlı sınıfımızın içeriğine alınacak kodların başladığını, programın </a:t>
            </a:r>
            <a:r>
              <a:rPr lang="tr-TR" dirty="0" smtClean="0"/>
              <a:t>son satırındaki</a:t>
            </a:r>
            <a:r>
              <a:rPr lang="tr-TR" dirty="0"/>
              <a:t> </a:t>
            </a:r>
            <a:r>
              <a:rPr lang="tr-TR" b="1" dirty="0" smtClean="0">
                <a:solidFill>
                  <a:schemeClr val="tx2"/>
                </a:solidFill>
              </a:rPr>
              <a:t>} </a:t>
            </a:r>
            <a:r>
              <a:rPr lang="tr-TR" dirty="0" smtClean="0"/>
              <a:t>karakteriyle </a:t>
            </a:r>
            <a:r>
              <a:rPr lang="tr-TR" dirty="0"/>
              <a:t>de </a:t>
            </a:r>
            <a:r>
              <a:rPr lang="tr-TR" dirty="0" smtClean="0"/>
              <a:t>sınıfımızın içeriğine </a:t>
            </a:r>
            <a:r>
              <a:rPr lang="tr-TR" dirty="0"/>
              <a:t>alınacak kodların sona </a:t>
            </a:r>
            <a:r>
              <a:rPr lang="tr-TR" dirty="0" smtClean="0"/>
              <a:t>erdiğini belirtiyoruz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</a:t>
            </a:r>
            <a:r>
              <a:rPr lang="tr-TR" dirty="0" err="1" smtClean="0"/>
              <a:t>Metod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tr-T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tr-TR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tr-T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</a:t>
            </a:r>
            <a:r>
              <a:rPr lang="tr-T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</a:t>
            </a:r>
            <a:r>
              <a:rPr lang="tr-TR" dirty="0" smtClean="0"/>
              <a:t>satırıyla program sınıfının </a:t>
            </a:r>
            <a:r>
              <a:rPr lang="tr-TR" dirty="0"/>
              <a:t>içine Main adlı bir metot </a:t>
            </a:r>
            <a:r>
              <a:rPr lang="tr-TR" dirty="0" smtClean="0"/>
              <a:t>yerleştirildi. 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metodun adı </a:t>
            </a:r>
            <a:r>
              <a:rPr lang="tr-TR" u="sng" dirty="0"/>
              <a:t>mutlaka</a:t>
            </a:r>
            <a:r>
              <a:rPr lang="tr-TR" dirty="0"/>
              <a:t> </a:t>
            </a:r>
            <a:r>
              <a:rPr lang="tr-TR" b="1" dirty="0"/>
              <a:t>Main</a:t>
            </a:r>
            <a:r>
              <a:rPr lang="tr-TR" dirty="0"/>
              <a:t> olmalı, yoksa </a:t>
            </a:r>
            <a:r>
              <a:rPr lang="tr-TR" dirty="0" smtClean="0"/>
              <a:t>program </a:t>
            </a:r>
            <a:r>
              <a:rPr lang="tr-TR" dirty="0"/>
              <a:t>çalışmaz. </a:t>
            </a:r>
            <a:endParaRPr lang="tr-TR" dirty="0" smtClean="0"/>
          </a:p>
          <a:p>
            <a:pPr lvl="1"/>
            <a:r>
              <a:rPr lang="tr-TR" dirty="0" smtClean="0"/>
              <a:t>Bu metot </a:t>
            </a:r>
            <a:r>
              <a:rPr lang="tr-TR" dirty="0"/>
              <a:t>mutlaka </a:t>
            </a:r>
            <a:r>
              <a:rPr lang="tr-TR" dirty="0" smtClean="0"/>
              <a:t>oluşturulan </a:t>
            </a:r>
            <a:r>
              <a:rPr lang="tr-TR" dirty="0"/>
              <a:t>sınıfın içinde olmalı. </a:t>
            </a:r>
            <a:endParaRPr lang="tr-TR" dirty="0" smtClean="0"/>
          </a:p>
          <a:p>
            <a:r>
              <a:rPr lang="tr-TR" dirty="0" smtClean="0"/>
              <a:t>{</a:t>
            </a:r>
            <a:r>
              <a:rPr lang="tr-TR" dirty="0"/>
              <a:t> ve </a:t>
            </a:r>
            <a:r>
              <a:rPr lang="tr-TR" dirty="0" smtClean="0"/>
              <a:t>} karakterleriyle metodun içeriği belirtildi.  </a:t>
            </a:r>
          </a:p>
          <a:p>
            <a:pPr lvl="1"/>
            <a:r>
              <a:rPr lang="tr-TR" dirty="0" smtClean="0"/>
              <a:t>Dikkat </a:t>
            </a:r>
            <a:r>
              <a:rPr lang="tr-TR" dirty="0"/>
              <a:t>ettiyseniz bir iç içe { ve } karakterleri söz konusu. Bu durumda koyulan ilk } karakteri son açılan { karakterini kapatır.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Çalışan Kod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/>
              <a:t>Programımızın pratikte iş yapan tek </a:t>
            </a:r>
            <a:r>
              <a:rPr lang="tr-TR" sz="2400" dirty="0" smtClean="0"/>
              <a:t>kısmı: </a:t>
            </a:r>
            <a:r>
              <a:rPr lang="tr-TR" sz="2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System</a:t>
            </a:r>
            <a:r>
              <a:rPr lang="tr-T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</a:t>
            </a:r>
            <a:r>
              <a:rPr lang="tr-TR" sz="24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tr-T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Write</a:t>
            </a:r>
            <a:r>
              <a:rPr lang="tr-T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tr-TR" sz="2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"Merhaba </a:t>
            </a:r>
            <a:r>
              <a:rPr lang="tr-TR" sz="2400" dirty="0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Sınıf!"</a:t>
            </a:r>
            <a:r>
              <a:rPr lang="tr-T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/>
              <a:t>satırıdır. </a:t>
            </a:r>
          </a:p>
          <a:p>
            <a:pPr lvl="1"/>
            <a:r>
              <a:rPr lang="tr-TR" sz="2000" dirty="0" smtClean="0"/>
              <a:t>Bu </a:t>
            </a:r>
            <a:r>
              <a:rPr lang="tr-TR" sz="2000" dirty="0"/>
              <a:t>satırla </a:t>
            </a:r>
            <a:r>
              <a:rPr lang="tr-TR" sz="2000" dirty="0" smtClean="0"/>
              <a:t>konsol ekrana</a:t>
            </a:r>
            <a:r>
              <a:rPr lang="tr-TR" sz="2000" dirty="0"/>
              <a:t> </a:t>
            </a:r>
            <a:r>
              <a:rPr lang="tr-TR" sz="2000" dirty="0" smtClean="0">
                <a:solidFill>
                  <a:srgbClr val="FF0000"/>
                </a:solidFill>
              </a:rPr>
              <a:t>Merhaba Sınıf!</a:t>
            </a:r>
            <a:r>
              <a:rPr lang="tr-TR" sz="2000" dirty="0"/>
              <a:t> </a:t>
            </a:r>
            <a:r>
              <a:rPr lang="tr-TR" sz="2000" dirty="0" smtClean="0"/>
              <a:t>yazdırılmaktadır.</a:t>
            </a:r>
          </a:p>
          <a:p>
            <a:r>
              <a:rPr lang="tr-TR" sz="2400" dirty="0" smtClean="0"/>
              <a:t>Bunun </a:t>
            </a:r>
            <a:r>
              <a:rPr lang="tr-TR" sz="2400" dirty="0"/>
              <a:t>için .Net Framework kütüphanesindeki hazır bir metottan </a:t>
            </a:r>
            <a:r>
              <a:rPr lang="tr-TR" sz="2400" dirty="0" smtClean="0"/>
              <a:t>yararlanılmaktadır. </a:t>
            </a:r>
          </a:p>
          <a:p>
            <a:pPr lvl="1"/>
            <a:r>
              <a:rPr lang="tr-TR" sz="2000" dirty="0" smtClean="0"/>
              <a:t>Bu </a:t>
            </a:r>
            <a:r>
              <a:rPr lang="tr-TR" sz="2000" dirty="0"/>
              <a:t>metot, </a:t>
            </a:r>
            <a:r>
              <a:rPr lang="tr-TR" sz="2000" dirty="0" err="1">
                <a:solidFill>
                  <a:srgbClr val="FF0000"/>
                </a:solidFill>
              </a:rPr>
              <a:t>System</a:t>
            </a:r>
            <a:r>
              <a:rPr lang="tr-TR" sz="2000" dirty="0"/>
              <a:t> isim alanının altındaki </a:t>
            </a:r>
            <a:r>
              <a:rPr lang="tr-TR" sz="2000" dirty="0">
                <a:solidFill>
                  <a:srgbClr val="FF0000"/>
                </a:solidFill>
              </a:rPr>
              <a:t>Console</a:t>
            </a:r>
            <a:r>
              <a:rPr lang="tr-TR" sz="2000" dirty="0"/>
              <a:t> sınıfında bulunuyor, ismi </a:t>
            </a:r>
            <a:r>
              <a:rPr lang="tr-TR" sz="2000" dirty="0" smtClean="0">
                <a:solidFill>
                  <a:srgbClr val="FF0000"/>
                </a:solidFill>
              </a:rPr>
              <a:t>Write</a:t>
            </a:r>
            <a:r>
              <a:rPr lang="tr-TR" sz="2000" dirty="0"/>
              <a:t> ve konsol ekranına yazı yazdırmaya yarıyor. </a:t>
            </a:r>
            <a:endParaRPr lang="tr-TR" sz="2000" dirty="0" smtClean="0"/>
          </a:p>
          <a:p>
            <a:r>
              <a:rPr lang="tr-TR" sz="2400" dirty="0" smtClean="0"/>
              <a:t>Bu </a:t>
            </a:r>
            <a:r>
              <a:rPr lang="tr-TR" sz="2400" dirty="0" err="1" smtClean="0"/>
              <a:t>metod</a:t>
            </a:r>
            <a:r>
              <a:rPr lang="tr-TR" sz="2400" dirty="0" smtClean="0"/>
              <a:t> parantezler </a:t>
            </a:r>
            <a:r>
              <a:rPr lang="tr-TR" sz="2400" dirty="0"/>
              <a:t>arasındaki çift tırnaklar arasına alınan metni ekrana yazdırıyor. </a:t>
            </a:r>
            <a:endParaRPr lang="tr-TR" sz="2400" dirty="0" smtClean="0"/>
          </a:p>
          <a:p>
            <a:r>
              <a:rPr lang="tr-TR" sz="2400" dirty="0" smtClean="0"/>
              <a:t>Satırın </a:t>
            </a:r>
            <a:r>
              <a:rPr lang="tr-TR" sz="2400" dirty="0"/>
              <a:t>sonundaki </a:t>
            </a:r>
            <a:r>
              <a:rPr lang="tr-TR" sz="2400" dirty="0" smtClean="0"/>
              <a:t>noktalı virgül (;)</a:t>
            </a:r>
            <a:r>
              <a:rPr lang="tr-TR" sz="2400" dirty="0"/>
              <a:t> karakterini ise { ve } karakterleri açıp kapatmayan bütün C# satırlarında kullanmamız gerekiyor.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Programın İkinci Versiyonu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SelamVer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"Merhaba Sınıf!"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using</a:t>
            </a:r>
            <a:r>
              <a:rPr lang="tr-TR" dirty="0" smtClean="0"/>
              <a:t> Deyimi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5275" y="949325"/>
            <a:ext cx="8704053" cy="5146675"/>
          </a:xfrm>
        </p:spPr>
        <p:txBody>
          <a:bodyPr>
            <a:normAutofit/>
          </a:bodyPr>
          <a:lstStyle/>
          <a:p>
            <a:r>
              <a:rPr lang="tr-TR" sz="3200" dirty="0"/>
              <a:t>Bu programımızın işlevsel olarak </a:t>
            </a:r>
            <a:r>
              <a:rPr lang="tr-TR" sz="3200" dirty="0" smtClean="0"/>
              <a:t>ilk programdan </a:t>
            </a:r>
            <a:r>
              <a:rPr lang="tr-TR" sz="3200" dirty="0"/>
              <a:t>herhangi bir farkı </a:t>
            </a:r>
            <a:r>
              <a:rPr lang="tr-TR" sz="3200" dirty="0" smtClean="0"/>
              <a:t>yoktur. </a:t>
            </a:r>
          </a:p>
          <a:p>
            <a:pPr lvl="1"/>
            <a:r>
              <a:rPr lang="tr-TR" sz="2800" dirty="0" smtClean="0"/>
              <a:t>Yani </a:t>
            </a:r>
            <a:r>
              <a:rPr lang="tr-TR" sz="2800" dirty="0"/>
              <a:t>ikisi de aynı şeyi yapıyor. </a:t>
            </a:r>
            <a:endParaRPr lang="tr-TR" sz="2800" dirty="0" smtClean="0"/>
          </a:p>
          <a:p>
            <a:pPr lvl="1"/>
            <a:endParaRPr lang="tr-TR" sz="1800" dirty="0" smtClean="0"/>
          </a:p>
          <a:p>
            <a:r>
              <a:rPr lang="tr-TR" sz="3200" dirty="0" smtClean="0"/>
              <a:t>Ancak </a:t>
            </a:r>
            <a:r>
              <a:rPr lang="tr-TR" sz="3200" dirty="0"/>
              <a:t>kodda bir </a:t>
            </a:r>
            <a:r>
              <a:rPr lang="tr-TR" sz="3200" dirty="0" smtClean="0"/>
              <a:t>farklılık var. </a:t>
            </a:r>
          </a:p>
          <a:p>
            <a:pPr lvl="1"/>
            <a:r>
              <a:rPr lang="tr-TR" sz="2800" dirty="0" smtClean="0"/>
              <a:t>En üste </a:t>
            </a:r>
          </a:p>
          <a:p>
            <a:pPr marL="457200" lvl="1" indent="0">
              <a:buNone/>
            </a:pPr>
            <a:r>
              <a:rPr lang="tr-TR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tr-TR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</a:t>
            </a:r>
            <a:r>
              <a:rPr lang="tr-TR" sz="28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using</a:t>
            </a:r>
            <a:r>
              <a:rPr lang="tr-TR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tr-TR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System</a:t>
            </a:r>
            <a:r>
              <a:rPr lang="tr-TR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</a:p>
          <a:p>
            <a:pPr marL="457200" lvl="1" indent="0">
              <a:buNone/>
            </a:pPr>
            <a:r>
              <a:rPr lang="tr-TR" sz="2800" dirty="0" smtClean="0"/>
              <a:t>satırı eklenmiş ve </a:t>
            </a:r>
            <a:r>
              <a:rPr lang="tr-TR" sz="28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28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8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8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8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800" dirty="0" smtClean="0">
                <a:solidFill>
                  <a:srgbClr val="A31515"/>
                </a:solidFill>
                <a:latin typeface="Consolas"/>
              </a:rPr>
              <a:t>"Merhaba Sınıf!"</a:t>
            </a:r>
            <a:r>
              <a:rPr lang="tr-TR" sz="28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tr-TR" sz="2800" dirty="0" smtClean="0"/>
              <a:t> satırındaki</a:t>
            </a:r>
            <a:r>
              <a:rPr lang="tr-TR" sz="2800" dirty="0"/>
              <a:t> </a:t>
            </a:r>
            <a:r>
              <a:rPr lang="tr-TR" sz="2800" dirty="0" err="1"/>
              <a:t>System</a:t>
            </a:r>
            <a:r>
              <a:rPr lang="tr-TR" sz="2800" dirty="0"/>
              <a:t> </a:t>
            </a:r>
            <a:r>
              <a:rPr lang="tr-TR" sz="2800" dirty="0" smtClean="0"/>
              <a:t>kalkmıştır.</a:t>
            </a:r>
            <a:r>
              <a:rPr lang="tr-TR" sz="2800" dirty="0"/>
              <a:t> </a:t>
            </a:r>
            <a:endParaRPr lang="tr-TR" sz="2800" dirty="0" smtClean="0"/>
          </a:p>
          <a:p>
            <a:pPr marL="457200" lvl="1" indent="0">
              <a:buNone/>
            </a:pP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using</a:t>
            </a:r>
            <a:r>
              <a:rPr lang="tr-TR" dirty="0"/>
              <a:t> Deyimi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3600" dirty="0"/>
              <a:t> deyimi </a:t>
            </a:r>
            <a:r>
              <a:rPr lang="tr-TR" sz="3600" dirty="0" err="1"/>
              <a:t>C#'ta</a:t>
            </a:r>
            <a:r>
              <a:rPr lang="tr-TR" sz="3600" dirty="0"/>
              <a:t> isim alanı kullanma hakkı elde etmek için kullanılan bir anahtar sözcüktür. </a:t>
            </a:r>
          </a:p>
          <a:p>
            <a:pPr lvl="1"/>
            <a:r>
              <a:rPr lang="tr-TR" sz="3100" dirty="0"/>
              <a:t>Yani aynı isim alanında kullanacağımız birden fazla sınıf varsa bu isim alanını </a:t>
            </a:r>
            <a:r>
              <a:rPr lang="tr-TR" sz="31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3100" dirty="0"/>
              <a:t> anahtar sözcüğüyle belirtiyoruz. </a:t>
            </a:r>
          </a:p>
          <a:p>
            <a:pPr lvl="2"/>
            <a:r>
              <a:rPr lang="tr-TR" sz="2700" dirty="0"/>
              <a:t>Böylece bu isim alanının sınıflarını kullanırken isim alanının adını yazmak zorunda kalmayız.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Programın Üçüncü Versiyonu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ilk_Program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2400" dirty="0" err="1" smtClean="0">
                <a:solidFill>
                  <a:srgbClr val="A31515"/>
                </a:solidFill>
                <a:latin typeface="Consolas"/>
              </a:rPr>
              <a:t>Enter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 tuşuna basın!"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2400" dirty="0" err="1" smtClean="0">
                <a:solidFill>
                  <a:srgbClr val="A31515"/>
                </a:solidFill>
                <a:latin typeface="Consolas"/>
              </a:rPr>
              <a:t>Enter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 tuşuna bastınız!"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ReadLine</a:t>
            </a:r>
            <a:r>
              <a:rPr lang="tr-TR" dirty="0" smtClean="0"/>
              <a:t> Metodu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Bu programımız önce ekrana </a:t>
            </a:r>
            <a:r>
              <a:rPr lang="tr-TR" dirty="0" err="1" smtClean="0"/>
              <a:t>Enter</a:t>
            </a:r>
            <a:r>
              <a:rPr lang="tr-TR" dirty="0" smtClean="0"/>
              <a:t> tuşuna </a:t>
            </a:r>
            <a:r>
              <a:rPr lang="tr-TR" dirty="0"/>
              <a:t>basın! yazar. Kullanıcı </a:t>
            </a:r>
            <a:r>
              <a:rPr lang="tr-TR" dirty="0" err="1" smtClean="0"/>
              <a:t>enter</a:t>
            </a:r>
            <a:r>
              <a:rPr lang="tr-TR" dirty="0" smtClean="0"/>
              <a:t> tuşuna </a:t>
            </a:r>
            <a:r>
              <a:rPr lang="tr-TR" dirty="0"/>
              <a:t>bastığında da </a:t>
            </a:r>
            <a:r>
              <a:rPr lang="tr-TR" dirty="0" err="1" smtClean="0"/>
              <a:t>Enter</a:t>
            </a:r>
            <a:r>
              <a:rPr lang="tr-TR" dirty="0" smtClean="0"/>
              <a:t> tuşuna </a:t>
            </a:r>
            <a:r>
              <a:rPr lang="tr-TR" dirty="0"/>
              <a:t>bastınız</a:t>
            </a:r>
            <a:r>
              <a:rPr lang="tr-TR" dirty="0" smtClean="0"/>
              <a:t>! yazıp </a:t>
            </a:r>
            <a:r>
              <a:rPr lang="tr-TR" dirty="0"/>
              <a:t>kendini kapatır. </a:t>
            </a:r>
            <a:endParaRPr lang="tr-TR" dirty="0" smtClean="0"/>
          </a:p>
          <a:p>
            <a:r>
              <a:rPr lang="tr-TR" dirty="0" smtClean="0"/>
              <a:t>Console</a:t>
            </a:r>
            <a:r>
              <a:rPr lang="tr-TR" dirty="0"/>
              <a:t> sınıfına ait olan </a:t>
            </a:r>
            <a:r>
              <a:rPr lang="tr-TR" dirty="0" err="1"/>
              <a:t>ReadLine</a:t>
            </a:r>
            <a:r>
              <a:rPr lang="tr-TR" dirty="0"/>
              <a:t> </a:t>
            </a:r>
            <a:r>
              <a:rPr lang="tr-TR" dirty="0" smtClean="0"/>
              <a:t>metodu programın kullanıcıdan </a:t>
            </a:r>
            <a:r>
              <a:rPr lang="tr-TR" dirty="0"/>
              <a:t>bilgi girişi için beklemesini sağlar, yani </a:t>
            </a:r>
            <a:r>
              <a:rPr lang="tr-TR" dirty="0" smtClean="0"/>
              <a:t>programı </a:t>
            </a:r>
            <a:r>
              <a:rPr lang="tr-TR" dirty="0" err="1" smtClean="0"/>
              <a:t>enter</a:t>
            </a:r>
            <a:r>
              <a:rPr lang="tr-TR" dirty="0" smtClean="0"/>
              <a:t> tuşuna </a:t>
            </a:r>
            <a:r>
              <a:rPr lang="tr-TR" dirty="0"/>
              <a:t>basılana kadar bekletir. </a:t>
            </a:r>
            <a:endParaRPr lang="tr-TR" dirty="0" smtClean="0"/>
          </a:p>
          <a:p>
            <a:r>
              <a:rPr lang="tr-TR" dirty="0" smtClean="0"/>
              <a:t>Kullanıcı </a:t>
            </a:r>
            <a:r>
              <a:rPr lang="tr-TR" dirty="0" err="1" smtClean="0"/>
              <a:t>enter</a:t>
            </a:r>
            <a:r>
              <a:rPr lang="tr-TR" dirty="0" smtClean="0"/>
              <a:t> tuşuna </a:t>
            </a:r>
            <a:r>
              <a:rPr lang="tr-TR" dirty="0"/>
              <a:t>bastığında da diğer satıra geçilir. </a:t>
            </a:r>
            <a:endParaRPr lang="tr-TR" dirty="0" smtClean="0"/>
          </a:p>
          <a:p>
            <a:pPr lvl="1"/>
            <a:r>
              <a:rPr lang="tr-TR" dirty="0" smtClean="0"/>
              <a:t>Dikkat </a:t>
            </a:r>
            <a:r>
              <a:rPr lang="tr-TR" dirty="0"/>
              <a:t>ettiyseniz </a:t>
            </a:r>
            <a:r>
              <a:rPr lang="tr-TR" dirty="0" err="1"/>
              <a:t>ReadLine</a:t>
            </a:r>
            <a:r>
              <a:rPr lang="tr-TR" dirty="0"/>
              <a:t> metodunda parantezlerin arasına hiçbir şey yazmıyoruz. </a:t>
            </a:r>
            <a:r>
              <a:rPr lang="tr-TR" dirty="0" err="1"/>
              <a:t>C#'ta</a:t>
            </a:r>
            <a:r>
              <a:rPr lang="tr-TR" dirty="0"/>
              <a:t> bazı metotların parantezleri arasına </a:t>
            </a:r>
            <a:r>
              <a:rPr lang="tr-TR" dirty="0" smtClean="0"/>
              <a:t>bir şeyler </a:t>
            </a:r>
            <a:r>
              <a:rPr lang="tr-TR" dirty="0"/>
              <a:t>yazmamız gerekirken, bazı metotlarda da hiçbir şey yazılmaması gerekir.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734B5-092A-4EBA-8862-45FECADE4FF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Program</a:t>
            </a:r>
            <a:r>
              <a:rPr lang="tr-TR" dirty="0" smtClean="0"/>
              <a:t>ı</a:t>
            </a:r>
            <a:endParaRPr lang="en-US" dirty="0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0935" y="1057518"/>
            <a:ext cx="5076000" cy="5110369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3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3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1400" dirty="0" err="1" smtClean="0">
                <a:solidFill>
                  <a:srgbClr val="008000"/>
                </a:solidFill>
                <a:latin typeface="Consolas"/>
                <a:ea typeface="Calibri"/>
              </a:rPr>
              <a:t>inch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</a:rPr>
              <a:t>’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</a:rPr>
              <a:t>i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</a:rPr>
              <a:t>santi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</a:rPr>
              <a:t>metreye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</a:rPr>
              <a:t>dönüştürme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</a:rPr>
              <a:t> */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3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3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3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3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3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.Parse(</a:t>
            </a:r>
            <a:r>
              <a:rPr lang="en-US" sz="13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3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3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300" dirty="0" smtClean="0">
                <a:latin typeface="Consolas"/>
                <a:ea typeface="Calibri"/>
                <a:cs typeface="Times New Roman"/>
              </a:rPr>
              <a:t> * 2.54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3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3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 </a:t>
            </a:r>
            <a:r>
              <a:rPr lang="en-US" sz="13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</a:t>
            </a:r>
            <a:r>
              <a:rPr lang="tr-TR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metre eder</a:t>
            </a:r>
            <a:r>
              <a:rPr lang="en-US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</a:t>
            </a:r>
            <a:br>
              <a:rPr lang="tr-TR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</a:br>
            <a:r>
              <a:rPr lang="tr-TR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         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3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3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3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300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1300" dirty="0"/>
          </a:p>
        </p:txBody>
      </p:sp>
      <p:grpSp>
        <p:nvGrpSpPr>
          <p:cNvPr id="7174" name="Group 33"/>
          <p:cNvGrpSpPr>
            <a:grpSpLocks/>
          </p:cNvGrpSpPr>
          <p:nvPr/>
        </p:nvGrpSpPr>
        <p:grpSpPr bwMode="auto">
          <a:xfrm>
            <a:off x="242888" y="2489200"/>
            <a:ext cx="3546475" cy="4017963"/>
            <a:chOff x="153" y="1568"/>
            <a:chExt cx="2234" cy="2531"/>
          </a:xfrm>
        </p:grpSpPr>
        <p:sp>
          <p:nvSpPr>
            <p:cNvPr id="7181" name="AutoShape 13"/>
            <p:cNvSpPr>
              <a:spLocks noChangeArrowheads="1"/>
            </p:cNvSpPr>
            <p:nvPr/>
          </p:nvSpPr>
          <p:spPr bwMode="auto">
            <a:xfrm>
              <a:off x="192" y="2465"/>
              <a:ext cx="2037" cy="245"/>
            </a:xfrm>
            <a:prstGeom prst="parallelogram">
              <a:avLst>
                <a:gd name="adj" fmla="val 2552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İnch’i</a:t>
              </a:r>
              <a:r>
                <a:rPr lang="tr-TR" sz="1600" dirty="0" smtClean="0">
                  <a:latin typeface="Comic Sans MS" pitchFamily="66" charset="0"/>
                </a:rPr>
                <a:t> al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214" y="2695"/>
              <a:ext cx="7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06" y="2875"/>
              <a:ext cx="1941" cy="24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santimetre = </a:t>
              </a:r>
              <a:r>
                <a:rPr lang="tr-TR" sz="1600" dirty="0" err="1" smtClean="0">
                  <a:latin typeface="Comic Sans MS" pitchFamily="66" charset="0"/>
                </a:rPr>
                <a:t>inch</a:t>
              </a:r>
              <a:r>
                <a:rPr lang="tr-TR" sz="1600" dirty="0" smtClean="0">
                  <a:latin typeface="Comic Sans MS" pitchFamily="66" charset="0"/>
                </a:rPr>
                <a:t> * 2.54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7184" name="AutoShape 16"/>
            <p:cNvSpPr>
              <a:spLocks noChangeArrowheads="1"/>
            </p:cNvSpPr>
            <p:nvPr/>
          </p:nvSpPr>
          <p:spPr bwMode="auto">
            <a:xfrm>
              <a:off x="283" y="3280"/>
              <a:ext cx="1851" cy="429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inch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ve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err="1" smtClean="0">
                  <a:latin typeface="Comic Sans MS" pitchFamily="66" charset="0"/>
                </a:rPr>
                <a:t>Santi</a:t>
              </a:r>
              <a:r>
                <a:rPr lang="tr-TR" sz="1600" dirty="0" smtClean="0">
                  <a:latin typeface="Comic Sans MS" pitchFamily="66" charset="0"/>
                </a:rPr>
                <a:t>metreyi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endParaRPr lang="tr-TR" sz="1600" dirty="0">
                <a:latin typeface="Comic Sans MS" pitchFamily="66" charset="0"/>
              </a:endParaRPr>
            </a:p>
            <a:p>
              <a:pPr algn="ctr"/>
              <a:r>
                <a:rPr lang="en-US" sz="1600" dirty="0" err="1" smtClean="0">
                  <a:latin typeface="Comic Sans MS" pitchFamily="66" charset="0"/>
                </a:rPr>
                <a:t>ekrana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yazdır</a:t>
              </a:r>
              <a:r>
                <a:rPr lang="en-US" sz="16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341010" name="AutoShape 18"/>
            <p:cNvSpPr>
              <a:spLocks noChangeArrowheads="1"/>
            </p:cNvSpPr>
            <p:nvPr/>
          </p:nvSpPr>
          <p:spPr bwMode="auto">
            <a:xfrm>
              <a:off x="982" y="1568"/>
              <a:ext cx="474" cy="233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1210" y="1810"/>
              <a:ext cx="8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12" name="AutoShape 20"/>
            <p:cNvSpPr>
              <a:spLocks noChangeArrowheads="1"/>
            </p:cNvSpPr>
            <p:nvPr/>
          </p:nvSpPr>
          <p:spPr bwMode="auto">
            <a:xfrm>
              <a:off x="1001" y="3898"/>
              <a:ext cx="429" cy="201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Bitiş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>
              <a:off x="1231" y="3699"/>
              <a:ext cx="7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1214" y="3114"/>
              <a:ext cx="7" cy="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AutoShape 24"/>
            <p:cNvSpPr>
              <a:spLocks noChangeArrowheads="1"/>
            </p:cNvSpPr>
            <p:nvPr/>
          </p:nvSpPr>
          <p:spPr bwMode="auto">
            <a:xfrm>
              <a:off x="153" y="2015"/>
              <a:ext cx="2234" cy="275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>
                  <a:latin typeface="Comic Sans MS" pitchFamily="66" charset="0"/>
                </a:rPr>
                <a:t>Kullanıcıya </a:t>
              </a:r>
              <a:r>
                <a:rPr lang="tr-TR" sz="1600" dirty="0" err="1" smtClean="0">
                  <a:latin typeface="Comic Sans MS" pitchFamily="66" charset="0"/>
                </a:rPr>
                <a:t>inch</a:t>
              </a:r>
              <a:r>
                <a:rPr lang="tr-TR" sz="1600" dirty="0" smtClean="0">
                  <a:latin typeface="Comic Sans MS" pitchFamily="66" charset="0"/>
                </a:rPr>
                <a:t> </a:t>
              </a:r>
              <a:r>
                <a:rPr lang="tr-TR" sz="1600" dirty="0">
                  <a:latin typeface="Comic Sans MS" pitchFamily="66" charset="0"/>
                </a:rPr>
                <a:t>girmesini bildir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7191" name="Line 25"/>
            <p:cNvSpPr>
              <a:spLocks noChangeShapeType="1"/>
            </p:cNvSpPr>
            <p:nvPr/>
          </p:nvSpPr>
          <p:spPr bwMode="auto">
            <a:xfrm>
              <a:off x="1210" y="2289"/>
              <a:ext cx="8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295651" y="3463925"/>
            <a:ext cx="1250951" cy="2046288"/>
            <a:chOff x="2076" y="2182"/>
            <a:chExt cx="788" cy="1289"/>
          </a:xfrm>
        </p:grpSpPr>
        <p:sp>
          <p:nvSpPr>
            <p:cNvPr id="7177" name="Line 27"/>
            <p:cNvSpPr>
              <a:spLocks noChangeShapeType="1"/>
            </p:cNvSpPr>
            <p:nvPr/>
          </p:nvSpPr>
          <p:spPr bwMode="auto">
            <a:xfrm>
              <a:off x="2360" y="2182"/>
              <a:ext cx="504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28"/>
            <p:cNvSpPr>
              <a:spLocks noChangeShapeType="1"/>
            </p:cNvSpPr>
            <p:nvPr/>
          </p:nvSpPr>
          <p:spPr bwMode="auto">
            <a:xfrm>
              <a:off x="2215" y="2620"/>
              <a:ext cx="622" cy="17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29"/>
            <p:cNvSpPr>
              <a:spLocks noChangeShapeType="1"/>
            </p:cNvSpPr>
            <p:nvPr/>
          </p:nvSpPr>
          <p:spPr bwMode="auto">
            <a:xfrm flipV="1">
              <a:off x="2150" y="2989"/>
              <a:ext cx="697" cy="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30"/>
            <p:cNvSpPr>
              <a:spLocks noChangeShapeType="1"/>
            </p:cNvSpPr>
            <p:nvPr/>
          </p:nvSpPr>
          <p:spPr bwMode="auto">
            <a:xfrm flipV="1">
              <a:off x="2076" y="3168"/>
              <a:ext cx="782" cy="3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6" name="Rectangle 34"/>
          <p:cNvSpPr>
            <a:spLocks noChangeArrowheads="1"/>
          </p:cNvSpPr>
          <p:nvPr/>
        </p:nvSpPr>
        <p:spPr bwMode="auto">
          <a:xfrm>
            <a:off x="244475" y="922338"/>
            <a:ext cx="3641725" cy="13477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           PROBLEM</a:t>
            </a:r>
          </a:p>
          <a:p>
            <a:pPr marL="533400" indent="-533400">
              <a:spcBef>
                <a:spcPct val="20000"/>
              </a:spcBef>
            </a:pPr>
            <a:r>
              <a:rPr lang="tr-TR" sz="2400" dirty="0" err="1" smtClean="0">
                <a:latin typeface="Comic Sans MS" pitchFamily="66" charset="0"/>
              </a:rPr>
              <a:t>İnch’i</a:t>
            </a:r>
            <a:r>
              <a:rPr lang="tr-TR" sz="2400" dirty="0" smtClean="0">
                <a:latin typeface="Comic Sans MS" pitchFamily="66" charset="0"/>
              </a:rPr>
              <a:t> santimetreye </a:t>
            </a:r>
            <a:r>
              <a:rPr lang="tr-TR" sz="2400" dirty="0">
                <a:latin typeface="Comic Sans MS" pitchFamily="66" charset="0"/>
              </a:rPr>
              <a:t>dönüştür.</a:t>
            </a:r>
            <a:r>
              <a:rPr lang="en-US" sz="2400" dirty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A27D9-E9AC-4888-B988-87B0F15F584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Program Kodlamaya Hazırlık</a:t>
            </a:r>
          </a:p>
          <a:p>
            <a:pPr lvl="1"/>
            <a:r>
              <a:rPr lang="tr-TR" dirty="0" smtClean="0"/>
              <a:t>Temel Programlama Kavramları</a:t>
            </a:r>
          </a:p>
          <a:p>
            <a:pPr lvl="2"/>
            <a:r>
              <a:rPr lang="tr-TR" dirty="0" err="1" smtClean="0"/>
              <a:t>Syntax</a:t>
            </a:r>
            <a:endParaRPr lang="tr-TR" dirty="0" smtClean="0"/>
          </a:p>
          <a:p>
            <a:pPr lvl="2"/>
            <a:r>
              <a:rPr lang="tr-TR" dirty="0" smtClean="0"/>
              <a:t>Değişken</a:t>
            </a:r>
          </a:p>
          <a:p>
            <a:pPr lvl="1"/>
            <a:r>
              <a:rPr lang="tr-TR" dirty="0" smtClean="0"/>
              <a:t>MS Visual </a:t>
            </a:r>
            <a:r>
              <a:rPr lang="tr-TR" dirty="0" err="1" smtClean="0"/>
              <a:t>Studio</a:t>
            </a:r>
            <a:r>
              <a:rPr lang="tr-TR" dirty="0" smtClean="0"/>
              <a:t> Kullanımı</a:t>
            </a:r>
          </a:p>
          <a:p>
            <a:pPr lvl="1"/>
            <a:r>
              <a:rPr lang="tr-TR" dirty="0" smtClean="0"/>
              <a:t>İlk Program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Program </a:t>
            </a:r>
            <a:r>
              <a:rPr lang="tr-TR" dirty="0" smtClean="0"/>
              <a:t>yapısı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Bugünkü konular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FCB2C8-1204-40C7-8A33-68083849E0F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Program</a:t>
            </a:r>
            <a:r>
              <a:rPr lang="tr-TR" dirty="0" err="1" smtClean="0"/>
              <a:t>ını</a:t>
            </a:r>
            <a:r>
              <a:rPr lang="tr-TR" dirty="0" smtClean="0"/>
              <a:t> anlama</a:t>
            </a:r>
            <a:endParaRPr lang="en-US" dirty="0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1775" y="1238250"/>
            <a:ext cx="3182938" cy="646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dirty="0">
                <a:latin typeface="Comic Sans MS" pitchFamily="66" charset="0"/>
              </a:rPr>
              <a:t>Standart </a:t>
            </a:r>
            <a:r>
              <a:rPr lang="tr-TR" dirty="0" smtClean="0">
                <a:latin typeface="Comic Sans MS" pitchFamily="66" charset="0"/>
              </a:rPr>
              <a:t>işlemler </a:t>
            </a:r>
            <a:r>
              <a:rPr lang="tr-TR" dirty="0">
                <a:latin typeface="Comic Sans MS" pitchFamily="66" charset="0"/>
              </a:rPr>
              <a:t>kütüphanesini yükle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15558" y="3052942"/>
            <a:ext cx="3516313" cy="6463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dirty="0">
                <a:latin typeface="Comic Sans MS" pitchFamily="66" charset="0"/>
              </a:rPr>
              <a:t>Açıklamalar</a:t>
            </a:r>
            <a:r>
              <a:rPr lang="en-US" dirty="0">
                <a:latin typeface="Comic Sans MS" pitchFamily="66" charset="0"/>
              </a:rPr>
              <a:t>: /* …. */</a:t>
            </a:r>
            <a:r>
              <a:rPr lang="tr-TR" dirty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arasında</a:t>
            </a:r>
          </a:p>
          <a:p>
            <a:r>
              <a:rPr lang="tr-TR" dirty="0" smtClean="0">
                <a:latin typeface="Comic Sans MS" pitchFamily="66" charset="0"/>
              </a:rPr>
              <a:t>Veya // ile başlar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62762" y="3953324"/>
            <a:ext cx="3365441" cy="6461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M</a:t>
            </a:r>
            <a:r>
              <a:rPr lang="en-US" dirty="0" err="1" smtClean="0">
                <a:latin typeface="Comic Sans MS" pitchFamily="66" charset="0"/>
              </a:rPr>
              <a:t>ain</a:t>
            </a:r>
            <a:r>
              <a:rPr lang="en-US" dirty="0">
                <a:latin typeface="Comic Sans MS" pitchFamily="66" charset="0"/>
              </a:rPr>
              <a:t>(): </a:t>
            </a:r>
            <a:r>
              <a:rPr lang="tr-TR" dirty="0">
                <a:latin typeface="Comic Sans MS" pitchFamily="66" charset="0"/>
              </a:rPr>
              <a:t>Programın nerden başlayacağını gösterir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0770" y="4778465"/>
            <a:ext cx="3372928" cy="923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u="sng" dirty="0">
                <a:latin typeface="Comic Sans MS" pitchFamily="66" charset="0"/>
              </a:rPr>
              <a:t>Süslü parantezler</a:t>
            </a:r>
            <a:endParaRPr lang="en-US" dirty="0">
              <a:latin typeface="Comic Sans MS" pitchFamily="66" charset="0"/>
            </a:endParaRPr>
          </a:p>
          <a:p>
            <a:r>
              <a:rPr lang="tr-TR" dirty="0">
                <a:latin typeface="Comic Sans MS" pitchFamily="66" charset="0"/>
              </a:rPr>
              <a:t>Bir kod bloğunun başlangıç ve bitişini işaret eder.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idx="1"/>
          </p:nvPr>
        </p:nvSpPr>
        <p:spPr>
          <a:xfrm>
            <a:off x="4284663" y="1176338"/>
            <a:ext cx="4759325" cy="5146675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/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/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inch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’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i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santi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metreye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dönüştürme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.Parse(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* 2.54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metre eder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</a:t>
            </a:r>
            <a:b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</a:b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         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8202" name="Line 13"/>
          <p:cNvSpPr>
            <a:spLocks noChangeShapeType="1"/>
          </p:cNvSpPr>
          <p:nvPr/>
        </p:nvSpPr>
        <p:spPr bwMode="auto">
          <a:xfrm flipH="1">
            <a:off x="3536830" y="5262113"/>
            <a:ext cx="1104181" cy="862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H="1">
            <a:off x="3545457" y="3122762"/>
            <a:ext cx="1095554" cy="1966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6"/>
          <p:cNvSpPr>
            <a:spLocks noChangeShapeType="1"/>
          </p:cNvSpPr>
          <p:nvPr/>
        </p:nvSpPr>
        <p:spPr bwMode="auto">
          <a:xfrm flipH="1">
            <a:off x="3405188" y="1388854"/>
            <a:ext cx="925272" cy="125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8"/>
          <p:cNvSpPr>
            <a:spLocks noChangeShapeType="1"/>
          </p:cNvSpPr>
          <p:nvPr/>
        </p:nvSpPr>
        <p:spPr bwMode="auto">
          <a:xfrm flipH="1">
            <a:off x="3640346" y="2518912"/>
            <a:ext cx="983409" cy="879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0"/>
          <p:cNvSpPr>
            <a:spLocks noChangeShapeType="1"/>
          </p:cNvSpPr>
          <p:nvPr/>
        </p:nvSpPr>
        <p:spPr bwMode="auto">
          <a:xfrm flipH="1">
            <a:off x="3502323" y="2881223"/>
            <a:ext cx="1138687" cy="13543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8129" y="2296423"/>
            <a:ext cx="3489086" cy="36933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Program alanı ve sınıf adı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3631719" y="2122098"/>
            <a:ext cx="871269" cy="483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3611591" y="1613140"/>
            <a:ext cx="727496" cy="7993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40568-2641-468E-91BF-150AD9BD5AE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236538"/>
            <a:ext cx="8729542" cy="673100"/>
          </a:xfrm>
        </p:spPr>
        <p:txBody>
          <a:bodyPr/>
          <a:lstStyle/>
          <a:p>
            <a:r>
              <a:rPr lang="tr-TR" sz="3600" dirty="0" smtClean="0"/>
              <a:t>Örnek </a:t>
            </a:r>
            <a:r>
              <a:rPr lang="en-US" sz="3600" dirty="0" smtClean="0"/>
              <a:t>C</a:t>
            </a:r>
            <a:r>
              <a:rPr lang="tr-TR" sz="3600" dirty="0" smtClean="0"/>
              <a:t>#</a:t>
            </a:r>
            <a:r>
              <a:rPr lang="en-US" sz="3600" dirty="0" smtClean="0"/>
              <a:t> Program</a:t>
            </a:r>
            <a:r>
              <a:rPr lang="tr-TR" sz="3600" dirty="0" err="1" smtClean="0"/>
              <a:t>ını</a:t>
            </a:r>
            <a:r>
              <a:rPr lang="tr-TR" sz="3600" dirty="0" smtClean="0"/>
              <a:t> anlama (devam)</a:t>
            </a:r>
            <a:endParaRPr lang="en-US" sz="3600" dirty="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90847" y="1089025"/>
            <a:ext cx="4727275" cy="5026025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inch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’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i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santi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metreye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dönüştürme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*/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.Parse(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* 2.54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metre eder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</a:t>
            </a:r>
            <a:b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</a:b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1200" dirty="0" smtClean="0"/>
          </a:p>
        </p:txBody>
      </p: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180975" y="3838575"/>
            <a:ext cx="3603625" cy="12001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u="sng">
                <a:solidFill>
                  <a:srgbClr val="CC3300"/>
                </a:solidFill>
                <a:latin typeface="Comic Sans MS" pitchFamily="66" charset="0"/>
              </a:rPr>
              <a:t>İfadeler</a:t>
            </a:r>
            <a:endParaRPr lang="en-US">
              <a:solidFill>
                <a:srgbClr val="CC3300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 </a:t>
            </a:r>
            <a:r>
              <a:rPr lang="tr-TR">
                <a:latin typeface="Comic Sans MS" pitchFamily="66" charset="0"/>
              </a:rPr>
              <a:t>program adımlarıdır</a:t>
            </a:r>
            <a:r>
              <a:rPr lang="en-US">
                <a:latin typeface="Comic Sans MS" pitchFamily="66" charset="0"/>
              </a:rPr>
              <a:t>. </a:t>
            </a: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 </a:t>
            </a:r>
            <a:r>
              <a:rPr lang="tr-TR">
                <a:latin typeface="Comic Sans MS" pitchFamily="66" charset="0"/>
              </a:rPr>
              <a:t>her ifade noktalı virgül ile biter </a:t>
            </a:r>
            <a:r>
              <a:rPr lang="en-US">
                <a:latin typeface="Comic Sans MS" pitchFamily="66" charset="0"/>
              </a:rPr>
              <a:t>(;)</a:t>
            </a:r>
          </a:p>
        </p:txBody>
      </p:sp>
      <p:sp>
        <p:nvSpPr>
          <p:cNvPr id="9224" name="Line 19"/>
          <p:cNvSpPr>
            <a:spLocks noChangeShapeType="1"/>
          </p:cNvSpPr>
          <p:nvPr/>
        </p:nvSpPr>
        <p:spPr bwMode="auto">
          <a:xfrm flipH="1">
            <a:off x="3784600" y="3959225"/>
            <a:ext cx="879475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20"/>
          <p:cNvSpPr>
            <a:spLocks noChangeShapeType="1"/>
          </p:cNvSpPr>
          <p:nvPr/>
        </p:nvSpPr>
        <p:spPr bwMode="auto">
          <a:xfrm flipH="1">
            <a:off x="3762375" y="4270375"/>
            <a:ext cx="890588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22"/>
          <p:cNvSpPr>
            <a:spLocks noChangeShapeType="1"/>
          </p:cNvSpPr>
          <p:nvPr/>
        </p:nvSpPr>
        <p:spPr bwMode="auto">
          <a:xfrm flipH="1">
            <a:off x="3771899" y="4830792"/>
            <a:ext cx="938123" cy="1396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7" name="Text Box 23"/>
          <p:cNvSpPr txBox="1">
            <a:spLocks noChangeArrowheads="1"/>
          </p:cNvSpPr>
          <p:nvPr/>
        </p:nvSpPr>
        <p:spPr bwMode="auto">
          <a:xfrm>
            <a:off x="192088" y="1328738"/>
            <a:ext cx="4037012" cy="230832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u="sng" dirty="0">
                <a:solidFill>
                  <a:srgbClr val="CC3300"/>
                </a:solidFill>
                <a:latin typeface="Comic Sans MS" pitchFamily="66" charset="0"/>
              </a:rPr>
              <a:t>Değişkenler</a:t>
            </a:r>
            <a:endParaRPr lang="en-US" u="sng" dirty="0">
              <a:solidFill>
                <a:srgbClr val="CC3300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tr-TR" dirty="0">
                <a:latin typeface="Comic Sans MS" pitchFamily="66" charset="0"/>
              </a:rPr>
              <a:t>değişken bir hafıza alanıdır. İçeriği programın çalışması süresince doldurulabilir ve değiştirilebilir.</a:t>
            </a:r>
            <a:endParaRPr lang="en-US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CC3300"/>
                </a:solidFill>
                <a:latin typeface="Comic Sans MS" pitchFamily="66" charset="0"/>
              </a:rPr>
              <a:t>double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tr-TR" dirty="0">
                <a:latin typeface="Comic Sans MS" pitchFamily="66" charset="0"/>
              </a:rPr>
              <a:t>bir </a:t>
            </a:r>
            <a:r>
              <a:rPr lang="tr-TR" dirty="0">
                <a:solidFill>
                  <a:srgbClr val="CC3300"/>
                </a:solidFill>
                <a:latin typeface="Comic Sans MS" pitchFamily="66" charset="0"/>
              </a:rPr>
              <a:t>değişken tipi</a:t>
            </a:r>
            <a:r>
              <a:rPr lang="tr-TR" dirty="0">
                <a:latin typeface="Comic Sans MS" pitchFamily="66" charset="0"/>
              </a:rPr>
              <a:t>dir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CC3300"/>
                </a:solidFill>
                <a:latin typeface="Comic Sans MS" pitchFamily="66" charset="0"/>
              </a:rPr>
              <a:t>inch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tr-TR" dirty="0">
                <a:latin typeface="Comic Sans MS" pitchFamily="66" charset="0"/>
              </a:rPr>
              <a:t>ve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santimetre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tr-TR" dirty="0">
                <a:latin typeface="Comic Sans MS" pitchFamily="66" charset="0"/>
              </a:rPr>
              <a:t>değişken adlarıdır.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9228" name="Line 24"/>
          <p:cNvSpPr>
            <a:spLocks noChangeShapeType="1"/>
          </p:cNvSpPr>
          <p:nvPr/>
        </p:nvSpPr>
        <p:spPr bwMode="auto">
          <a:xfrm flipH="1" flipV="1">
            <a:off x="4106174" y="2872595"/>
            <a:ext cx="836762" cy="3450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25"/>
          <p:cNvSpPr>
            <a:spLocks noChangeShapeType="1"/>
          </p:cNvSpPr>
          <p:nvPr/>
        </p:nvSpPr>
        <p:spPr bwMode="auto">
          <a:xfrm flipH="1">
            <a:off x="3762374" y="4537494"/>
            <a:ext cx="947648" cy="1265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18"/>
          <p:cNvSpPr>
            <a:spLocks noChangeShapeType="1"/>
          </p:cNvSpPr>
          <p:nvPr/>
        </p:nvSpPr>
        <p:spPr bwMode="auto">
          <a:xfrm flipH="1" flipV="1">
            <a:off x="4149306" y="3148641"/>
            <a:ext cx="836761" cy="2932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28E2F-6172-4591-B2CE-35E80AED065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sz="3600" dirty="0" smtClean="0"/>
              <a:t>Örnek </a:t>
            </a:r>
            <a:r>
              <a:rPr lang="en-US" sz="3600" dirty="0" smtClean="0"/>
              <a:t>C</a:t>
            </a:r>
            <a:r>
              <a:rPr lang="tr-TR" sz="3600" dirty="0" smtClean="0"/>
              <a:t>#</a:t>
            </a:r>
            <a:r>
              <a:rPr lang="en-US" sz="3600" dirty="0" smtClean="0"/>
              <a:t> Program</a:t>
            </a:r>
            <a:r>
              <a:rPr lang="tr-TR" sz="3600" dirty="0" err="1" smtClean="0"/>
              <a:t>ını</a:t>
            </a:r>
            <a:r>
              <a:rPr lang="tr-TR" sz="3600" dirty="0" smtClean="0"/>
              <a:t> anlama (devam)</a:t>
            </a:r>
            <a:endParaRPr lang="en-US" sz="3600" dirty="0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35570" y="1089025"/>
            <a:ext cx="4752000" cy="5026025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inch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’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i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santi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metreye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dönüştürme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*/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.Parse(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* 2.54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metre eder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</a:t>
            </a:r>
            <a:b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</a:b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H="1" flipV="1">
            <a:off x="3873258" y="2406769"/>
            <a:ext cx="931654" cy="14837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 flipH="1" flipV="1">
            <a:off x="3847381" y="3579962"/>
            <a:ext cx="879894" cy="60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238215" y="1410179"/>
            <a:ext cx="3592512" cy="147732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rgbClr val="CC3300"/>
                </a:solidFill>
                <a:latin typeface="Comic Sans MS" pitchFamily="66" charset="0"/>
              </a:rPr>
              <a:t>Output</a:t>
            </a:r>
            <a:r>
              <a:rPr lang="tr-TR" u="sng" dirty="0">
                <a:solidFill>
                  <a:srgbClr val="CC3300"/>
                </a:solidFill>
                <a:latin typeface="Comic Sans MS" pitchFamily="66" charset="0"/>
              </a:rPr>
              <a:t> - Çıktı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  <a:p>
            <a:r>
              <a:rPr lang="tr-TR" dirty="0">
                <a:latin typeface="Comic Sans MS" pitchFamily="66" charset="0"/>
              </a:rPr>
              <a:t>Ekrana bir şeyler yazdırmak için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b="1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veya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b="1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b="1" dirty="0" err="1" smtClean="0">
                <a:latin typeface="Consolas"/>
                <a:ea typeface="Calibri"/>
                <a:cs typeface="Times New Roman"/>
              </a:rPr>
              <a:t>Line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dirty="0" smtClean="0">
                <a:latin typeface="Comic Sans MS" pitchFamily="66" charset="0"/>
              </a:rPr>
              <a:t>fonksiyonunu kullanacağız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H="1">
            <a:off x="3856005" y="4511616"/>
            <a:ext cx="905775" cy="8022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222970" y="3063935"/>
            <a:ext cx="3554413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rgbClr val="CC3300"/>
                </a:solidFill>
                <a:latin typeface="Comic Sans MS" pitchFamily="66" charset="0"/>
              </a:rPr>
              <a:t>Input</a:t>
            </a:r>
            <a:r>
              <a:rPr lang="tr-TR" u="sng" dirty="0">
                <a:solidFill>
                  <a:srgbClr val="CC3300"/>
                </a:solidFill>
                <a:latin typeface="Comic Sans MS" pitchFamily="66" charset="0"/>
              </a:rPr>
              <a:t> - Girdi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  <a:p>
            <a:r>
              <a:rPr lang="tr-TR" dirty="0">
                <a:latin typeface="Comic Sans MS" pitchFamily="66" charset="0"/>
              </a:rPr>
              <a:t>Klavyeden bir şeyler okumak için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b="1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tr-TR" dirty="0">
                <a:latin typeface="Comic Sans MS" pitchFamily="66" charset="0"/>
              </a:rPr>
              <a:t>fonksiyonunu </a:t>
            </a:r>
            <a:r>
              <a:rPr lang="tr-TR" dirty="0" smtClean="0">
                <a:latin typeface="Comic Sans MS" pitchFamily="66" charset="0"/>
              </a:rPr>
              <a:t>kullanacağız.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5083" y="4776009"/>
            <a:ext cx="3592512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u="sng" dirty="0" smtClean="0">
                <a:solidFill>
                  <a:srgbClr val="CC3300"/>
                </a:solidFill>
                <a:latin typeface="Comic Sans MS" pitchFamily="66" charset="0"/>
              </a:rPr>
              <a:t>Hesaplamalar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  <a:p>
            <a:r>
              <a:rPr lang="tr-TR" dirty="0">
                <a:latin typeface="Comic Sans MS" pitchFamily="66" charset="0"/>
              </a:rPr>
              <a:t>Hesaplamalar için matematiksel ifadeleri/operatörleri </a:t>
            </a:r>
            <a:r>
              <a:rPr lang="tr-TR" dirty="0" smtClean="0">
                <a:latin typeface="Comic Sans MS" pitchFamily="66" charset="0"/>
              </a:rPr>
              <a:t>kullanacağız. 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49A05-7B6D-4DA1-A64C-29D423EB052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 C# programının Çalışması</a:t>
            </a:r>
            <a:endParaRPr lang="en-US" dirty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6211" y="983412"/>
            <a:ext cx="6297283" cy="4502988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inch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’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i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santi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metreye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dönüştürme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*/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.Parse(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* 2.54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metre eder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5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2293" name="Oval 11"/>
          <p:cNvSpPr>
            <a:spLocks noChangeArrowheads="1"/>
          </p:cNvSpPr>
          <p:nvPr/>
        </p:nvSpPr>
        <p:spPr bwMode="auto">
          <a:xfrm>
            <a:off x="6778625" y="2038350"/>
            <a:ext cx="2190750" cy="1804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7369175" y="251618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7481905" y="2176463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Comic Sans MS" pitchFamily="66" charset="0"/>
              </a:rPr>
              <a:t>inch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6" name="Rectangle 14"/>
          <p:cNvSpPr>
            <a:spLocks noChangeArrowheads="1"/>
          </p:cNvSpPr>
          <p:nvPr/>
        </p:nvSpPr>
        <p:spPr bwMode="auto">
          <a:xfrm>
            <a:off x="7356475" y="328453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7179824" y="2968625"/>
            <a:ext cx="1361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santimetre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7429500" y="1722438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VERİLER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299" name="Rectangle 23"/>
          <p:cNvSpPr>
            <a:spLocks noChangeArrowheads="1"/>
          </p:cNvSpPr>
          <p:nvPr/>
        </p:nvSpPr>
        <p:spPr bwMode="auto">
          <a:xfrm>
            <a:off x="7369175" y="251618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34200" name="Rectangle 24"/>
          <p:cNvSpPr>
            <a:spLocks noChangeArrowheads="1"/>
          </p:cNvSpPr>
          <p:nvPr/>
        </p:nvSpPr>
        <p:spPr bwMode="auto">
          <a:xfrm>
            <a:off x="7361238" y="2509838"/>
            <a:ext cx="1030287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5.4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434201" name="Rectangle 25"/>
          <p:cNvSpPr>
            <a:spLocks noChangeArrowheads="1"/>
          </p:cNvSpPr>
          <p:nvPr/>
        </p:nvSpPr>
        <p:spPr bwMode="auto">
          <a:xfrm>
            <a:off x="7346950" y="3279775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39</a:t>
            </a:r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.</a:t>
            </a:r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116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2302" name="Text Box 29"/>
          <p:cNvSpPr txBox="1">
            <a:spLocks noChangeArrowheads="1"/>
          </p:cNvSpPr>
          <p:nvPr/>
        </p:nvSpPr>
        <p:spPr bwMode="auto">
          <a:xfrm>
            <a:off x="4271364" y="1055118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PROGRAM</a:t>
            </a:r>
          </a:p>
        </p:txBody>
      </p:sp>
      <p:sp>
        <p:nvSpPr>
          <p:cNvPr id="434206" name="Text Box 30"/>
          <p:cNvSpPr txBox="1">
            <a:spLocks noChangeArrowheads="1"/>
          </p:cNvSpPr>
          <p:nvPr/>
        </p:nvSpPr>
        <p:spPr bwMode="auto">
          <a:xfrm>
            <a:off x="257175" y="5672138"/>
            <a:ext cx="8659813" cy="8001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gir</a:t>
            </a:r>
            <a:r>
              <a:rPr lang="tr-TR" sz="2000" b="1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5.4 </a:t>
            </a:r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39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116 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santimetre eder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34209" name="Line 33"/>
          <p:cNvSpPr>
            <a:spLocks noChangeShapeType="1"/>
          </p:cNvSpPr>
          <p:nvPr/>
        </p:nvSpPr>
        <p:spPr bwMode="auto">
          <a:xfrm>
            <a:off x="95250" y="3588917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1" name="Line 35"/>
          <p:cNvSpPr>
            <a:spLocks noChangeShapeType="1"/>
          </p:cNvSpPr>
          <p:nvPr/>
        </p:nvSpPr>
        <p:spPr bwMode="auto">
          <a:xfrm>
            <a:off x="95250" y="3847622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2" name="Line 36"/>
          <p:cNvSpPr>
            <a:spLocks noChangeShapeType="1"/>
          </p:cNvSpPr>
          <p:nvPr/>
        </p:nvSpPr>
        <p:spPr bwMode="auto">
          <a:xfrm>
            <a:off x="100013" y="410336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3" name="Text Box 37"/>
          <p:cNvSpPr txBox="1">
            <a:spLocks noChangeArrowheads="1"/>
          </p:cNvSpPr>
          <p:nvPr/>
        </p:nvSpPr>
        <p:spPr bwMode="auto">
          <a:xfrm>
            <a:off x="1793845" y="5676212"/>
            <a:ext cx="11842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5.4</a:t>
            </a:r>
            <a:endParaRPr lang="en-US" sz="2000" b="1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434214" name="Line 38"/>
          <p:cNvSpPr>
            <a:spLocks noChangeShapeType="1"/>
          </p:cNvSpPr>
          <p:nvPr/>
        </p:nvSpPr>
        <p:spPr bwMode="auto">
          <a:xfrm>
            <a:off x="85725" y="4347781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5" name="Line 39"/>
          <p:cNvSpPr>
            <a:spLocks noChangeShapeType="1"/>
          </p:cNvSpPr>
          <p:nvPr/>
        </p:nvSpPr>
        <p:spPr bwMode="auto">
          <a:xfrm>
            <a:off x="71438" y="470294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00" grpId="0" animBg="1"/>
      <p:bldP spid="434201" grpId="0" animBg="1"/>
      <p:bldP spid="434209" grpId="0" animBg="1"/>
      <p:bldP spid="434211" grpId="0" animBg="1"/>
      <p:bldP spid="434211" grpId="1" animBg="1"/>
      <p:bldP spid="434212" grpId="0" animBg="1"/>
      <p:bldP spid="434212" grpId="1" animBg="1"/>
      <p:bldP spid="434214" grpId="0" animBg="1"/>
      <p:bldP spid="434214" grpId="1" animBg="1"/>
      <p:bldP spid="4342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49A05-7B6D-4DA1-A64C-29D423EB052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 C# programının Çalışması</a:t>
            </a:r>
            <a:endParaRPr lang="en-US" dirty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6211" y="983412"/>
            <a:ext cx="6297283" cy="4502988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inch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’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i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santi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</a:rPr>
              <a:t>metreye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</a:rPr>
              <a:t>dönüştürme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</a:rPr>
              <a:t> */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cm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tr-TR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.Parse(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());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cm 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=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* 2.54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=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{1} 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cm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inc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cm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2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5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2293" name="Oval 11"/>
          <p:cNvSpPr>
            <a:spLocks noChangeArrowheads="1"/>
          </p:cNvSpPr>
          <p:nvPr/>
        </p:nvSpPr>
        <p:spPr bwMode="auto">
          <a:xfrm>
            <a:off x="6778625" y="2038350"/>
            <a:ext cx="2190750" cy="1804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7369175" y="251618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7481905" y="2176463"/>
            <a:ext cx="487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Comic Sans MS" pitchFamily="66" charset="0"/>
              </a:rPr>
              <a:t>inc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6" name="Rectangle 14"/>
          <p:cNvSpPr>
            <a:spLocks noChangeArrowheads="1"/>
          </p:cNvSpPr>
          <p:nvPr/>
        </p:nvSpPr>
        <p:spPr bwMode="auto">
          <a:xfrm>
            <a:off x="7356475" y="328453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7619750" y="2968625"/>
            <a:ext cx="482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cm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7429500" y="1722438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VERİLER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299" name="Rectangle 23"/>
          <p:cNvSpPr>
            <a:spLocks noChangeArrowheads="1"/>
          </p:cNvSpPr>
          <p:nvPr/>
        </p:nvSpPr>
        <p:spPr bwMode="auto">
          <a:xfrm>
            <a:off x="7369175" y="251618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34200" name="Rectangle 24"/>
          <p:cNvSpPr>
            <a:spLocks noChangeArrowheads="1"/>
          </p:cNvSpPr>
          <p:nvPr/>
        </p:nvSpPr>
        <p:spPr bwMode="auto">
          <a:xfrm>
            <a:off x="7361238" y="2509838"/>
            <a:ext cx="1030287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5.4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434201" name="Rectangle 25"/>
          <p:cNvSpPr>
            <a:spLocks noChangeArrowheads="1"/>
          </p:cNvSpPr>
          <p:nvPr/>
        </p:nvSpPr>
        <p:spPr bwMode="auto">
          <a:xfrm>
            <a:off x="7346950" y="3279775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39,116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2302" name="Text Box 29"/>
          <p:cNvSpPr txBox="1">
            <a:spLocks noChangeArrowheads="1"/>
          </p:cNvSpPr>
          <p:nvPr/>
        </p:nvSpPr>
        <p:spPr bwMode="auto">
          <a:xfrm>
            <a:off x="4271364" y="1055118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PROGRAM</a:t>
            </a:r>
          </a:p>
        </p:txBody>
      </p:sp>
      <p:sp>
        <p:nvSpPr>
          <p:cNvPr id="434206" name="Text Box 30"/>
          <p:cNvSpPr txBox="1">
            <a:spLocks noChangeArrowheads="1"/>
          </p:cNvSpPr>
          <p:nvPr/>
        </p:nvSpPr>
        <p:spPr bwMode="auto">
          <a:xfrm>
            <a:off x="257175" y="5672138"/>
            <a:ext cx="8659813" cy="8001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gir</a:t>
            </a:r>
            <a:r>
              <a:rPr lang="tr-TR" sz="2000" b="1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5.4 </a:t>
            </a:r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39,116 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cm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34209" name="Line 33"/>
          <p:cNvSpPr>
            <a:spLocks noChangeShapeType="1"/>
          </p:cNvSpPr>
          <p:nvPr/>
        </p:nvSpPr>
        <p:spPr bwMode="auto">
          <a:xfrm>
            <a:off x="95250" y="3588917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1" name="Line 35"/>
          <p:cNvSpPr>
            <a:spLocks noChangeShapeType="1"/>
          </p:cNvSpPr>
          <p:nvPr/>
        </p:nvSpPr>
        <p:spPr bwMode="auto">
          <a:xfrm>
            <a:off x="95250" y="3847622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2" name="Line 36"/>
          <p:cNvSpPr>
            <a:spLocks noChangeShapeType="1"/>
          </p:cNvSpPr>
          <p:nvPr/>
        </p:nvSpPr>
        <p:spPr bwMode="auto">
          <a:xfrm>
            <a:off x="100013" y="410336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3" name="Text Box 37"/>
          <p:cNvSpPr txBox="1">
            <a:spLocks noChangeArrowheads="1"/>
          </p:cNvSpPr>
          <p:nvPr/>
        </p:nvSpPr>
        <p:spPr bwMode="auto">
          <a:xfrm>
            <a:off x="1793845" y="5676212"/>
            <a:ext cx="11842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5.4</a:t>
            </a:r>
            <a:endParaRPr lang="en-US" sz="2000" b="1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434214" name="Line 38"/>
          <p:cNvSpPr>
            <a:spLocks noChangeShapeType="1"/>
          </p:cNvSpPr>
          <p:nvPr/>
        </p:nvSpPr>
        <p:spPr bwMode="auto">
          <a:xfrm>
            <a:off x="85725" y="4347781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5" name="Line 39"/>
          <p:cNvSpPr>
            <a:spLocks noChangeShapeType="1"/>
          </p:cNvSpPr>
          <p:nvPr/>
        </p:nvSpPr>
        <p:spPr bwMode="auto">
          <a:xfrm>
            <a:off x="71438" y="470294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00" grpId="0" animBg="1"/>
      <p:bldP spid="434201" grpId="0" animBg="1"/>
      <p:bldP spid="434209" grpId="0" animBg="1"/>
      <p:bldP spid="434211" grpId="0" animBg="1"/>
      <p:bldP spid="434211" grpId="1" animBg="1"/>
      <p:bldP spid="434212" grpId="0" animBg="1"/>
      <p:bldP spid="434212" grpId="1" animBg="1"/>
      <p:bldP spid="434214" grpId="0" animBg="1"/>
      <p:bldP spid="434214" grpId="1" animBg="1"/>
      <p:bldP spid="4342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2D0F7B-431A-41FB-A380-875B7BB268C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Program </a:t>
            </a:r>
            <a:r>
              <a:rPr lang="tr-TR" dirty="0" smtClean="0"/>
              <a:t>Yapısı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009650"/>
            <a:ext cx="8475662" cy="5429250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System;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400" dirty="0" smtClean="0">
                <a:solidFill>
                  <a:srgbClr val="008000"/>
                </a:solidFill>
                <a:latin typeface="Consolas"/>
                <a:ea typeface="Calibri"/>
              </a:rPr>
              <a:t>/* program alan adı olmak zorunda değil*/</a:t>
            </a:r>
            <a:endParaRPr lang="en-US" sz="2400" dirty="0" smtClean="0">
              <a:solidFill>
                <a:srgbClr val="008000"/>
              </a:solidFill>
              <a:latin typeface="Consolas"/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sz="2400" dirty="0" smtClean="0">
                <a:solidFill>
                  <a:srgbClr val="008000"/>
                </a:solidFill>
                <a:latin typeface="Consolas"/>
                <a:ea typeface="Calibri"/>
              </a:rPr>
              <a:t>// program sınıfı olmak zorunda</a:t>
            </a:r>
            <a:endParaRPr lang="en-US" sz="2400" dirty="0" smtClean="0">
              <a:solidFill>
                <a:srgbClr val="008000"/>
              </a:solidFill>
              <a:latin typeface="Consolas"/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4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2400" dirty="0" err="1" smtClean="0">
                <a:solidFill>
                  <a:srgbClr val="008000"/>
                </a:solidFill>
                <a:latin typeface="Consolas"/>
                <a:ea typeface="Calibri"/>
              </a:rPr>
              <a:t>Main</a:t>
            </a:r>
            <a:r>
              <a:rPr lang="tr-TR" sz="2400" dirty="0" smtClean="0">
                <a:solidFill>
                  <a:srgbClr val="008000"/>
                </a:solidFill>
                <a:latin typeface="Consolas"/>
                <a:ea typeface="Calibri"/>
              </a:rPr>
              <a:t> olmak zorunda 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</a:rPr>
              <a:t>*/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/*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Değişkenler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programda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kullanılacak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verileri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tutar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. */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Değişken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Tanımlama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endParaRPr lang="en-US" dirty="0" smtClean="0">
              <a:latin typeface="Consolas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/* Program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basamakları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: I/O,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hesaplamalar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 (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ifadeler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  <a:cs typeface="+mn-cs"/>
              </a:rPr>
              <a:t>) */ 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fade1;   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fade2;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…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endParaRPr lang="en-US" dirty="0" smtClean="0">
              <a:latin typeface="Consolas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fadeN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</a:t>
            </a:r>
            <a:endParaRPr lang="tr-TR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}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}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} 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DF826-5CC6-44B4-8AB5-26D4B6A2A0B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33363"/>
            <a:ext cx="7772400" cy="606425"/>
          </a:xfrm>
        </p:spPr>
        <p:txBody>
          <a:bodyPr/>
          <a:lstStyle/>
          <a:p>
            <a:r>
              <a:rPr lang="tr-TR" smtClean="0"/>
              <a:t>Değişken Nedir</a:t>
            </a:r>
            <a:r>
              <a:rPr lang="en-US" smtClean="0"/>
              <a:t>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14425"/>
            <a:ext cx="6400800" cy="3849688"/>
          </a:xfrm>
        </p:spPr>
        <p:txBody>
          <a:bodyPr/>
          <a:lstStyle/>
          <a:p>
            <a:r>
              <a:rPr lang="tr-TR" smtClean="0"/>
              <a:t>İçeriği programın çalışması boyunca doldurulabilen ve değiştirilebilen bir hafıza alanıdır.</a:t>
            </a:r>
            <a:endParaRPr lang="en-US" smtClean="0"/>
          </a:p>
          <a:p>
            <a:pPr lvl="1"/>
            <a:r>
              <a:rPr lang="tr-TR" smtClean="0"/>
              <a:t>Her değişkenin bir </a:t>
            </a:r>
            <a:r>
              <a:rPr lang="tr-TR" smtClean="0">
                <a:solidFill>
                  <a:srgbClr val="CC3300"/>
                </a:solidFill>
              </a:rPr>
              <a:t>tipi</a:t>
            </a:r>
            <a:r>
              <a:rPr lang="tr-TR" smtClean="0"/>
              <a:t> ve </a:t>
            </a:r>
            <a:r>
              <a:rPr lang="tr-TR" smtClean="0">
                <a:solidFill>
                  <a:schemeClr val="accent2"/>
                </a:solidFill>
              </a:rPr>
              <a:t>ismi</a:t>
            </a:r>
            <a:r>
              <a:rPr lang="tr-TR" smtClean="0"/>
              <a:t> vardır.</a:t>
            </a:r>
            <a:endParaRPr lang="en-US" smtClean="0">
              <a:solidFill>
                <a:schemeClr val="accent2"/>
              </a:solidFill>
            </a:endParaRPr>
          </a:p>
          <a:p>
            <a:pPr lvl="1"/>
            <a:r>
              <a:rPr lang="en-US" smtClean="0">
                <a:solidFill>
                  <a:srgbClr val="CC3300"/>
                </a:solidFill>
              </a:rPr>
              <a:t>T</a:t>
            </a:r>
            <a:r>
              <a:rPr lang="tr-TR" smtClean="0">
                <a:solidFill>
                  <a:srgbClr val="CC3300"/>
                </a:solidFill>
              </a:rPr>
              <a:t>ip </a:t>
            </a:r>
            <a:r>
              <a:rPr lang="tr-TR" smtClean="0"/>
              <a:t>o hafıza alanında saklanacak verinin tip bilgilerini ifade eder.</a:t>
            </a:r>
            <a:r>
              <a:rPr lang="en-US" smtClean="0"/>
              <a:t> </a:t>
            </a:r>
          </a:p>
          <a:p>
            <a:pPr lvl="1"/>
            <a:r>
              <a:rPr lang="tr-TR" smtClean="0">
                <a:solidFill>
                  <a:schemeClr val="accent2"/>
                </a:solidFill>
              </a:rPr>
              <a:t>İsim</a:t>
            </a:r>
            <a:r>
              <a:rPr lang="en-US" smtClean="0">
                <a:solidFill>
                  <a:srgbClr val="CC3300"/>
                </a:solidFill>
              </a:rPr>
              <a:t> </a:t>
            </a:r>
            <a:r>
              <a:rPr lang="tr-TR" smtClean="0"/>
              <a:t>o hafıza bölgesine ulaşmamız için bir etikettir.</a:t>
            </a:r>
            <a:endParaRPr lang="en-US" smtClean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943725" y="1614488"/>
            <a:ext cx="1974850" cy="3276600"/>
            <a:chOff x="4032" y="1296"/>
            <a:chExt cx="912" cy="2064"/>
          </a:xfrm>
        </p:grpSpPr>
        <p:sp>
          <p:nvSpPr>
            <p:cNvPr id="15372" name="AutoShape 5"/>
            <p:cNvSpPr>
              <a:spLocks noChangeArrowheads="1"/>
            </p:cNvSpPr>
            <p:nvPr/>
          </p:nvSpPr>
          <p:spPr bwMode="auto">
            <a:xfrm>
              <a:off x="4032" y="273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3" name="AutoShape 6"/>
            <p:cNvSpPr>
              <a:spLocks noChangeArrowheads="1"/>
            </p:cNvSpPr>
            <p:nvPr/>
          </p:nvSpPr>
          <p:spPr bwMode="auto">
            <a:xfrm>
              <a:off x="4032" y="249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4" name="AutoShape 7"/>
            <p:cNvSpPr>
              <a:spLocks noChangeArrowheads="1"/>
            </p:cNvSpPr>
            <p:nvPr/>
          </p:nvSpPr>
          <p:spPr bwMode="auto">
            <a:xfrm>
              <a:off x="4032" y="225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5" name="AutoShape 8"/>
            <p:cNvSpPr>
              <a:spLocks noChangeArrowheads="1"/>
            </p:cNvSpPr>
            <p:nvPr/>
          </p:nvSpPr>
          <p:spPr bwMode="auto">
            <a:xfrm>
              <a:off x="4032" y="201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6" name="AutoShape 9"/>
            <p:cNvSpPr>
              <a:spLocks noChangeArrowheads="1"/>
            </p:cNvSpPr>
            <p:nvPr/>
          </p:nvSpPr>
          <p:spPr bwMode="auto">
            <a:xfrm>
              <a:off x="4032" y="177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7" name="AutoShape 10"/>
            <p:cNvSpPr>
              <a:spLocks noChangeArrowheads="1"/>
            </p:cNvSpPr>
            <p:nvPr/>
          </p:nvSpPr>
          <p:spPr bwMode="auto">
            <a:xfrm>
              <a:off x="4032" y="153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8" name="AutoShape 11"/>
            <p:cNvSpPr>
              <a:spLocks noChangeArrowheads="1"/>
            </p:cNvSpPr>
            <p:nvPr/>
          </p:nvSpPr>
          <p:spPr bwMode="auto">
            <a:xfrm>
              <a:off x="4032" y="1296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9" name="Line 12"/>
            <p:cNvSpPr>
              <a:spLocks noChangeShapeType="1"/>
            </p:cNvSpPr>
            <p:nvPr/>
          </p:nvSpPr>
          <p:spPr bwMode="auto">
            <a:xfrm>
              <a:off x="4416" y="3168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7291388" y="1133475"/>
            <a:ext cx="1171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tr-TR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Hafıza</a:t>
            </a:r>
            <a:endParaRPr 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391182" name="AutoShape 14"/>
          <p:cNvSpPr>
            <a:spLocks noChangeArrowheads="1"/>
          </p:cNvSpPr>
          <p:nvPr/>
        </p:nvSpPr>
        <p:spPr bwMode="auto">
          <a:xfrm>
            <a:off x="7470775" y="1614488"/>
            <a:ext cx="1447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name</a:t>
            </a:r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956425" y="1614488"/>
            <a:ext cx="1962150" cy="914400"/>
            <a:chOff x="3888" y="2064"/>
            <a:chExt cx="912" cy="576"/>
          </a:xfrm>
        </p:grpSpPr>
        <p:sp>
          <p:nvSpPr>
            <p:cNvPr id="391184" name="AutoShape 16"/>
            <p:cNvSpPr>
              <a:spLocks noChangeArrowheads="1"/>
            </p:cNvSpPr>
            <p:nvPr/>
          </p:nvSpPr>
          <p:spPr bwMode="auto">
            <a:xfrm>
              <a:off x="3888" y="2304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2400" b="1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sayi</a:t>
              </a:r>
              <a:r>
                <a:rPr lang="en-US" sz="24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</a:t>
              </a:r>
            </a:p>
          </p:txBody>
        </p:sp>
        <p:sp>
          <p:nvSpPr>
            <p:cNvPr id="391185" name="AutoShape 17"/>
            <p:cNvSpPr>
              <a:spLocks noChangeArrowheads="1"/>
            </p:cNvSpPr>
            <p:nvPr/>
          </p:nvSpPr>
          <p:spPr bwMode="auto">
            <a:xfrm>
              <a:off x="3888" y="2064"/>
              <a:ext cx="912" cy="33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2400" b="1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sayi</a:t>
              </a:r>
              <a:r>
                <a:rPr lang="en-US" sz="24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15369" name="Rectangle 18"/>
          <p:cNvSpPr>
            <a:spLocks noChangeArrowheads="1"/>
          </p:cNvSpPr>
          <p:nvPr/>
        </p:nvSpPr>
        <p:spPr bwMode="auto">
          <a:xfrm>
            <a:off x="206375" y="5068888"/>
            <a:ext cx="8666163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rgbClr val="CC3300"/>
                </a:solidFill>
                <a:latin typeface="Comic Sans MS" pitchFamily="66" charset="0"/>
              </a:rPr>
              <a:t>int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Comic Sans MS" pitchFamily="66" charset="0"/>
              </a:rPr>
              <a:t>sayi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;       /* </a:t>
            </a:r>
            <a:r>
              <a:rPr lang="tr-TR" sz="2400">
                <a:latin typeface="Comic Sans MS" pitchFamily="66" charset="0"/>
              </a:rPr>
              <a:t>bir tam sayıyı depolar</a:t>
            </a:r>
            <a:r>
              <a:rPr lang="en-US" sz="2400">
                <a:latin typeface="Comic Sans MS" pitchFamily="66" charset="0"/>
              </a:rPr>
              <a:t> (152)  */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rgbClr val="CC3300"/>
                </a:solidFill>
                <a:latin typeface="Comic Sans MS" pitchFamily="66" charset="0"/>
              </a:rPr>
              <a:t>float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Comic Sans MS" pitchFamily="66" charset="0"/>
              </a:rPr>
              <a:t>sayi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;   /* </a:t>
            </a:r>
            <a:r>
              <a:rPr lang="tr-TR" sz="2400">
                <a:latin typeface="Comic Sans MS" pitchFamily="66" charset="0"/>
              </a:rPr>
              <a:t>bir ondalıklı sayıyı depolar </a:t>
            </a:r>
            <a:r>
              <a:rPr lang="en-US" sz="2400">
                <a:latin typeface="Comic Sans MS" pitchFamily="66" charset="0"/>
              </a:rPr>
              <a:t>(65.324)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77142B-5535-4F1E-AED8-2C21A6C0BF8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74650"/>
            <a:ext cx="7820025" cy="641350"/>
          </a:xfrm>
        </p:spPr>
        <p:txBody>
          <a:bodyPr/>
          <a:lstStyle/>
          <a:p>
            <a:r>
              <a:rPr lang="tr-TR" smtClean="0"/>
              <a:t>Değişken Tanımlama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30313"/>
            <a:ext cx="8466137" cy="4865687"/>
          </a:xfrm>
        </p:spPr>
        <p:txBody>
          <a:bodyPr/>
          <a:lstStyle/>
          <a:p>
            <a:r>
              <a:rPr lang="tr-TR" dirty="0" smtClean="0"/>
              <a:t>Temel değişken tanımlama formatı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   </a:t>
            </a:r>
            <a:r>
              <a:rPr lang="tr-TR" b="1" dirty="0" err="1" smtClean="0"/>
              <a:t>veritipi</a:t>
            </a:r>
            <a:r>
              <a:rPr lang="en-US" b="1" dirty="0" smtClean="0"/>
              <a:t>   v</a:t>
            </a:r>
            <a:r>
              <a:rPr lang="tr-TR" b="1" dirty="0" err="1" smtClean="0"/>
              <a:t>eriAdı</a:t>
            </a:r>
            <a:r>
              <a:rPr lang="en-US" b="1" dirty="0" smtClean="0"/>
              <a:t>, v</a:t>
            </a:r>
            <a:r>
              <a:rPr lang="tr-TR" b="1" dirty="0" err="1" smtClean="0"/>
              <a:t>eriAdı</a:t>
            </a:r>
            <a:r>
              <a:rPr lang="en-US" b="1" dirty="0" smtClean="0"/>
              <a:t>, ... ;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tr-TR" b="1" dirty="0" err="1" smtClean="0"/>
              <a:t>veritipi</a:t>
            </a:r>
            <a:r>
              <a:rPr lang="en-US" dirty="0" smtClean="0"/>
              <a:t> </a:t>
            </a:r>
            <a:r>
              <a:rPr lang="tr-TR" dirty="0" smtClean="0"/>
              <a:t>aşağıdakiler olabilir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C3300"/>
                </a:solidFill>
              </a:rPr>
              <a:t>int</a:t>
            </a:r>
            <a:r>
              <a:rPr lang="en-US" dirty="0" smtClean="0"/>
              <a:t>       </a:t>
            </a:r>
            <a:r>
              <a:rPr lang="en-US" sz="2000" dirty="0" smtClean="0"/>
              <a:t>/* </a:t>
            </a:r>
            <a:r>
              <a:rPr lang="tr-TR" sz="2000" dirty="0" smtClean="0"/>
              <a:t>tam sayıları tutar</a:t>
            </a:r>
            <a:r>
              <a:rPr lang="en-US" sz="2000" dirty="0" smtClean="0"/>
              <a:t>, </a:t>
            </a:r>
            <a:r>
              <a:rPr lang="tr-TR" sz="2000" dirty="0" smtClean="0"/>
              <a:t> </a:t>
            </a:r>
            <a:r>
              <a:rPr lang="en-US" sz="2000" dirty="0" smtClean="0"/>
              <a:t>34532 */</a:t>
            </a:r>
          </a:p>
          <a:p>
            <a:pPr>
              <a:buFontTx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CC3300"/>
                </a:solidFill>
              </a:rPr>
              <a:t>float</a:t>
            </a:r>
            <a:r>
              <a:rPr lang="en-US" dirty="0" smtClean="0"/>
              <a:t>    </a:t>
            </a:r>
            <a:r>
              <a:rPr lang="en-US" sz="2000" dirty="0" smtClean="0"/>
              <a:t>/* </a:t>
            </a:r>
            <a:r>
              <a:rPr lang="tr-TR" sz="2000" dirty="0" smtClean="0"/>
              <a:t>gerçek sayıları tutar</a:t>
            </a:r>
            <a:r>
              <a:rPr lang="en-US" sz="2000" dirty="0" smtClean="0"/>
              <a:t>, </a:t>
            </a:r>
            <a:r>
              <a:rPr lang="tr-TR" sz="2000" dirty="0" smtClean="0"/>
              <a:t> </a:t>
            </a:r>
            <a:r>
              <a:rPr lang="en-US" sz="2000" dirty="0" smtClean="0"/>
              <a:t>15.342 */</a:t>
            </a:r>
          </a:p>
          <a:p>
            <a:pPr>
              <a:buFontTx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CC33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sz="2000" dirty="0" smtClean="0"/>
              <a:t>/* </a:t>
            </a:r>
            <a:r>
              <a:rPr lang="tr-TR" sz="2000" dirty="0" smtClean="0"/>
              <a:t>gerçek sayıları tutar, fakat çok daha hassas</a:t>
            </a:r>
            <a:r>
              <a:rPr lang="en-US" sz="2000" dirty="0" smtClean="0"/>
              <a:t>*/</a:t>
            </a:r>
          </a:p>
          <a:p>
            <a:pPr>
              <a:buFontTx/>
              <a:buNone/>
            </a:pPr>
            <a:r>
              <a:rPr lang="en-US" sz="2000" dirty="0" smtClean="0"/>
              <a:t>                    /* 345.22359573943 */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C3300"/>
                </a:solidFill>
              </a:rPr>
              <a:t>char</a:t>
            </a:r>
            <a:r>
              <a:rPr lang="en-US" dirty="0" smtClean="0"/>
              <a:t>    </a:t>
            </a:r>
            <a:r>
              <a:rPr lang="en-US" sz="2000" dirty="0" smtClean="0"/>
              <a:t>/* </a:t>
            </a:r>
            <a:r>
              <a:rPr lang="tr-TR" sz="2000" dirty="0" smtClean="0"/>
              <a:t>bir karakter tutar</a:t>
            </a:r>
            <a:r>
              <a:rPr lang="en-US" sz="2000" dirty="0" smtClean="0"/>
              <a:t>, ‘A’ */</a:t>
            </a:r>
            <a:endParaRPr lang="tr-TR" sz="2000" dirty="0" smtClean="0"/>
          </a:p>
          <a:p>
            <a:pPr>
              <a:buNone/>
            </a:pPr>
            <a:r>
              <a:rPr lang="tr-TR" dirty="0" smtClean="0">
                <a:solidFill>
                  <a:srgbClr val="CC3300"/>
                </a:solidFill>
              </a:rPr>
              <a:t>   </a:t>
            </a:r>
            <a:r>
              <a:rPr lang="tr-TR" dirty="0" err="1" smtClean="0">
                <a:solidFill>
                  <a:srgbClr val="CC3300"/>
                </a:solidFill>
              </a:rPr>
              <a:t>string</a:t>
            </a:r>
            <a:r>
              <a:rPr lang="en-US" sz="2000" dirty="0" smtClean="0"/>
              <a:t>   /* </a:t>
            </a:r>
            <a:r>
              <a:rPr lang="tr-TR" sz="2000" dirty="0" smtClean="0"/>
              <a:t>yazıları </a:t>
            </a:r>
            <a:r>
              <a:rPr lang="tr-TR" sz="2000" dirty="0"/>
              <a:t>tutar</a:t>
            </a:r>
            <a:r>
              <a:rPr lang="en-US" sz="2000" dirty="0"/>
              <a:t>, </a:t>
            </a:r>
            <a:r>
              <a:rPr lang="en-US" sz="2400" dirty="0" smtClean="0">
                <a:latin typeface="Courier New" pitchFamily="49" charset="0"/>
              </a:rPr>
              <a:t>"</a:t>
            </a:r>
            <a:r>
              <a:rPr lang="tr-TR" sz="2000" dirty="0" smtClean="0"/>
              <a:t>Merhaba sınıf</a:t>
            </a:r>
            <a:r>
              <a:rPr lang="en-US" sz="2400" dirty="0" smtClean="0">
                <a:latin typeface="Courier New" pitchFamily="49" charset="0"/>
              </a:rPr>
              <a:t>"</a:t>
            </a:r>
            <a:r>
              <a:rPr lang="en-US" sz="2000" dirty="0" smtClean="0"/>
              <a:t> */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B306EC-F00B-4563-9FE8-9F43F268315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mtClean="0"/>
              <a:t>Değişken İsimleri</a:t>
            </a:r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1041400"/>
            <a:ext cx="8328025" cy="5265738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</a:t>
            </a:r>
            <a:r>
              <a:rPr lang="tr-TR" dirty="0" smtClean="0"/>
              <a:t>değişkenleri harf ve rakam kombinasyonlarından oluşabilirler fakat:</a:t>
            </a:r>
            <a:endParaRPr lang="en-US" dirty="0" smtClean="0"/>
          </a:p>
          <a:p>
            <a:pPr lvl="1"/>
            <a:r>
              <a:rPr lang="tr-TR" dirty="0" smtClean="0"/>
              <a:t>İlk karakter rakam olamaz!</a:t>
            </a:r>
            <a:endParaRPr lang="en-US" dirty="0" smtClean="0"/>
          </a:p>
          <a:p>
            <a:pPr lvl="2"/>
            <a:r>
              <a:rPr lang="en-US" dirty="0" err="1" smtClean="0"/>
              <a:t>fahrenheit</a:t>
            </a:r>
            <a:r>
              <a:rPr lang="en-US" dirty="0" smtClean="0"/>
              <a:t>, </a:t>
            </a:r>
            <a:r>
              <a:rPr lang="tr-TR" dirty="0" smtClean="0"/>
              <a:t>santigrat</a:t>
            </a:r>
            <a:r>
              <a:rPr lang="en-US" dirty="0" smtClean="0"/>
              <a:t>, </a:t>
            </a:r>
            <a:r>
              <a:rPr lang="tr-TR" dirty="0" smtClean="0"/>
              <a:t>toplam</a:t>
            </a:r>
            <a:r>
              <a:rPr lang="en-US" dirty="0" smtClean="0"/>
              <a:t>, a123, i1, i2, i3</a:t>
            </a:r>
            <a:r>
              <a:rPr lang="tr-TR" dirty="0" smtClean="0"/>
              <a:t>, _12abc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Büyük veya küçük harfler kullanılabilir</a:t>
            </a:r>
            <a:endParaRPr lang="en-US" dirty="0" smtClean="0"/>
          </a:p>
          <a:p>
            <a:pPr lvl="1"/>
            <a:r>
              <a:rPr lang="tr-TR" dirty="0" smtClean="0"/>
              <a:t>Küçük ve büyük harfler aşağıdaki gibi kullanılabilir</a:t>
            </a:r>
            <a:endParaRPr lang="en-US" dirty="0" smtClean="0"/>
          </a:p>
          <a:p>
            <a:pPr lvl="2"/>
            <a:r>
              <a:rPr lang="tr-TR" dirty="0" smtClean="0"/>
              <a:t>toplam</a:t>
            </a:r>
            <a:r>
              <a:rPr lang="en-US" dirty="0" smtClean="0"/>
              <a:t>, </a:t>
            </a:r>
            <a:r>
              <a:rPr lang="tr-TR" dirty="0" smtClean="0"/>
              <a:t>Toplam</a:t>
            </a:r>
            <a:r>
              <a:rPr lang="en-US" dirty="0" smtClean="0"/>
              <a:t>, </a:t>
            </a:r>
            <a:r>
              <a:rPr lang="tr-TR" dirty="0" smtClean="0"/>
              <a:t>TOPLAM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Alt çizgi (_) ilk karakter olabilir veya arada/sonda kullanılabilir.</a:t>
            </a:r>
            <a:endParaRPr lang="en-US" dirty="0" smtClean="0"/>
          </a:p>
          <a:p>
            <a:pPr lvl="2"/>
            <a:r>
              <a:rPr lang="tr-TR" dirty="0" err="1" smtClean="0"/>
              <a:t>ogrenci</a:t>
            </a:r>
            <a:r>
              <a:rPr lang="tr-TR" dirty="0" smtClean="0"/>
              <a:t>_no</a:t>
            </a:r>
            <a:r>
              <a:rPr lang="en-US" dirty="0" smtClean="0"/>
              <a:t>, _</a:t>
            </a:r>
            <a:r>
              <a:rPr lang="tr-TR" dirty="0" err="1" smtClean="0"/>
              <a:t>ogrNo</a:t>
            </a:r>
            <a:r>
              <a:rPr lang="tr-TR" dirty="0" smtClean="0"/>
              <a:t>,  __</a:t>
            </a:r>
            <a:r>
              <a:rPr lang="tr-TR" dirty="0" err="1" smtClean="0"/>
              <a:t>ogr</a:t>
            </a:r>
            <a:r>
              <a:rPr lang="tr-TR" dirty="0" smtClean="0"/>
              <a:t>_no_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7B87B-ED39-4E3E-88D7-DE9FA82F5AE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553450" cy="673100"/>
          </a:xfrm>
        </p:spPr>
        <p:txBody>
          <a:bodyPr/>
          <a:lstStyle/>
          <a:p>
            <a:r>
              <a:rPr lang="tr-TR" smtClean="0"/>
              <a:t>Değişken İsimleri (devam)</a:t>
            </a:r>
            <a:endParaRPr 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1157288"/>
            <a:ext cx="8328025" cy="514985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</a:t>
            </a:r>
            <a:r>
              <a:rPr lang="tr-TR" dirty="0" smtClean="0"/>
              <a:t>değişken isimleri harf ve rakamların birleşiminden oluşabilir</a:t>
            </a:r>
            <a:r>
              <a:rPr lang="en-US" dirty="0" smtClean="0"/>
              <a:t>, </a:t>
            </a:r>
            <a:r>
              <a:rPr lang="tr-TR" dirty="0" smtClean="0"/>
              <a:t>fakat</a:t>
            </a:r>
            <a:r>
              <a:rPr lang="en-US" dirty="0" smtClean="0"/>
              <a:t>:</a:t>
            </a:r>
          </a:p>
          <a:p>
            <a:pPr lvl="1"/>
            <a:r>
              <a:rPr lang="tr-TR" dirty="0" smtClean="0"/>
              <a:t>Değişken isimleri boşluk, tire veya tırnak içeremez</a:t>
            </a:r>
            <a:endParaRPr lang="en-US" sz="2000" dirty="0" smtClean="0"/>
          </a:p>
          <a:p>
            <a:pPr lvl="2"/>
            <a:r>
              <a:rPr lang="en-US" b="1" dirty="0" smtClean="0"/>
              <a:t>“</a:t>
            </a:r>
            <a:r>
              <a:rPr lang="tr-TR" b="1" dirty="0" err="1" smtClean="0"/>
              <a:t>ogrenci</a:t>
            </a:r>
            <a:r>
              <a:rPr lang="en-US" b="1" dirty="0" smtClean="0"/>
              <a:t>”  </a:t>
            </a:r>
            <a:r>
              <a:rPr lang="en-US" dirty="0" smtClean="0"/>
              <a:t>: </a:t>
            </a:r>
            <a:r>
              <a:rPr lang="tr-TR" dirty="0" smtClean="0"/>
              <a:t>tırnaklar</a:t>
            </a:r>
            <a:r>
              <a:rPr lang="en-US" dirty="0" smtClean="0"/>
              <a:t>(“) </a:t>
            </a:r>
            <a:r>
              <a:rPr lang="tr-TR" dirty="0" smtClean="0"/>
              <a:t>geçersiz</a:t>
            </a:r>
            <a:endParaRPr lang="en-US" dirty="0" smtClean="0"/>
          </a:p>
          <a:p>
            <a:pPr lvl="2"/>
            <a:r>
              <a:rPr lang="tr-TR" b="1" dirty="0" err="1" smtClean="0"/>
              <a:t>ogrenci</a:t>
            </a:r>
            <a:r>
              <a:rPr lang="tr-TR" b="1" dirty="0" smtClean="0"/>
              <a:t>-no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tr-TR" dirty="0" smtClean="0"/>
              <a:t>geçersiz karakter </a:t>
            </a:r>
            <a:r>
              <a:rPr lang="en-US" dirty="0" smtClean="0"/>
              <a:t>( - ) </a:t>
            </a:r>
          </a:p>
          <a:p>
            <a:pPr lvl="2"/>
            <a:r>
              <a:rPr lang="tr-TR" b="1" dirty="0" err="1" smtClean="0"/>
              <a:t>ogrenci</a:t>
            </a:r>
            <a:r>
              <a:rPr lang="tr-TR" b="1" dirty="0" smtClean="0"/>
              <a:t> no</a:t>
            </a:r>
            <a:r>
              <a:rPr lang="en-US" dirty="0" smtClean="0"/>
              <a:t>: </a:t>
            </a:r>
            <a:r>
              <a:rPr lang="tr-TR" dirty="0" smtClean="0"/>
              <a:t>arada boşluk kullanılmamalı </a:t>
            </a:r>
            <a:r>
              <a:rPr lang="tr-TR" dirty="0" smtClean="0">
                <a:solidFill>
                  <a:srgbClr val="00B050"/>
                </a:solidFill>
              </a:rPr>
              <a:t>(</a:t>
            </a:r>
            <a:r>
              <a:rPr lang="tr-TR" dirty="0" err="1" smtClean="0">
                <a:solidFill>
                  <a:srgbClr val="00B050"/>
                </a:solidFill>
              </a:rPr>
              <a:t>ogrenci</a:t>
            </a:r>
            <a:r>
              <a:rPr lang="tr-TR" dirty="0" smtClean="0">
                <a:solidFill>
                  <a:srgbClr val="00B050"/>
                </a:solidFill>
              </a:rPr>
              <a:t>_no)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endParaRPr lang="en-US" dirty="0" smtClean="0"/>
          </a:p>
          <a:p>
            <a:pPr lvl="1"/>
            <a:r>
              <a:rPr lang="tr-TR" dirty="0" smtClean="0"/>
              <a:t>Değişken isimleri büyük/küçük harf duyarlıdır</a:t>
            </a:r>
            <a:endParaRPr lang="en-US" dirty="0" smtClean="0"/>
          </a:p>
          <a:p>
            <a:pPr lvl="2"/>
            <a:r>
              <a:rPr lang="tr-TR" dirty="0" smtClean="0"/>
              <a:t>toplam</a:t>
            </a:r>
            <a:r>
              <a:rPr lang="en-US" dirty="0" smtClean="0"/>
              <a:t>, </a:t>
            </a:r>
            <a:r>
              <a:rPr lang="tr-TR" dirty="0" smtClean="0"/>
              <a:t>Toplam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toplaM</a:t>
            </a:r>
            <a:r>
              <a:rPr lang="en-US" dirty="0" smtClean="0"/>
              <a:t> </a:t>
            </a:r>
            <a:r>
              <a:rPr lang="tr-TR" dirty="0" smtClean="0"/>
              <a:t>hepsi farklı değişkenlerdir.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4B6B31-DE7F-43B5-AE76-8F75FC905F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en-US" smtClean="0"/>
              <a:t>Program</a:t>
            </a:r>
            <a:r>
              <a:rPr lang="tr-TR" smtClean="0"/>
              <a:t>lama Dilleri</a:t>
            </a:r>
            <a:r>
              <a:rPr lang="en-US" smtClean="0"/>
              <a:t>(PL)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4963" y="1114425"/>
            <a:ext cx="8470900" cy="5430838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Programlama dilleri algoritmaları bilgisayarlara uygulamak için kullanılan kurallar bütünüdür.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Bu kurallar </a:t>
            </a:r>
            <a:r>
              <a:rPr lang="tr-TR" dirty="0" err="1" smtClean="0">
                <a:solidFill>
                  <a:srgbClr val="FF0000"/>
                </a:solidFill>
              </a:rPr>
              <a:t>syntax</a:t>
            </a:r>
            <a:r>
              <a:rPr lang="tr-TR" dirty="0" smtClean="0"/>
              <a:t> olarak adlandırılır. (veya programlama dilinin </a:t>
            </a:r>
            <a:r>
              <a:rPr lang="tr-TR" dirty="0" smtClean="0">
                <a:solidFill>
                  <a:srgbClr val="FF0000"/>
                </a:solidFill>
              </a:rPr>
              <a:t>yazım kuralları </a:t>
            </a:r>
            <a:r>
              <a:rPr lang="tr-TR" dirty="0" smtClean="0"/>
              <a:t>olarak isimlendirilir.)</a:t>
            </a:r>
            <a:endParaRPr lang="en-US" dirty="0" smtClean="0"/>
          </a:p>
          <a:p>
            <a:pPr marL="914400" lvl="1" indent="-457200"/>
            <a:r>
              <a:rPr lang="tr-TR" dirty="0" smtClean="0"/>
              <a:t>Her programlama dilinin kendine has yazım kuralları vardır. </a:t>
            </a:r>
            <a:endParaRPr lang="en-US" dirty="0" smtClean="0"/>
          </a:p>
          <a:p>
            <a:pPr marL="914400" lvl="1" indent="-457200"/>
            <a:endParaRPr lang="tr-TR" dirty="0" smtClean="0"/>
          </a:p>
          <a:p>
            <a:pPr marL="914400" lvl="1" indent="-457200"/>
            <a:r>
              <a:rPr lang="tr-TR" dirty="0" err="1" smtClean="0"/>
              <a:t>Syntax</a:t>
            </a:r>
            <a:r>
              <a:rPr lang="tr-TR" dirty="0" smtClean="0"/>
              <a:t>: yazım kuralı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5F297-F794-4DFE-9FD0-2CEC7EC97FA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Tam sayılar </a:t>
            </a:r>
          </a:p>
          <a:p>
            <a:pPr lvl="1"/>
            <a:r>
              <a:rPr lang="tr-TR" dirty="0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nt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uint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short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ushort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long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ulong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byte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sbyte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smtClean="0"/>
              <a:t>Virgüllü sayılar (gerçek sayılar)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C00000"/>
                </a:solidFill>
              </a:rPr>
              <a:t>f</a:t>
            </a:r>
            <a:r>
              <a:rPr lang="en-US" dirty="0" err="1" smtClean="0">
                <a:solidFill>
                  <a:srgbClr val="C00000"/>
                </a:solidFill>
              </a:rPr>
              <a:t>loat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double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decimal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err="1" smtClean="0"/>
              <a:t>Boolean</a:t>
            </a:r>
            <a:r>
              <a:rPr lang="tr-TR" dirty="0" smtClean="0"/>
              <a:t> tipi (doğru/yanlış) (</a:t>
            </a:r>
            <a:r>
              <a:rPr lang="tr-TR" dirty="0" err="1" smtClean="0"/>
              <a:t>true</a:t>
            </a:r>
            <a:r>
              <a:rPr lang="tr-TR" dirty="0" smtClean="0"/>
              <a:t>/</a:t>
            </a:r>
            <a:r>
              <a:rPr lang="tr-TR" dirty="0" err="1" smtClean="0"/>
              <a:t>false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tr-TR" dirty="0" err="1" smtClean="0">
                <a:solidFill>
                  <a:srgbClr val="C00000"/>
                </a:solidFill>
              </a:rPr>
              <a:t>bool</a:t>
            </a:r>
            <a:endParaRPr lang="tr-TR" dirty="0" smtClean="0">
              <a:solidFill>
                <a:srgbClr val="C00000"/>
              </a:solidFill>
            </a:endParaRPr>
          </a:p>
          <a:p>
            <a:r>
              <a:rPr lang="tr-TR" dirty="0" smtClean="0"/>
              <a:t>Yazı tipleri</a:t>
            </a:r>
          </a:p>
          <a:p>
            <a:pPr lvl="1"/>
            <a:r>
              <a:rPr lang="tr-TR" dirty="0" err="1" smtClean="0">
                <a:solidFill>
                  <a:srgbClr val="C00000"/>
                </a:solidFill>
              </a:rPr>
              <a:t>char</a:t>
            </a:r>
            <a:endParaRPr lang="tr-TR" dirty="0" smtClean="0">
              <a:solidFill>
                <a:srgbClr val="C00000"/>
              </a:solidFill>
            </a:endParaRPr>
          </a:p>
          <a:p>
            <a:pPr lvl="1"/>
            <a:r>
              <a:rPr lang="tr-TR" dirty="0" err="1" smtClean="0">
                <a:solidFill>
                  <a:srgbClr val="C00000"/>
                </a:solidFill>
              </a:rPr>
              <a:t>string</a:t>
            </a:r>
            <a:endParaRPr lang="tr-TR" dirty="0" smtClean="0">
              <a:solidFill>
                <a:srgbClr val="C00000"/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C# Temel Veri Tipleri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Haftaya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tipleri ve özellikleri</a:t>
            </a:r>
          </a:p>
          <a:p>
            <a:r>
              <a:rPr lang="tr-TR" dirty="0" smtClean="0"/>
              <a:t>Değişken tanımlama ve değer atama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 </a:t>
            </a:r>
            <a:r>
              <a:rPr lang="tr-TR" dirty="0" smtClean="0">
                <a:solidFill>
                  <a:srgbClr val="FF0000"/>
                </a:solidFill>
              </a:rPr>
              <a:t>     si </a:t>
            </a:r>
            <a:r>
              <a:rPr lang="tr-TR" dirty="0" err="1">
                <a:solidFill>
                  <a:srgbClr val="FF0000"/>
                </a:solidFill>
              </a:rPr>
              <a:t>şarp</a:t>
            </a:r>
            <a:r>
              <a:rPr lang="tr-TR" dirty="0">
                <a:solidFill>
                  <a:srgbClr val="FF0000"/>
                </a:solidFill>
              </a:rPr>
              <a:t> diye </a:t>
            </a:r>
            <a:r>
              <a:rPr lang="tr-TR" dirty="0" smtClean="0">
                <a:solidFill>
                  <a:srgbClr val="FF0000"/>
                </a:solidFill>
              </a:rPr>
              <a:t>okunur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:)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Microsoft tarafından geliştirilmiş olan bir programlama dilidir. </a:t>
            </a:r>
            <a:endParaRPr lang="tr-TR" dirty="0" smtClean="0"/>
          </a:p>
          <a:p>
            <a:r>
              <a:rPr lang="tr-TR" dirty="0" smtClean="0"/>
              <a:t>C</a:t>
            </a:r>
            <a:r>
              <a:rPr lang="tr-TR" dirty="0"/>
              <a:t>++ ve Java dillerine oldukça benzer, ancak C#'</a:t>
            </a:r>
            <a:r>
              <a:rPr lang="tr-TR" dirty="0" err="1"/>
              <a:t>ın</a:t>
            </a:r>
            <a:r>
              <a:rPr lang="tr-TR" dirty="0"/>
              <a:t> bu dillere benzerliği yanında farkları da vardır. </a:t>
            </a:r>
            <a:endParaRPr lang="tr-TR" dirty="0" smtClean="0"/>
          </a:p>
          <a:p>
            <a:r>
              <a:rPr lang="tr-TR" dirty="0" smtClean="0"/>
              <a:t>C</a:t>
            </a:r>
            <a:r>
              <a:rPr lang="tr-TR" dirty="0"/>
              <a:t>#, </a:t>
            </a:r>
            <a:endParaRPr lang="tr-TR" dirty="0" smtClean="0"/>
          </a:p>
          <a:p>
            <a:pPr lvl="1"/>
            <a:r>
              <a:rPr lang="tr-TR" dirty="0" smtClean="0"/>
              <a:t>C</a:t>
            </a:r>
            <a:r>
              <a:rPr lang="tr-TR" dirty="0"/>
              <a:t>++'dan farklı olarak % 100 nesne yönelim tekniğine sahiptir. </a:t>
            </a:r>
            <a:endParaRPr lang="tr-TR" dirty="0" smtClean="0"/>
          </a:p>
          <a:p>
            <a:pPr lvl="1"/>
            <a:r>
              <a:rPr lang="tr-TR" dirty="0" smtClean="0"/>
              <a:t>Java'dan </a:t>
            </a:r>
            <a:r>
              <a:rPr lang="tr-TR" dirty="0"/>
              <a:t>farklı olarak ise </a:t>
            </a:r>
            <a:r>
              <a:rPr lang="tr-TR" dirty="0" err="1"/>
              <a:t>C#'ta</a:t>
            </a:r>
            <a:r>
              <a:rPr lang="tr-TR" dirty="0"/>
              <a:t> gösterici (</a:t>
            </a:r>
            <a:r>
              <a:rPr lang="tr-TR" dirty="0" err="1"/>
              <a:t>pointer</a:t>
            </a:r>
            <a:r>
              <a:rPr lang="tr-TR" dirty="0"/>
              <a:t>) kullanılabilir. Böylelikle eski yazılım bileşenleriyle uyumlu bir şekilde çalışılabilir.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.NET </a:t>
            </a:r>
            <a:r>
              <a:rPr lang="tr-TR" dirty="0" smtClean="0"/>
              <a:t>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C# kodları, </a:t>
            </a:r>
            <a:r>
              <a:rPr lang="tr-TR" dirty="0" smtClean="0"/>
              <a:t>normal programlama dillerinden </a:t>
            </a:r>
            <a:r>
              <a:rPr lang="tr-TR" dirty="0"/>
              <a:t>farklı olarak direkt makine koduna </a:t>
            </a:r>
            <a:r>
              <a:rPr lang="tr-TR" dirty="0" smtClean="0"/>
              <a:t>derlenmez.</a:t>
            </a:r>
          </a:p>
          <a:p>
            <a:pPr lvl="1"/>
            <a:r>
              <a:rPr lang="tr-TR" dirty="0" smtClean="0"/>
              <a:t>Önce</a:t>
            </a:r>
            <a:r>
              <a:rPr lang="tr-TR" dirty="0"/>
              <a:t> </a:t>
            </a:r>
            <a:r>
              <a:rPr lang="tr-TR" i="1" dirty="0"/>
              <a:t>IL</a:t>
            </a:r>
            <a:r>
              <a:rPr lang="tr-TR" dirty="0"/>
              <a:t> </a:t>
            </a:r>
            <a:r>
              <a:rPr lang="tr-TR" dirty="0" smtClean="0"/>
              <a:t>(</a:t>
            </a:r>
            <a:r>
              <a:rPr lang="en-US" dirty="0" smtClean="0"/>
              <a:t>Intermediate Language</a:t>
            </a:r>
            <a:r>
              <a:rPr lang="tr-TR" dirty="0" smtClean="0"/>
              <a:t>) denilen </a:t>
            </a:r>
            <a:r>
              <a:rPr lang="tr-TR" dirty="0"/>
              <a:t>bir ara koda derlenir. </a:t>
            </a:r>
            <a:endParaRPr lang="tr-TR" dirty="0" smtClean="0"/>
          </a:p>
          <a:p>
            <a:pPr lvl="1"/>
            <a:r>
              <a:rPr lang="tr-TR" dirty="0" smtClean="0"/>
              <a:t>Derlenen bu </a:t>
            </a:r>
            <a:r>
              <a:rPr lang="tr-TR" dirty="0"/>
              <a:t>kodun dosyasına </a:t>
            </a:r>
            <a:r>
              <a:rPr lang="tr-TR" sz="2700" b="1" dirty="0" err="1">
                <a:solidFill>
                  <a:srgbClr val="FF0000"/>
                </a:solidFill>
              </a:rPr>
              <a:t>assembly</a:t>
            </a:r>
            <a:r>
              <a:rPr lang="tr-TR" dirty="0"/>
              <a:t> denir ve uzantısı </a:t>
            </a:r>
            <a:r>
              <a:rPr lang="tr-TR" b="1" dirty="0" err="1" smtClean="0">
                <a:solidFill>
                  <a:srgbClr val="FF0000"/>
                </a:solidFill>
              </a:rPr>
              <a:t>exe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/>
              <a:t>veya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dll</a:t>
            </a:r>
            <a:r>
              <a:rPr lang="tr-TR" dirty="0" err="1" smtClean="0"/>
              <a:t>'dir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Bu program çalıştırılmak istendiğinde </a:t>
            </a:r>
            <a:r>
              <a:rPr lang="tr-TR" dirty="0" smtClean="0">
                <a:solidFill>
                  <a:srgbClr val="0070C0"/>
                </a:solidFill>
              </a:rPr>
              <a:t>.Net </a:t>
            </a:r>
            <a:r>
              <a:rPr lang="tr-TR" dirty="0">
                <a:solidFill>
                  <a:srgbClr val="0070C0"/>
                </a:solidFill>
              </a:rPr>
              <a:t>Framework</a:t>
            </a:r>
            <a:r>
              <a:rPr lang="tr-TR" dirty="0"/>
              <a:t> devreye girer ve IL kodu makine koduna dönüştürür, </a:t>
            </a:r>
            <a:r>
              <a:rPr lang="tr-TR" dirty="0" smtClean="0"/>
              <a:t>böylelikle bilgisayar kodu anlayabilir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yüzden </a:t>
            </a:r>
            <a:r>
              <a:rPr lang="tr-TR" dirty="0" smtClean="0"/>
              <a:t>yazdığımız </a:t>
            </a:r>
            <a:r>
              <a:rPr lang="tr-TR" dirty="0"/>
              <a:t>programın bir bilgisayarda çalışması için o bilgisayarda </a:t>
            </a:r>
            <a:r>
              <a:rPr lang="tr-TR" dirty="0">
                <a:solidFill>
                  <a:srgbClr val="0070C0"/>
                </a:solidFill>
              </a:rPr>
              <a:t>.Net Framework</a:t>
            </a:r>
            <a:r>
              <a:rPr lang="tr-TR" dirty="0"/>
              <a:t> programının kurulu olması </a:t>
            </a:r>
            <a:r>
              <a:rPr lang="tr-TR" dirty="0" smtClean="0"/>
              <a:t>gerekir.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 kodunun çalıştırılması</a:t>
            </a:r>
            <a:endParaRPr lang="tr-TR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202121723"/>
              </p:ext>
            </p:extLst>
          </p:nvPr>
        </p:nvGraphicFramePr>
        <p:xfrm>
          <a:off x="1541253" y="16709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.NET 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.Net Framework, oluşturduğu makine kodlarını geçici bir süreliğine belleğe koyar, eğer aynı kodlar tekrar çalıştırılmak istenirse tekrar IL koddan makine koduna dönüşüm yapmak yerine bu belleğe kaydettiği makine kodlarını kullanır. </a:t>
            </a:r>
          </a:p>
          <a:p>
            <a:pPr lvl="1"/>
            <a:r>
              <a:rPr lang="tr-TR" dirty="0" smtClean="0"/>
              <a:t>Bu yüzden oluşturduğumuz programımızı ilk çalıştırdığımız zaman programımız biraz yavaş çalışabilir, ancak daha sonraki çalışmalarda oldukça hızlanacaktır.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 ile yapabileceklerimiz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Konsol </a:t>
            </a:r>
            <a:r>
              <a:rPr lang="tr-TR" dirty="0"/>
              <a:t>uygulaması geliştirme</a:t>
            </a:r>
          </a:p>
          <a:p>
            <a:r>
              <a:rPr lang="tr-TR" dirty="0"/>
              <a:t>Windows uygulaması geliştirme</a:t>
            </a:r>
          </a:p>
          <a:p>
            <a:r>
              <a:rPr lang="tr-TR" dirty="0"/>
              <a:t>ASP.NET uygulaması geliştirme</a:t>
            </a:r>
          </a:p>
          <a:p>
            <a:r>
              <a:rPr lang="tr-TR" dirty="0"/>
              <a:t>Web servisleri yazma</a:t>
            </a:r>
          </a:p>
          <a:p>
            <a:r>
              <a:rPr lang="tr-TR" dirty="0"/>
              <a:t>Mobil uygulama geliştirme (PDA, cep telefonları vb. için)</a:t>
            </a:r>
          </a:p>
          <a:p>
            <a:r>
              <a:rPr lang="tr-TR" dirty="0"/>
              <a:t>DLL yazma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Program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SelamVer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"Merhaba Sınıf!"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6977</TotalTime>
  <Words>1033</Words>
  <Application>Microsoft Office PowerPoint</Application>
  <PresentationFormat>Ekran Gösterisi (4:3)</PresentationFormat>
  <Paragraphs>392</Paragraphs>
  <Slides>32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0" baseType="lpstr">
      <vt:lpstr>Calibri</vt:lpstr>
      <vt:lpstr>Comic Sans MS</vt:lpstr>
      <vt:lpstr>Consolas</vt:lpstr>
      <vt:lpstr>Courier New</vt:lpstr>
      <vt:lpstr>Times New Roman</vt:lpstr>
      <vt:lpstr>Verdana</vt:lpstr>
      <vt:lpstr>Wingdings</vt:lpstr>
      <vt:lpstr>Blank Presentation</vt:lpstr>
      <vt:lpstr>PROGRAMLAMA TEMELLERİ</vt:lpstr>
      <vt:lpstr>Bugünkü konular</vt:lpstr>
      <vt:lpstr>Programlama Dilleri(PL)</vt:lpstr>
      <vt:lpstr>C#      si şarp diye okunur :)</vt:lpstr>
      <vt:lpstr>.NET Framework</vt:lpstr>
      <vt:lpstr>C# kodunun çalıştırılması</vt:lpstr>
      <vt:lpstr>.NET Framework</vt:lpstr>
      <vt:lpstr>C# ile yapabileceklerimiz</vt:lpstr>
      <vt:lpstr>İlk Program</vt:lpstr>
      <vt:lpstr>Program Başlangıcı</vt:lpstr>
      <vt:lpstr>{  }   Süslü Parantezler</vt:lpstr>
      <vt:lpstr>Ana Metod</vt:lpstr>
      <vt:lpstr>Çalışan Kod</vt:lpstr>
      <vt:lpstr>Programın İkinci Versiyonu</vt:lpstr>
      <vt:lpstr>using Deyimi</vt:lpstr>
      <vt:lpstr>using Deyimi</vt:lpstr>
      <vt:lpstr>Programın Üçüncü Versiyonu</vt:lpstr>
      <vt:lpstr>ReadLine Metodu</vt:lpstr>
      <vt:lpstr>Örnek C# Programı</vt:lpstr>
      <vt:lpstr>Örnek C# Programını anlama</vt:lpstr>
      <vt:lpstr>Örnek C# Programını anlama (devam)</vt:lpstr>
      <vt:lpstr>Örnek C# Programını anlama (devam)</vt:lpstr>
      <vt:lpstr>Örnek C# programının Çalışması</vt:lpstr>
      <vt:lpstr>Örnek C# programının Çalışması</vt:lpstr>
      <vt:lpstr>C# Program Yapısı</vt:lpstr>
      <vt:lpstr>Değişken Nedir?</vt:lpstr>
      <vt:lpstr>Değişken Tanımlama</vt:lpstr>
      <vt:lpstr>Değişken İsimleri</vt:lpstr>
      <vt:lpstr>Değişken İsimleri (devam)</vt:lpstr>
      <vt:lpstr>C# Temel Veri Tipleri</vt:lpstr>
      <vt:lpstr>Haftaya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1032</cp:revision>
  <dcterms:created xsi:type="dcterms:W3CDTF">1999-11-19T17:16:32Z</dcterms:created>
  <dcterms:modified xsi:type="dcterms:W3CDTF">2015-09-25T20:08:38Z</dcterms:modified>
</cp:coreProperties>
</file>