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06" r:id="rId2"/>
    <p:sldId id="528" r:id="rId3"/>
    <p:sldId id="584" r:id="rId4"/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9CCFF"/>
    <a:srgbClr val="FFFF99"/>
    <a:srgbClr val="FFCC00"/>
    <a:srgbClr val="FFFFCC"/>
    <a:srgbClr val="66CCFF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7B8FFC-4D21-4AE0-B8EF-1043FEAF7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4909C-A866-43FE-9049-4B4A33B32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8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4909C-A866-43FE-9049-4B4A33B326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66585-18AA-477D-BE5F-A520138AF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0B7A2-8642-4C74-8F0D-59D77EBC1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84794-D63C-4812-BC5E-032286D39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685800" y="949325"/>
            <a:ext cx="7772400" cy="5146675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C8D0E-A561-4211-9659-AD1AE06EB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28A52-D71A-4270-A1AD-678CE311F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2934-C5B0-4CB4-9722-9D18F75C3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843AC-C2DC-4B29-9A0C-69040E54B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88110-A5D5-4062-AAD4-55A6343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DF66-C208-430D-A5CE-C65E6B66D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26EB5-628F-4BB5-A378-DE70E1E2A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3854-70A5-46D1-8749-E0134A58B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A6951-E572-42D3-9857-0AF4884C3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0D3A8-51DE-4FB9-B4AD-3D404C80E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9BBE8CC-F4F7-4E76-8143-2C704C173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852650" y="2225865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TEMELLERİ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66585-18AA-477D-BE5F-A520138AF41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F74B5-84ED-4B10-960A-ECB64C7DCDC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8107362" cy="593725"/>
          </a:xfrm>
        </p:spPr>
        <p:txBody>
          <a:bodyPr/>
          <a:lstStyle/>
          <a:p>
            <a:r>
              <a:rPr lang="tr-TR" dirty="0" err="1" smtClean="0"/>
              <a:t>ulong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949325"/>
            <a:ext cx="8493125" cy="242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İşaretsiz uzun tam sayıları ifade eder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Sadece pozitif olabilir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8 </a:t>
            </a:r>
            <a:r>
              <a:rPr lang="tr-TR" dirty="0" err="1" smtClean="0"/>
              <a:t>byte</a:t>
            </a:r>
            <a:r>
              <a:rPr lang="tr-TR" dirty="0" smtClean="0"/>
              <a:t>: 0 dan 18,446,744,073,709,551,615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C#’ta ifade tarzı: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800" b="1" dirty="0" err="1" smtClean="0">
                <a:latin typeface="Courier New" pitchFamily="49" charset="0"/>
              </a:rPr>
              <a:t>ulong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</a:rPr>
              <a:t> UInt64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6175" y="3713926"/>
            <a:ext cx="6973888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ulong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;   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</a:rPr>
              <a:t>100</a:t>
            </a:r>
            <a:r>
              <a:rPr lang="tr-TR" sz="2000" b="1" dirty="0" smtClean="0">
                <a:latin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positi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 </a:t>
            </a: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-</a:t>
            </a:r>
            <a:r>
              <a:rPr lang="en-US" sz="2000" b="1" dirty="0" smtClean="0">
                <a:latin typeface="Courier New" pitchFamily="49" charset="0"/>
              </a:rPr>
              <a:t>20</a:t>
            </a:r>
            <a:r>
              <a:rPr lang="tr-TR" sz="2000" b="1" dirty="0" smtClean="0">
                <a:latin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 smtClean="0">
                <a:solidFill>
                  <a:srgbClr val="FF0000"/>
                </a:solidFill>
                <a:latin typeface="Courier New" pitchFamily="49" charset="0"/>
              </a:rPr>
              <a:t>hata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u="sng" dirty="0" err="1" smtClean="0">
                <a:latin typeface="Courier New" pitchFamily="49" charset="0"/>
              </a:rPr>
              <a:t>negati</a:t>
            </a:r>
            <a:r>
              <a:rPr lang="tr-TR" sz="2000" b="1" u="sng" dirty="0" smtClean="0">
                <a:latin typeface="Courier New" pitchFamily="49" charset="0"/>
              </a:rPr>
              <a:t>f olamaz!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146174" y="5336351"/>
            <a:ext cx="7626889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ulong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top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32000</a:t>
            </a:r>
            <a:r>
              <a:rPr lang="tr-TR" sz="2000" b="1" dirty="0" smtClean="0">
                <a:latin typeface="Courier New" pitchFamily="49" charset="0"/>
              </a:rPr>
              <a:t>UL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kodlama sırasında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4234" y="4433964"/>
            <a:ext cx="6211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</p:spTree>
    <p:extLst>
      <p:ext uri="{BB962C8B-B14F-4D97-AF65-F5344CB8AC3E}">
        <p14:creationId xmlns:p14="http://schemas.microsoft.com/office/powerpoint/2010/main" val="25554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F74B5-84ED-4B10-960A-ECB64C7DCD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8107362" cy="593725"/>
          </a:xfrm>
        </p:spPr>
        <p:txBody>
          <a:bodyPr/>
          <a:lstStyle/>
          <a:p>
            <a:r>
              <a:rPr lang="tr-TR" dirty="0" err="1" smtClean="0"/>
              <a:t>sbyte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949325"/>
            <a:ext cx="8493125" cy="242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smtClean="0"/>
              <a:t>Bir </a:t>
            </a:r>
            <a:r>
              <a:rPr lang="tr-TR" sz="2400" dirty="0" err="1" smtClean="0"/>
              <a:t>byte</a:t>
            </a:r>
            <a:r>
              <a:rPr lang="tr-TR" sz="2400" dirty="0" smtClean="0"/>
              <a:t> tam sayıları ifade eder (çok kısa </a:t>
            </a:r>
            <a:r>
              <a:rPr lang="tr-TR" sz="2400" dirty="0" err="1" smtClean="0"/>
              <a:t>integer</a:t>
            </a:r>
            <a:r>
              <a:rPr lang="tr-TR" sz="2400" dirty="0" smtClean="0"/>
              <a:t>)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tr-TR" sz="2000" dirty="0" smtClean="0"/>
              <a:t>Hem negatif hem pozitif olabilir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1 </a:t>
            </a:r>
            <a:r>
              <a:rPr lang="tr-TR" sz="2000" dirty="0" err="1" smtClean="0"/>
              <a:t>byte</a:t>
            </a:r>
            <a:r>
              <a:rPr lang="tr-TR" sz="2000" dirty="0" smtClean="0"/>
              <a:t>: -128 den 127’ye kadar toplam 256 sayı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tr-TR" sz="2400" dirty="0" smtClean="0"/>
              <a:t>C#’ta ifade tarzı:</a:t>
            </a:r>
            <a:endParaRPr lang="en-US" sz="2400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400" b="1" dirty="0" err="1" smtClean="0">
                <a:latin typeface="Courier New" pitchFamily="49" charset="0"/>
              </a:rPr>
              <a:t>sbyte</a:t>
            </a:r>
            <a:r>
              <a:rPr lang="tr-TR" sz="2400" b="1" dirty="0" smtClean="0">
                <a:latin typeface="Courier New" pitchFamily="49" charset="0"/>
              </a:rPr>
              <a:t> </a:t>
            </a:r>
            <a:r>
              <a:rPr lang="tr-TR" sz="2400" b="1" dirty="0" smtClean="0">
                <a:solidFill>
                  <a:schemeClr val="tx1"/>
                </a:solidFill>
                <a:latin typeface="Courier New" pitchFamily="49" charset="0"/>
              </a:rPr>
              <a:t>veya</a:t>
            </a:r>
            <a:r>
              <a:rPr lang="tr-TR" sz="2400" b="1" dirty="0" smtClean="0">
                <a:latin typeface="Courier New" pitchFamily="49" charset="0"/>
              </a:rPr>
              <a:t> </a:t>
            </a:r>
            <a:r>
              <a:rPr lang="tr-TR" sz="2400" b="1" dirty="0" err="1" smtClean="0">
                <a:latin typeface="Courier New" pitchFamily="49" charset="0"/>
              </a:rPr>
              <a:t>SByte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sz="2400" dirty="0" smtClean="0"/>
              <a:t>Örnek</a:t>
            </a:r>
            <a:r>
              <a:rPr lang="en-US" sz="2400" dirty="0" smtClean="0"/>
              <a:t>:</a:t>
            </a:r>
            <a:endParaRPr lang="en-US" sz="2400" b="1" dirty="0" smtClean="0">
              <a:solidFill>
                <a:srgbClr val="0099FF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6175" y="3713926"/>
            <a:ext cx="6973888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sbyte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;   /* </a:t>
            </a:r>
            <a:r>
              <a:rPr lang="tr-TR" sz="2000" b="1" dirty="0">
                <a:latin typeface="Courier New" pitchFamily="49" charset="0"/>
              </a:rPr>
              <a:t>işaretli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100; /* </a:t>
            </a:r>
            <a:r>
              <a:rPr lang="en-US" sz="2000" b="1" dirty="0" err="1">
                <a:latin typeface="Courier New" pitchFamily="49" charset="0"/>
              </a:rPr>
              <a:t>positi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 </a:t>
            </a: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-20; /* </a:t>
            </a:r>
            <a:r>
              <a:rPr lang="en-US" sz="2000" b="1" dirty="0" err="1">
                <a:latin typeface="Courier New" pitchFamily="49" charset="0"/>
              </a:rPr>
              <a:t>negati</a:t>
            </a:r>
            <a:r>
              <a:rPr lang="tr-TR" sz="2000" b="1" dirty="0">
                <a:latin typeface="Courier New" pitchFamily="49" charset="0"/>
              </a:rPr>
              <a:t>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olabilir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146175" y="5336351"/>
            <a:ext cx="7273206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sbyte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top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32; </a:t>
            </a:r>
            <a:r>
              <a:rPr lang="tr-TR" sz="2000" b="1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kodlama sırasında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649954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F74B5-84ED-4B10-960A-ECB64C7DCDC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8107362" cy="593725"/>
          </a:xfrm>
        </p:spPr>
        <p:txBody>
          <a:bodyPr/>
          <a:lstStyle/>
          <a:p>
            <a:r>
              <a:rPr lang="tr-TR" dirty="0" err="1" smtClean="0"/>
              <a:t>byte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949325"/>
            <a:ext cx="8493125" cy="242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1 </a:t>
            </a:r>
            <a:r>
              <a:rPr lang="tr-TR" dirty="0" err="1" smtClean="0"/>
              <a:t>byte</a:t>
            </a:r>
            <a:r>
              <a:rPr lang="tr-TR" dirty="0" smtClean="0"/>
              <a:t> işaretsiz çok kısa tam sayıları ifade eder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Sadece pozitif olabilir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1 </a:t>
            </a:r>
            <a:r>
              <a:rPr lang="tr-TR" dirty="0" err="1" smtClean="0"/>
              <a:t>byte</a:t>
            </a:r>
            <a:r>
              <a:rPr lang="tr-TR" dirty="0" smtClean="0"/>
              <a:t>: 0 dan 255’e kadar toplam 256 değer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C#’ta ifade tarzı: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800" b="1" dirty="0" err="1" smtClean="0">
                <a:latin typeface="Courier New" pitchFamily="49" charset="0"/>
              </a:rPr>
              <a:t>byte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tr-TR" sz="2800" b="1" dirty="0" err="1" smtClean="0">
                <a:latin typeface="Courier New" pitchFamily="49" charset="0"/>
              </a:rPr>
              <a:t>Byte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6175" y="3713926"/>
            <a:ext cx="6973888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byte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;   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</a:rPr>
              <a:t>100;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 smtClean="0">
                <a:latin typeface="Courier New" pitchFamily="49" charset="0"/>
              </a:rPr>
              <a:t>po</a:t>
            </a:r>
            <a:r>
              <a:rPr lang="tr-TR" sz="2000" b="1" dirty="0" smtClean="0">
                <a:latin typeface="Courier New" pitchFamily="49" charset="0"/>
              </a:rPr>
              <a:t>z</a:t>
            </a:r>
            <a:r>
              <a:rPr lang="en-US" sz="2000" b="1" dirty="0" err="1" smtClean="0">
                <a:latin typeface="Courier New" pitchFamily="49" charset="0"/>
              </a:rPr>
              <a:t>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 </a:t>
            </a: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-</a:t>
            </a:r>
            <a:r>
              <a:rPr lang="en-US" sz="2000" b="1" dirty="0" smtClean="0">
                <a:latin typeface="Courier New" pitchFamily="49" charset="0"/>
              </a:rPr>
              <a:t>20;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 smtClean="0">
                <a:solidFill>
                  <a:srgbClr val="FF0000"/>
                </a:solidFill>
                <a:latin typeface="Courier New" pitchFamily="49" charset="0"/>
              </a:rPr>
              <a:t>hata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u="sng" dirty="0" err="1" smtClean="0">
                <a:latin typeface="Courier New" pitchFamily="49" charset="0"/>
              </a:rPr>
              <a:t>negati</a:t>
            </a:r>
            <a:r>
              <a:rPr lang="tr-TR" sz="2000" b="1" u="sng" dirty="0" smtClean="0">
                <a:latin typeface="Courier New" pitchFamily="49" charset="0"/>
              </a:rPr>
              <a:t>f olamaz!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146174" y="5336351"/>
            <a:ext cx="7626889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byte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toplam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32; </a:t>
            </a:r>
            <a:r>
              <a:rPr lang="tr-TR" sz="2000" b="1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kodlama sırasında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4234" y="4433964"/>
            <a:ext cx="6211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</p:spTree>
    <p:extLst>
      <p:ext uri="{BB962C8B-B14F-4D97-AF65-F5344CB8AC3E}">
        <p14:creationId xmlns:p14="http://schemas.microsoft.com/office/powerpoint/2010/main" val="29778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FBDB1-6269-4D52-8CDB-A9DDCC8F46B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tr-TR" smtClean="0"/>
              <a:t>Virgüllü sayılar - float</a:t>
            </a:r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001713"/>
            <a:ext cx="8393113" cy="2906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Gerçek sayıları ifade eder (virgüllü kısmıyla)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Positi</a:t>
            </a:r>
            <a:r>
              <a:rPr lang="tr-TR" dirty="0" smtClean="0"/>
              <a:t>f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negati</a:t>
            </a:r>
            <a:r>
              <a:rPr lang="tr-TR" dirty="0" smtClean="0"/>
              <a:t>f</a:t>
            </a:r>
            <a:r>
              <a:rPr lang="en-US" dirty="0" smtClean="0"/>
              <a:t> </a:t>
            </a:r>
            <a:r>
              <a:rPr lang="tr-TR" dirty="0" smtClean="0"/>
              <a:t>olabilir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: ±1.5e−45 </a:t>
            </a:r>
            <a:r>
              <a:rPr lang="tr-TR" dirty="0" err="1" smtClean="0"/>
              <a:t>to</a:t>
            </a:r>
            <a:r>
              <a:rPr lang="tr-TR" dirty="0" smtClean="0"/>
              <a:t> ±3.4e38 (7 basamak)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 de virgüllü sayıların ifade tarzı: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loat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b="1" dirty="0" err="1" smtClean="0">
                <a:latin typeface="Courier New" pitchFamily="49" charset="0"/>
                <a:cs typeface="Courier New" pitchFamily="49" charset="0"/>
              </a:rPr>
              <a:t>Single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812800" y="3879850"/>
            <a:ext cx="7453313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latin typeface="Courier New" pitchFamily="49" charset="0"/>
              </a:rPr>
              <a:t> f;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f = </a:t>
            </a:r>
            <a:r>
              <a:rPr lang="en-US" sz="2000" b="1" dirty="0" smtClean="0">
                <a:latin typeface="Courier New" pitchFamily="49" charset="0"/>
              </a:rPr>
              <a:t>0.12</a:t>
            </a:r>
            <a:r>
              <a:rPr lang="tr-TR" sz="2000" b="1" dirty="0" smtClean="0">
                <a:latin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</a:rPr>
              <a:t>;   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positi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f = -</a:t>
            </a:r>
            <a:r>
              <a:rPr lang="en-US" sz="2000" b="1" dirty="0" smtClean="0">
                <a:latin typeface="Courier New" pitchFamily="49" charset="0"/>
              </a:rPr>
              <a:t>245.56</a:t>
            </a:r>
            <a:r>
              <a:rPr lang="tr-TR" sz="2000" b="1" dirty="0" smtClean="0">
                <a:latin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negati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787400" y="5580063"/>
            <a:ext cx="7466013" cy="71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latin typeface="Courier New" pitchFamily="49" charset="0"/>
              </a:rPr>
              <a:t> f = </a:t>
            </a:r>
            <a:r>
              <a:rPr lang="en-US" sz="2000" b="1" dirty="0" smtClean="0">
                <a:latin typeface="Courier New" pitchFamily="49" charset="0"/>
              </a:rPr>
              <a:t>4.567</a:t>
            </a:r>
            <a:r>
              <a:rPr lang="tr-TR" sz="2000" b="1" dirty="0" smtClean="0">
                <a:latin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kodlama sırasında   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401307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/>
      <p:bldP spid="3850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78EDC-E708-4289-BACF-FD511B2A10D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2250"/>
            <a:ext cx="8094662" cy="901700"/>
          </a:xfrm>
        </p:spPr>
        <p:txBody>
          <a:bodyPr/>
          <a:lstStyle/>
          <a:p>
            <a:r>
              <a:rPr lang="tr-TR" smtClean="0"/>
              <a:t>Daha uzun ve çok hassas virgüllü sayılar- double</a:t>
            </a:r>
            <a:endParaRPr 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1308100"/>
            <a:ext cx="8523288" cy="2760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Standart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2"/>
                </a:solidFill>
              </a:rPr>
              <a:t>double precision floating point</a:t>
            </a:r>
            <a:r>
              <a:rPr lang="en-US" dirty="0" smtClean="0"/>
              <a:t>" (</a:t>
            </a:r>
            <a:r>
              <a:rPr lang="tr-TR" dirty="0" smtClean="0"/>
              <a:t>gerçek</a:t>
            </a:r>
            <a:r>
              <a:rPr lang="en-US" dirty="0" smtClean="0"/>
              <a:t>) </a:t>
            </a:r>
            <a:r>
              <a:rPr lang="tr-TR" dirty="0" smtClean="0"/>
              <a:t>sayılardır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f</a:t>
            </a:r>
            <a:r>
              <a:rPr lang="en-US" dirty="0" err="1" smtClean="0"/>
              <a:t>loat</a:t>
            </a:r>
            <a:r>
              <a:rPr lang="tr-TR" dirty="0" smtClean="0"/>
              <a:t> gibi</a:t>
            </a:r>
            <a:r>
              <a:rPr lang="en-US" dirty="0" smtClean="0"/>
              <a:t>,</a:t>
            </a:r>
            <a:r>
              <a:rPr lang="tr-TR" dirty="0" smtClean="0"/>
              <a:t> fakat çok daha büyük ve hassastır.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8 </a:t>
            </a:r>
            <a:r>
              <a:rPr lang="tr-TR" dirty="0" err="1" smtClean="0"/>
              <a:t>byte</a:t>
            </a:r>
            <a:r>
              <a:rPr lang="tr-TR" dirty="0" smtClean="0"/>
              <a:t> : ±5.0e−324 </a:t>
            </a:r>
            <a:r>
              <a:rPr lang="tr-TR" dirty="0" err="1" smtClean="0"/>
              <a:t>to</a:t>
            </a:r>
            <a:r>
              <a:rPr lang="tr-TR" dirty="0" smtClean="0"/>
              <a:t> ±1.7e308 (15 veya 16 </a:t>
            </a:r>
            <a:r>
              <a:rPr lang="tr-TR" dirty="0" err="1" smtClean="0"/>
              <a:t>byte</a:t>
            </a:r>
            <a:r>
              <a:rPr lang="tr-TR" dirty="0" smtClean="0"/>
              <a:t>)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C#’</a:t>
            </a:r>
            <a:r>
              <a:rPr lang="tr-TR" dirty="0" err="1" smtClean="0"/>
              <a:t>taki</a:t>
            </a:r>
            <a:r>
              <a:rPr lang="tr-TR" dirty="0" smtClean="0"/>
              <a:t> ifade tarzı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ouble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941848" y="4394639"/>
            <a:ext cx="6651625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3.12E+5;   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en-US" sz="2000" b="1" dirty="0">
                <a:latin typeface="Courier New" pitchFamily="49" charset="0"/>
              </a:rPr>
              <a:t>312000.0 */</a:t>
            </a: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-</a:t>
            </a:r>
            <a:r>
              <a:rPr lang="en-US" sz="2000" b="1" dirty="0" smtClean="0">
                <a:latin typeface="Courier New" pitchFamily="49" charset="0"/>
              </a:rPr>
              <a:t>45.678</a:t>
            </a:r>
            <a:r>
              <a:rPr lang="tr-TR" sz="2000" b="1" dirty="0" smtClean="0">
                <a:latin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</a:rPr>
              <a:t>;  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negati</a:t>
            </a:r>
            <a:r>
              <a:rPr lang="tr-TR" sz="2000" b="1" dirty="0">
                <a:latin typeface="Courier New" pitchFamily="49" charset="0"/>
              </a:rPr>
              <a:t>f 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924385" y="6066276"/>
            <a:ext cx="7046433" cy="4001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4.567</a:t>
            </a:r>
            <a:r>
              <a:rPr lang="tr-TR" sz="2000" b="1" dirty="0" smtClean="0">
                <a:latin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ataması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554550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78EDC-E708-4289-BACF-FD511B2A10D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22250"/>
            <a:ext cx="8094662" cy="901700"/>
          </a:xfrm>
        </p:spPr>
        <p:txBody>
          <a:bodyPr/>
          <a:lstStyle/>
          <a:p>
            <a:r>
              <a:rPr lang="tr-TR" dirty="0" err="1" smtClean="0"/>
              <a:t>Decimal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1101066"/>
            <a:ext cx="8523288" cy="308274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Virgüllü sayılar için geliştirilmiş bir tiptir. </a:t>
            </a:r>
          </a:p>
          <a:p>
            <a:pPr lvl="1">
              <a:lnSpc>
                <a:spcPct val="90000"/>
              </a:lnSpc>
            </a:pPr>
            <a:r>
              <a:rPr lang="tr-TR" dirty="0" err="1" smtClean="0"/>
              <a:t>double</a:t>
            </a:r>
            <a:r>
              <a:rPr lang="tr-TR" dirty="0" smtClean="0"/>
              <a:t> ve </a:t>
            </a:r>
            <a:r>
              <a:rPr lang="tr-TR" dirty="0" err="1" smtClean="0"/>
              <a:t>float</a:t>
            </a:r>
            <a:r>
              <a:rPr lang="tr-TR" dirty="0" smtClean="0"/>
              <a:t> tiplerine nispeten aynı alanda çok daha geniş bir değer aralığına sahiptir, ve çok daha hassastır.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8 </a:t>
            </a:r>
            <a:r>
              <a:rPr lang="tr-TR" dirty="0" err="1" smtClean="0"/>
              <a:t>byte</a:t>
            </a:r>
            <a:r>
              <a:rPr lang="tr-TR" dirty="0" smtClean="0"/>
              <a:t> :                                    (28-29 basamak)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C#’</a:t>
            </a:r>
            <a:r>
              <a:rPr lang="tr-TR" dirty="0" err="1" smtClean="0"/>
              <a:t>taki</a:t>
            </a:r>
            <a:r>
              <a:rPr lang="tr-TR" dirty="0" smtClean="0"/>
              <a:t> ifade tarzı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tr-TR" sz="2800" b="1" dirty="0" err="1" smtClean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b="1" dirty="0" err="1" smtClean="0">
                <a:latin typeface="Courier New" pitchFamily="49" charset="0"/>
                <a:cs typeface="Courier New" pitchFamily="49" charset="0"/>
              </a:rPr>
              <a:t>Decimal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690113" y="4394639"/>
            <a:ext cx="7185803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decimal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3.12</a:t>
            </a:r>
            <a:r>
              <a:rPr lang="tr-TR" sz="2000" b="1" dirty="0" smtClean="0">
                <a:latin typeface="Courier New" pitchFamily="49" charset="0"/>
              </a:rPr>
              <a:t>m</a:t>
            </a:r>
            <a:r>
              <a:rPr lang="en-US" sz="2000" b="1" dirty="0" smtClean="0">
                <a:latin typeface="Courier New" pitchFamily="49" charset="0"/>
              </a:rPr>
              <a:t>;   </a:t>
            </a:r>
            <a:r>
              <a:rPr lang="tr-TR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 smtClean="0">
                <a:latin typeface="Courier New" pitchFamily="49" charset="0"/>
              </a:rPr>
              <a:t>pozitif 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-</a:t>
            </a:r>
            <a:r>
              <a:rPr lang="en-US" sz="2000" b="1" dirty="0" smtClean="0">
                <a:latin typeface="Courier New" pitchFamily="49" charset="0"/>
              </a:rPr>
              <a:t>45.67</a:t>
            </a:r>
            <a:r>
              <a:rPr lang="tr-TR" sz="2000" b="1" dirty="0" smtClean="0">
                <a:latin typeface="Courier New" pitchFamily="49" charset="0"/>
              </a:rPr>
              <a:t>m</a:t>
            </a:r>
            <a:r>
              <a:rPr lang="en-US" sz="2000" b="1" dirty="0" smtClean="0">
                <a:latin typeface="Courier New" pitchFamily="49" charset="0"/>
              </a:rPr>
              <a:t>;  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negati</a:t>
            </a:r>
            <a:r>
              <a:rPr lang="tr-TR" sz="2000" b="1" dirty="0">
                <a:latin typeface="Courier New" pitchFamily="49" charset="0"/>
              </a:rPr>
              <a:t>f 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81487" y="5885130"/>
            <a:ext cx="7289331" cy="4001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decimal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4.567</a:t>
            </a:r>
            <a:r>
              <a:rPr lang="tr-TR" sz="2000" b="1" dirty="0" smtClean="0">
                <a:latin typeface="Courier New" pitchFamily="49" charset="0"/>
              </a:rPr>
              <a:t>m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ataması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629" y="2636179"/>
            <a:ext cx="3190966" cy="32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6456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F74B5-84ED-4B10-960A-ECB64C7DCDC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8107362" cy="593725"/>
          </a:xfrm>
        </p:spPr>
        <p:txBody>
          <a:bodyPr/>
          <a:lstStyle/>
          <a:p>
            <a:r>
              <a:rPr lang="tr-TR" dirty="0" err="1" smtClean="0"/>
              <a:t>Boolean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949325"/>
            <a:ext cx="8493125" cy="242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Doğru veya yanlış – 1/0 ifade eder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Sadece </a:t>
            </a:r>
            <a:r>
              <a:rPr lang="tr-TR" dirty="0" err="1" smtClean="0">
                <a:solidFill>
                  <a:srgbClr val="003399"/>
                </a:solidFill>
              </a:rPr>
              <a:t>true</a:t>
            </a:r>
            <a:r>
              <a:rPr lang="tr-TR" dirty="0" smtClean="0"/>
              <a:t> veya </a:t>
            </a:r>
            <a:r>
              <a:rPr lang="tr-TR" dirty="0" err="1" smtClean="0">
                <a:solidFill>
                  <a:srgbClr val="003399"/>
                </a:solidFill>
              </a:rPr>
              <a:t>false</a:t>
            </a:r>
            <a:r>
              <a:rPr lang="tr-TR" dirty="0" smtClean="0"/>
              <a:t> olabilir.  (1 </a:t>
            </a:r>
            <a:r>
              <a:rPr lang="tr-TR" dirty="0" err="1" smtClean="0"/>
              <a:t>byte</a:t>
            </a:r>
            <a:r>
              <a:rPr lang="tr-TR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C#’ta ifade tarzı: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800" b="1" dirty="0" err="1" smtClean="0">
                <a:latin typeface="Courier New" pitchFamily="49" charset="0"/>
              </a:rPr>
              <a:t>bool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tr-TR" sz="2800" b="1" dirty="0" err="1" smtClean="0">
                <a:latin typeface="Courier New" pitchFamily="49" charset="0"/>
              </a:rPr>
              <a:t>Boolean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6175" y="3713926"/>
            <a:ext cx="6973888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gecti</a:t>
            </a:r>
            <a:r>
              <a:rPr lang="en-US" sz="2000" b="1" dirty="0" smtClean="0">
                <a:latin typeface="Courier New" pitchFamily="49" charset="0"/>
              </a:rPr>
              <a:t>;   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gecti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tr-TR" sz="2000" b="1" dirty="0" err="1" smtClean="0">
                <a:latin typeface="Courier New" pitchFamily="49" charset="0"/>
              </a:rPr>
              <a:t>true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tr-TR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 err="1" smtClean="0">
                <a:latin typeface="Courier New" pitchFamily="49" charset="0"/>
              </a:rPr>
              <a:t>true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olabilir</a:t>
            </a:r>
            <a:r>
              <a:rPr lang="en-US" sz="2000" b="1" dirty="0">
                <a:latin typeface="Courier New" pitchFamily="49" charset="0"/>
              </a:rPr>
              <a:t> */ </a:t>
            </a: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gecti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tr-TR" sz="2000" b="1" dirty="0" err="1" smtClean="0">
                <a:latin typeface="Courier New" pitchFamily="49" charset="0"/>
              </a:rPr>
              <a:t>false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 err="1" smtClean="0">
                <a:latin typeface="Courier New" pitchFamily="49" charset="0"/>
              </a:rPr>
              <a:t>false</a:t>
            </a:r>
            <a:r>
              <a:rPr lang="tr-TR" sz="2000" b="1" dirty="0" smtClean="0">
                <a:latin typeface="Courier New" pitchFamily="49" charset="0"/>
              </a:rPr>
              <a:t> olabilir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146174" y="5336351"/>
            <a:ext cx="7626889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bool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gecti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tr-TR" sz="2000" b="1" dirty="0" err="1" smtClean="0">
                <a:latin typeface="Courier New" pitchFamily="49" charset="0"/>
              </a:rPr>
              <a:t>true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kodlama sırasında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484346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CF7B89-F74F-40E3-826C-554C0F9BE3F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60338"/>
            <a:ext cx="7772400" cy="679450"/>
          </a:xfrm>
        </p:spPr>
        <p:txBody>
          <a:bodyPr/>
          <a:lstStyle/>
          <a:p>
            <a:r>
              <a:rPr lang="tr-TR" smtClean="0"/>
              <a:t>Karakter Değişkenler</a:t>
            </a:r>
            <a:endParaRPr lang="en-US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989013"/>
            <a:ext cx="8535988" cy="2884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dirty="0" smtClean="0"/>
              <a:t>Tek bir karakteri ifade eder, C#’ta 2 </a:t>
            </a:r>
            <a:r>
              <a:rPr lang="tr-TR" dirty="0" err="1" smtClean="0"/>
              <a:t>byte</a:t>
            </a:r>
            <a:r>
              <a:rPr lang="tr-TR" dirty="0" smtClean="0"/>
              <a:t> yer tutar.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tr-TR" dirty="0" smtClean="0"/>
              <a:t>Karakterler alfabedeki (büyük/küçük) harfler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tr-TR" dirty="0" smtClean="0"/>
              <a:t>0’dan 9’a 10 rakam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tr-TR" dirty="0" smtClean="0"/>
              <a:t>Bazı özel semboller </a:t>
            </a:r>
            <a:r>
              <a:rPr lang="en-US" dirty="0" smtClean="0"/>
              <a:t>+#@½%&amp;$.*?!£‘=-:/*^(){}[]~;,&lt;&gt;</a:t>
            </a:r>
          </a:p>
          <a:p>
            <a:pPr>
              <a:lnSpc>
                <a:spcPct val="80000"/>
              </a:lnSpc>
            </a:pPr>
            <a:endParaRPr lang="tr-TR" dirty="0" smtClean="0"/>
          </a:p>
          <a:p>
            <a:pPr>
              <a:lnSpc>
                <a:spcPct val="80000"/>
              </a:lnSpc>
            </a:pPr>
            <a:r>
              <a:rPr lang="tr-TR" dirty="0" smtClean="0"/>
              <a:t>Karakterler tırnak işareti arasında kullanılır</a:t>
            </a: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tr-TR" dirty="0" smtClean="0"/>
              <a:t>örneğin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'A'</a:t>
            </a:r>
            <a:endParaRPr lang="en-US" sz="2800" b="1" dirty="0" smtClean="0">
              <a:latin typeface="Courier New" pitchFamily="49" charset="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355725" y="4218540"/>
            <a:ext cx="6175375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char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tr-TR" sz="2000" b="1">
                <a:latin typeface="Courier New" pitchFamily="49" charset="0"/>
              </a:rPr>
              <a:t>c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>
                <a:latin typeface="Courier New" pitchFamily="49" charset="0"/>
              </a:rPr>
              <a:t>c</a:t>
            </a:r>
            <a:r>
              <a:rPr lang="en-US" sz="2000" b="1">
                <a:latin typeface="Courier New" pitchFamily="49" charset="0"/>
              </a:rPr>
              <a:t> = 'A';  /* A </a:t>
            </a:r>
            <a:r>
              <a:rPr lang="tr-TR" sz="2000" b="1">
                <a:latin typeface="Courier New" pitchFamily="49" charset="0"/>
              </a:rPr>
              <a:t>harfi</a:t>
            </a:r>
            <a:r>
              <a:rPr lang="en-US" sz="2000" b="1">
                <a:latin typeface="Courier New" pitchFamily="49" charset="0"/>
              </a:rPr>
              <a:t>*/  </a:t>
            </a:r>
          </a:p>
          <a:p>
            <a:pPr marL="342900" indent="-342900" eaLnBrk="1" hangingPunct="1"/>
            <a:r>
              <a:rPr lang="tr-TR" sz="2000" b="1">
                <a:latin typeface="Courier New" pitchFamily="49" charset="0"/>
              </a:rPr>
              <a:t>c</a:t>
            </a:r>
            <a:r>
              <a:rPr lang="en-US" sz="2000" b="1">
                <a:latin typeface="Courier New" pitchFamily="49" charset="0"/>
              </a:rPr>
              <a:t> = '9';  /* 9</a:t>
            </a:r>
            <a:r>
              <a:rPr lang="tr-TR" sz="2000" b="1">
                <a:latin typeface="Courier New" pitchFamily="49" charset="0"/>
              </a:rPr>
              <a:t> rakamı</a:t>
            </a:r>
            <a:r>
              <a:rPr lang="en-US" sz="2000" b="1">
                <a:latin typeface="Courier New" pitchFamily="49" charset="0"/>
              </a:rPr>
              <a:t> */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1355725" y="5734603"/>
            <a:ext cx="6178550" cy="40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char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tr-TR" sz="2000" b="1">
                <a:latin typeface="Courier New" pitchFamily="49" charset="0"/>
              </a:rPr>
              <a:t>c</a:t>
            </a:r>
            <a:r>
              <a:rPr lang="en-US" sz="2000" b="1">
                <a:latin typeface="Courier New" pitchFamily="49" charset="0"/>
              </a:rPr>
              <a:t> = 'c'; /* </a:t>
            </a:r>
            <a:r>
              <a:rPr lang="tr-TR" sz="2000" b="1">
                <a:latin typeface="Courier New" pitchFamily="49" charset="0"/>
              </a:rPr>
              <a:t>ilk değer atama</a:t>
            </a:r>
            <a:r>
              <a:rPr lang="en-US" sz="2000" b="1"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1636205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1ECE04-C97F-4938-ACFF-577CC935122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203200"/>
            <a:ext cx="8351838" cy="701675"/>
          </a:xfrm>
        </p:spPr>
        <p:txBody>
          <a:bodyPr/>
          <a:lstStyle/>
          <a:p>
            <a:r>
              <a:rPr lang="tr-TR" smtClean="0"/>
              <a:t>Özel Karakterler</a:t>
            </a:r>
            <a:endParaRPr lang="en-US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069975"/>
            <a:ext cx="8455025" cy="1077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mtClean="0"/>
              <a:t>Karakterler tek tırnak arasında gösterilir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tr-TR" smtClean="0"/>
              <a:t>Tırnak işaretini nasıl göstereceğiz?</a:t>
            </a:r>
            <a:endParaRPr lang="en-US" smtClean="0"/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1163638" y="2247900"/>
            <a:ext cx="5959475" cy="71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char </a:t>
            </a:r>
            <a:r>
              <a:rPr lang="tr-TR" sz="2000" b="1">
                <a:latin typeface="Courier New" pitchFamily="49" charset="0"/>
              </a:rPr>
              <a:t>c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tr-TR" sz="2000" b="1">
                <a:latin typeface="Courier New" pitchFamily="49" charset="0"/>
              </a:rPr>
              <a:t>c </a:t>
            </a:r>
            <a:r>
              <a:rPr lang="en-US" sz="2000" b="1">
                <a:latin typeface="Courier New" pitchFamily="49" charset="0"/>
              </a:rPr>
              <a:t>= ''';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1163638" y="3467100"/>
            <a:ext cx="5959475" cy="71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char </a:t>
            </a:r>
            <a:r>
              <a:rPr lang="tr-TR" sz="2000" b="1">
                <a:latin typeface="Courier New" pitchFamily="49" charset="0"/>
              </a:rPr>
              <a:t>c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 eaLnBrk="1" hangingPunct="1"/>
            <a:r>
              <a:rPr lang="tr-TR" sz="2000" b="1">
                <a:latin typeface="Courier New" pitchFamily="49" charset="0"/>
              </a:rPr>
              <a:t>c </a:t>
            </a:r>
            <a:r>
              <a:rPr lang="en-US" sz="2000" b="1">
                <a:latin typeface="Courier New" pitchFamily="49" charset="0"/>
              </a:rPr>
              <a:t>= '\'';</a:t>
            </a:r>
          </a:p>
        </p:txBody>
      </p:sp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4419600" y="1625600"/>
            <a:ext cx="112871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auto">
          <a:xfrm>
            <a:off x="4419600" y="2882900"/>
            <a:ext cx="1350963" cy="18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17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</a:t>
            </a:r>
          </a:p>
        </p:txBody>
      </p:sp>
      <p:sp>
        <p:nvSpPr>
          <p:cNvPr id="388104" name="Rectangle 8"/>
          <p:cNvSpPr>
            <a:spLocks noChangeArrowheads="1"/>
          </p:cNvSpPr>
          <p:nvPr/>
        </p:nvSpPr>
        <p:spPr bwMode="auto">
          <a:xfrm>
            <a:off x="606425" y="4827588"/>
            <a:ext cx="81041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>
                <a:latin typeface="Comic Sans MS" pitchFamily="66" charset="0"/>
              </a:rPr>
              <a:t>Ters slaş(\) bir karakterin önünde kullanılırsa bu durum </a:t>
            </a:r>
            <a:r>
              <a:rPr lang="en-US" sz="2800">
                <a:solidFill>
                  <a:srgbClr val="CC3300"/>
                </a:solidFill>
                <a:latin typeface="Comic Sans MS" pitchFamily="66" charset="0"/>
              </a:rPr>
              <a:t>Escape Sequence</a:t>
            </a:r>
            <a:r>
              <a:rPr lang="tr-TR" sz="2800">
                <a:solidFill>
                  <a:srgbClr val="CC3300"/>
                </a:solidFill>
                <a:latin typeface="Comic Sans MS" pitchFamily="66" charset="0"/>
              </a:rPr>
              <a:t> (kaçış dizisi)</a:t>
            </a:r>
            <a:r>
              <a:rPr lang="en-US" sz="2800">
                <a:solidFill>
                  <a:srgbClr val="CC3300"/>
                </a:solidFill>
                <a:latin typeface="Comic Sans MS" pitchFamily="66" charset="0"/>
              </a:rPr>
              <a:t> </a:t>
            </a:r>
            <a:r>
              <a:rPr lang="tr-TR" sz="2800">
                <a:latin typeface="Comic Sans MS" pitchFamily="66" charset="0"/>
              </a:rPr>
              <a:t>olarak adlandırılır.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</a:pPr>
            <a:r>
              <a:rPr lang="tr-TR" sz="2000">
                <a:solidFill>
                  <a:srgbClr val="C00000"/>
                </a:solidFill>
                <a:latin typeface="Comic Sans MS" pitchFamily="66" charset="0"/>
              </a:rPr>
              <a:t>- Kendisinden sonra gelecek Karakterin anlamını yok eder. </a:t>
            </a:r>
            <a:endParaRPr lang="en-US" sz="2000">
              <a:solidFill>
                <a:srgbClr val="C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668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 animBg="1"/>
      <p:bldP spid="388101" grpId="0" animBg="1"/>
      <p:bldP spid="388102" grpId="0"/>
      <p:bldP spid="388103" grpId="0"/>
      <p:bldP spid="38810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07784F-5512-4B7F-8215-1684F3647FD7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en-US" dirty="0" smtClean="0"/>
              <a:t>Escape Sequence</a:t>
            </a:r>
            <a:r>
              <a:rPr lang="tr-TR" dirty="0" smtClean="0"/>
              <a:t> – kaçış dizisi</a:t>
            </a:r>
            <a:endParaRPr 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084263"/>
            <a:ext cx="8353425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Ters </a:t>
            </a:r>
            <a:r>
              <a:rPr lang="tr-TR" dirty="0" err="1" smtClean="0"/>
              <a:t>slaş</a:t>
            </a:r>
            <a:r>
              <a:rPr lang="tr-TR" dirty="0" smtClean="0"/>
              <a:t> (\) ve bir karakterden oluşur. Derleyiciye sonraki karakterin özel olarak algılanması işaretini verir. 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Sık kullanılanlar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\n</a:t>
            </a:r>
            <a:r>
              <a:rPr lang="en-US" dirty="0" smtClean="0"/>
              <a:t>	</a:t>
            </a:r>
            <a:r>
              <a:rPr lang="tr-TR" dirty="0" smtClean="0"/>
              <a:t>sonraki satıra geç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\t</a:t>
            </a:r>
            <a:r>
              <a:rPr lang="en-US" dirty="0" smtClean="0"/>
              <a:t>	</a:t>
            </a:r>
            <a:r>
              <a:rPr lang="tr-TR" dirty="0" smtClean="0"/>
              <a:t>sonraki sekmeye geç</a:t>
            </a:r>
          </a:p>
          <a:p>
            <a:pPr lvl="1">
              <a:lnSpc>
                <a:spcPct val="90000"/>
              </a:lnSpc>
            </a:pPr>
            <a:r>
              <a:rPr lang="tr-TR" b="1" dirty="0" smtClean="0">
                <a:solidFill>
                  <a:srgbClr val="CC3300"/>
                </a:solidFill>
                <a:latin typeface="Courier New" pitchFamily="49" charset="0"/>
              </a:rPr>
              <a:t>\r</a:t>
            </a:r>
            <a:r>
              <a:rPr lang="tr-TR" dirty="0" smtClean="0"/>
              <a:t>	satır başına dön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\\</a:t>
            </a:r>
            <a:r>
              <a:rPr lang="en-US" dirty="0" smtClean="0"/>
              <a:t>	</a:t>
            </a:r>
            <a:r>
              <a:rPr lang="tr-TR" dirty="0" smtClean="0"/>
              <a:t>ters </a:t>
            </a:r>
            <a:r>
              <a:rPr lang="tr-TR" dirty="0" err="1" smtClean="0"/>
              <a:t>slaş</a:t>
            </a:r>
            <a:r>
              <a:rPr lang="tr-TR" dirty="0" smtClean="0"/>
              <a:t> karakteri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\'</a:t>
            </a:r>
            <a:r>
              <a:rPr lang="en-US" dirty="0" smtClean="0"/>
              <a:t>	</a:t>
            </a:r>
            <a:r>
              <a:rPr lang="tr-TR" dirty="0" smtClean="0"/>
              <a:t>tek tırnak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\"</a:t>
            </a:r>
            <a:r>
              <a:rPr lang="en-US" dirty="0" smtClean="0"/>
              <a:t>	</a:t>
            </a:r>
            <a:r>
              <a:rPr lang="tr-TR" dirty="0" smtClean="0"/>
              <a:t>çift tırnak  : çift tırnak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'</a:t>
            </a:r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"</a:t>
            </a:r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'</a:t>
            </a:r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tr-TR" dirty="0" smtClean="0"/>
              <a:t>şeklinde yazılabilir ancak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lerin</a:t>
            </a:r>
            <a:r>
              <a:rPr lang="tr-TR" dirty="0" smtClean="0"/>
              <a:t> içinde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"</a:t>
            </a:r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\</a:t>
            </a:r>
            <a:r>
              <a:rPr lang="en-US" sz="2000" b="1" dirty="0" smtClean="0">
                <a:latin typeface="Courier New" pitchFamily="49" charset="0"/>
              </a:rPr>
              <a:t>"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"</a:t>
            </a:r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tr-TR" dirty="0" smtClean="0"/>
              <a:t>şeklinde yazılmalıdır.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5705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A27D9-E9AC-4888-B988-87B0F15F584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Veri </a:t>
            </a:r>
            <a:r>
              <a:rPr lang="tr-TR" dirty="0"/>
              <a:t>tipleri ve özellikleri</a:t>
            </a:r>
          </a:p>
          <a:p>
            <a:r>
              <a:rPr lang="tr-TR" dirty="0"/>
              <a:t>Değişken </a:t>
            </a:r>
            <a:r>
              <a:rPr lang="tr-TR" dirty="0" smtClean="0"/>
              <a:t>tanımlama ve</a:t>
            </a:r>
            <a:r>
              <a:rPr lang="tr-TR" dirty="0"/>
              <a:t> </a:t>
            </a:r>
            <a:r>
              <a:rPr lang="tr-TR" dirty="0" smtClean="0"/>
              <a:t>değer atama</a:t>
            </a:r>
            <a:endParaRPr lang="tr-TR" dirty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Bugünkü konular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 Değişkenleri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3234486"/>
          </a:xfrm>
        </p:spPr>
        <p:txBody>
          <a:bodyPr/>
          <a:lstStyle/>
          <a:p>
            <a:r>
              <a:rPr lang="tr-TR" dirty="0" smtClean="0"/>
              <a:t>Yazıları (karakter dizilerini) depolamak için kullanılır.</a:t>
            </a:r>
          </a:p>
          <a:p>
            <a:pPr lvl="1"/>
            <a:r>
              <a:rPr lang="tr-TR" dirty="0" smtClean="0"/>
              <a:t>Referans tiptir, dolayısıyla kesin boyutları yoktur.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C#’</a:t>
            </a:r>
            <a:r>
              <a:rPr lang="tr-TR" dirty="0" err="1" smtClean="0"/>
              <a:t>taki</a:t>
            </a:r>
            <a:r>
              <a:rPr lang="tr-TR" dirty="0" smtClean="0"/>
              <a:t> ifade tarzı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  <a:buNone/>
            </a:pPr>
            <a:r>
              <a:rPr lang="tr-TR" sz="28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0884" y="4244419"/>
            <a:ext cx="7565366" cy="132343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isim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/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isim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"Ali"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/* A</a:t>
            </a:r>
            <a:r>
              <a:rPr lang="tr-TR" sz="20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*/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/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isim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"007 Alican 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007 Alican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5004" y="5734603"/>
            <a:ext cx="7625751" cy="4001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isim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"Ali Kara"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/* </a:t>
            </a:r>
            <a:r>
              <a:rPr lang="tr-TR" sz="2000" b="1" dirty="0">
                <a:latin typeface="Courier New" pitchFamily="49" charset="0"/>
                <a:cs typeface="Courier New" pitchFamily="49" charset="0"/>
              </a:rPr>
              <a:t>ilk değer atama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11428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7DD2C-9F08-47BD-A633-AA5785111AF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17488"/>
            <a:ext cx="7994650" cy="622300"/>
          </a:xfrm>
        </p:spPr>
        <p:txBody>
          <a:bodyPr/>
          <a:lstStyle/>
          <a:p>
            <a:r>
              <a:rPr lang="en-US" sz="3600" smtClean="0"/>
              <a:t>sizeof Operat</a:t>
            </a:r>
            <a:r>
              <a:rPr lang="tr-TR" sz="3600" smtClean="0"/>
              <a:t>örü</a:t>
            </a:r>
            <a:endParaRPr lang="en-US" sz="3600" smtClean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912813" y="2649538"/>
            <a:ext cx="7064375" cy="255454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a = </a:t>
            </a:r>
            <a:r>
              <a:rPr lang="en-US" sz="2000" b="1" dirty="0" err="1">
                <a:latin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</a:rPr>
              <a:t>(char);   /* </a:t>
            </a:r>
            <a:r>
              <a:rPr lang="tr-TR" sz="2000" b="1" dirty="0" smtClean="0">
                <a:latin typeface="Courier New" pitchFamily="49" charset="0"/>
              </a:rPr>
              <a:t>2 </a:t>
            </a:r>
            <a:r>
              <a:rPr lang="tr-TR" sz="2000" b="1" dirty="0">
                <a:latin typeface="Courier New" pitchFamily="49" charset="0"/>
              </a:rPr>
              <a:t>döner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tr-TR" sz="2000" b="1" dirty="0" smtClean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b = </a:t>
            </a:r>
            <a:r>
              <a:rPr lang="en-US" sz="2000" b="1" dirty="0" err="1">
                <a:latin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</a:rPr>
              <a:t>(short);  /* 2 </a:t>
            </a:r>
            <a:r>
              <a:rPr lang="tr-TR" sz="2000" b="1" dirty="0">
                <a:latin typeface="Courier New" pitchFamily="49" charset="0"/>
              </a:rPr>
              <a:t>döner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c = </a:t>
            </a:r>
            <a:r>
              <a:rPr lang="en-US" sz="2000" b="1" dirty="0" err="1">
                <a:latin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);    /* 4 </a:t>
            </a:r>
            <a:r>
              <a:rPr lang="tr-TR" sz="2000" b="1" dirty="0">
                <a:latin typeface="Courier New" pitchFamily="49" charset="0"/>
              </a:rPr>
              <a:t>döner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d = </a:t>
            </a:r>
            <a:r>
              <a:rPr lang="en-US" sz="2000" b="1" dirty="0" err="1">
                <a:latin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</a:rPr>
              <a:t>(long);   /* </a:t>
            </a:r>
            <a:r>
              <a:rPr lang="en-US" sz="2000" b="1" dirty="0" smtClean="0">
                <a:latin typeface="Courier New" pitchFamily="49" charset="0"/>
              </a:rPr>
              <a:t>8 </a:t>
            </a:r>
            <a:r>
              <a:rPr lang="tr-TR" sz="2000" b="1" dirty="0" smtClean="0">
                <a:latin typeface="Courier New" pitchFamily="49" charset="0"/>
              </a:rPr>
              <a:t>döner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e = </a:t>
            </a:r>
            <a:r>
              <a:rPr lang="en-US" sz="2000" b="1" dirty="0" err="1">
                <a:latin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</a:rPr>
              <a:t>(float);  /* 4 </a:t>
            </a:r>
            <a:r>
              <a:rPr lang="tr-TR" sz="2000" b="1" dirty="0" smtClean="0">
                <a:latin typeface="Courier New" pitchFamily="49" charset="0"/>
              </a:rPr>
              <a:t>döner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f = </a:t>
            </a:r>
            <a:r>
              <a:rPr lang="en-US" sz="2000" b="1" dirty="0" err="1">
                <a:latin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</a:rPr>
              <a:t>(double); /* 8 </a:t>
            </a:r>
            <a:r>
              <a:rPr lang="tr-TR" sz="2000" b="1" dirty="0" smtClean="0">
                <a:latin typeface="Courier New" pitchFamily="49" charset="0"/>
              </a:rPr>
              <a:t>döner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80988" y="1052513"/>
            <a:ext cx="861060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>
                <a:solidFill>
                  <a:schemeClr val="accent2"/>
                </a:solidFill>
                <a:latin typeface="Comic Sans MS" pitchFamily="66" charset="0"/>
              </a:rPr>
              <a:t>sizeof</a:t>
            </a:r>
            <a:r>
              <a:rPr lang="tr-TR" sz="2800">
                <a:latin typeface="Comic Sans MS" pitchFamily="66" charset="0"/>
              </a:rPr>
              <a:t> operatörünü kullanarak değişken tiplerinin gerçekte hafızada kaç byte yer tuttuğunu öğrenebilirsiniz.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26630" name="Rectangle 23"/>
          <p:cNvSpPr>
            <a:spLocks noChangeArrowheads="1"/>
          </p:cNvSpPr>
          <p:nvPr/>
        </p:nvSpPr>
        <p:spPr bwMode="auto">
          <a:xfrm>
            <a:off x="1289050" y="5538788"/>
            <a:ext cx="657225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26631" name="Text Box 24"/>
          <p:cNvSpPr txBox="1">
            <a:spLocks noChangeArrowheads="1"/>
          </p:cNvSpPr>
          <p:nvPr/>
        </p:nvSpPr>
        <p:spPr bwMode="auto">
          <a:xfrm>
            <a:off x="1498600" y="5946775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a</a:t>
            </a:r>
          </a:p>
        </p:txBody>
      </p:sp>
      <p:sp>
        <p:nvSpPr>
          <p:cNvPr id="26632" name="Rectangle 31"/>
          <p:cNvSpPr>
            <a:spLocks noChangeArrowheads="1"/>
          </p:cNvSpPr>
          <p:nvPr/>
        </p:nvSpPr>
        <p:spPr bwMode="auto">
          <a:xfrm>
            <a:off x="2393950" y="5538788"/>
            <a:ext cx="657225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26633" name="Text Box 32"/>
          <p:cNvSpPr txBox="1">
            <a:spLocks noChangeArrowheads="1"/>
          </p:cNvSpPr>
          <p:nvPr/>
        </p:nvSpPr>
        <p:spPr bwMode="auto">
          <a:xfrm>
            <a:off x="2603500" y="5946775"/>
            <a:ext cx="334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b</a:t>
            </a:r>
          </a:p>
        </p:txBody>
      </p:sp>
      <p:sp>
        <p:nvSpPr>
          <p:cNvPr id="26634" name="Rectangle 37"/>
          <p:cNvSpPr>
            <a:spLocks noChangeArrowheads="1"/>
          </p:cNvSpPr>
          <p:nvPr/>
        </p:nvSpPr>
        <p:spPr bwMode="auto">
          <a:xfrm>
            <a:off x="3517900" y="5564188"/>
            <a:ext cx="657225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26635" name="Text Box 38"/>
          <p:cNvSpPr txBox="1">
            <a:spLocks noChangeArrowheads="1"/>
          </p:cNvSpPr>
          <p:nvPr/>
        </p:nvSpPr>
        <p:spPr bwMode="auto">
          <a:xfrm>
            <a:off x="3727450" y="5972175"/>
            <a:ext cx="31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c</a:t>
            </a:r>
          </a:p>
        </p:txBody>
      </p:sp>
      <p:sp>
        <p:nvSpPr>
          <p:cNvPr id="26636" name="Rectangle 39"/>
          <p:cNvSpPr>
            <a:spLocks noChangeArrowheads="1"/>
          </p:cNvSpPr>
          <p:nvPr/>
        </p:nvSpPr>
        <p:spPr bwMode="auto">
          <a:xfrm>
            <a:off x="4622800" y="5564188"/>
            <a:ext cx="657225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8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6637" name="Text Box 40"/>
          <p:cNvSpPr txBox="1">
            <a:spLocks noChangeArrowheads="1"/>
          </p:cNvSpPr>
          <p:nvPr/>
        </p:nvSpPr>
        <p:spPr bwMode="auto">
          <a:xfrm>
            <a:off x="4832350" y="5972175"/>
            <a:ext cx="333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d</a:t>
            </a:r>
          </a:p>
        </p:txBody>
      </p:sp>
      <p:sp>
        <p:nvSpPr>
          <p:cNvPr id="26638" name="Rectangle 41"/>
          <p:cNvSpPr>
            <a:spLocks noChangeArrowheads="1"/>
          </p:cNvSpPr>
          <p:nvPr/>
        </p:nvSpPr>
        <p:spPr bwMode="auto">
          <a:xfrm>
            <a:off x="5757863" y="5538788"/>
            <a:ext cx="657225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26639" name="Text Box 42"/>
          <p:cNvSpPr txBox="1">
            <a:spLocks noChangeArrowheads="1"/>
          </p:cNvSpPr>
          <p:nvPr/>
        </p:nvSpPr>
        <p:spPr bwMode="auto">
          <a:xfrm>
            <a:off x="5967413" y="594677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e</a:t>
            </a:r>
          </a:p>
        </p:txBody>
      </p:sp>
      <p:sp>
        <p:nvSpPr>
          <p:cNvPr id="26640" name="Rectangle 43"/>
          <p:cNvSpPr>
            <a:spLocks noChangeArrowheads="1"/>
          </p:cNvSpPr>
          <p:nvPr/>
        </p:nvSpPr>
        <p:spPr bwMode="auto">
          <a:xfrm>
            <a:off x="6862763" y="5538788"/>
            <a:ext cx="657225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8</a:t>
            </a:r>
          </a:p>
        </p:txBody>
      </p:sp>
      <p:sp>
        <p:nvSpPr>
          <p:cNvPr id="26641" name="Text Box 44"/>
          <p:cNvSpPr txBox="1">
            <a:spLocks noChangeArrowheads="1"/>
          </p:cNvSpPr>
          <p:nvPr/>
        </p:nvSpPr>
        <p:spPr bwMode="auto">
          <a:xfrm>
            <a:off x="7072313" y="5946775"/>
            <a:ext cx="312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254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ADED8D-BFBB-4618-A522-71B504B805C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17488"/>
            <a:ext cx="7994650" cy="622300"/>
          </a:xfrm>
        </p:spPr>
        <p:txBody>
          <a:bodyPr/>
          <a:lstStyle/>
          <a:p>
            <a:r>
              <a:rPr lang="tr-TR" smtClean="0"/>
              <a:t>Değişken örnekleri &amp; atama</a:t>
            </a:r>
            <a:endParaRPr lang="en-US" smtClean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74663" y="1017588"/>
            <a:ext cx="8289925" cy="2540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x;      /* 1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tr-TR" sz="2000" b="1" dirty="0">
                <a:latin typeface="Courier New" pitchFamily="49" charset="0"/>
              </a:rPr>
              <a:t> tanımlar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inch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tr-TR" sz="2000" b="1" dirty="0" smtClean="0">
                <a:latin typeface="Courier New" pitchFamily="49" charset="0"/>
              </a:rPr>
              <a:t>santimetre</a:t>
            </a:r>
            <a:r>
              <a:rPr lang="en-US" sz="2000" b="1" dirty="0" smtClean="0">
                <a:latin typeface="Courier New" pitchFamily="49" charset="0"/>
              </a:rPr>
              <a:t>;  </a:t>
            </a:r>
            <a:r>
              <a:rPr lang="en-US" sz="2000" b="1" dirty="0">
                <a:latin typeface="Courier New" pitchFamily="49" charset="0"/>
              </a:rPr>
              <a:t>/* 2 float</a:t>
            </a:r>
            <a:r>
              <a:rPr lang="tr-TR" sz="2000" b="1" dirty="0">
                <a:latin typeface="Courier New" pitchFamily="49" charset="0"/>
              </a:rPr>
              <a:t> tanımlar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</a:rPr>
              <a:t> d;   /* 1 double</a:t>
            </a:r>
            <a:r>
              <a:rPr lang="tr-TR" sz="2000" b="1" dirty="0">
                <a:latin typeface="Courier New" pitchFamily="49" charset="0"/>
              </a:rPr>
              <a:t> tanımlar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x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 -85;     </a:t>
            </a:r>
            <a:r>
              <a:rPr lang="tr-TR" sz="2000" b="1" dirty="0" smtClean="0">
                <a:latin typeface="Courier New" pitchFamily="49" charset="0"/>
              </a:rPr>
              <a:t>    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x e -85 atanır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d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3.4545673</a:t>
            </a:r>
            <a:r>
              <a:rPr lang="tr-TR" sz="2000" b="1" dirty="0" smtClean="0">
                <a:latin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</a:rPr>
              <a:t>;  </a:t>
            </a:r>
            <a:r>
              <a:rPr lang="tr-TR" sz="2000" b="1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d ye </a:t>
            </a:r>
            <a:r>
              <a:rPr lang="en-US" sz="2000" b="1" dirty="0">
                <a:latin typeface="Courier New" pitchFamily="49" charset="0"/>
              </a:rPr>
              <a:t>3.4545673 </a:t>
            </a:r>
            <a:r>
              <a:rPr lang="tr-TR" sz="2000" b="1" dirty="0">
                <a:latin typeface="Courier New" pitchFamily="49" charset="0"/>
              </a:rPr>
              <a:t>atanır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inch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75.0</a:t>
            </a:r>
            <a:r>
              <a:rPr lang="tr-TR" sz="2000" b="1" dirty="0" smtClean="0">
                <a:latin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</a:rPr>
              <a:t>;  </a:t>
            </a:r>
            <a:r>
              <a:rPr lang="tr-TR" sz="2000" b="1" dirty="0" smtClean="0">
                <a:latin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</a:rPr>
              <a:t>/*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inch’e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75.0 </a:t>
            </a:r>
            <a:r>
              <a:rPr lang="tr-TR" sz="2000" b="1" dirty="0">
                <a:latin typeface="Courier New" pitchFamily="49" charset="0"/>
              </a:rPr>
              <a:t>atanır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r>
              <a:rPr lang="en-US" sz="2000" b="1" dirty="0" err="1" smtClean="0">
                <a:latin typeface="Courier New" pitchFamily="49" charset="0"/>
              </a:rPr>
              <a:t>santi</a:t>
            </a:r>
            <a:r>
              <a:rPr lang="tr-TR" sz="2000" b="1" dirty="0" smtClean="0">
                <a:latin typeface="Courier New" pitchFamily="49" charset="0"/>
              </a:rPr>
              <a:t>metre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=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23.4</a:t>
            </a:r>
            <a:r>
              <a:rPr lang="tr-TR" sz="2000" b="1" dirty="0" smtClean="0">
                <a:latin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</a:rPr>
              <a:t>; /*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santi</a:t>
            </a:r>
            <a:r>
              <a:rPr lang="tr-TR" sz="2000" b="1" dirty="0" smtClean="0">
                <a:latin typeface="Courier New" pitchFamily="49" charset="0"/>
              </a:rPr>
              <a:t>metreye </a:t>
            </a:r>
            <a:r>
              <a:rPr lang="en-US" sz="2000" b="1" dirty="0" smtClean="0">
                <a:latin typeface="Courier New" pitchFamily="49" charset="0"/>
              </a:rPr>
              <a:t>23.4 </a:t>
            </a:r>
            <a:r>
              <a:rPr lang="tr-TR" sz="2000" b="1" dirty="0">
                <a:latin typeface="Courier New" pitchFamily="49" charset="0"/>
              </a:rPr>
              <a:t>atanır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361950" y="3833813"/>
            <a:ext cx="8399463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3300"/>
                </a:solidFill>
                <a:latin typeface="Comic Sans MS" pitchFamily="66" charset="0"/>
              </a:rPr>
              <a:t>=</a:t>
            </a:r>
            <a:r>
              <a:rPr lang="en-US" sz="2800">
                <a:latin typeface="Comic Sans MS" pitchFamily="66" charset="0"/>
              </a:rPr>
              <a:t> </a:t>
            </a:r>
            <a:r>
              <a:rPr lang="tr-TR" sz="2800">
                <a:latin typeface="Comic Sans MS" pitchFamily="66" charset="0"/>
              </a:rPr>
              <a:t>atama operatörüdür</a:t>
            </a:r>
            <a:endParaRPr lang="en-US" sz="2800">
              <a:latin typeface="Comic Sans MS" pitchFamily="66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tr-TR" sz="2400">
                <a:latin typeface="Comic Sans MS" pitchFamily="66" charset="0"/>
              </a:rPr>
              <a:t>kullanım</a:t>
            </a:r>
            <a:r>
              <a:rPr lang="en-US" sz="2400">
                <a:latin typeface="Comic Sans MS" pitchFamily="66" charset="0"/>
              </a:rPr>
              <a:t>:   </a:t>
            </a:r>
            <a:r>
              <a:rPr lang="tr-TR" sz="2400">
                <a:latin typeface="Comic Sans MS" pitchFamily="66" charset="0"/>
              </a:rPr>
              <a:t>değişken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en-US" sz="2400">
                <a:solidFill>
                  <a:srgbClr val="CC3300"/>
                </a:solidFill>
                <a:latin typeface="Comic Sans MS" pitchFamily="66" charset="0"/>
              </a:rPr>
              <a:t>=</a:t>
            </a:r>
            <a:r>
              <a:rPr lang="en-US" sz="2400">
                <a:latin typeface="Comic Sans MS" pitchFamily="66" charset="0"/>
              </a:rPr>
              <a:t> </a:t>
            </a:r>
            <a:r>
              <a:rPr lang="tr-TR" sz="2400">
                <a:latin typeface="Comic Sans MS" pitchFamily="66" charset="0"/>
              </a:rPr>
              <a:t>değer</a:t>
            </a:r>
            <a:r>
              <a:rPr lang="en-US" sz="2400">
                <a:latin typeface="Comic Sans MS" pitchFamily="66" charset="0"/>
              </a:rPr>
              <a:t>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tr-TR" sz="2400">
                <a:latin typeface="Comic Sans MS" pitchFamily="66" charset="0"/>
              </a:rPr>
              <a:t>Değişkenlerin ifade ettiği hafıza alanlarındaki değerleri değiştirir.  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1301750" y="5719763"/>
            <a:ext cx="83820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-85</a:t>
            </a: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1511300" y="6151563"/>
            <a:ext cx="319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2590800" y="5707063"/>
            <a:ext cx="1443038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3.4545673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3167063" y="6164263"/>
            <a:ext cx="319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</a:t>
            </a:r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4495800" y="5694363"/>
            <a:ext cx="83820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75.0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4570921" y="6134310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Comic Sans MS" pitchFamily="66" charset="0"/>
              </a:rPr>
              <a:t>inch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6196013" y="5721350"/>
            <a:ext cx="83820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23.4</a:t>
            </a: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6126163" y="6165850"/>
            <a:ext cx="1361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santi</a:t>
            </a:r>
            <a:r>
              <a:rPr lang="tr-TR" dirty="0" smtClean="0">
                <a:latin typeface="Comic Sans MS" pitchFamily="66" charset="0"/>
              </a:rPr>
              <a:t>metre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5FC97E-FD90-4836-B365-75932A44C3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260350"/>
            <a:ext cx="8729662" cy="622300"/>
          </a:xfrm>
        </p:spPr>
        <p:txBody>
          <a:bodyPr/>
          <a:lstStyle/>
          <a:p>
            <a:r>
              <a:rPr lang="tr-TR" sz="3600" smtClean="0"/>
              <a:t>Değişken Tanımlama &amp; İlk Değer Atama</a:t>
            </a:r>
            <a:endParaRPr lang="en-US" sz="3600" smtClean="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61963" y="1892300"/>
            <a:ext cx="8289925" cy="314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32000;      /* </a:t>
            </a:r>
            <a:r>
              <a:rPr lang="en-US" sz="2000" b="1" dirty="0" err="1" smtClean="0">
                <a:latin typeface="Courier New" pitchFamily="49" charset="0"/>
              </a:rPr>
              <a:t>po</a:t>
            </a:r>
            <a:r>
              <a:rPr lang="tr-TR" sz="2000" b="1" dirty="0" smtClean="0">
                <a:latin typeface="Courier New" pitchFamily="49" charset="0"/>
              </a:rPr>
              <a:t>z</a:t>
            </a:r>
            <a:r>
              <a:rPr lang="en-US" sz="2000" b="1" dirty="0" err="1" smtClean="0">
                <a:latin typeface="Courier New" pitchFamily="49" charset="0"/>
              </a:rPr>
              <a:t>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r>
              <a:rPr lang="en-US" sz="2000" b="1" dirty="0" err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 = -23, y = 458; /* </a:t>
            </a:r>
            <a:r>
              <a:rPr lang="en-US" sz="2000" b="1" dirty="0" err="1">
                <a:latin typeface="Courier New" pitchFamily="49" charset="0"/>
              </a:rPr>
              <a:t>negati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latin typeface="Courier New" pitchFamily="49" charset="0"/>
              </a:rPr>
              <a:t> f1 = </a:t>
            </a:r>
            <a:r>
              <a:rPr lang="en-US" sz="2000" b="1" dirty="0" smtClean="0">
                <a:latin typeface="Courier New" pitchFamily="49" charset="0"/>
              </a:rPr>
              <a:t>34.5</a:t>
            </a:r>
            <a:r>
              <a:rPr lang="tr-TR" sz="2000" b="1" dirty="0" smtClean="0">
                <a:latin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float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inch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75.3</a:t>
            </a:r>
            <a:r>
              <a:rPr lang="tr-TR" sz="2000" b="1" dirty="0" smtClean="0">
                <a:latin typeface="Courier New" pitchFamily="49" charset="0"/>
              </a:rPr>
              <a:t>f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santi</a:t>
            </a:r>
            <a:r>
              <a:rPr lang="tr-TR" sz="2000" b="1" dirty="0" smtClean="0">
                <a:latin typeface="Courier New" pitchFamily="49" charset="0"/>
              </a:rPr>
              <a:t>metre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0;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</a:rPr>
              <a:t> d1, d2 = -</a:t>
            </a:r>
            <a:r>
              <a:rPr lang="en-US" sz="2000" b="1" dirty="0" smtClean="0">
                <a:latin typeface="Courier New" pitchFamily="49" charset="0"/>
              </a:rPr>
              <a:t>4.567</a:t>
            </a:r>
            <a:r>
              <a:rPr lang="tr-TR" sz="2000" b="1" dirty="0" smtClean="0">
                <a:latin typeface="Courier New" pitchFamily="49" charset="0"/>
              </a:rPr>
              <a:t>d</a:t>
            </a:r>
            <a:r>
              <a:rPr lang="en-US" sz="2000" b="1" dirty="0" smtClean="0">
                <a:latin typeface="Courier New" pitchFamily="49" charset="0"/>
              </a:rPr>
              <a:t>; 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negatif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olabilir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</a:rPr>
              <a:t> d3 = 5e+3; </a:t>
            </a:r>
            <a:r>
              <a:rPr lang="tr-TR" sz="2000" b="1" dirty="0" smtClean="0">
                <a:latin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bilimsel kodlama</a:t>
            </a:r>
            <a:r>
              <a:rPr lang="en-US" sz="2000" b="1" dirty="0">
                <a:latin typeface="Courier New" pitchFamily="49" charset="0"/>
              </a:rPr>
              <a:t>: 5x10^3 */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d1 = 675e-4;  /* 675x10^-4 = 0.0675 */</a:t>
            </a: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293688" y="957263"/>
            <a:ext cx="856615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600">
                <a:latin typeface="Comic Sans MS" pitchFamily="66" charset="0"/>
              </a:rPr>
              <a:t>Değişkenlere tanımlandığı yerde ilk değer verilebilir </a:t>
            </a:r>
            <a:endParaRPr lang="en-US" sz="2600">
              <a:latin typeface="Comic Sans MS" pitchFamily="66" charset="0"/>
            </a:endParaRPr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361950" y="5422900"/>
            <a:ext cx="83820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32000</a:t>
            </a:r>
          </a:p>
        </p:txBody>
      </p:sp>
      <p:sp>
        <p:nvSpPr>
          <p:cNvPr id="20487" name="Text Box 15"/>
          <p:cNvSpPr txBox="1">
            <a:spLocks noChangeArrowheads="1"/>
          </p:cNvSpPr>
          <p:nvPr/>
        </p:nvSpPr>
        <p:spPr bwMode="auto">
          <a:xfrm>
            <a:off x="336550" y="5862638"/>
            <a:ext cx="898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toplam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0488" name="Rectangle 16"/>
          <p:cNvSpPr>
            <a:spLocks noChangeArrowheads="1"/>
          </p:cNvSpPr>
          <p:nvPr/>
        </p:nvSpPr>
        <p:spPr bwMode="auto">
          <a:xfrm>
            <a:off x="1444625" y="5437188"/>
            <a:ext cx="515938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-23</a:t>
            </a:r>
          </a:p>
        </p:txBody>
      </p:sp>
      <p:sp>
        <p:nvSpPr>
          <p:cNvPr id="20489" name="Text Box 17"/>
          <p:cNvSpPr txBox="1">
            <a:spLocks noChangeArrowheads="1"/>
          </p:cNvSpPr>
          <p:nvPr/>
        </p:nvSpPr>
        <p:spPr bwMode="auto">
          <a:xfrm>
            <a:off x="1566863" y="5868988"/>
            <a:ext cx="319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20490" name="Rectangle 18"/>
          <p:cNvSpPr>
            <a:spLocks noChangeArrowheads="1"/>
          </p:cNvSpPr>
          <p:nvPr/>
        </p:nvSpPr>
        <p:spPr bwMode="auto">
          <a:xfrm>
            <a:off x="2152650" y="5449888"/>
            <a:ext cx="515938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458</a:t>
            </a:r>
          </a:p>
        </p:txBody>
      </p:sp>
      <p:sp>
        <p:nvSpPr>
          <p:cNvPr id="20491" name="Text Box 19"/>
          <p:cNvSpPr txBox="1">
            <a:spLocks noChangeArrowheads="1"/>
          </p:cNvSpPr>
          <p:nvPr/>
        </p:nvSpPr>
        <p:spPr bwMode="auto">
          <a:xfrm>
            <a:off x="2274888" y="5881688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y</a:t>
            </a:r>
          </a:p>
        </p:txBody>
      </p:sp>
      <p:sp>
        <p:nvSpPr>
          <p:cNvPr id="20492" name="Rectangle 20"/>
          <p:cNvSpPr>
            <a:spLocks noChangeArrowheads="1"/>
          </p:cNvSpPr>
          <p:nvPr/>
        </p:nvSpPr>
        <p:spPr bwMode="auto">
          <a:xfrm>
            <a:off x="2835275" y="5449888"/>
            <a:ext cx="78740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34.5</a:t>
            </a:r>
          </a:p>
        </p:txBody>
      </p:sp>
      <p:sp>
        <p:nvSpPr>
          <p:cNvPr id="20493" name="Text Box 21"/>
          <p:cNvSpPr txBox="1">
            <a:spLocks noChangeArrowheads="1"/>
          </p:cNvSpPr>
          <p:nvPr/>
        </p:nvSpPr>
        <p:spPr bwMode="auto">
          <a:xfrm>
            <a:off x="2995613" y="5881688"/>
            <a:ext cx="403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f1</a:t>
            </a:r>
          </a:p>
        </p:txBody>
      </p:sp>
      <p:sp>
        <p:nvSpPr>
          <p:cNvPr id="20494" name="Rectangle 22"/>
          <p:cNvSpPr>
            <a:spLocks noChangeArrowheads="1"/>
          </p:cNvSpPr>
          <p:nvPr/>
        </p:nvSpPr>
        <p:spPr bwMode="auto">
          <a:xfrm>
            <a:off x="3865563" y="5475288"/>
            <a:ext cx="78740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75.3</a:t>
            </a:r>
          </a:p>
        </p:txBody>
      </p:sp>
      <p:sp>
        <p:nvSpPr>
          <p:cNvPr id="20495" name="Text Box 23"/>
          <p:cNvSpPr txBox="1">
            <a:spLocks noChangeArrowheads="1"/>
          </p:cNvSpPr>
          <p:nvPr/>
        </p:nvSpPr>
        <p:spPr bwMode="auto">
          <a:xfrm>
            <a:off x="3920244" y="59070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Comic Sans MS" pitchFamily="66" charset="0"/>
              </a:rPr>
              <a:t>inch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0496" name="Rectangle 24"/>
          <p:cNvSpPr>
            <a:spLocks noChangeArrowheads="1"/>
          </p:cNvSpPr>
          <p:nvPr/>
        </p:nvSpPr>
        <p:spPr bwMode="auto">
          <a:xfrm>
            <a:off x="5064125" y="5489575"/>
            <a:ext cx="671513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0.0</a:t>
            </a:r>
          </a:p>
        </p:txBody>
      </p:sp>
      <p:sp>
        <p:nvSpPr>
          <p:cNvPr id="20497" name="Text Box 25"/>
          <p:cNvSpPr txBox="1">
            <a:spLocks noChangeArrowheads="1"/>
          </p:cNvSpPr>
          <p:nvPr/>
        </p:nvSpPr>
        <p:spPr bwMode="auto">
          <a:xfrm>
            <a:off x="4711529" y="5895975"/>
            <a:ext cx="1361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santi</a:t>
            </a:r>
            <a:r>
              <a:rPr lang="tr-TR" dirty="0" smtClean="0">
                <a:latin typeface="Comic Sans MS" pitchFamily="66" charset="0"/>
              </a:rPr>
              <a:t>metre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0498" name="Rectangle 26"/>
          <p:cNvSpPr>
            <a:spLocks noChangeArrowheads="1"/>
          </p:cNvSpPr>
          <p:nvPr/>
        </p:nvSpPr>
        <p:spPr bwMode="auto">
          <a:xfrm>
            <a:off x="5926138" y="5500688"/>
            <a:ext cx="993775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0.0675</a:t>
            </a:r>
          </a:p>
        </p:txBody>
      </p:sp>
      <p:sp>
        <p:nvSpPr>
          <p:cNvPr id="20499" name="Text Box 27"/>
          <p:cNvSpPr txBox="1">
            <a:spLocks noChangeArrowheads="1"/>
          </p:cNvSpPr>
          <p:nvPr/>
        </p:nvSpPr>
        <p:spPr bwMode="auto">
          <a:xfrm>
            <a:off x="6280150" y="5932488"/>
            <a:ext cx="422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d1</a:t>
            </a:r>
          </a:p>
        </p:txBody>
      </p:sp>
      <p:sp>
        <p:nvSpPr>
          <p:cNvPr id="20500" name="Rectangle 28"/>
          <p:cNvSpPr>
            <a:spLocks noChangeArrowheads="1"/>
          </p:cNvSpPr>
          <p:nvPr/>
        </p:nvSpPr>
        <p:spPr bwMode="auto">
          <a:xfrm>
            <a:off x="7091363" y="5513388"/>
            <a:ext cx="863600" cy="4365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-4.567</a:t>
            </a:r>
          </a:p>
        </p:txBody>
      </p:sp>
      <p:sp>
        <p:nvSpPr>
          <p:cNvPr id="20501" name="Text Box 29"/>
          <p:cNvSpPr txBox="1">
            <a:spLocks noChangeArrowheads="1"/>
          </p:cNvSpPr>
          <p:nvPr/>
        </p:nvSpPr>
        <p:spPr bwMode="auto">
          <a:xfrm>
            <a:off x="7354888" y="5945188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d2</a:t>
            </a:r>
          </a:p>
        </p:txBody>
      </p:sp>
      <p:sp>
        <p:nvSpPr>
          <p:cNvPr id="20502" name="Rectangle 30"/>
          <p:cNvSpPr>
            <a:spLocks noChangeArrowheads="1"/>
          </p:cNvSpPr>
          <p:nvPr/>
        </p:nvSpPr>
        <p:spPr bwMode="auto">
          <a:xfrm>
            <a:off x="8108950" y="5513388"/>
            <a:ext cx="787400" cy="46355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5000</a:t>
            </a:r>
          </a:p>
        </p:txBody>
      </p:sp>
      <p:sp>
        <p:nvSpPr>
          <p:cNvPr id="20503" name="Text Box 31"/>
          <p:cNvSpPr txBox="1">
            <a:spLocks noChangeArrowheads="1"/>
          </p:cNvSpPr>
          <p:nvPr/>
        </p:nvSpPr>
        <p:spPr bwMode="auto">
          <a:xfrm>
            <a:off x="8269288" y="5945188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224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63525"/>
            <a:ext cx="7772400" cy="538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>
                <a:solidFill>
                  <a:schemeClr val="accent6"/>
                </a:solidFill>
              </a:rPr>
              <a:t>Sayısal Veri Tipleri ve Özellikleri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27651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5441D-020A-41E8-A5B3-91B758EB84F2}" type="slidenum">
              <a:rPr lang="en-US" smtClean="0"/>
              <a:pPr/>
              <a:t>3</a:t>
            </a:fld>
            <a:endParaRPr lang="en-US" smtClean="0"/>
          </a:p>
        </p:txBody>
      </p:sp>
      <p:graphicFrame>
        <p:nvGraphicFramePr>
          <p:cNvPr id="7" name="6 İçerik Yer Tutucusu"/>
          <p:cNvGraphicFramePr>
            <a:graphicFrameLocks noGrp="1"/>
          </p:cNvGraphicFramePr>
          <p:nvPr>
            <p:ph idx="1"/>
          </p:nvPr>
        </p:nvGraphicFramePr>
        <p:xfrm>
          <a:off x="207035" y="958850"/>
          <a:ext cx="8719006" cy="51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554"/>
                <a:gridCol w="1150023"/>
                <a:gridCol w="4187429"/>
              </a:tblGrid>
              <a:tr h="30635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Veri tipi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boyut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Aralık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</a:t>
                      </a: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-128 : 127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</a:t>
                      </a: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: 255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short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-32768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32767</a:t>
                      </a: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ushort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65535</a:t>
                      </a: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-2147483648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2147483647</a:t>
                      </a: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uint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</a:t>
                      </a:r>
                      <a:r>
                        <a:rPr kumimoji="0" lang="tr-T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4294967295</a:t>
                      </a: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long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</a:t>
                      </a: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-9223372036854775808 : 9223372036854775807</a:t>
                      </a: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ulong</a:t>
                      </a:r>
                      <a:endParaRPr kumimoji="0" lang="en-US" sz="18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</a:t>
                      </a: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: 18446744073709551615</a:t>
                      </a: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basamak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1.175494e-38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3.402823e+38</a:t>
                      </a: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(15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-16 basamak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2.225074e-308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1.797693e+308</a:t>
                      </a: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decimal</a:t>
                      </a:r>
                      <a:r>
                        <a:rPr kumimoji="0" lang="tr-T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(28-29 basamak)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0421" y="5715809"/>
            <a:ext cx="3105655" cy="31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3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Tipi Kategorileri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1526876" y="1017914"/>
          <a:ext cx="6124754" cy="5563810"/>
        </p:xfrm>
        <a:graphic>
          <a:graphicData uri="http://schemas.openxmlformats.org/drawingml/2006/table">
            <a:tbl>
              <a:tblPr/>
              <a:tblGrid>
                <a:gridCol w="1107567"/>
                <a:gridCol w="2915647"/>
                <a:gridCol w="2101540"/>
              </a:tblGrid>
              <a:tr h="3623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Veri Tipi</a:t>
                      </a:r>
                      <a:endParaRPr lang="tr-T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26381" marB="26381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Kategori</a:t>
                      </a:r>
                      <a:endParaRPr lang="tr-T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26381" marB="26381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Son Ek</a:t>
                      </a:r>
                      <a:endParaRPr lang="tr-T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26381" marB="26381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bool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latin typeface="+mn-lt"/>
                          <a:ea typeface="Times New Roman"/>
                          <a:cs typeface="Times New Roman"/>
                        </a:rPr>
                        <a:t>Boolean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char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byte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sbyte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İşaretli,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short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İşaretli,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ushort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İşaretli,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uint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 </a:t>
                      </a: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</a:t>
                      </a: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long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İşaretli, Sayısal, Tam sayı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 </a:t>
                      </a:r>
                      <a:r>
                        <a:rPr lang="tr-TR" sz="16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ulong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UL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 </a:t>
                      </a:r>
                      <a:r>
                        <a:rPr lang="tr-TR" sz="1600" b="1" kern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ul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float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Sayısal, virgüllü sayı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r>
                        <a:rPr lang="tr-TR" sz="1600" b="1" kern="12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veya  </a:t>
                      </a:r>
                      <a:r>
                        <a:rPr lang="tr-TR" sz="16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double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Sayısal, virgüllü sayı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 </a:t>
                      </a: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</a:t>
                      </a: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decimal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Sayısal, decimal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</a:t>
                      </a: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</a:t>
                      </a: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0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F74B5-84ED-4B10-960A-ECB64C7DCDC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8107362" cy="593725"/>
          </a:xfrm>
        </p:spPr>
        <p:txBody>
          <a:bodyPr/>
          <a:lstStyle/>
          <a:p>
            <a:r>
              <a:rPr lang="en-US" dirty="0" smtClean="0"/>
              <a:t>Integer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949325"/>
            <a:ext cx="8493125" cy="242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Tam sayıları ifade eder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Hem negatif hem pozitif tam sayılar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: </a:t>
            </a:r>
            <a:r>
              <a:rPr lang="sv-SE" dirty="0" smtClean="0"/>
              <a:t>-2.147.483.648  den 2.147.483.647 e kadar (toplam 4.294.967.296 adet sayı)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C#’ta ifade tarzı: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800" b="1" dirty="0" smtClean="0">
                <a:latin typeface="Courier New" pitchFamily="49" charset="0"/>
              </a:rPr>
              <a:t>i</a:t>
            </a:r>
            <a:r>
              <a:rPr lang="en-US" sz="2800" b="1" dirty="0" err="1" smtClean="0">
                <a:latin typeface="Courier New" pitchFamily="49" charset="0"/>
              </a:rPr>
              <a:t>nt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</a:rPr>
              <a:t> Int32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6175" y="3981332"/>
            <a:ext cx="6973888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tr-TR" sz="2000" b="1">
                <a:latin typeface="Courier New" pitchFamily="49" charset="0"/>
              </a:rPr>
              <a:t>toplam</a:t>
            </a:r>
            <a:r>
              <a:rPr lang="en-US" sz="2000" b="1">
                <a:latin typeface="Courier New" pitchFamily="49" charset="0"/>
              </a:rPr>
              <a:t>;   /* </a:t>
            </a:r>
            <a:r>
              <a:rPr lang="tr-TR" sz="2000" b="1">
                <a:latin typeface="Courier New" pitchFamily="49" charset="0"/>
              </a:rPr>
              <a:t>işaretli</a:t>
            </a:r>
            <a:r>
              <a:rPr lang="en-US" sz="2000" b="1">
                <a:latin typeface="Courier New" pitchFamily="49" charset="0"/>
              </a:rPr>
              <a:t> integer */</a:t>
            </a:r>
          </a:p>
          <a:p>
            <a:pPr marL="342900" indent="-342900" eaLnBrk="1" hangingPunct="1"/>
            <a:endParaRPr lang="en-US" sz="2000" b="1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>
                <a:latin typeface="Courier New" pitchFamily="49" charset="0"/>
              </a:rPr>
              <a:t>toplam</a:t>
            </a:r>
            <a:r>
              <a:rPr lang="en-US" sz="2000" b="1">
                <a:latin typeface="Courier New" pitchFamily="49" charset="0"/>
              </a:rPr>
              <a:t> = 100; /* positi</a:t>
            </a:r>
            <a:r>
              <a:rPr lang="tr-TR" sz="2000" b="1">
                <a:latin typeface="Courier New" pitchFamily="49" charset="0"/>
              </a:rPr>
              <a:t>f olabilir</a:t>
            </a:r>
            <a:r>
              <a:rPr lang="en-US" sz="2000" b="1">
                <a:latin typeface="Courier New" pitchFamily="49" charset="0"/>
              </a:rPr>
              <a:t> */ </a:t>
            </a:r>
          </a:p>
          <a:p>
            <a:pPr marL="342900" indent="-342900" eaLnBrk="1" hangingPunct="1"/>
            <a:r>
              <a:rPr lang="tr-TR" sz="2000" b="1">
                <a:latin typeface="Courier New" pitchFamily="49" charset="0"/>
              </a:rPr>
              <a:t>toplam</a:t>
            </a:r>
            <a:r>
              <a:rPr lang="en-US" sz="2000" b="1">
                <a:latin typeface="Courier New" pitchFamily="49" charset="0"/>
              </a:rPr>
              <a:t> = -20; /* negati</a:t>
            </a:r>
            <a:r>
              <a:rPr lang="tr-TR" sz="2000" b="1">
                <a:latin typeface="Courier New" pitchFamily="49" charset="0"/>
              </a:rPr>
              <a:t>f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tr-TR" sz="2000" b="1">
                <a:latin typeface="Courier New" pitchFamily="49" charset="0"/>
              </a:rPr>
              <a:t>olabilir </a:t>
            </a:r>
            <a:r>
              <a:rPr lang="en-US" sz="2000" b="1">
                <a:latin typeface="Courier New" pitchFamily="49" charset="0"/>
              </a:rPr>
              <a:t>*/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146175" y="5603757"/>
            <a:ext cx="6999288" cy="7080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tr-TR" sz="2000" b="1">
                <a:latin typeface="Courier New" pitchFamily="49" charset="0"/>
              </a:rPr>
              <a:t>toplam</a:t>
            </a:r>
            <a:r>
              <a:rPr lang="en-US" sz="2000" b="1">
                <a:latin typeface="Courier New" pitchFamily="49" charset="0"/>
              </a:rPr>
              <a:t> = 32000; /* </a:t>
            </a:r>
            <a:r>
              <a:rPr lang="tr-TR" sz="2000" b="1">
                <a:latin typeface="Courier New" pitchFamily="49" charset="0"/>
              </a:rPr>
              <a:t>kodlama sırasında  </a:t>
            </a:r>
            <a:r>
              <a:rPr lang="en-US" sz="2000" b="1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>
                <a:latin typeface="Courier New" pitchFamily="49" charset="0"/>
              </a:rPr>
              <a:t>                 /* </a:t>
            </a:r>
            <a:r>
              <a:rPr lang="tr-TR" sz="2000" b="1">
                <a:latin typeface="Courier New" pitchFamily="49" charset="0"/>
              </a:rPr>
              <a:t>ilk değer verilebilir </a:t>
            </a:r>
            <a:r>
              <a:rPr lang="en-US" sz="2000" b="1">
                <a:latin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11650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FBDB1-6269-4D52-8CDB-A9DDCC8F46B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tr-TR" dirty="0" err="1" smtClean="0"/>
              <a:t>Unsigned</a:t>
            </a:r>
            <a:r>
              <a:rPr lang="tr-TR" dirty="0" smtClean="0"/>
              <a:t> </a:t>
            </a:r>
            <a:r>
              <a:rPr lang="tr-TR" dirty="0" err="1" smtClean="0"/>
              <a:t>Integer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001713"/>
            <a:ext cx="8393113" cy="2906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İşaretsiz tam sayıları ifade eder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Sadece </a:t>
            </a:r>
            <a:r>
              <a:rPr lang="en-US" dirty="0" smtClean="0"/>
              <a:t>Po</a:t>
            </a:r>
            <a:r>
              <a:rPr lang="tr-TR" dirty="0" smtClean="0"/>
              <a:t>z</a:t>
            </a:r>
            <a:r>
              <a:rPr lang="en-US" dirty="0" err="1" smtClean="0"/>
              <a:t>iti</a:t>
            </a:r>
            <a:r>
              <a:rPr lang="tr-TR" dirty="0" smtClean="0"/>
              <a:t>f</a:t>
            </a:r>
            <a:r>
              <a:rPr lang="en-US" dirty="0" smtClean="0"/>
              <a:t> </a:t>
            </a:r>
            <a:r>
              <a:rPr lang="tr-TR" dirty="0" smtClean="0"/>
              <a:t>olabilir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: </a:t>
            </a:r>
            <a:r>
              <a:rPr lang="sv-SE" dirty="0" smtClean="0"/>
              <a:t>0  dan  4,294,967,295 e kadar</a:t>
            </a:r>
          </a:p>
          <a:p>
            <a:pPr lvl="1">
              <a:lnSpc>
                <a:spcPct val="90000"/>
              </a:lnSpc>
            </a:pPr>
            <a:r>
              <a:rPr lang="sv-SE" dirty="0" smtClean="0"/>
              <a:t>(toplam 4,294,967,296 adet sayı)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C# ‘ta ifade tarzı: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800" b="1" dirty="0" err="1" smtClean="0">
                <a:latin typeface="Courier New" pitchFamily="49" charset="0"/>
                <a:cs typeface="Courier New" pitchFamily="49" charset="0"/>
              </a:rPr>
              <a:t>uint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2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  <a:cs typeface="Courier New" pitchFamily="49" charset="0"/>
              </a:rPr>
              <a:t> UInt32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812801" y="4130004"/>
            <a:ext cx="7080370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uint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tr-TR" sz="2000" b="1" dirty="0" smtClean="0">
                <a:latin typeface="Courier New" pitchFamily="49" charset="0"/>
              </a:rPr>
              <a:t>12u</a:t>
            </a:r>
            <a:r>
              <a:rPr lang="en-US" sz="2000" b="1" dirty="0" smtClean="0">
                <a:latin typeface="Courier New" pitchFamily="49" charset="0"/>
              </a:rPr>
              <a:t>;    </a:t>
            </a:r>
            <a:r>
              <a:rPr lang="tr-TR" sz="2000" b="1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positi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marL="342900" indent="-342900" eaLnBrk="1" hangingPunct="1"/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-</a:t>
            </a:r>
            <a:r>
              <a:rPr lang="en-US" sz="2000" b="1" dirty="0" smtClean="0">
                <a:latin typeface="Courier New" pitchFamily="49" charset="0"/>
              </a:rPr>
              <a:t>24</a:t>
            </a:r>
            <a:r>
              <a:rPr lang="tr-TR" sz="2000" b="1" dirty="0" smtClean="0">
                <a:latin typeface="Courier New" pitchFamily="49" charset="0"/>
              </a:rPr>
              <a:t>u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tr-TR" sz="2000" b="1" dirty="0" smtClean="0">
                <a:latin typeface="Courier New" pitchFamily="49" charset="0"/>
              </a:rPr>
              <a:t>  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 smtClean="0">
                <a:solidFill>
                  <a:srgbClr val="FF0000"/>
                </a:solidFill>
                <a:latin typeface="Courier New" pitchFamily="49" charset="0"/>
              </a:rPr>
              <a:t>hata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u="sng" dirty="0" err="1" smtClean="0">
                <a:latin typeface="Courier New" pitchFamily="49" charset="0"/>
              </a:rPr>
              <a:t>negati</a:t>
            </a:r>
            <a:r>
              <a:rPr lang="tr-TR" sz="2000" b="1" u="sng" dirty="0">
                <a:latin typeface="Courier New" pitchFamily="49" charset="0"/>
              </a:rPr>
              <a:t>f </a:t>
            </a:r>
            <a:r>
              <a:rPr lang="tr-TR" sz="2000" b="1" u="sng" dirty="0" smtClean="0">
                <a:latin typeface="Courier New" pitchFamily="49" charset="0"/>
              </a:rPr>
              <a:t>olamaz!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787400" y="5830217"/>
            <a:ext cx="7341615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uint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err="1" smtClean="0">
                <a:latin typeface="Courier New" pitchFamily="49" charset="0"/>
              </a:rPr>
              <a:t>sayi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4567</a:t>
            </a:r>
            <a:r>
              <a:rPr lang="tr-TR" sz="2000" b="1" dirty="0" smtClean="0">
                <a:latin typeface="Courier New" pitchFamily="49" charset="0"/>
              </a:rPr>
              <a:t>u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kodlama sırasında   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2694" y="4891164"/>
            <a:ext cx="6211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</p:spTree>
    <p:extLst>
      <p:ext uri="{BB962C8B-B14F-4D97-AF65-F5344CB8AC3E}">
        <p14:creationId xmlns:p14="http://schemas.microsoft.com/office/powerpoint/2010/main" val="2244851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nimBg="1"/>
      <p:bldP spid="38502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F74B5-84ED-4B10-960A-ECB64C7DCDC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8107362" cy="593725"/>
          </a:xfrm>
        </p:spPr>
        <p:txBody>
          <a:bodyPr/>
          <a:lstStyle/>
          <a:p>
            <a:r>
              <a:rPr lang="tr-TR" dirty="0" err="1" smtClean="0"/>
              <a:t>Short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949325"/>
            <a:ext cx="8493125" cy="242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Kısa tam sayıları ifade eder (kısa </a:t>
            </a:r>
            <a:r>
              <a:rPr lang="tr-TR" dirty="0" err="1" smtClean="0"/>
              <a:t>integer</a:t>
            </a:r>
            <a:r>
              <a:rPr lang="tr-TR" dirty="0" smtClean="0"/>
              <a:t>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Hem negatif hem pozitif olabilir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2 </a:t>
            </a:r>
            <a:r>
              <a:rPr lang="tr-TR" dirty="0" err="1" smtClean="0"/>
              <a:t>byte</a:t>
            </a:r>
            <a:r>
              <a:rPr lang="tr-TR" dirty="0" smtClean="0"/>
              <a:t>: -32768 den 32767 toplam 65536 sayı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C#’ta ifade tarzı: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800" b="1" dirty="0" err="1" smtClean="0">
                <a:latin typeface="Courier New" pitchFamily="49" charset="0"/>
              </a:rPr>
              <a:t>short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</a:rPr>
              <a:t> Int16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6175" y="3713926"/>
            <a:ext cx="6973888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short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;   /* </a:t>
            </a:r>
            <a:r>
              <a:rPr lang="tr-TR" sz="2000" b="1" dirty="0" smtClean="0">
                <a:latin typeface="Courier New" pitchFamily="49" charset="0"/>
              </a:rPr>
              <a:t>işaretli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100; /* </a:t>
            </a:r>
            <a:r>
              <a:rPr lang="en-US" sz="2000" b="1" dirty="0" err="1">
                <a:latin typeface="Courier New" pitchFamily="49" charset="0"/>
              </a:rPr>
              <a:t>positi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 </a:t>
            </a: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-20; /* </a:t>
            </a:r>
            <a:r>
              <a:rPr lang="en-US" sz="2000" b="1" dirty="0" err="1">
                <a:latin typeface="Courier New" pitchFamily="49" charset="0"/>
              </a:rPr>
              <a:t>negati</a:t>
            </a:r>
            <a:r>
              <a:rPr lang="tr-TR" sz="2000" b="1" dirty="0">
                <a:latin typeface="Courier New" pitchFamily="49" charset="0"/>
              </a:rPr>
              <a:t>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olabilir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146175" y="5336351"/>
            <a:ext cx="7273206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short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top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32000; /* </a:t>
            </a:r>
            <a:r>
              <a:rPr lang="tr-TR" sz="2000" b="1" dirty="0">
                <a:latin typeface="Courier New" pitchFamily="49" charset="0"/>
              </a:rPr>
              <a:t>kodlama sırasında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74052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F74B5-84ED-4B10-960A-ECB64C7DCD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8107362" cy="593725"/>
          </a:xfrm>
        </p:spPr>
        <p:txBody>
          <a:bodyPr/>
          <a:lstStyle/>
          <a:p>
            <a:r>
              <a:rPr lang="tr-TR" dirty="0" err="1" smtClean="0"/>
              <a:t>ushort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949325"/>
            <a:ext cx="8493125" cy="242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İşaretsiz kısa tam sayıları ifade eder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Sadece pozitif olabilir</a:t>
            </a:r>
          </a:p>
          <a:p>
            <a:pPr lvl="1">
              <a:lnSpc>
                <a:spcPct val="90000"/>
              </a:lnSpc>
            </a:pPr>
            <a:r>
              <a:rPr lang="tr-TR" dirty="0" smtClean="0"/>
              <a:t>2 </a:t>
            </a:r>
            <a:r>
              <a:rPr lang="tr-TR" dirty="0" err="1" smtClean="0"/>
              <a:t>byte</a:t>
            </a:r>
            <a:r>
              <a:rPr lang="tr-TR" dirty="0" smtClean="0"/>
              <a:t>: 0 dan 65535’e kadar toplam 65536 değer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C#’ta ifade tarzı:</a:t>
            </a:r>
            <a:endParaRPr lang="en-US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800" b="1" dirty="0" err="1" smtClean="0">
                <a:latin typeface="Courier New" pitchFamily="49" charset="0"/>
              </a:rPr>
              <a:t>ushort</a:t>
            </a:r>
            <a:r>
              <a:rPr lang="tr-TR" sz="2800" b="1" dirty="0" smtClean="0">
                <a:latin typeface="Courier New" pitchFamily="49" charset="0"/>
              </a:rPr>
              <a:t> </a:t>
            </a:r>
            <a:r>
              <a:rPr lang="tr-TR" sz="2800" b="1" dirty="0" smtClean="0">
                <a:solidFill>
                  <a:schemeClr val="tx1"/>
                </a:solidFill>
                <a:latin typeface="Courier New" pitchFamily="49" charset="0"/>
              </a:rPr>
              <a:t>veya</a:t>
            </a:r>
            <a:r>
              <a:rPr lang="tr-TR" sz="2800" b="1" dirty="0" smtClean="0">
                <a:latin typeface="Courier New" pitchFamily="49" charset="0"/>
              </a:rPr>
              <a:t> UInt16</a:t>
            </a:r>
            <a:endParaRPr lang="en-US" sz="28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b="1" dirty="0" smtClean="0">
              <a:solidFill>
                <a:srgbClr val="0099FF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6175" y="3713926"/>
            <a:ext cx="6973888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ushort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;   </a:t>
            </a: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smtClean="0">
                <a:latin typeface="Courier New" pitchFamily="49" charset="0"/>
              </a:rPr>
              <a:t>100;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positi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 </a:t>
            </a: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-</a:t>
            </a:r>
            <a:r>
              <a:rPr lang="en-US" sz="2000" b="1" dirty="0" smtClean="0">
                <a:latin typeface="Courier New" pitchFamily="49" charset="0"/>
              </a:rPr>
              <a:t>20;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 smtClean="0">
                <a:solidFill>
                  <a:srgbClr val="FF0000"/>
                </a:solidFill>
                <a:latin typeface="Courier New" pitchFamily="49" charset="0"/>
              </a:rPr>
              <a:t>hata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en-US" sz="2000" b="1" u="sng" dirty="0" err="1" smtClean="0">
                <a:latin typeface="Courier New" pitchFamily="49" charset="0"/>
              </a:rPr>
              <a:t>negati</a:t>
            </a:r>
            <a:r>
              <a:rPr lang="tr-TR" sz="2000" b="1" u="sng" dirty="0" smtClean="0">
                <a:latin typeface="Courier New" pitchFamily="49" charset="0"/>
              </a:rPr>
              <a:t>f olamaz!</a:t>
            </a:r>
            <a:r>
              <a:rPr lang="en-US" sz="2000" b="1" u="sng" dirty="0" smtClean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146174" y="5336351"/>
            <a:ext cx="7626889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ushort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top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32000;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kodlama sırasında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4234" y="4433964"/>
            <a:ext cx="6211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</a:t>
            </a:r>
          </a:p>
        </p:txBody>
      </p:sp>
    </p:spTree>
    <p:extLst>
      <p:ext uri="{BB962C8B-B14F-4D97-AF65-F5344CB8AC3E}">
        <p14:creationId xmlns:p14="http://schemas.microsoft.com/office/powerpoint/2010/main" val="517271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F74B5-84ED-4B10-960A-ECB64C7DCDC9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8107362" cy="593725"/>
          </a:xfrm>
        </p:spPr>
        <p:txBody>
          <a:bodyPr/>
          <a:lstStyle/>
          <a:p>
            <a:r>
              <a:rPr lang="tr-TR" dirty="0" err="1" smtClean="0"/>
              <a:t>long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949325"/>
            <a:ext cx="8493125" cy="242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smtClean="0"/>
              <a:t>Uzun tam sayıları ifade eder (uzun </a:t>
            </a:r>
            <a:r>
              <a:rPr lang="tr-TR" sz="2400" dirty="0" err="1" smtClean="0"/>
              <a:t>integer</a:t>
            </a:r>
            <a:r>
              <a:rPr lang="tr-TR" sz="2400" dirty="0" smtClean="0"/>
              <a:t>)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tr-TR" sz="2000" dirty="0" smtClean="0"/>
              <a:t>Hem negatif hem pozitif olabilir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8 </a:t>
            </a:r>
            <a:r>
              <a:rPr lang="tr-TR" sz="2000" dirty="0" err="1" smtClean="0"/>
              <a:t>byte</a:t>
            </a:r>
            <a:r>
              <a:rPr lang="tr-TR" sz="2000" dirty="0" smtClean="0"/>
              <a:t>: -9,223,372,036,854,775,808 -  </a:t>
            </a:r>
            <a:br>
              <a:rPr lang="tr-TR" sz="2000" dirty="0" smtClean="0"/>
            </a:br>
            <a:r>
              <a:rPr lang="tr-TR" sz="2000" dirty="0" smtClean="0"/>
              <a:t>             9,223,372,036,854,775,807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tr-TR" sz="2400" dirty="0" smtClean="0"/>
              <a:t>C#’ta ifade tarzı:</a:t>
            </a:r>
            <a:endParaRPr lang="en-US" sz="2400" dirty="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400" b="1" dirty="0" err="1" smtClean="0">
                <a:latin typeface="Courier New" pitchFamily="49" charset="0"/>
              </a:rPr>
              <a:t>long</a:t>
            </a:r>
            <a:r>
              <a:rPr lang="tr-TR" sz="2400" b="1" dirty="0" smtClean="0">
                <a:latin typeface="Courier New" pitchFamily="49" charset="0"/>
              </a:rPr>
              <a:t> </a:t>
            </a:r>
            <a:r>
              <a:rPr lang="tr-TR" sz="2400" b="1" dirty="0" smtClean="0">
                <a:solidFill>
                  <a:schemeClr val="tx1"/>
                </a:solidFill>
                <a:latin typeface="Courier New" pitchFamily="49" charset="0"/>
              </a:rPr>
              <a:t>veya</a:t>
            </a:r>
            <a:r>
              <a:rPr lang="tr-TR" sz="2400" b="1" dirty="0" smtClean="0">
                <a:latin typeface="Courier New" pitchFamily="49" charset="0"/>
              </a:rPr>
              <a:t> Int64</a:t>
            </a:r>
            <a:endParaRPr lang="en-US" sz="24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tr-TR" sz="2400" dirty="0" smtClean="0"/>
              <a:t>Örnek</a:t>
            </a:r>
            <a:r>
              <a:rPr lang="en-US" sz="2400" dirty="0" smtClean="0"/>
              <a:t>:</a:t>
            </a:r>
            <a:endParaRPr lang="en-US" sz="2400" b="1" dirty="0" smtClean="0">
              <a:solidFill>
                <a:srgbClr val="0099FF"/>
              </a:solidFill>
            </a:endParaRP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54801" y="3748432"/>
            <a:ext cx="6973888" cy="1320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long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;   /* </a:t>
            </a:r>
            <a:r>
              <a:rPr lang="tr-TR" sz="2000" b="1" dirty="0" smtClean="0">
                <a:latin typeface="Courier New" pitchFamily="49" charset="0"/>
              </a:rPr>
              <a:t>işaretli </a:t>
            </a:r>
            <a:r>
              <a:rPr lang="en-US" sz="2000" b="1" dirty="0" smtClean="0">
                <a:latin typeface="Courier New" pitchFamily="49" charset="0"/>
              </a:rPr>
              <a:t>*/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endParaRPr lang="en-US" sz="2000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tr-TR" sz="2000" b="1" dirty="0" smtClean="0">
                <a:latin typeface="Courier New" pitchFamily="49" charset="0"/>
              </a:rPr>
              <a:t>toplam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100</a:t>
            </a:r>
            <a:r>
              <a:rPr lang="tr-TR" sz="2000" b="1" dirty="0" smtClean="0">
                <a:latin typeface="Courier New" pitchFamily="49" charset="0"/>
              </a:rPr>
              <a:t>L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 smtClean="0">
                <a:latin typeface="Courier New" pitchFamily="49" charset="0"/>
              </a:rPr>
              <a:t>po</a:t>
            </a:r>
            <a:r>
              <a:rPr lang="tr-TR" sz="2000" b="1" dirty="0" smtClean="0">
                <a:latin typeface="Courier New" pitchFamily="49" charset="0"/>
              </a:rPr>
              <a:t>z</a:t>
            </a:r>
            <a:r>
              <a:rPr lang="en-US" sz="2000" b="1" dirty="0" err="1" smtClean="0">
                <a:latin typeface="Courier New" pitchFamily="49" charset="0"/>
              </a:rPr>
              <a:t>iti</a:t>
            </a:r>
            <a:r>
              <a:rPr lang="tr-TR" sz="2000" b="1" dirty="0">
                <a:latin typeface="Courier New" pitchFamily="49" charset="0"/>
              </a:rPr>
              <a:t>f olabilir</a:t>
            </a:r>
            <a:r>
              <a:rPr lang="en-US" sz="2000" b="1" dirty="0">
                <a:latin typeface="Courier New" pitchFamily="49" charset="0"/>
              </a:rPr>
              <a:t> */ </a:t>
            </a:r>
          </a:p>
          <a:p>
            <a:pPr marL="342900" indent="-342900" eaLnBrk="1" hangingPunct="1"/>
            <a:r>
              <a:rPr lang="tr-TR" sz="2000" b="1" dirty="0">
                <a:latin typeface="Courier New" pitchFamily="49" charset="0"/>
              </a:rPr>
              <a:t>toplam</a:t>
            </a:r>
            <a:r>
              <a:rPr lang="en-US" sz="2000" b="1" dirty="0">
                <a:latin typeface="Courier New" pitchFamily="49" charset="0"/>
              </a:rPr>
              <a:t> = -</a:t>
            </a:r>
            <a:r>
              <a:rPr lang="en-US" sz="2000" b="1" dirty="0" smtClean="0">
                <a:latin typeface="Courier New" pitchFamily="49" charset="0"/>
              </a:rPr>
              <a:t>20</a:t>
            </a:r>
            <a:r>
              <a:rPr lang="tr-TR" sz="2000" b="1" dirty="0" smtClean="0">
                <a:latin typeface="Courier New" pitchFamily="49" charset="0"/>
              </a:rPr>
              <a:t>L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en-US" sz="2000" b="1" dirty="0" err="1">
                <a:latin typeface="Courier New" pitchFamily="49" charset="0"/>
              </a:rPr>
              <a:t>negati</a:t>
            </a:r>
            <a:r>
              <a:rPr lang="tr-TR" sz="2000" b="1" dirty="0">
                <a:latin typeface="Courier New" pitchFamily="49" charset="0"/>
              </a:rPr>
              <a:t>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olabilir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146175" y="5336351"/>
            <a:ext cx="7273206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/>
            <a:r>
              <a:rPr lang="tr-TR" sz="2000" b="1" dirty="0" err="1" smtClean="0">
                <a:solidFill>
                  <a:srgbClr val="CC3300"/>
                </a:solidFill>
                <a:latin typeface="Courier New" pitchFamily="49" charset="0"/>
              </a:rPr>
              <a:t>long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toplam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</a:rPr>
              <a:t>32000</a:t>
            </a:r>
            <a:r>
              <a:rPr lang="tr-TR" sz="2000" b="1" dirty="0" smtClean="0">
                <a:latin typeface="Courier New" pitchFamily="49" charset="0"/>
              </a:rPr>
              <a:t>L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kodlama sırasında 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 marL="342900" indent="-342900" eaLnBrk="1" hangingPunct="1"/>
            <a:r>
              <a:rPr lang="en-US" sz="2000" b="1" dirty="0">
                <a:latin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ilk değer verilebilir </a:t>
            </a:r>
            <a:r>
              <a:rPr lang="en-US" sz="2000" b="1" dirty="0">
                <a:latin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929077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nimBg="1"/>
      <p:bldP spid="382981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6682</TotalTime>
  <Words>1642</Words>
  <Application>Microsoft Office PowerPoint</Application>
  <PresentationFormat>Ekran Gösterisi (4:3)</PresentationFormat>
  <Paragraphs>377</Paragraphs>
  <Slides>24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Arial</vt:lpstr>
      <vt:lpstr>Calibri</vt:lpstr>
      <vt:lpstr>Comic Sans MS</vt:lpstr>
      <vt:lpstr>Courier New</vt:lpstr>
      <vt:lpstr>Times New Roman</vt:lpstr>
      <vt:lpstr>Verdana</vt:lpstr>
      <vt:lpstr>Wingdings</vt:lpstr>
      <vt:lpstr>Blank Presentation</vt:lpstr>
      <vt:lpstr>PROGRAMLAMA TEMELLERİ</vt:lpstr>
      <vt:lpstr>Bugünkü konular</vt:lpstr>
      <vt:lpstr>Sayısal Veri Tipleri ve Özellikleri</vt:lpstr>
      <vt:lpstr>Değişken Tipi Kategorileri</vt:lpstr>
      <vt:lpstr>Integer</vt:lpstr>
      <vt:lpstr>Unsigned Integer</vt:lpstr>
      <vt:lpstr>Short</vt:lpstr>
      <vt:lpstr>ushort</vt:lpstr>
      <vt:lpstr>long</vt:lpstr>
      <vt:lpstr>ulong</vt:lpstr>
      <vt:lpstr>sbyte</vt:lpstr>
      <vt:lpstr>byte</vt:lpstr>
      <vt:lpstr>Virgüllü sayılar - float</vt:lpstr>
      <vt:lpstr>Daha uzun ve çok hassas virgüllü sayılar- double</vt:lpstr>
      <vt:lpstr>Decimal</vt:lpstr>
      <vt:lpstr>Boolean</vt:lpstr>
      <vt:lpstr>Karakter Değişkenler</vt:lpstr>
      <vt:lpstr>Özel Karakterler</vt:lpstr>
      <vt:lpstr>Escape Sequence – kaçış dizisi</vt:lpstr>
      <vt:lpstr>Yazı Değişkenleri</vt:lpstr>
      <vt:lpstr>sizeof Operatörü</vt:lpstr>
      <vt:lpstr>Değişken örnekleri &amp; atama</vt:lpstr>
      <vt:lpstr>Değişken Tanımlama &amp; İlk Değer Atama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1018</cp:revision>
  <dcterms:created xsi:type="dcterms:W3CDTF">1999-11-19T17:16:32Z</dcterms:created>
  <dcterms:modified xsi:type="dcterms:W3CDTF">2015-09-25T20:09:59Z</dcterms:modified>
</cp:coreProperties>
</file>