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06" r:id="rId2"/>
    <p:sldId id="528" r:id="rId3"/>
    <p:sldId id="558" r:id="rId4"/>
    <p:sldId id="584" r:id="rId5"/>
    <p:sldId id="585" r:id="rId6"/>
    <p:sldId id="559" r:id="rId7"/>
    <p:sldId id="607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  <p:sldId id="574" r:id="rId23"/>
    <p:sldId id="575" r:id="rId24"/>
    <p:sldId id="576" r:id="rId25"/>
    <p:sldId id="577" r:id="rId26"/>
    <p:sldId id="578" r:id="rId27"/>
    <p:sldId id="579" r:id="rId28"/>
    <p:sldId id="580" r:id="rId29"/>
    <p:sldId id="581" r:id="rId30"/>
    <p:sldId id="582" r:id="rId31"/>
    <p:sldId id="583" r:id="rId32"/>
    <p:sldId id="605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9CCFF"/>
    <a:srgbClr val="FFFF99"/>
    <a:srgbClr val="FFCC00"/>
    <a:srgbClr val="FFFFCC"/>
    <a:srgbClr val="66CCFF"/>
    <a:srgbClr val="DDDDDD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9831" autoAdjust="0"/>
  </p:normalViewPr>
  <p:slideViewPr>
    <p:cSldViewPr snapToGrid="0">
      <p:cViewPr varScale="1">
        <p:scale>
          <a:sx n="86" d="100"/>
          <a:sy n="86" d="100"/>
        </p:scale>
        <p:origin x="9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17B8FFC-4D21-4AE0-B8EF-1043FEAF7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1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0C4909C-A866-43FE-9049-4B4A33B326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8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C4909C-A866-43FE-9049-4B4A33B3269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1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66585-18AA-477D-BE5F-A520138AF4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0B7A2-8642-4C74-8F0D-59D77EBC12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0338" y="141288"/>
            <a:ext cx="1947862" cy="5954712"/>
          </a:xfrm>
        </p:spPr>
        <p:txBody>
          <a:bodyPr vert="eaVert"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61988" y="141288"/>
            <a:ext cx="5695950" cy="5954712"/>
          </a:xfrm>
        </p:spPr>
        <p:txBody>
          <a:bodyPr vert="eaVert"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84794-D63C-4812-BC5E-032286D39D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685800" y="949325"/>
            <a:ext cx="7772400" cy="5146675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2C8D0E-A561-4211-9659-AD1AE06EB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698500"/>
          </a:xfrm>
        </p:spPr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949325"/>
            <a:ext cx="3810000" cy="2497138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598863"/>
            <a:ext cx="3810000" cy="2497137"/>
          </a:xfrm>
        </p:spPr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28A52-D71A-4270-A1AD-678CE311F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02934-C5B0-4CB4-9722-9D18F75C34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843AC-C2DC-4B29-9A0C-69040E54B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949325"/>
            <a:ext cx="381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88110-A5D5-4062-AAD4-55A6343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7DF66-C208-430D-A5CE-C65E6B66DD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26EB5-628F-4BB5-A378-DE70E1E2A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33854-70A5-46D1-8749-E0134A58B0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  <a:p>
            <a:pPr lvl="1"/>
            <a:r>
              <a:rPr lang="en-US" smtClean="0"/>
              <a:t>İkinci düzey</a:t>
            </a:r>
          </a:p>
          <a:p>
            <a:pPr lvl="2"/>
            <a:r>
              <a:rPr lang="en-US" smtClean="0"/>
              <a:t>Üçüncü düzey</a:t>
            </a:r>
          </a:p>
          <a:p>
            <a:pPr lvl="3"/>
            <a:r>
              <a:rPr lang="en-US" smtClean="0"/>
              <a:t>Dördüncü düzey</a:t>
            </a:r>
          </a:p>
          <a:p>
            <a:pPr lvl="4"/>
            <a:r>
              <a:rPr lang="en-US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A6951-E572-42D3-9857-0AF4884C3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0D3A8-51DE-4FB9-B4AD-3D404C80E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1988" y="141288"/>
            <a:ext cx="7772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49325"/>
            <a:ext cx="77724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4788" y="6248400"/>
            <a:ext cx="3756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9BBE8CC-F4F7-4E76-8143-2C704C173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41139" y="2059195"/>
            <a:ext cx="4896544" cy="1080120"/>
          </a:xfrm>
        </p:spPr>
        <p:txBody>
          <a:bodyPr>
            <a:normAutofit/>
          </a:bodyPr>
          <a:lstStyle/>
          <a:p>
            <a:r>
              <a:rPr lang="tr-TR" sz="2700" b="1" dirty="0" smtClean="0"/>
              <a:t>PROGRAMLAMA TEMELLERİ</a:t>
            </a:r>
            <a:endParaRPr lang="tr-TR" b="1" dirty="0"/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66585-18AA-477D-BE5F-A520138AF41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4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 dönüştürmede veri kaybı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 a </a:t>
            </a:r>
            <a:r>
              <a:rPr lang="tr-TR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 </a:t>
            </a:r>
            <a:r>
              <a:rPr lang="tr-TR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16909320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; </a:t>
            </a: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dirty="0" smtClean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00000001 00000010 00000100 00001000</a:t>
            </a:r>
            <a:endParaRPr lang="tr-TR" sz="3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 b </a:t>
            </a:r>
            <a:r>
              <a:rPr lang="tr-TR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 (</a:t>
            </a:r>
            <a:r>
              <a:rPr lang="tr-TR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)a;</a:t>
            </a:r>
            <a:endParaRPr lang="tr-TR" sz="3600" dirty="0" smtClean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tr-TR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Console</a:t>
            </a:r>
            <a:r>
              <a:rPr lang="tr-TR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tr-TR" dirty="0" err="1" smtClean="0">
                <a:latin typeface="Consolas"/>
                <a:ea typeface="Calibri"/>
                <a:cs typeface="Times New Roman"/>
              </a:rPr>
              <a:t>WriteLine</a:t>
            </a:r>
            <a:r>
              <a:rPr lang="tr-TR" dirty="0" smtClean="0">
                <a:latin typeface="Consolas"/>
                <a:ea typeface="Calibri"/>
                <a:cs typeface="Times New Roman"/>
              </a:rPr>
              <a:t>(b);</a:t>
            </a:r>
            <a:endParaRPr lang="tr-TR" sz="3600" dirty="0" smtClean="0">
              <a:latin typeface="Calibri"/>
              <a:ea typeface="Calibri"/>
              <a:cs typeface="Times New Roman"/>
            </a:endParaRPr>
          </a:p>
          <a:p>
            <a:r>
              <a:rPr lang="tr-TR" dirty="0" smtClean="0"/>
              <a:t>Ekrana 8 yazacaktır.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5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Convert</a:t>
            </a:r>
            <a:r>
              <a:rPr lang="tr-TR" dirty="0" smtClean="0"/>
              <a:t> sınıfı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 </a:t>
            </a:r>
            <a:r>
              <a:rPr lang="en-US" dirty="0" err="1" smtClean="0"/>
              <a:t>isim</a:t>
            </a:r>
            <a:r>
              <a:rPr lang="en-US" dirty="0" smtClean="0"/>
              <a:t> </a:t>
            </a:r>
            <a:r>
              <a:rPr lang="en-US" dirty="0" err="1" smtClean="0"/>
              <a:t>alanının</a:t>
            </a:r>
            <a:r>
              <a:rPr lang="en-US" dirty="0" smtClean="0"/>
              <a:t> </a:t>
            </a:r>
            <a:r>
              <a:rPr lang="en-US" dirty="0" err="1" smtClean="0"/>
              <a:t>altındaki</a:t>
            </a:r>
            <a:r>
              <a:rPr lang="en-US" dirty="0" smtClean="0"/>
              <a:t> Convert </a:t>
            </a:r>
            <a:r>
              <a:rPr lang="en-US" dirty="0" err="1" smtClean="0"/>
              <a:t>sınıfı</a:t>
            </a:r>
            <a:r>
              <a:rPr lang="en-US" dirty="0" smtClean="0"/>
              <a:t> </a:t>
            </a:r>
            <a:r>
              <a:rPr lang="en-US" dirty="0" err="1" smtClean="0"/>
              <a:t>içinde</a:t>
            </a:r>
            <a:r>
              <a:rPr lang="en-US" dirty="0" smtClean="0"/>
              <a:t> </a:t>
            </a:r>
            <a:r>
              <a:rPr lang="en-US" dirty="0" err="1" smtClean="0"/>
              <a:t>tür</a:t>
            </a:r>
            <a:r>
              <a:rPr lang="en-US" dirty="0" smtClean="0"/>
              <a:t> </a:t>
            </a:r>
            <a:r>
              <a:rPr lang="en-US" dirty="0" err="1" smtClean="0"/>
              <a:t>dönüşümü</a:t>
            </a:r>
            <a:r>
              <a:rPr lang="en-US" dirty="0" smtClean="0"/>
              <a:t> </a:t>
            </a:r>
            <a:r>
              <a:rPr lang="en-US" dirty="0" err="1" smtClean="0"/>
              <a:t>yapabileceğimiz</a:t>
            </a:r>
            <a:r>
              <a:rPr lang="en-US" dirty="0" smtClean="0"/>
              <a:t> </a:t>
            </a:r>
            <a:r>
              <a:rPr lang="en-US" dirty="0" err="1" smtClean="0"/>
              <a:t>birçok</a:t>
            </a:r>
            <a:r>
              <a:rPr lang="en-US" dirty="0" smtClean="0"/>
              <a:t> </a:t>
            </a:r>
            <a:r>
              <a:rPr lang="en-US" dirty="0" err="1" smtClean="0"/>
              <a:t>metot</a:t>
            </a:r>
            <a:r>
              <a:rPr lang="en-US" dirty="0" smtClean="0"/>
              <a:t> </a:t>
            </a:r>
            <a:r>
              <a:rPr lang="en-US" dirty="0" err="1" smtClean="0"/>
              <a:t>bulunur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smtClean="0"/>
              <a:t>Bu </a:t>
            </a:r>
            <a:r>
              <a:rPr lang="en-US" dirty="0" err="1" smtClean="0"/>
              <a:t>metotlarla</a:t>
            </a:r>
            <a:r>
              <a:rPr lang="en-US" dirty="0" smtClean="0"/>
              <a:t> </a:t>
            </a:r>
            <a:r>
              <a:rPr lang="en-US" dirty="0" err="1" smtClean="0"/>
              <a:t>hemen</a:t>
            </a:r>
            <a:r>
              <a:rPr lang="en-US" dirty="0" smtClean="0"/>
              <a:t> </a:t>
            </a:r>
            <a:r>
              <a:rPr lang="en-US" dirty="0" err="1" smtClean="0"/>
              <a:t>hemen</a:t>
            </a:r>
            <a:r>
              <a:rPr lang="en-US" dirty="0" smtClean="0"/>
              <a:t> her </a:t>
            </a:r>
            <a:r>
              <a:rPr lang="en-US" dirty="0" err="1" smtClean="0"/>
              <a:t>türü</a:t>
            </a:r>
            <a:r>
              <a:rPr lang="en-US" dirty="0" smtClean="0"/>
              <a:t> her </a:t>
            </a:r>
            <a:r>
              <a:rPr lang="en-US" dirty="0" err="1" smtClean="0"/>
              <a:t>türe</a:t>
            </a:r>
            <a:r>
              <a:rPr lang="en-US" dirty="0" smtClean="0"/>
              <a:t> </a:t>
            </a:r>
            <a:r>
              <a:rPr lang="en-US" dirty="0" err="1" smtClean="0"/>
              <a:t>dönüştürebiliriz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tr-TR" dirty="0" smtClean="0"/>
              <a:t>B</a:t>
            </a:r>
            <a:r>
              <a:rPr lang="en-US" dirty="0" err="1" smtClean="0"/>
              <a:t>unun</a:t>
            </a:r>
            <a:r>
              <a:rPr lang="en-US" dirty="0" smtClean="0"/>
              <a:t> </a:t>
            </a:r>
            <a:r>
              <a:rPr lang="en-US" dirty="0" err="1" smtClean="0"/>
              <a:t>için</a:t>
            </a:r>
            <a:r>
              <a:rPr lang="en-US" dirty="0" smtClean="0"/>
              <a:t> </a:t>
            </a:r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türlerinin</a:t>
            </a:r>
            <a:r>
              <a:rPr lang="en-US" dirty="0" smtClean="0"/>
              <a:t> </a:t>
            </a:r>
            <a:r>
              <a:rPr lang="tr-TR" dirty="0" smtClean="0"/>
              <a:t>sınıf </a:t>
            </a:r>
            <a:r>
              <a:rPr lang="en-US" dirty="0" smtClean="0"/>
              <a:t> </a:t>
            </a:r>
            <a:r>
              <a:rPr lang="en-US" dirty="0" err="1" smtClean="0"/>
              <a:t>karşılıklarını</a:t>
            </a:r>
            <a:r>
              <a:rPr lang="en-US" dirty="0" smtClean="0"/>
              <a:t> </a:t>
            </a:r>
            <a:r>
              <a:rPr lang="en-US" dirty="0" err="1" smtClean="0"/>
              <a:t>bilmeliyiz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en-US" dirty="0" err="1" smtClean="0"/>
              <a:t>Değişken</a:t>
            </a:r>
            <a:r>
              <a:rPr lang="en-US" dirty="0" smtClean="0"/>
              <a:t> </a:t>
            </a:r>
            <a:r>
              <a:rPr lang="en-US" dirty="0" err="1" smtClean="0"/>
              <a:t>türleri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Sınıf isimlerinin </a:t>
            </a:r>
            <a:r>
              <a:rPr lang="en-US" dirty="0" err="1" smtClean="0"/>
              <a:t>karşılıkları</a:t>
            </a:r>
            <a:r>
              <a:rPr lang="en-US" dirty="0" smtClean="0"/>
              <a:t> </a:t>
            </a:r>
            <a:r>
              <a:rPr lang="en-US" dirty="0" err="1" smtClean="0"/>
              <a:t>aşağıdaki</a:t>
            </a:r>
            <a:r>
              <a:rPr lang="en-US" dirty="0" smtClean="0"/>
              <a:t> </a:t>
            </a:r>
            <a:r>
              <a:rPr lang="en-US" dirty="0" err="1" smtClean="0"/>
              <a:t>tabloda</a:t>
            </a:r>
            <a:r>
              <a:rPr lang="en-US" dirty="0" smtClean="0"/>
              <a:t> </a:t>
            </a:r>
            <a:r>
              <a:rPr lang="en-US" dirty="0" err="1" smtClean="0"/>
              <a:t>listelenmiştir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33854-70A5-46D1-8749-E0134A58B07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3" name="2 Tablo"/>
          <p:cNvGraphicFramePr>
            <a:graphicFrameLocks noGrp="1"/>
          </p:cNvGraphicFramePr>
          <p:nvPr/>
        </p:nvGraphicFramePr>
        <p:xfrm>
          <a:off x="2118445" y="715512"/>
          <a:ext cx="4838096" cy="52832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19048"/>
                <a:gridCol w="2419048"/>
              </a:tblGrid>
              <a:tr h="290286"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Veri Tipi</a:t>
                      </a:r>
                      <a:endParaRPr lang="en-US" sz="2000" dirty="0"/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tr-TR" sz="2000" dirty="0" smtClean="0"/>
                        <a:t>Sınıf İsmi</a:t>
                      </a:r>
                      <a:endParaRPr lang="en-US" sz="2000" dirty="0"/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 dirty="0" err="1"/>
                        <a:t>bool</a:t>
                      </a:r>
                      <a:endParaRPr lang="en-US" sz="2000" dirty="0"/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Boolean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/>
                        <a:t>byte</a:t>
                      </a:r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Byte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/>
                        <a:t>sbyte</a:t>
                      </a:r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</a:t>
                      </a:r>
                      <a:r>
                        <a:rPr lang="tr-TR" sz="2000" dirty="0" smtClean="0"/>
                        <a:t>B</a:t>
                      </a:r>
                      <a:r>
                        <a:rPr lang="en-US" sz="2000" dirty="0" err="1" smtClean="0"/>
                        <a:t>yte</a:t>
                      </a:r>
                      <a:endParaRPr lang="en-US" sz="2000" dirty="0"/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 dirty="0"/>
                        <a:t>short</a:t>
                      </a:r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Int16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 dirty="0" err="1"/>
                        <a:t>ushort</a:t>
                      </a:r>
                      <a:endParaRPr lang="en-US" sz="2000" dirty="0"/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UInt16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 dirty="0" err="1"/>
                        <a:t>int</a:t>
                      </a:r>
                      <a:endParaRPr lang="en-US" sz="2000" dirty="0"/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Int32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 dirty="0" err="1"/>
                        <a:t>uint</a:t>
                      </a:r>
                      <a:endParaRPr lang="en-US" sz="2000" dirty="0"/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UInt32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 dirty="0"/>
                        <a:t>long</a:t>
                      </a:r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Int64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 dirty="0" err="1"/>
                        <a:t>ulong</a:t>
                      </a:r>
                      <a:endParaRPr lang="en-US" sz="2000" dirty="0"/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UInt64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Single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/>
                        <a:t>decimal</a:t>
                      </a:r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Decimal</a:t>
                      </a:r>
                    </a:p>
                  </a:txBody>
                  <a:tcPr marL="72571" marR="72571" marT="36286" marB="36286" anchor="ctr"/>
                </a:tc>
              </a:tr>
              <a:tr h="290286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72571" marR="72571" marT="36286" marB="36286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Char</a:t>
                      </a:r>
                    </a:p>
                  </a:txBody>
                  <a:tcPr marL="72571" marR="72571" marT="36286" marB="3628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4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Convert</a:t>
            </a:r>
            <a:r>
              <a:rPr lang="tr-TR" dirty="0" smtClean="0"/>
              <a:t>.</a:t>
            </a:r>
            <a:r>
              <a:rPr lang="tr-TR" dirty="0" err="1" smtClean="0"/>
              <a:t>ToXXX</a:t>
            </a:r>
            <a:r>
              <a:rPr lang="tr-TR" dirty="0" smtClean="0"/>
              <a:t>(x)</a:t>
            </a:r>
            <a:endParaRPr lang="en-US" dirty="0"/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err="1" smtClean="0"/>
              <a:t>Convert.ToBoolean</a:t>
            </a:r>
            <a:r>
              <a:rPr lang="en-US" sz="2000" dirty="0" smtClean="0"/>
              <a:t>(x)</a:t>
            </a:r>
          </a:p>
          <a:p>
            <a:r>
              <a:rPr lang="en-US" sz="2000" dirty="0" err="1" smtClean="0"/>
              <a:t>Convert.ToByte</a:t>
            </a:r>
            <a:r>
              <a:rPr lang="en-US" sz="2000" dirty="0" smtClean="0"/>
              <a:t>(x)</a:t>
            </a:r>
          </a:p>
          <a:p>
            <a:r>
              <a:rPr lang="en-US" sz="2000" dirty="0" err="1" smtClean="0"/>
              <a:t>Convert.ToSbyte</a:t>
            </a:r>
            <a:r>
              <a:rPr lang="en-US" sz="2000" dirty="0" smtClean="0"/>
              <a:t>(x)</a:t>
            </a:r>
          </a:p>
          <a:p>
            <a:r>
              <a:rPr lang="en-US" sz="2000" dirty="0" smtClean="0"/>
              <a:t>Convert.ToInt16(x)</a:t>
            </a:r>
          </a:p>
          <a:p>
            <a:r>
              <a:rPr lang="en-US" sz="2000" dirty="0" smtClean="0"/>
              <a:t>Convert.ToUInt16(x)</a:t>
            </a:r>
          </a:p>
          <a:p>
            <a:r>
              <a:rPr lang="en-US" sz="2000" dirty="0" smtClean="0"/>
              <a:t>Convert.ToInt32(x)</a:t>
            </a:r>
          </a:p>
          <a:p>
            <a:r>
              <a:rPr lang="en-US" sz="2000" dirty="0" smtClean="0"/>
              <a:t>Convert.ToUInt32(x)</a:t>
            </a:r>
          </a:p>
          <a:p>
            <a:r>
              <a:rPr lang="en-US" sz="2000" dirty="0" smtClean="0"/>
              <a:t>Convert.ToInt64(x)</a:t>
            </a:r>
          </a:p>
          <a:p>
            <a:r>
              <a:rPr lang="en-US" sz="2000" dirty="0" smtClean="0"/>
              <a:t>Convert.ToUInt64(x)</a:t>
            </a:r>
          </a:p>
          <a:p>
            <a:r>
              <a:rPr lang="en-US" sz="2000" dirty="0" err="1" smtClean="0"/>
              <a:t>Convert.ToSingle</a:t>
            </a:r>
            <a:r>
              <a:rPr lang="en-US" sz="2000" dirty="0" smtClean="0"/>
              <a:t>(x)</a:t>
            </a:r>
          </a:p>
          <a:p>
            <a:r>
              <a:rPr lang="en-US" sz="2000" dirty="0" err="1" smtClean="0"/>
              <a:t>Convert.ToDouble</a:t>
            </a:r>
            <a:r>
              <a:rPr lang="en-US" sz="2000" dirty="0" smtClean="0"/>
              <a:t>(x)</a:t>
            </a:r>
          </a:p>
          <a:p>
            <a:r>
              <a:rPr lang="en-US" sz="2000" dirty="0" err="1" smtClean="0"/>
              <a:t>Convert.ToDecimal</a:t>
            </a:r>
            <a:r>
              <a:rPr lang="en-US" sz="2000" dirty="0" smtClean="0"/>
              <a:t>(x)</a:t>
            </a:r>
          </a:p>
          <a:p>
            <a:r>
              <a:rPr lang="en-US" sz="2000" dirty="0" err="1" smtClean="0"/>
              <a:t>Convert.ToChar</a:t>
            </a:r>
            <a:r>
              <a:rPr lang="en-US" sz="2000" dirty="0" smtClean="0"/>
              <a:t>(x)</a:t>
            </a:r>
          </a:p>
          <a:p>
            <a:endParaRPr lang="en-US" sz="2000" dirty="0"/>
          </a:p>
        </p:txBody>
      </p:sp>
      <p:sp>
        <p:nvSpPr>
          <p:cNvPr id="6" name="5 İçerik Yer Tutucusu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 smtClean="0"/>
              <a:t>XXX yerine herhangi bir veri tipi yazılabilir.  Parantez içine de herhangi veri tipindeki bir değer yazılabilir.</a:t>
            </a:r>
            <a:endParaRPr lang="en-US" dirty="0"/>
          </a:p>
        </p:txBody>
      </p:sp>
      <p:sp>
        <p:nvSpPr>
          <p:cNvPr id="2" name="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C33854-70A5-46D1-8749-E0134A58B07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Convert.ToBoolean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smtClean="0"/>
              <a:t>Burada parantez içindeki değerin sayısal değeri 0 ise sonuç </a:t>
            </a:r>
            <a:r>
              <a:rPr lang="tr-TR" sz="2400" dirty="0" err="1" smtClean="0">
                <a:solidFill>
                  <a:schemeClr val="accent2"/>
                </a:solidFill>
              </a:rPr>
              <a:t>false</a:t>
            </a:r>
            <a:r>
              <a:rPr lang="tr-TR" sz="2400" dirty="0" smtClean="0"/>
              <a:t> değilse </a:t>
            </a:r>
            <a:r>
              <a:rPr lang="tr-TR" sz="2400" dirty="0" err="1" smtClean="0">
                <a:solidFill>
                  <a:schemeClr val="accent2"/>
                </a:solidFill>
              </a:rPr>
              <a:t>true</a:t>
            </a:r>
            <a:r>
              <a:rPr lang="tr-TR" sz="2400" dirty="0" smtClean="0"/>
              <a:t> olur.</a:t>
            </a:r>
          </a:p>
          <a:p>
            <a:r>
              <a:rPr lang="tr-TR" sz="2400" dirty="0" smtClean="0"/>
              <a:t>Sayı haricindeki diğer değerler her zaman hata verecektir. </a:t>
            </a:r>
            <a:br>
              <a:rPr lang="tr-TR" sz="2400" dirty="0" smtClean="0"/>
            </a:br>
            <a:endParaRPr lang="tr-TR" sz="2000" dirty="0" smtClean="0"/>
          </a:p>
          <a:p>
            <a:pPr marL="715963" lvl="0" indent="0" eaLnBrk="1" hangingPunct="1">
              <a:spcBef>
                <a:spcPct val="0"/>
              </a:spcBef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Convert</a:t>
            </a:r>
            <a:r>
              <a:rPr lang="en-US" sz="16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.ToBoolean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(132);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15963" lvl="0" indent="0">
              <a:spcBef>
                <a:spcPct val="0"/>
              </a:spcBef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Convert</a:t>
            </a:r>
            <a:r>
              <a:rPr lang="en-US" sz="16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.ToBoolean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"-132"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15963" lvl="0" indent="0">
              <a:spcBef>
                <a:spcPct val="0"/>
              </a:spcBef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Convert</a:t>
            </a:r>
            <a:r>
              <a:rPr lang="en-US" sz="16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.ToBoolean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(0);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15963" lvl="0" indent="0">
              <a:spcBef>
                <a:spcPct val="0"/>
              </a:spcBef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Convert</a:t>
            </a:r>
            <a:r>
              <a:rPr lang="en-US" sz="16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.ToBoolean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"a123"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15963" lvl="0" indent="0">
              <a:spcBef>
                <a:spcPct val="0"/>
              </a:spcBef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Convert</a:t>
            </a:r>
            <a:r>
              <a:rPr lang="en-US" sz="16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.ToBoolean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"True"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15963" lvl="0" indent="0">
              <a:spcBef>
                <a:spcPct val="0"/>
              </a:spcBef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Convert</a:t>
            </a:r>
            <a:r>
              <a:rPr lang="en-US" sz="16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.ToBoolean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"False"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715963" lvl="0" indent="0">
              <a:spcBef>
                <a:spcPct val="0"/>
              </a:spcBef>
              <a:buNone/>
            </a:pP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bool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 b7 = </a:t>
            </a:r>
            <a:r>
              <a:rPr lang="en-US" sz="1600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Convert</a:t>
            </a:r>
            <a:r>
              <a:rPr lang="en-US" sz="1600" dirty="0" err="1" smtClean="0">
                <a:latin typeface="Consolas" pitchFamily="49" charset="0"/>
                <a:ea typeface="Calibri" pitchFamily="34" charset="0"/>
                <a:cs typeface="Consolas" pitchFamily="49" charset="0"/>
              </a:rPr>
              <a:t>.ToBoolean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Deneme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en-US" sz="1600" dirty="0" smtClean="0"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endParaRPr lang="tr-TR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tr-TR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tr-TR" sz="2000" dirty="0" smtClean="0"/>
              <a:t>b1 ve b5’in değeri </a:t>
            </a:r>
            <a:r>
              <a:rPr lang="tr-TR" sz="2000" dirty="0" err="1" smtClean="0">
                <a:solidFill>
                  <a:schemeClr val="accent2"/>
                </a:solidFill>
              </a:rPr>
              <a:t>True</a:t>
            </a:r>
            <a:endParaRPr lang="tr-TR" sz="2000" dirty="0" smtClean="0">
              <a:solidFill>
                <a:schemeClr val="accent2"/>
              </a:solidFill>
            </a:endParaRPr>
          </a:p>
          <a:p>
            <a:r>
              <a:rPr lang="tr-TR" sz="2000" dirty="0" smtClean="0"/>
              <a:t>b3 ve b6’nin değeri </a:t>
            </a:r>
            <a:r>
              <a:rPr lang="tr-TR" sz="2000" dirty="0" err="1" smtClean="0">
                <a:solidFill>
                  <a:schemeClr val="accent2"/>
                </a:solidFill>
              </a:rPr>
              <a:t>False</a:t>
            </a:r>
            <a:endParaRPr lang="tr-TR" sz="2000" dirty="0" smtClean="0">
              <a:solidFill>
                <a:schemeClr val="accent2"/>
              </a:solidFill>
            </a:endParaRPr>
          </a:p>
          <a:p>
            <a:r>
              <a:rPr lang="tr-TR" sz="2000" dirty="0" smtClean="0"/>
              <a:t>b2 , b4 ve b7 hata verir.   (</a:t>
            </a:r>
            <a:r>
              <a:rPr lang="tr-TR" sz="2000" dirty="0" err="1" smtClean="0"/>
              <a:t>True</a:t>
            </a:r>
            <a:r>
              <a:rPr lang="tr-TR" sz="2000" dirty="0" smtClean="0"/>
              <a:t> veya </a:t>
            </a:r>
            <a:r>
              <a:rPr lang="tr-TR" sz="2000" dirty="0" err="1" smtClean="0"/>
              <a:t>False</a:t>
            </a:r>
            <a:r>
              <a:rPr lang="tr-TR" sz="2000" dirty="0" smtClean="0"/>
              <a:t> haricindeki tüm</a:t>
            </a:r>
            <a:br>
              <a:rPr lang="tr-TR" sz="2000" dirty="0" smtClean="0"/>
            </a:br>
            <a:r>
              <a:rPr lang="tr-TR" sz="2000" dirty="0" smtClean="0"/>
              <a:t>                                              </a:t>
            </a:r>
            <a:r>
              <a:rPr lang="tr-TR" sz="2000" dirty="0" err="1" smtClean="0"/>
              <a:t>stringlerde</a:t>
            </a:r>
            <a:r>
              <a:rPr lang="tr-TR" sz="2000" dirty="0" smtClean="0"/>
              <a:t> hata verir.)</a:t>
            </a:r>
            <a:endParaRPr lang="en-US" sz="2000" dirty="0" smtClean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88110-A5D5-4062-AAD4-55A634356E0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Convert.ToByte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24287" y="949325"/>
            <a:ext cx="8626415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byte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byte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0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5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.12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123.12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sds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b1 ve b4 ve b6’nın değerleri 123, b7’in değeri 0 diğerleri hata verir.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smtClean="0"/>
              <a:t>SB</a:t>
            </a:r>
            <a:r>
              <a:rPr lang="en-US" dirty="0" err="1" smtClean="0"/>
              <a:t>yte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27803" y="949325"/>
            <a:ext cx="8384875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sbyte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sbyte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Byte(123);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Byte(1234);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Byte(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Byte(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Byte(0);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Byte(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sds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Byte(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.12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S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Byte(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123.12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b1 ve b8’in değerleri 123, b3’ün değeri -123, b5’in değeri 0 diğerleri hata verir.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smtClean="0"/>
              <a:t>Int16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10551" y="949325"/>
            <a:ext cx="8410755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short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short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sds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12323434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.12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9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123.12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8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b6, b7 ve b8 hata verir, diğerlerinde sorun olmayacak.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smtClean="0"/>
              <a:t>UInt16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79562" y="949325"/>
            <a:ext cx="8341744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ushort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ushort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sds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12323434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ushort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.12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ushort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9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UInt16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123.12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b3, b6, b7 ve b8 hata verir, diğerlerinde sorun olmayacak.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smtClean="0"/>
              <a:t>Int32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19177" y="949325"/>
            <a:ext cx="8402129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int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int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abc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123234342344323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4);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9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b6, b7 ve b9 hata verir, diğerlerinde sorun olmayacak.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ayt Numarası Yer Tutucusu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A27D9-E9AC-4888-B988-87B0F15F5848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788" y="1006475"/>
            <a:ext cx="8507412" cy="5583238"/>
          </a:xfrm>
        </p:spPr>
        <p:txBody>
          <a:bodyPr/>
          <a:lstStyle/>
          <a:p>
            <a:r>
              <a:rPr lang="tr-TR" dirty="0" smtClean="0"/>
              <a:t>Tip Dönüştürme</a:t>
            </a:r>
          </a:p>
          <a:p>
            <a:pPr lvl="1"/>
            <a:r>
              <a:rPr lang="tr-TR" dirty="0" smtClean="0"/>
              <a:t>Belirtmeden </a:t>
            </a:r>
            <a:r>
              <a:rPr lang="tr-TR" dirty="0"/>
              <a:t>Tip Dönüştürme</a:t>
            </a:r>
          </a:p>
          <a:p>
            <a:pPr lvl="1"/>
            <a:r>
              <a:rPr lang="tr-TR" dirty="0"/>
              <a:t>Belirterek Tip Dönüştürme</a:t>
            </a:r>
          </a:p>
          <a:p>
            <a:pPr lvl="2"/>
            <a:r>
              <a:rPr lang="tr-TR" dirty="0" err="1"/>
              <a:t>Convert</a:t>
            </a:r>
            <a:r>
              <a:rPr lang="tr-TR" dirty="0"/>
              <a:t> sınıfı</a:t>
            </a:r>
          </a:p>
          <a:p>
            <a:pPr lvl="2"/>
            <a:r>
              <a:rPr lang="tr-TR" dirty="0" err="1"/>
              <a:t>Parse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) Metodu</a:t>
            </a:r>
          </a:p>
          <a:p>
            <a:pPr lvl="2"/>
            <a:r>
              <a:rPr lang="tr-TR" dirty="0" err="1"/>
              <a:t>TryParse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) Metodu</a:t>
            </a:r>
          </a:p>
          <a:p>
            <a:endParaRPr lang="tr-TR" dirty="0" smtClean="0">
              <a:solidFill>
                <a:srgbClr val="CC3300"/>
              </a:solidFill>
            </a:endParaRP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Bugünkü konular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smtClean="0"/>
              <a:t>UInt32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62309" y="949325"/>
            <a:ext cx="8358997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uint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uint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abc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123234345645642344323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4);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uint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9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UInt32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b3, b6, b7 ve b9 hata verir, diğerlerinde sorun olmayacak.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6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smtClean="0"/>
              <a:t>Int64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88189" y="949325"/>
            <a:ext cx="8333117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long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long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23423423423423445456234234433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abc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12323434234432334455344565465464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.4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9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.4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b2, b6, b7 ve b9 hata verir, diğerlerinde sorun olmayacak.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smtClean="0"/>
              <a:t>UInt64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41540" y="949325"/>
            <a:ext cx="8600535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ulong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ulong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23423423423423423456232344433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abc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12323434234432334534523443465464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ulong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9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UInt64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.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8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b2, b3, b6, b7 ve b9 hata verir, diğerlerinde sorun olmayacak.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err="1" smtClean="0"/>
              <a:t>Single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41540" y="949325"/>
            <a:ext cx="8600535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float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float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Single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Single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23423423423423423454566234433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Single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Single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Single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Single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abc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Single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12323434234432334534545643465464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Single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23.423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float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9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Single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123234.342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b2, b6 ve b7 hata verir, diğerlerinde sorun olmayacak.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1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err="1" smtClean="0"/>
              <a:t>Double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41540" y="949325"/>
            <a:ext cx="8600535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double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double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234234234234234245543456234433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abc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12323434234432334534543465443535464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23.423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tr-TR" sz="16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9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Double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123234.342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b2, b6 ve b7 hata verir, diğerlerinde sorun olmayacak.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err="1" smtClean="0"/>
              <a:t>Decimal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41540" y="949325"/>
            <a:ext cx="8600535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decimal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decimal</a:t>
            </a:r>
            <a:r>
              <a:rPr lang="tr-TR" sz="2400" dirty="0" smtClean="0"/>
              <a:t>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2342342342342342345623443345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b3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"-123"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b4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b5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b6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abc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solidFill>
                  <a:srgbClr val="A31515"/>
                </a:solidFill>
                <a:latin typeface="Consolas"/>
              </a:rPr>
              <a:t>123423423423423423423456234433</a:t>
            </a:r>
            <a:r>
              <a:rPr lang="tr-TR" sz="1600" dirty="0" smtClean="0">
                <a:solidFill>
                  <a:srgbClr val="A31515"/>
                </a:solidFill>
                <a:latin typeface="Consolas"/>
              </a:rPr>
              <a:t>435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23.423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9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Decimal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123234.342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b2, b6 ve b7 hata verir, diğerlerinde sorun olmayacak.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Convert.To</a:t>
            </a:r>
            <a:r>
              <a:rPr lang="tr-TR" dirty="0" err="1" smtClean="0"/>
              <a:t>Char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41540" y="949325"/>
            <a:ext cx="8600535" cy="5146675"/>
          </a:xfrm>
        </p:spPr>
        <p:txBody>
          <a:bodyPr/>
          <a:lstStyle/>
          <a:p>
            <a:r>
              <a:rPr lang="tr-TR" sz="2400" dirty="0" smtClean="0"/>
              <a:t>Parantez içerisine girilen her hangi bir sayısal veya rakamlardan oluşmuş yazıyı </a:t>
            </a:r>
            <a:r>
              <a:rPr lang="tr-TR" sz="2400" dirty="0" err="1" smtClean="0">
                <a:solidFill>
                  <a:schemeClr val="accent2"/>
                </a:solidFill>
              </a:rPr>
              <a:t>char</a:t>
            </a:r>
            <a:r>
              <a:rPr lang="tr-TR" sz="2400" dirty="0" smtClean="0"/>
              <a:t> tipine dönüştürür. </a:t>
            </a:r>
          </a:p>
          <a:p>
            <a:r>
              <a:rPr lang="tr-TR" sz="2400" dirty="0" smtClean="0"/>
              <a:t>Eğer sayısal değer </a:t>
            </a:r>
            <a:r>
              <a:rPr lang="tr-TR" sz="2400" dirty="0" err="1" smtClean="0">
                <a:solidFill>
                  <a:schemeClr val="accent2"/>
                </a:solidFill>
              </a:rPr>
              <a:t>char</a:t>
            </a:r>
            <a:r>
              <a:rPr lang="tr-TR" sz="2400" dirty="0" smtClean="0"/>
              <a:t> (0-65535) sınırlarının dışında ise taşma hatası verir.</a:t>
            </a:r>
          </a:p>
          <a:p>
            <a:r>
              <a:rPr lang="tr-TR" sz="2400" dirty="0" smtClean="0"/>
              <a:t>Eğer dönüştürülemeyecek bir değer ise tip dönüştürme hatası verir.</a:t>
            </a:r>
          </a:p>
          <a:p>
            <a:endParaRPr lang="tr-TR" sz="1050" dirty="0" smtClean="0"/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b1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b2 = </a:t>
            </a:r>
            <a:r>
              <a:rPr lang="en-US" sz="1600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smtClean="0"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23423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"1234"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4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(0);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5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err="1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abc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6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</a:rPr>
              <a:t>a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7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(1234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.423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en-US" sz="1600" dirty="0" smtClean="0">
              <a:latin typeface="Calibri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1600" dirty="0" smtClean="0">
                <a:latin typeface="Consolas"/>
                <a:ea typeface="Calibri"/>
                <a:cs typeface="Times New Roman"/>
              </a:rPr>
              <a:t>8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 =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Convert</a:t>
            </a:r>
            <a:r>
              <a:rPr lang="en-US" sz="1600" dirty="0" err="1" smtClean="0">
                <a:latin typeface="Consolas"/>
                <a:ea typeface="Calibri"/>
                <a:cs typeface="Times New Roman"/>
              </a:rPr>
              <a:t>.To</a:t>
            </a:r>
            <a:r>
              <a:rPr lang="tr-TR" sz="1600" dirty="0" err="1" smtClean="0">
                <a:latin typeface="Consolas"/>
                <a:ea typeface="Calibri"/>
                <a:cs typeface="Times New Roman"/>
              </a:rPr>
              <a:t>Char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tr-TR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12.3</a:t>
            </a:r>
            <a:r>
              <a:rPr lang="en-US" sz="1600" dirty="0" smtClean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600" dirty="0" smtClean="0">
                <a:latin typeface="Consolas"/>
                <a:ea typeface="Calibri"/>
                <a:cs typeface="Times New Roman"/>
              </a:rPr>
              <a:t>);</a:t>
            </a:r>
            <a:endParaRPr lang="tr-TR" sz="1600" dirty="0" smtClean="0">
              <a:latin typeface="Consolas"/>
              <a:ea typeface="Calibri"/>
              <a:cs typeface="Times New Roman"/>
            </a:endParaRPr>
          </a:p>
          <a:p>
            <a:pPr marL="715963" indent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Calibri"/>
              <a:ea typeface="Calibri"/>
              <a:cs typeface="Times New Roman"/>
            </a:endParaRPr>
          </a:p>
          <a:p>
            <a:r>
              <a:rPr lang="tr-TR" sz="2400" dirty="0" smtClean="0"/>
              <a:t>b1, b4 ve b6 </a:t>
            </a:r>
            <a:r>
              <a:rPr lang="tr-TR" sz="2400" b="1" u="sng" dirty="0" smtClean="0"/>
              <a:t>geçerli,</a:t>
            </a:r>
            <a:r>
              <a:rPr lang="tr-TR" sz="2400" dirty="0" smtClean="0"/>
              <a:t> diğerleri hata verir!</a:t>
            </a:r>
            <a:endParaRPr lang="en-US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Tip.</a:t>
            </a:r>
            <a:r>
              <a:rPr lang="tr-TR" dirty="0" err="1" smtClean="0"/>
              <a:t>Parse</a:t>
            </a:r>
            <a:r>
              <a:rPr lang="tr-TR" dirty="0" smtClean="0"/>
              <a:t>(</a:t>
            </a:r>
            <a:r>
              <a:rPr lang="tr-TR" dirty="0" err="1" smtClean="0"/>
              <a:t>string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 smtClean="0"/>
              <a:t>String</a:t>
            </a:r>
            <a:r>
              <a:rPr lang="tr-TR" sz="2400" dirty="0" smtClean="0"/>
              <a:t> tipini </a:t>
            </a:r>
            <a:r>
              <a:rPr lang="tr-TR" sz="2400" dirty="0" err="1" smtClean="0"/>
              <a:t>parse</a:t>
            </a:r>
            <a:r>
              <a:rPr lang="tr-TR" sz="2400" dirty="0" smtClean="0"/>
              <a:t> metodunu kullanarak herhangi bir tipe dönüştürebiliriz.</a:t>
            </a:r>
          </a:p>
          <a:p>
            <a:r>
              <a:rPr lang="tr-TR" sz="2400" dirty="0" smtClean="0"/>
              <a:t>Örnek:</a:t>
            </a:r>
          </a:p>
          <a:p>
            <a:pPr lvl="1"/>
            <a:r>
              <a:rPr lang="tr-TR" sz="2000" dirty="0" err="1" smtClean="0"/>
              <a:t>int</a:t>
            </a:r>
            <a:r>
              <a:rPr lang="tr-TR" sz="2000" dirty="0" smtClean="0"/>
              <a:t> a = </a:t>
            </a:r>
            <a:r>
              <a:rPr lang="tr-TR" sz="2000" dirty="0" err="1" smtClean="0"/>
              <a:t>int</a:t>
            </a:r>
            <a:r>
              <a:rPr lang="tr-TR" sz="2000" dirty="0" smtClean="0"/>
              <a:t>.</a:t>
            </a:r>
            <a:r>
              <a:rPr lang="tr-TR" sz="2000" dirty="0" err="1" smtClean="0"/>
              <a:t>Parse</a:t>
            </a:r>
            <a:r>
              <a:rPr lang="tr-TR" sz="2000" dirty="0" smtClean="0"/>
              <a:t>(“123”);</a:t>
            </a:r>
          </a:p>
          <a:p>
            <a:pPr lvl="1"/>
            <a:r>
              <a:rPr lang="tr-TR" sz="2000" dirty="0" err="1" smtClean="0"/>
              <a:t>uint</a:t>
            </a:r>
            <a:r>
              <a:rPr lang="tr-TR" sz="2000" dirty="0" smtClean="0"/>
              <a:t> a = </a:t>
            </a:r>
            <a:r>
              <a:rPr lang="tr-TR" sz="2000" dirty="0" err="1" smtClean="0"/>
              <a:t>uint</a:t>
            </a:r>
            <a:r>
              <a:rPr lang="tr-TR" sz="2000" dirty="0" smtClean="0"/>
              <a:t>.</a:t>
            </a:r>
            <a:r>
              <a:rPr lang="tr-TR" sz="2000" dirty="0" err="1" smtClean="0"/>
              <a:t>Parse</a:t>
            </a:r>
            <a:r>
              <a:rPr lang="tr-TR" sz="2000" dirty="0" smtClean="0"/>
              <a:t>(“123”);</a:t>
            </a:r>
          </a:p>
          <a:p>
            <a:pPr lvl="1"/>
            <a:r>
              <a:rPr lang="tr-TR" sz="2000" dirty="0" err="1" smtClean="0"/>
              <a:t>double</a:t>
            </a:r>
            <a:r>
              <a:rPr lang="tr-TR" sz="2000" dirty="0" smtClean="0"/>
              <a:t> b = </a:t>
            </a:r>
            <a:r>
              <a:rPr lang="tr-TR" sz="2000" dirty="0" err="1" smtClean="0"/>
              <a:t>double</a:t>
            </a:r>
            <a:r>
              <a:rPr lang="tr-TR" sz="2000" dirty="0" smtClean="0"/>
              <a:t>.</a:t>
            </a:r>
            <a:r>
              <a:rPr lang="tr-TR" sz="2000" dirty="0" err="1" smtClean="0"/>
              <a:t>Parse</a:t>
            </a:r>
            <a:r>
              <a:rPr lang="tr-TR" sz="2000" dirty="0" smtClean="0"/>
              <a:t>(“123.12”);</a:t>
            </a:r>
          </a:p>
          <a:p>
            <a:pPr lvl="1"/>
            <a:endParaRPr lang="tr-TR" sz="2000" dirty="0" smtClean="0"/>
          </a:p>
          <a:p>
            <a:r>
              <a:rPr lang="tr-TR" sz="2400" dirty="0" smtClean="0"/>
              <a:t>Burada dikkat edilmesi gerekenler:</a:t>
            </a:r>
          </a:p>
          <a:p>
            <a:pPr lvl="1"/>
            <a:r>
              <a:rPr lang="tr-TR" sz="2000" dirty="0" smtClean="0"/>
              <a:t> parantez içindeki </a:t>
            </a:r>
            <a:r>
              <a:rPr lang="tr-TR" sz="2000" dirty="0" err="1" smtClean="0"/>
              <a:t>string</a:t>
            </a:r>
            <a:r>
              <a:rPr lang="tr-TR" sz="2000" dirty="0" smtClean="0"/>
              <a:t> in dönüştürülmek istenen tipe uygun yazılmış olmasıdır.</a:t>
            </a:r>
          </a:p>
          <a:p>
            <a:pPr lvl="1"/>
            <a:r>
              <a:rPr lang="tr-TR" sz="2000" dirty="0" smtClean="0"/>
              <a:t>Tam sayılar için sayı virgüllü olmamalıdır!</a:t>
            </a:r>
          </a:p>
          <a:p>
            <a:pPr lvl="1"/>
            <a:r>
              <a:rPr lang="tr-TR" sz="2000" dirty="0" smtClean="0"/>
              <a:t>İşaretsiz sayılar için sayı negatif olmamalıdır! </a:t>
            </a:r>
          </a:p>
          <a:p>
            <a:pPr lvl="1"/>
            <a:r>
              <a:rPr lang="tr-TR" sz="2000" dirty="0" smtClean="0"/>
              <a:t>Rakamların başında veya sonunda boşluk olabilir, fakat aralarında boşluk olmamalıdır!</a:t>
            </a:r>
            <a:endParaRPr lang="en-US" sz="20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Parse</a:t>
            </a:r>
            <a:r>
              <a:rPr lang="tr-TR" dirty="0" smtClean="0"/>
              <a:t> Örnek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715992" y="918071"/>
            <a:ext cx="7276351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/*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’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santimetreye 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ö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şt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rme */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Main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santimetre;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değer;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gir: "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değer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ReadLine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girilen değeri okuyor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Parse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(değer);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tip 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ö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şt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yor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santimetre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*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2.54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WriteLine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"{0}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{1} santimetre eder"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,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santimetre);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9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 Dönüştürme Üzerine </a:t>
            </a:r>
            <a:r>
              <a:rPr lang="tr-TR" dirty="0" err="1" smtClean="0"/>
              <a:t>Nolar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5800" y="1958196"/>
            <a:ext cx="7772400" cy="4137804"/>
          </a:xfrm>
        </p:spPr>
        <p:txBody>
          <a:bodyPr/>
          <a:lstStyle/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endParaRPr lang="tr-TR" sz="1050" dirty="0" smtClean="0">
              <a:latin typeface="Calibri"/>
              <a:ea typeface="Calibri"/>
              <a:cs typeface="Times New Roman"/>
            </a:endParaRPr>
          </a:p>
          <a:p>
            <a:r>
              <a:rPr lang="tr-TR" dirty="0" smtClean="0"/>
              <a:t>Yukarıdaki kod ile kullanıcıdan </a:t>
            </a:r>
            <a:r>
              <a:rPr lang="tr-TR" dirty="0" err="1" smtClean="0"/>
              <a:t>inch</a:t>
            </a:r>
            <a:r>
              <a:rPr lang="tr-TR" dirty="0" smtClean="0"/>
              <a:t> girilmesi isteniyor. </a:t>
            </a:r>
          </a:p>
          <a:p>
            <a:pPr lvl="1"/>
            <a:r>
              <a:rPr lang="tr-TR" dirty="0" smtClean="0"/>
              <a:t>Kullanıcının uygun bir sayı gireceği varsayılıyor.</a:t>
            </a:r>
          </a:p>
          <a:p>
            <a:pPr lvl="1"/>
            <a:r>
              <a:rPr lang="tr-TR" dirty="0" smtClean="0"/>
              <a:t>Peki ya kullanıcı rakamlar yerine harf girerse ne olacak? </a:t>
            </a:r>
          </a:p>
          <a:p>
            <a:pPr lvl="1"/>
            <a:r>
              <a:rPr lang="tr-TR" dirty="0" smtClean="0"/>
              <a:t>veya girilen sayı </a:t>
            </a:r>
            <a:r>
              <a:rPr lang="tr-TR" dirty="0" err="1" smtClean="0"/>
              <a:t>double</a:t>
            </a:r>
            <a:r>
              <a:rPr lang="tr-TR" dirty="0" smtClean="0"/>
              <a:t> sınırları dışında ise ne olacak?</a:t>
            </a:r>
          </a:p>
          <a:p>
            <a:pPr lvl="1"/>
            <a:endParaRPr lang="tr-TR" dirty="0" smtClean="0"/>
          </a:p>
          <a:p>
            <a:pPr lvl="1"/>
            <a:r>
              <a:rPr lang="tr-TR" dirty="0" smtClean="0">
                <a:solidFill>
                  <a:srgbClr val="C00000"/>
                </a:solidFill>
              </a:rPr>
              <a:t>Çok Basit: Hata verecek</a:t>
            </a:r>
          </a:p>
          <a:p>
            <a:pPr lvl="1"/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4 Metin kutusu"/>
          <p:cNvSpPr txBox="1"/>
          <p:nvPr/>
        </p:nvSpPr>
        <p:spPr>
          <a:xfrm>
            <a:off x="603848" y="1069676"/>
            <a:ext cx="8074325" cy="9848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tr-TR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tr-TR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lang="tr-TR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gir: "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değer </a:t>
            </a:r>
            <a:r>
              <a:rPr lang="tr-TR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tr-TR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tr-TR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ReadLine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(); 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girilen değeri okuyor</a:t>
            </a: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sz="2000" b="1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lang="tr-TR" sz="2000" b="1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tr-TR" sz="2000" b="1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sz="2000" b="1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lang="tr-TR" sz="2000" b="1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tr-TR" sz="2000" b="1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Parse</a:t>
            </a:r>
            <a:r>
              <a:rPr lang="tr-TR" sz="2000" b="1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(değer); 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tip d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ö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şt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yor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00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 Dönüştürme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C#'ta düşük kapasiteli bir değişken, sabit ya da değişken ve sabitlerden oluşan matematiksel ifade daha yüksek kapasiteli bir değişkene atanabilir. </a:t>
            </a:r>
          </a:p>
          <a:p>
            <a:r>
              <a:rPr lang="tr-TR" dirty="0" smtClean="0"/>
              <a:t>Buna </a:t>
            </a:r>
            <a:r>
              <a:rPr lang="tr-TR" b="1" dirty="0" smtClean="0"/>
              <a:t>belirtmeden tip dönüşümü</a:t>
            </a:r>
            <a:r>
              <a:rPr lang="tr-TR" dirty="0" smtClean="0"/>
              <a:t> denir.</a:t>
            </a:r>
          </a:p>
          <a:p>
            <a:endParaRPr lang="tr-TR" dirty="0" smtClean="0"/>
          </a:p>
          <a:p>
            <a:r>
              <a:rPr lang="tr-TR" dirty="0" smtClean="0"/>
              <a:t>Aşağıdaki tabloda belirtmeden otomatik tip dönüşümü ile ilgili ilişki verilmiştir. </a:t>
            </a:r>
          </a:p>
          <a:p>
            <a:endParaRPr lang="tr-TR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8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tip.</a:t>
            </a:r>
            <a:r>
              <a:rPr lang="tr-TR" dirty="0" err="1" smtClean="0"/>
              <a:t>TryParse</a:t>
            </a:r>
            <a:r>
              <a:rPr lang="tr-TR" dirty="0" smtClean="0"/>
              <a:t>()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tr-TR" dirty="0" err="1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TryParse</a:t>
            </a:r>
            <a:r>
              <a:rPr lang="tr-TR" dirty="0" smtClean="0">
                <a:solidFill>
                  <a:srgbClr val="C00000"/>
                </a:solidFill>
                <a:latin typeface="+mj-lt"/>
                <a:ea typeface="Calibri"/>
                <a:cs typeface="Times New Roman"/>
              </a:rPr>
              <a:t>() metodunu kullanın!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tr-TR" sz="1050" dirty="0" smtClean="0">
              <a:solidFill>
                <a:srgbClr val="C00000"/>
              </a:solidFill>
              <a:latin typeface="+mj-lt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984250" lvl="1">
              <a:spcAft>
                <a:spcPts val="0"/>
              </a:spcAft>
              <a:buNone/>
            </a:pPr>
            <a:endParaRPr lang="tr-TR" sz="1100" dirty="0" smtClean="0">
              <a:latin typeface="Calibri"/>
              <a:ea typeface="Calibri"/>
              <a:cs typeface="Times New Roman"/>
            </a:endParaRPr>
          </a:p>
          <a:p>
            <a:pPr marL="361950" indent="-361950"/>
            <a:r>
              <a:rPr lang="tr-TR" sz="2000" dirty="0" smtClean="0"/>
              <a:t>Bu durumda girilmiş yazı </a:t>
            </a:r>
            <a:r>
              <a:rPr lang="tr-TR" sz="2000" dirty="0" err="1" smtClean="0"/>
              <a:t>double</a:t>
            </a:r>
            <a:r>
              <a:rPr lang="tr-TR" sz="2000" dirty="0" smtClean="0"/>
              <a:t> tipine dönüştürülebilirse, dönüştürülüp </a:t>
            </a:r>
            <a:r>
              <a:rPr lang="tr-TR" sz="2000" dirty="0" err="1" smtClean="0"/>
              <a:t>inch</a:t>
            </a:r>
            <a:r>
              <a:rPr lang="tr-TR" sz="2000" dirty="0" smtClean="0"/>
              <a:t> değişkenine atanmış olacak. </a:t>
            </a:r>
          </a:p>
          <a:p>
            <a:pPr marL="361950" indent="-361950"/>
            <a:r>
              <a:rPr lang="tr-TR" sz="2000" dirty="0" smtClean="0"/>
              <a:t>Eğer dönüştürülemeyecek ise, yani geçersiz bir sayı veya sınırlar dışında ise  </a:t>
            </a:r>
            <a:r>
              <a:rPr lang="tr-TR" sz="2000" dirty="0" err="1" smtClean="0"/>
              <a:t>inch</a:t>
            </a:r>
            <a:r>
              <a:rPr lang="tr-TR" sz="2000" dirty="0" smtClean="0"/>
              <a:t> değişkeni 0 olarak kalacaktır.</a:t>
            </a:r>
          </a:p>
          <a:p>
            <a:pPr marL="361950" indent="-361950"/>
            <a:endParaRPr lang="tr-TR" sz="2000" dirty="0" smtClean="0"/>
          </a:p>
          <a:p>
            <a:pPr marL="361950" indent="-361950"/>
            <a:r>
              <a:rPr lang="tr-TR" sz="2000" dirty="0" err="1" smtClean="0">
                <a:solidFill>
                  <a:srgbClr val="C00000"/>
                </a:solidFill>
              </a:rPr>
              <a:t>TryParse</a:t>
            </a:r>
            <a:r>
              <a:rPr lang="tr-TR" sz="2000" dirty="0" smtClean="0">
                <a:solidFill>
                  <a:srgbClr val="C00000"/>
                </a:solidFill>
              </a:rPr>
              <a:t> diğer tüm tipler için de geçerlidir.</a:t>
            </a:r>
          </a:p>
          <a:p>
            <a:pPr marL="361950" indent="-361950"/>
            <a:r>
              <a:rPr lang="tr-TR" sz="2000" dirty="0" err="1" smtClean="0">
                <a:solidFill>
                  <a:srgbClr val="C00000"/>
                </a:solidFill>
              </a:rPr>
              <a:t>TryParse</a:t>
            </a:r>
            <a:r>
              <a:rPr lang="tr-TR" sz="2000" dirty="0" smtClean="0">
                <a:solidFill>
                  <a:srgbClr val="C00000"/>
                </a:solidFill>
              </a:rPr>
              <a:t> metodu tipi dönüştürmeye başlamadan önce geçerli olup olmadığını kontrol eder.</a:t>
            </a:r>
            <a:endParaRPr lang="tr-TR" sz="2000" dirty="0">
              <a:solidFill>
                <a:srgbClr val="C00000"/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4 Dikdörtgen"/>
          <p:cNvSpPr/>
          <p:nvPr/>
        </p:nvSpPr>
        <p:spPr bwMode="auto">
          <a:xfrm>
            <a:off x="690113" y="1630392"/>
            <a:ext cx="7979434" cy="1440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lang="tr-TR" dirty="0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</a:p>
          <a:p>
            <a:pPr lvl="0"/>
            <a:r>
              <a:rPr lang="tr-TR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tr-TR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tr-TR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lang="tr-TR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lang="tr-TR" dirty="0" err="1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lang="tr-TR" dirty="0" smtClean="0">
                <a:solidFill>
                  <a:srgbClr val="A31515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gir: "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tr-TR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değer </a:t>
            </a:r>
            <a:r>
              <a:rPr lang="tr-TR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dirty="0" err="1" smtClean="0">
                <a:solidFill>
                  <a:srgbClr val="2B91A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lang="tr-TR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tr-TR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ReadLine</a:t>
            </a:r>
            <a:r>
              <a:rPr lang="tr-TR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(); 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girilen değeri okuyor</a:t>
            </a:r>
            <a:endParaRPr lang="tr-TR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tr-TR" sz="2000" b="1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lang="tr-TR" sz="2000" b="1" dirty="0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lang="tr-TR" sz="2000" b="1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TryParse</a:t>
            </a:r>
            <a:r>
              <a:rPr lang="tr-TR" sz="2000" b="1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(değer, </a:t>
            </a:r>
            <a:r>
              <a:rPr lang="tr-TR" sz="2000" b="1" dirty="0" err="1" smtClean="0">
                <a:solidFill>
                  <a:srgbClr val="0000FF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lang="tr-TR" sz="2000" b="1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lang="tr-TR" sz="2000" b="1" dirty="0" err="1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lang="tr-TR" sz="2000" b="1" dirty="0" smtClean="0">
                <a:solidFill>
                  <a:schemeClr val="tx1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// tip d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ö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şt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r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l</a:t>
            </a:r>
            <a:r>
              <a:rPr lang="tr-TR" dirty="0" smtClean="0">
                <a:solidFill>
                  <a:srgbClr val="008000"/>
                </a:solidFill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lang="tr-TR" dirty="0" smtClean="0">
                <a:solidFill>
                  <a:srgbClr val="008000"/>
                </a:solidFill>
                <a:latin typeface="Consolas" pitchFamily="49" charset="0"/>
                <a:ea typeface="Calibri" pitchFamily="34" charset="0"/>
                <a:cs typeface="Consolas" pitchFamily="49" charset="0"/>
              </a:rPr>
              <a:t>yor</a:t>
            </a:r>
            <a:endParaRPr lang="tr-TR" sz="2000" dirty="0" smtClean="0">
              <a:latin typeface="Consolas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612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TryParse</a:t>
            </a:r>
            <a:r>
              <a:rPr lang="tr-TR" dirty="0" smtClean="0"/>
              <a:t> örnek: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D77ED-575D-4AA2-AAD3-D61627E5A0D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4033" name="Rectangle 1"/>
          <p:cNvSpPr>
            <a:spLocks noChangeArrowheads="1"/>
          </p:cNvSpPr>
          <p:nvPr/>
        </p:nvSpPr>
        <p:spPr bwMode="auto">
          <a:xfrm>
            <a:off x="475013" y="1091398"/>
            <a:ext cx="8490857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using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System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class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Program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{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/*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’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santimetreye 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ö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şt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rme */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static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void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Main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{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santimetre;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string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değer;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gir: "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değer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ReadLine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();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girilen değeri okuyor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double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TryParse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(değer,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out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);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// tip d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ö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n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şt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r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l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alibri"/>
                <a:ea typeface="Calibri" pitchFamily="34" charset="0"/>
                <a:cs typeface="Consolas" pitchFamily="49" charset="0"/>
              </a:rPr>
              <a:t>ü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yor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santimetre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=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*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2.54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Console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.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WriteLine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(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"{0}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{1} santimetre eder"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                  ,</a:t>
            </a:r>
            <a:r>
              <a:rPr kumimoji="0" lang="tr-T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</a:t>
            </a:r>
            <a:r>
              <a:rPr kumimoji="0" lang="tr-TR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inch</a:t>
            </a: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, santimetre);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  }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Calibri" pitchFamily="34" charset="0"/>
                <a:cs typeface="Consolas" pitchFamily="49" charset="0"/>
              </a:rPr>
              <a:t>}</a:t>
            </a:r>
            <a:endParaRPr kumimoji="0" 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1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/>
          <p:cNvSpPr>
            <a:spLocks noGrp="1"/>
          </p:cNvSpPr>
          <p:nvPr>
            <p:ph type="title"/>
          </p:nvPr>
        </p:nvSpPr>
        <p:spPr>
          <a:xfrm>
            <a:off x="3131840" y="1772816"/>
            <a:ext cx="5256584" cy="288032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Dinlediğiniz için teşekkürler…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63525"/>
            <a:ext cx="7772400" cy="5381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tr-TR" dirty="0" smtClean="0">
                <a:solidFill>
                  <a:schemeClr val="accent6"/>
                </a:solidFill>
              </a:rPr>
              <a:t>Sayısal Veri Tipleri ve Özellikleri</a:t>
            </a:r>
            <a:endParaRPr lang="tr-TR" dirty="0">
              <a:solidFill>
                <a:schemeClr val="accent6"/>
              </a:solidFill>
            </a:endParaRPr>
          </a:p>
        </p:txBody>
      </p:sp>
      <p:sp>
        <p:nvSpPr>
          <p:cNvPr id="27651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5441D-020A-41E8-A5B3-91B758EB84F2}" type="slidenum">
              <a:rPr lang="en-US" smtClean="0"/>
              <a:pPr/>
              <a:t>4</a:t>
            </a:fld>
            <a:endParaRPr lang="en-US" smtClean="0"/>
          </a:p>
        </p:txBody>
      </p:sp>
      <p:graphicFrame>
        <p:nvGraphicFramePr>
          <p:cNvPr id="7" name="6 İçerik Yer Tutucusu"/>
          <p:cNvGraphicFramePr>
            <a:graphicFrameLocks noGrp="1"/>
          </p:cNvGraphicFramePr>
          <p:nvPr>
            <p:ph idx="1"/>
          </p:nvPr>
        </p:nvGraphicFramePr>
        <p:xfrm>
          <a:off x="207035" y="958850"/>
          <a:ext cx="8719006" cy="513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1554"/>
                <a:gridCol w="1150023"/>
                <a:gridCol w="4187429"/>
              </a:tblGrid>
              <a:tr h="30635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Veri tipi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boyut</a:t>
                      </a:r>
                      <a:endParaRPr kumimoji="0" 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Aralık</a:t>
                      </a:r>
                      <a:endParaRPr kumimoji="0" 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</a:t>
                      </a: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-128 : 127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 </a:t>
                      </a: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: 255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short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-32768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32767</a:t>
                      </a: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ushort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65535</a:t>
                      </a: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-2147483648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2147483647</a:t>
                      </a: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uint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</a:t>
                      </a:r>
                      <a:r>
                        <a:rPr kumimoji="0" lang="tr-TR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4294967295</a:t>
                      </a: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long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 </a:t>
                      </a: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-9223372036854775808 : 9223372036854775807</a:t>
                      </a:r>
                    </a:p>
                  </a:txBody>
                  <a:tcPr anchor="ctr" horzOverflow="overflow"/>
                </a:tc>
              </a:tr>
              <a:tr h="286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ulong</a:t>
                      </a:r>
                      <a:endParaRPr kumimoji="0" lang="en-US" sz="1800" b="1" i="0" u="none" strike="noStrike" kern="1200" cap="none" normalizeH="0" baseline="0" smtClean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 </a:t>
                      </a: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byte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0 : 18446744073709551615</a:t>
                      </a: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float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7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basamak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4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1.175494e-38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3.402823e+38</a:t>
                      </a: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double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(15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-16 basamak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2.225074e-308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1.797693e+308</a:t>
                      </a:r>
                    </a:p>
                  </a:txBody>
                  <a:tcPr anchor="ctr" horzOverflow="overflow"/>
                </a:tc>
              </a:tr>
              <a:tr h="44774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decimal</a:t>
                      </a:r>
                      <a:r>
                        <a:rPr kumimoji="0" lang="tr-TR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tr-TR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(28-29 basamak)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8 byte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0421" y="5715809"/>
            <a:ext cx="3105655" cy="31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939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Tipi Kategorileri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1526876" y="1017914"/>
          <a:ext cx="6124754" cy="5563810"/>
        </p:xfrm>
        <a:graphic>
          <a:graphicData uri="http://schemas.openxmlformats.org/drawingml/2006/table">
            <a:tbl>
              <a:tblPr/>
              <a:tblGrid>
                <a:gridCol w="1107567"/>
                <a:gridCol w="2915647"/>
                <a:gridCol w="2101540"/>
              </a:tblGrid>
              <a:tr h="3623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Veri Tipi</a:t>
                      </a:r>
                      <a:endParaRPr lang="tr-T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26381" marB="26381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Kategori</a:t>
                      </a:r>
                      <a:endParaRPr lang="tr-T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26381" marB="26381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tr-TR" sz="18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Son Ek</a:t>
                      </a:r>
                      <a:endParaRPr lang="tr-TR" sz="18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26381" marB="26381" anchor="ctr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bool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 err="1">
                          <a:latin typeface="+mn-lt"/>
                          <a:ea typeface="Times New Roman"/>
                          <a:cs typeface="Times New Roman"/>
                        </a:rPr>
                        <a:t>Boolean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char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byte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sbyte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İşaretli,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short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İşaretli,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ushort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İşaretli,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tr-TR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uint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 </a:t>
                      </a: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</a:t>
                      </a: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long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İşaretli, Sayısal, Tam sayı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 </a:t>
                      </a:r>
                      <a:r>
                        <a:rPr lang="tr-TR" sz="16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ulong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İşaretsiz, Sayısal, Tam sayı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UL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 </a:t>
                      </a:r>
                      <a:r>
                        <a:rPr lang="tr-TR" sz="1600" b="1" kern="1200" dirty="0" err="1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ul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float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Sayısal, virgüllü sayı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r>
                        <a:rPr lang="tr-TR" sz="1600" b="1" kern="1200" baseline="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veya  </a:t>
                      </a:r>
                      <a:r>
                        <a:rPr lang="tr-TR" sz="1600" b="1" kern="1200" dirty="0" smtClean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</a:t>
                      </a:r>
                      <a:endParaRPr lang="tr-TR" sz="1600" b="1" kern="1200" dirty="0">
                        <a:solidFill>
                          <a:srgbClr val="0070C0"/>
                        </a:solidFill>
                        <a:latin typeface="Courier New" pitchFamily="49" charset="0"/>
                        <a:ea typeface="Times New Roman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double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Sayısal, virgüllü sayı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 </a:t>
                      </a: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</a:t>
                      </a: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761"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u="none" strike="noStrike" dirty="0" err="1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decimal</a:t>
                      </a:r>
                      <a:endParaRPr lang="tr-TR" sz="1600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>
                          <a:latin typeface="+mn-lt"/>
                          <a:ea typeface="Times New Roman"/>
                          <a:cs typeface="Times New Roman"/>
                        </a:rPr>
                        <a:t>Sayısal, decimal</a:t>
                      </a:r>
                      <a:endParaRPr lang="tr-TR" sz="16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 marR="825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</a:t>
                      </a:r>
                      <a:r>
                        <a:rPr lang="tr-TR" sz="160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tr-TR" sz="1600" dirty="0" smtClean="0">
                          <a:latin typeface="+mn-lt"/>
                          <a:ea typeface="Times New Roman"/>
                          <a:cs typeface="Times New Roman"/>
                        </a:rPr>
                        <a:t> veya </a:t>
                      </a:r>
                      <a:r>
                        <a:rPr lang="tr-TR" sz="1600" b="1" kern="1200" dirty="0">
                          <a:solidFill>
                            <a:srgbClr val="0070C0"/>
                          </a:solidFill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m</a:t>
                      </a:r>
                    </a:p>
                  </a:txBody>
                  <a:tcPr marL="26381" marR="26381" marT="59622" marB="59622">
                    <a:lnL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0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31321" y="141288"/>
            <a:ext cx="8195094" cy="6985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Belirtmeden Tip Dönüştürme Tablosu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4 Tablo"/>
          <p:cNvGraphicFramePr>
            <a:graphicFrameLocks noGrp="1"/>
          </p:cNvGraphicFramePr>
          <p:nvPr/>
        </p:nvGraphicFramePr>
        <p:xfrm>
          <a:off x="603849" y="957822"/>
          <a:ext cx="7720641" cy="5253196"/>
        </p:xfrm>
        <a:graphic>
          <a:graphicData uri="http://schemas.openxmlformats.org/drawingml/2006/table">
            <a:tbl>
              <a:tblPr/>
              <a:tblGrid>
                <a:gridCol w="1621766"/>
                <a:gridCol w="6098875"/>
              </a:tblGrid>
              <a:tr h="3814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Kaynak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Hedef</a:t>
                      </a:r>
                      <a:endParaRPr lang="tr-TR" sz="18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</a:tr>
              <a:tr h="381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sbyte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short, int, float, long, double, decimal</a:t>
                      </a:r>
                      <a:endParaRPr lang="tr-TR" sz="18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byte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short, ushort, int, uint, long, ulong, float, double, decimal</a:t>
                      </a:r>
                      <a:endParaRPr lang="tr-TR" sz="18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short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int, long, float, double, decimal</a:t>
                      </a:r>
                      <a:endParaRPr lang="tr-TR" sz="18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ushort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int, uint, long, ulong, float, double, decimal</a:t>
                      </a:r>
                      <a:endParaRPr lang="tr-TR" sz="18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long, float, double, decimal</a:t>
                      </a:r>
                      <a:endParaRPr lang="tr-TR" sz="18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uint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long, ulong, float, double, decimal</a:t>
                      </a:r>
                      <a:endParaRPr lang="tr-TR" sz="18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long</a:t>
                      </a:r>
                      <a:r>
                        <a:rPr lang="tr-TR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ulong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float, double, decimal</a:t>
                      </a:r>
                      <a:endParaRPr lang="tr-TR" sz="1800" b="1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char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ushort</a:t>
                      </a:r>
                      <a:r>
                        <a:rPr lang="tr-TR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int</a:t>
                      </a:r>
                      <a:r>
                        <a:rPr lang="tr-TR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uint</a:t>
                      </a:r>
                      <a:r>
                        <a:rPr lang="tr-TR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long</a:t>
                      </a:r>
                      <a:r>
                        <a:rPr lang="tr-TR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ulong</a:t>
                      </a:r>
                      <a:r>
                        <a:rPr lang="tr-TR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float</a:t>
                      </a:r>
                      <a:r>
                        <a:rPr lang="tr-TR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double</a:t>
                      </a:r>
                      <a:r>
                        <a:rPr lang="tr-TR" sz="1800" b="1" dirty="0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, </a:t>
                      </a: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decimal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4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float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800" b="1" dirty="0" err="1">
                          <a:latin typeface="Courier New" pitchFamily="49" charset="0"/>
                          <a:ea typeface="Times New Roman"/>
                          <a:cs typeface="Courier New" pitchFamily="49" charset="0"/>
                        </a:rPr>
                        <a:t>double</a:t>
                      </a:r>
                      <a:endParaRPr lang="tr-TR" sz="1800" b="1" dirty="0">
                        <a:latin typeface="Courier New" pitchFamily="49" charset="0"/>
                        <a:ea typeface="Calibri"/>
                        <a:cs typeface="Courier New" pitchFamily="49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44617" y="208400"/>
            <a:ext cx="8338656" cy="698500"/>
          </a:xfrm>
        </p:spPr>
        <p:txBody>
          <a:bodyPr>
            <a:normAutofit/>
          </a:bodyPr>
          <a:lstStyle/>
          <a:p>
            <a:r>
              <a:rPr lang="tr-TR" sz="2400" dirty="0"/>
              <a:t>Belirtmeden Tip Dönüştürme </a:t>
            </a:r>
            <a:r>
              <a:rPr lang="tr-TR" sz="2400" dirty="0" smtClean="0"/>
              <a:t>Matrisi</a:t>
            </a:r>
            <a:r>
              <a:rPr lang="tr-TR" sz="2400" dirty="0" smtClean="0">
                <a:sym typeface="Wingdings" pitchFamily="2" charset="2"/>
              </a:rPr>
              <a:t></a:t>
            </a:r>
            <a:r>
              <a:rPr lang="tr-TR" sz="2400" dirty="0" smtClean="0"/>
              <a:t> (a = b; tablosu)</a:t>
            </a:r>
            <a:endParaRPr lang="tr-TR" sz="2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801677"/>
              </p:ext>
            </p:extLst>
          </p:nvPr>
        </p:nvGraphicFramePr>
        <p:xfrm>
          <a:off x="511729" y="1090569"/>
          <a:ext cx="8355434" cy="50921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183"/>
                <a:gridCol w="743753"/>
                <a:gridCol w="641507"/>
                <a:gridCol w="641507"/>
                <a:gridCol w="641507"/>
                <a:gridCol w="649428"/>
                <a:gridCol w="641507"/>
                <a:gridCol w="641507"/>
                <a:gridCol w="641507"/>
                <a:gridCol w="641507"/>
                <a:gridCol w="641507"/>
                <a:gridCol w="641507"/>
                <a:gridCol w="641507"/>
              </a:tblGrid>
              <a:tr h="274952">
                <a:tc>
                  <a:txBody>
                    <a:bodyPr/>
                    <a:lstStyle/>
                    <a:p>
                      <a:pPr algn="l" fontAlgn="b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 smtClean="0">
                          <a:effectLst/>
                        </a:rPr>
                        <a:t>HEDEF (a)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</a:tr>
              <a:tr h="604895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 smtClean="0">
                          <a:effectLst/>
                        </a:rPr>
                        <a:t>KAYNAK (b)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 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sbyte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byte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short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ushort  char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int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uint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long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ulong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float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double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decimal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74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sbyte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74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byte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74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short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-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-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 smtClean="0">
                          <a:effectLst/>
                        </a:rPr>
                        <a:t>+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9766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ushort char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74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int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74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uint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74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long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74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ulong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74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float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+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3574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double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497664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decimal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-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-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-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>
                          <a:effectLst/>
                        </a:rPr>
                        <a:t>-</a:t>
                      </a:r>
                      <a:endParaRPr lang="tr-T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u="none" strike="noStrike" dirty="0">
                          <a:effectLst/>
                        </a:rPr>
                        <a:t> </a:t>
                      </a:r>
                      <a:endParaRPr lang="tr-T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3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61988" y="141288"/>
            <a:ext cx="7772400" cy="123031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Belirtmeden Tip Dönüştürme üzerine Notlar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5800" y="1431985"/>
            <a:ext cx="7772400" cy="4664015"/>
          </a:xfrm>
        </p:spPr>
        <p:txBody>
          <a:bodyPr/>
          <a:lstStyle/>
          <a:p>
            <a:r>
              <a:rPr lang="tr-TR" dirty="0" err="1" smtClean="0"/>
              <a:t>byte</a:t>
            </a:r>
            <a:r>
              <a:rPr lang="tr-TR" dirty="0" smtClean="0"/>
              <a:t>, </a:t>
            </a:r>
            <a:r>
              <a:rPr lang="tr-TR" dirty="0" err="1" smtClean="0"/>
              <a:t>sbyte</a:t>
            </a:r>
            <a:r>
              <a:rPr lang="tr-TR" dirty="0" smtClean="0"/>
              <a:t>, </a:t>
            </a:r>
            <a:r>
              <a:rPr lang="tr-TR" dirty="0" err="1" smtClean="0"/>
              <a:t>short</a:t>
            </a:r>
            <a:r>
              <a:rPr lang="tr-TR" dirty="0" smtClean="0"/>
              <a:t> ve </a:t>
            </a:r>
            <a:r>
              <a:rPr lang="tr-TR" dirty="0" err="1" smtClean="0"/>
              <a:t>ushort</a:t>
            </a:r>
            <a:r>
              <a:rPr lang="tr-TR" dirty="0" smtClean="0"/>
              <a:t> türündeki değişkenlerle yapılan matematiksel işlemlerde oluşan matematiksel ifade sonucu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leşir</a:t>
            </a:r>
            <a:endParaRPr lang="tr-TR" dirty="0" smtClean="0"/>
          </a:p>
          <a:p>
            <a:r>
              <a:rPr lang="tr-TR" dirty="0" err="1" smtClean="0"/>
              <a:t>char</a:t>
            </a:r>
            <a:r>
              <a:rPr lang="tr-TR" dirty="0" smtClean="0"/>
              <a:t> türünü kendisinden daha kapasiteli bir sayısal türe belirtmeden dönüştürebiliriz. </a:t>
            </a:r>
          </a:p>
          <a:p>
            <a:pPr lvl="1"/>
            <a:r>
              <a:rPr lang="tr-TR" dirty="0" smtClean="0"/>
              <a:t>Bu durumda ilgili karakterin Unicode karşılığı ilgili sayısal değişkene atanacaktır.</a:t>
            </a:r>
          </a:p>
          <a:p>
            <a:r>
              <a:rPr lang="tr-TR" dirty="0" err="1" smtClean="0"/>
              <a:t>double</a:t>
            </a:r>
            <a:r>
              <a:rPr lang="tr-TR" dirty="0" smtClean="0"/>
              <a:t> ve </a:t>
            </a:r>
            <a:r>
              <a:rPr lang="tr-TR" dirty="0" err="1" smtClean="0"/>
              <a:t>decimal</a:t>
            </a:r>
            <a:r>
              <a:rPr lang="tr-TR" dirty="0" smtClean="0"/>
              <a:t> belirtmeden hiçbir tipe dönüştürülemez!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Belirterek Tip Dönüştürme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85800" y="949326"/>
            <a:ext cx="7772400" cy="5089166"/>
          </a:xfrm>
        </p:spPr>
        <p:txBody>
          <a:bodyPr/>
          <a:lstStyle/>
          <a:p>
            <a:r>
              <a:rPr lang="tr-TR" sz="2400" dirty="0" smtClean="0"/>
              <a:t>Belirterek tip dönüşümü genellikle derleyicinin izin vermediği durumlarda kullanılır. </a:t>
            </a:r>
          </a:p>
          <a:p>
            <a:r>
              <a:rPr lang="tr-TR" sz="2400" dirty="0" smtClean="0"/>
              <a:t>Belirterek tip dönüşümüyle küçük tipin büyük tipe dönüştürülmesi sağlanabilse de aslında bu gereksizdir, çünkü aynı şeyi belirtmeden tip dönüşümüyle de yapabilirdik</a:t>
            </a:r>
          </a:p>
          <a:p>
            <a:r>
              <a:rPr lang="tr-TR" sz="2400" dirty="0" smtClean="0"/>
              <a:t>Örnek: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a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=5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;</a:t>
            </a:r>
            <a:endParaRPr lang="tr-TR" dirty="0" smtClean="0">
              <a:latin typeface="Calibri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)a; // normal</a:t>
            </a:r>
            <a:endParaRPr lang="tr-TR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r>
              <a:rPr lang="tr-TR" sz="2400" dirty="0" smtClean="0"/>
              <a:t>Örnek 2: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a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=500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;</a:t>
            </a:r>
            <a:endParaRPr lang="tr-TR" dirty="0" smtClean="0">
              <a:latin typeface="Calibri"/>
              <a:ea typeface="Calibri"/>
              <a:cs typeface="Times New Roman"/>
            </a:endParaRPr>
          </a:p>
          <a:p>
            <a:pPr lvl="1">
              <a:lnSpc>
                <a:spcPct val="115000"/>
              </a:lnSpc>
              <a:spcAft>
                <a:spcPts val="0"/>
              </a:spcAft>
              <a:buNone/>
            </a:pP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 b</a:t>
            </a:r>
            <a:r>
              <a:rPr lang="tr-TR" sz="2000" dirty="0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(</a:t>
            </a:r>
            <a:r>
              <a:rPr lang="tr-TR" sz="2000" dirty="0" err="1" smtClean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byte</a:t>
            </a:r>
            <a:r>
              <a:rPr lang="tr-TR" sz="2000" dirty="0" smtClean="0">
                <a:latin typeface="Consolas"/>
                <a:ea typeface="Calibri"/>
                <a:cs typeface="Times New Roman"/>
              </a:rPr>
              <a:t>)a; // ne olur ?</a:t>
            </a:r>
            <a:endParaRPr lang="tr-TR" dirty="0" smtClean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tr-TR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602934-C5B0-4CB4-9722-9D18F75C340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6689</TotalTime>
  <Words>2663</Words>
  <Application>Microsoft Office PowerPoint</Application>
  <PresentationFormat>Ekran Gösterisi (4:3)</PresentationFormat>
  <Paragraphs>638</Paragraphs>
  <Slides>32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40" baseType="lpstr"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Blank Presentation</vt:lpstr>
      <vt:lpstr>PROGRAMLAMA TEMELLERİ</vt:lpstr>
      <vt:lpstr>Bugünkü konular</vt:lpstr>
      <vt:lpstr>Tip Dönüştürme</vt:lpstr>
      <vt:lpstr>Sayısal Veri Tipleri ve Özellikleri</vt:lpstr>
      <vt:lpstr>Değişken Tipi Kategorileri</vt:lpstr>
      <vt:lpstr>Belirtmeden Tip Dönüştürme Tablosu</vt:lpstr>
      <vt:lpstr>Belirtmeden Tip Dönüştürme Matrisi (a = b; tablosu)</vt:lpstr>
      <vt:lpstr>Belirtmeden Tip Dönüştürme üzerine Notlar</vt:lpstr>
      <vt:lpstr>Belirterek Tip Dönüştürme</vt:lpstr>
      <vt:lpstr>Tip dönüştürmede veri kaybı</vt:lpstr>
      <vt:lpstr>Convert sınıfı</vt:lpstr>
      <vt:lpstr>PowerPoint Sunusu</vt:lpstr>
      <vt:lpstr>Convert.ToXXX(x)</vt:lpstr>
      <vt:lpstr>Convert.ToBoolean(x)</vt:lpstr>
      <vt:lpstr>Convert.ToByte(x)</vt:lpstr>
      <vt:lpstr>Convert.ToSByte(x)</vt:lpstr>
      <vt:lpstr>Convert.ToInt16(x)</vt:lpstr>
      <vt:lpstr>Convert.ToUInt16(x)</vt:lpstr>
      <vt:lpstr>Convert.ToInt32(x)</vt:lpstr>
      <vt:lpstr>Convert.ToUInt32(x)</vt:lpstr>
      <vt:lpstr>Convert.ToInt64(x)</vt:lpstr>
      <vt:lpstr>Convert.ToUInt64(x)</vt:lpstr>
      <vt:lpstr>Convert.ToSingle(x)</vt:lpstr>
      <vt:lpstr>Convert.ToDouble(x)</vt:lpstr>
      <vt:lpstr>Convert.ToDecimal(x)</vt:lpstr>
      <vt:lpstr>Convert.ToChar(x)</vt:lpstr>
      <vt:lpstr>Tip.Parse(string)</vt:lpstr>
      <vt:lpstr>Parse Örnek</vt:lpstr>
      <vt:lpstr>Tip Dönüştürme Üzerine Nolar</vt:lpstr>
      <vt:lpstr>tip.TryParse()</vt:lpstr>
      <vt:lpstr>TryParse örnek:</vt:lpstr>
      <vt:lpstr> Dinlediğiniz için teşekkürler…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 Analysis</dc:title>
  <dc:creator>BAYRAM</dc:creator>
  <cp:lastModifiedBy>Gonca Özmen</cp:lastModifiedBy>
  <cp:revision>1019</cp:revision>
  <dcterms:created xsi:type="dcterms:W3CDTF">1999-11-19T17:16:32Z</dcterms:created>
  <dcterms:modified xsi:type="dcterms:W3CDTF">2015-09-25T20:11:11Z</dcterms:modified>
</cp:coreProperties>
</file>