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90" r:id="rId2"/>
    <p:sldId id="417" r:id="rId3"/>
    <p:sldId id="458" r:id="rId4"/>
    <p:sldId id="467" r:id="rId5"/>
    <p:sldId id="459" r:id="rId6"/>
    <p:sldId id="479" r:id="rId7"/>
    <p:sldId id="469" r:id="rId8"/>
    <p:sldId id="450" r:id="rId9"/>
    <p:sldId id="451" r:id="rId10"/>
    <p:sldId id="471" r:id="rId11"/>
    <p:sldId id="472" r:id="rId12"/>
    <p:sldId id="474" r:id="rId13"/>
    <p:sldId id="473" r:id="rId14"/>
    <p:sldId id="470" r:id="rId15"/>
    <p:sldId id="475" r:id="rId16"/>
    <p:sldId id="476" r:id="rId17"/>
    <p:sldId id="478" r:id="rId18"/>
    <p:sldId id="477" r:id="rId19"/>
    <p:sldId id="455" r:id="rId20"/>
    <p:sldId id="465" r:id="rId21"/>
    <p:sldId id="457" r:id="rId22"/>
    <p:sldId id="481" r:id="rId23"/>
    <p:sldId id="482" r:id="rId24"/>
    <p:sldId id="460" r:id="rId25"/>
    <p:sldId id="483" r:id="rId26"/>
    <p:sldId id="484" r:id="rId27"/>
    <p:sldId id="485" r:id="rId28"/>
    <p:sldId id="486" r:id="rId29"/>
    <p:sldId id="487" r:id="rId30"/>
    <p:sldId id="488" r:id="rId31"/>
    <p:sldId id="489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6CCFF"/>
    <a:srgbClr val="FFFFCC"/>
    <a:srgbClr val="FFCC00"/>
    <a:srgbClr val="FFFF99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B01EDF-C221-42D7-8BFD-E6DEAE633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9460A1-6B4A-41E8-8270-2E9B306C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D135-4232-4CF4-8E7C-70130055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C703-819F-49F6-81D8-16BA3FAD5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2BB77-BF2B-4DBD-8099-86A7DCC2A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2125-F0AF-4723-9E52-8D615CB4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D77ED-575D-4AA2-AAD3-D61627E5A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4A68-EDCD-4B65-AB6B-C8749841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4C47-96EF-4534-8D08-7276DAF1C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51A56-EC1D-474B-A06F-F88D9015D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C270-B277-4FED-9C3A-EE9A3A6D8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477-2080-4358-A403-B1BB066FE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8BAA7-EF00-4F22-9C8D-6C724254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D278-C561-4C34-9D5C-5D1901FA2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2284F4-BBC1-4D2B-ACFC-8FFD57B66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35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dirty="0" err="1" smtClean="0">
                <a:latin typeface="Courier New" pitchFamily="49" charset="0"/>
              </a:rPr>
              <a:t>Write</a:t>
            </a:r>
            <a:r>
              <a:rPr lang="tr-TR" dirty="0" smtClean="0">
                <a:latin typeface="Courier New" pitchFamily="49" charset="0"/>
              </a:rPr>
              <a:t>/</a:t>
            </a:r>
            <a:r>
              <a:rPr lang="tr-TR" dirty="0" err="1" smtClean="0">
                <a:latin typeface="Courier New" pitchFamily="49" charset="0"/>
              </a:rPr>
              <a:t>WriteLine</a:t>
            </a:r>
            <a:r>
              <a:rPr lang="en-US" dirty="0" smtClean="0"/>
              <a:t> </a:t>
            </a:r>
            <a:r>
              <a:rPr lang="tr-TR" dirty="0" smtClean="0"/>
              <a:t>Fonksiyonu</a:t>
            </a:r>
            <a:endParaRPr lang="en-US" dirty="0" smtClean="0"/>
          </a:p>
        </p:txBody>
      </p:sp>
      <p:sp>
        <p:nvSpPr>
          <p:cNvPr id="614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DC1FD-B63E-4733-978B-82A47A87099C}" type="slidenum">
              <a:rPr lang="en-US"/>
              <a:pPr/>
              <a:t>10</a:t>
            </a:fld>
            <a:endParaRPr 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8372" y="1870496"/>
            <a:ext cx="8897129" cy="204589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inc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= 15.4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endParaRPr lang="en-US" sz="2000" dirty="0">
              <a:latin typeface="Courier New" pitchFamily="49" charset="0"/>
            </a:endParaRPr>
          </a:p>
          <a:p>
            <a:pPr eaLnBrk="1" hangingPunct="1"/>
            <a:endParaRPr lang="tr-TR" sz="2000" dirty="0" smtClean="0">
              <a:latin typeface="Courier New" pitchFamily="49" charset="0"/>
            </a:endParaRPr>
          </a:p>
          <a:p>
            <a:pPr eaLnBrk="1" hangingPunct="1"/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inch {1}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santimetre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eder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inc, 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15.4*2.54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3644" y="3860041"/>
            <a:ext cx="3786996" cy="1100664"/>
            <a:chOff x="1132" y="2274"/>
            <a:chExt cx="2064" cy="385"/>
          </a:xfrm>
        </p:grpSpPr>
        <p:sp>
          <p:nvSpPr>
            <p:cNvPr id="6155" name="AutoShape 5"/>
            <p:cNvSpPr>
              <a:spLocks/>
            </p:cNvSpPr>
            <p:nvPr/>
          </p:nvSpPr>
          <p:spPr bwMode="auto">
            <a:xfrm rot="16200000">
              <a:off x="2092" y="131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1574" y="2426"/>
              <a:ext cx="1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Format </a:t>
              </a:r>
              <a:r>
                <a:rPr lang="tr-TR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84719" y="3862260"/>
            <a:ext cx="2087592" cy="1026290"/>
            <a:chOff x="3456" y="2160"/>
            <a:chExt cx="1776" cy="390"/>
          </a:xfrm>
        </p:grpSpPr>
        <p:sp>
          <p:nvSpPr>
            <p:cNvPr id="6153" name="AutoShape 8"/>
            <p:cNvSpPr>
              <a:spLocks/>
            </p:cNvSpPr>
            <p:nvPr/>
          </p:nvSpPr>
          <p:spPr bwMode="auto">
            <a:xfrm rot="-5400000">
              <a:off x="4272" y="134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9" name="Text Box 9"/>
            <p:cNvSpPr txBox="1">
              <a:spLocks noChangeArrowheads="1"/>
            </p:cNvSpPr>
            <p:nvPr/>
          </p:nvSpPr>
          <p:spPr bwMode="auto">
            <a:xfrm>
              <a:off x="3504" y="2304"/>
              <a:ext cx="172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değişkenler /</a:t>
              </a:r>
            </a:p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ifadeler 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353290" name="AutoShape 10"/>
          <p:cNvSpPr>
            <a:spLocks/>
          </p:cNvSpPr>
          <p:nvPr/>
        </p:nvSpPr>
        <p:spPr bwMode="auto">
          <a:xfrm rot="5400000">
            <a:off x="4326015" y="988012"/>
            <a:ext cx="509724" cy="4279036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CC33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3291" name="AutoShape 11"/>
          <p:cNvSpPr>
            <a:spLocks/>
          </p:cNvSpPr>
          <p:nvPr/>
        </p:nvSpPr>
        <p:spPr bwMode="auto">
          <a:xfrm rot="5400000">
            <a:off x="5491048" y="918637"/>
            <a:ext cx="674702" cy="4164044"/>
          </a:xfrm>
          <a:prstGeom prst="leftBracket">
            <a:avLst>
              <a:gd name="adj" fmla="val 59708"/>
            </a:avLst>
          </a:prstGeom>
          <a:noFill/>
          <a:ln w="28575" cap="rnd">
            <a:solidFill>
              <a:srgbClr val="0099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14 Dikdörtgen"/>
          <p:cNvSpPr/>
          <p:nvPr/>
        </p:nvSpPr>
        <p:spPr bwMode="auto">
          <a:xfrm>
            <a:off x="7254815" y="3364302"/>
            <a:ext cx="1285336" cy="37956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7 Metin kutusu"/>
          <p:cNvSpPr txBox="1"/>
          <p:nvPr/>
        </p:nvSpPr>
        <p:spPr>
          <a:xfrm>
            <a:off x="461639" y="5003573"/>
            <a:ext cx="7039155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39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116 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santimetre eder</a:t>
            </a:r>
            <a:endParaRPr lang="en-US" sz="2400" dirty="0"/>
          </a:p>
        </p:txBody>
      </p:sp>
      <p:sp>
        <p:nvSpPr>
          <p:cNvPr id="17" name="16 Oval Belirtme Çizgisi"/>
          <p:cNvSpPr/>
          <p:nvPr/>
        </p:nvSpPr>
        <p:spPr bwMode="auto">
          <a:xfrm>
            <a:off x="948906" y="5693434"/>
            <a:ext cx="6176513" cy="974785"/>
          </a:xfrm>
          <a:prstGeom prst="wedgeEllipseCallout">
            <a:avLst>
              <a:gd name="adj1" fmla="val -20402"/>
              <a:gd name="adj2" fmla="val -7652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Virgülden sonra sadece iki basamak göstermek</a:t>
            </a:r>
            <a:r>
              <a:rPr kumimoji="0" lang="tr-T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istersem ne yapmalıyım 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0" grpId="0" animBg="1"/>
      <p:bldP spid="353291" grpId="0" animBg="1"/>
      <p:bldP spid="15" grpId="0" animBg="1"/>
      <p:bldP spid="18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dirty="0" err="1" smtClean="0">
                <a:latin typeface="Courier New" pitchFamily="49" charset="0"/>
              </a:rPr>
              <a:t>Write</a:t>
            </a:r>
            <a:r>
              <a:rPr lang="tr-TR" dirty="0" smtClean="0">
                <a:latin typeface="Courier New" pitchFamily="49" charset="0"/>
              </a:rPr>
              <a:t>/</a:t>
            </a:r>
            <a:r>
              <a:rPr lang="tr-TR" dirty="0" err="1" smtClean="0">
                <a:latin typeface="Courier New" pitchFamily="49" charset="0"/>
              </a:rPr>
              <a:t>WriteLine</a:t>
            </a:r>
            <a:r>
              <a:rPr lang="en-US" dirty="0" smtClean="0"/>
              <a:t> </a:t>
            </a:r>
            <a:r>
              <a:rPr lang="tr-TR" dirty="0" smtClean="0"/>
              <a:t>Fonksiyonu</a:t>
            </a:r>
            <a:endParaRPr lang="en-US" dirty="0" smtClean="0"/>
          </a:p>
        </p:txBody>
      </p:sp>
      <p:sp>
        <p:nvSpPr>
          <p:cNvPr id="614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DC1FD-B63E-4733-978B-82A47A87099C}" type="slidenum">
              <a:rPr lang="en-US"/>
              <a:pPr/>
              <a:t>11</a:t>
            </a:fld>
            <a:endParaRPr 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8372" y="1870496"/>
            <a:ext cx="8897129" cy="204589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 inc</a:t>
            </a:r>
            <a:r>
              <a:rPr lang="tr-TR" sz="1900" dirty="0" smtClean="0">
                <a:latin typeface="Consolas"/>
                <a:ea typeface="Calibri"/>
                <a:cs typeface="Times New Roman"/>
              </a:rPr>
              <a:t> = 15.4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9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19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endParaRPr lang="en-US" sz="1900" dirty="0">
              <a:latin typeface="Courier New" pitchFamily="49" charset="0"/>
            </a:endParaRPr>
          </a:p>
          <a:p>
            <a:pPr eaLnBrk="1" hangingPunct="1"/>
            <a:endParaRPr lang="tr-TR" sz="1900" dirty="0" smtClean="0">
              <a:latin typeface="Courier New" pitchFamily="49" charset="0"/>
            </a:endParaRPr>
          </a:p>
          <a:p>
            <a:pPr eaLnBrk="1" hangingPunct="1"/>
            <a:endParaRPr lang="en-US" sz="1900" dirty="0">
              <a:latin typeface="Courier New" pitchFamily="49" charset="0"/>
            </a:endParaRPr>
          </a:p>
          <a:p>
            <a:pPr eaLnBrk="1" hangingPunct="1"/>
            <a:r>
              <a:rPr lang="en-US" sz="19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9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inch {1</a:t>
            </a:r>
            <a:r>
              <a:rPr lang="tr-TR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:F2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} 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santimetre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9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eder</a:t>
            </a:r>
            <a:r>
              <a:rPr lang="en-US" sz="19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,</a:t>
            </a:r>
            <a:r>
              <a:rPr lang="tr-TR" sz="19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inc, </a:t>
            </a:r>
            <a:r>
              <a:rPr lang="tr-TR" sz="1900" dirty="0" smtClean="0">
                <a:latin typeface="Consolas"/>
                <a:ea typeface="Calibri"/>
                <a:cs typeface="Times New Roman"/>
              </a:rPr>
              <a:t>15.4*2.54</a:t>
            </a:r>
            <a:r>
              <a:rPr lang="en-US" sz="19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9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20278" y="3806773"/>
            <a:ext cx="3786996" cy="1100664"/>
            <a:chOff x="1132" y="2274"/>
            <a:chExt cx="2064" cy="385"/>
          </a:xfrm>
        </p:grpSpPr>
        <p:sp>
          <p:nvSpPr>
            <p:cNvPr id="6155" name="AutoShape 5"/>
            <p:cNvSpPr>
              <a:spLocks/>
            </p:cNvSpPr>
            <p:nvPr/>
          </p:nvSpPr>
          <p:spPr bwMode="auto">
            <a:xfrm rot="16200000">
              <a:off x="2092" y="131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1574" y="2426"/>
              <a:ext cx="1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Format </a:t>
              </a:r>
              <a:r>
                <a:rPr lang="tr-TR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49375" y="3782358"/>
            <a:ext cx="2022936" cy="1026290"/>
            <a:chOff x="3456" y="2160"/>
            <a:chExt cx="1776" cy="390"/>
          </a:xfrm>
        </p:grpSpPr>
        <p:sp>
          <p:nvSpPr>
            <p:cNvPr id="6153" name="AutoShape 8"/>
            <p:cNvSpPr>
              <a:spLocks/>
            </p:cNvSpPr>
            <p:nvPr/>
          </p:nvSpPr>
          <p:spPr bwMode="auto">
            <a:xfrm rot="-5400000">
              <a:off x="4272" y="134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9" name="Text Box 9"/>
            <p:cNvSpPr txBox="1">
              <a:spLocks noChangeArrowheads="1"/>
            </p:cNvSpPr>
            <p:nvPr/>
          </p:nvSpPr>
          <p:spPr bwMode="auto">
            <a:xfrm>
              <a:off x="3504" y="2304"/>
              <a:ext cx="172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değişkenler /</a:t>
              </a:r>
            </a:p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ifadeler 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353290" name="AutoShape 10"/>
          <p:cNvSpPr>
            <a:spLocks/>
          </p:cNvSpPr>
          <p:nvPr/>
        </p:nvSpPr>
        <p:spPr bwMode="auto">
          <a:xfrm rot="5400000">
            <a:off x="4348210" y="903674"/>
            <a:ext cx="509724" cy="4447711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CC33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3291" name="AutoShape 11"/>
          <p:cNvSpPr>
            <a:spLocks/>
          </p:cNvSpPr>
          <p:nvPr/>
        </p:nvSpPr>
        <p:spPr bwMode="auto">
          <a:xfrm rot="5400000">
            <a:off x="5491048" y="918637"/>
            <a:ext cx="674702" cy="4164044"/>
          </a:xfrm>
          <a:prstGeom prst="leftBracket">
            <a:avLst>
              <a:gd name="adj" fmla="val 59708"/>
            </a:avLst>
          </a:prstGeom>
          <a:noFill/>
          <a:ln w="28575" cap="rnd">
            <a:solidFill>
              <a:srgbClr val="0099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" name="14 Dikdörtgen"/>
          <p:cNvSpPr/>
          <p:nvPr/>
        </p:nvSpPr>
        <p:spPr bwMode="auto">
          <a:xfrm>
            <a:off x="7290327" y="3337668"/>
            <a:ext cx="1285336" cy="37956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5 Metin kutusu"/>
          <p:cNvSpPr txBox="1"/>
          <p:nvPr/>
        </p:nvSpPr>
        <p:spPr>
          <a:xfrm>
            <a:off x="293303" y="5046453"/>
            <a:ext cx="83762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4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39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santimetre eder</a:t>
            </a:r>
            <a:endParaRPr lang="en-US" sz="2400" b="1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7" name="16 Dikdörtgen"/>
          <p:cNvSpPr/>
          <p:nvPr/>
        </p:nvSpPr>
        <p:spPr bwMode="auto">
          <a:xfrm>
            <a:off x="3338424" y="3329796"/>
            <a:ext cx="836762" cy="370936"/>
          </a:xfrm>
          <a:prstGeom prst="rect">
            <a:avLst/>
          </a:prstGeom>
          <a:noFill/>
          <a:ln w="1905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7 Dikdörtgen"/>
          <p:cNvSpPr/>
          <p:nvPr/>
        </p:nvSpPr>
        <p:spPr bwMode="auto">
          <a:xfrm>
            <a:off x="2205488" y="5078083"/>
            <a:ext cx="960405" cy="370936"/>
          </a:xfrm>
          <a:prstGeom prst="rect">
            <a:avLst/>
          </a:prstGeom>
          <a:noFill/>
          <a:ln w="1905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0" grpId="0" animBg="1"/>
      <p:bldP spid="35329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Biçimlendirme Kuralı</a:t>
            </a:r>
            <a:endParaRPr lang="en-US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1C270-B277-4FED-9C3A-EE9A3A6D86D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3 Dikdörtgen"/>
          <p:cNvSpPr/>
          <p:nvPr/>
        </p:nvSpPr>
        <p:spPr>
          <a:xfrm>
            <a:off x="870360" y="1665700"/>
            <a:ext cx="6471643" cy="31003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{argument</a:t>
            </a:r>
            <a:r>
              <a:rPr lang="tr-TR" sz="2400" dirty="0" smtClean="0">
                <a:latin typeface="Consolas" pitchFamily="49" charset="0"/>
                <a:cs typeface="Consolas" pitchFamily="49" charset="0"/>
              </a:rPr>
              <a:t>Sırası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[,</a:t>
            </a:r>
            <a:r>
              <a:rPr lang="tr-TR" sz="2400" dirty="0" smtClean="0">
                <a:latin typeface="Consolas" pitchFamily="49" charset="0"/>
                <a:cs typeface="Consolas" pitchFamily="49" charset="0"/>
              </a:rPr>
              <a:t>hizalama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][:</a:t>
            </a:r>
            <a:r>
              <a:rPr lang="tr-TR" sz="2400" dirty="0" smtClean="0">
                <a:latin typeface="Consolas" pitchFamily="49" charset="0"/>
                <a:cs typeface="Consolas" pitchFamily="49" charset="0"/>
              </a:rPr>
              <a:t>biçim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]}</a:t>
            </a:r>
            <a:endParaRPr lang="tr-TR" sz="2400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tr-TR" sz="2400" dirty="0" smtClean="0">
              <a:solidFill>
                <a:srgbClr val="2B91AF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2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“sayı={0,10:F2}"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tr-TR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25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4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4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“sayı={0,-10:F0}"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tr-TR" sz="2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25</a:t>
            </a:r>
            <a:r>
              <a:rPr lang="tr-TR" sz="24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400" dirty="0" smtClean="0">
              <a:latin typeface="Calibri"/>
              <a:ea typeface="Calibri"/>
              <a:cs typeface="Times New Roman"/>
            </a:endParaRPr>
          </a:p>
          <a:p>
            <a:endParaRPr lang="tr-TR" sz="2400" dirty="0" smtClean="0">
              <a:latin typeface="Consolas" pitchFamily="49" charset="0"/>
              <a:cs typeface="Consolas" pitchFamily="49" charset="0"/>
            </a:endParaRPr>
          </a:p>
          <a:p>
            <a:endParaRPr lang="tr-TR" sz="2400" dirty="0" smtClean="0"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43795" y="4050821"/>
            <a:ext cx="6477000" cy="1447800"/>
            <a:chOff x="864" y="2688"/>
            <a:chExt cx="4080" cy="91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2" y="2976"/>
              <a:ext cx="4032" cy="6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sayı=</a:t>
              </a:r>
              <a:r>
                <a:rPr lang="en-US" sz="2400" b="1" dirty="0" smtClean="0">
                  <a:solidFill>
                    <a:schemeClr val="bg1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 </a:t>
              </a:r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    </a:t>
              </a:r>
              <a:r>
                <a:rPr lang="en-US" sz="2400" b="1" dirty="0" smtClean="0">
                  <a:solidFill>
                    <a:schemeClr val="bg1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25</a:t>
              </a:r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  <a:ea typeface="Verdana" pitchFamily="34" charset="0"/>
                  <a:cs typeface="Courier New" pitchFamily="49" charset="0"/>
                </a:rPr>
                <a:t>,00</a:t>
              </a:r>
              <a:endParaRPr lang="en-US" sz="2400" b="1" dirty="0">
                <a:solidFill>
                  <a:schemeClr val="bg1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endParaRPr>
            </a:p>
            <a:p>
              <a:pPr eaLnBrk="1" hangingPunct="1"/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</a:rPr>
                <a:t>sayı=25</a:t>
              </a:r>
              <a:endParaRPr lang="en-US" sz="2400" b="1" dirty="0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864" y="2688"/>
              <a:ext cx="8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output: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90321" y="459428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</a:t>
            </a:r>
            <a:endParaRPr lang="en-US" sz="24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490197" y="494509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</a:t>
            </a:r>
            <a:endParaRPr lang="en-US" sz="2400" b="1" dirty="0">
              <a:solidFill>
                <a:srgbClr val="FF0000"/>
              </a:solidFill>
              <a:latin typeface="Verdana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Hizalama 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90113" y="1170439"/>
          <a:ext cx="7798279" cy="18100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086242"/>
                <a:gridCol w="2712037"/>
              </a:tblGrid>
              <a:tr h="266174">
                <a:tc>
                  <a:txBody>
                    <a:bodyPr/>
                    <a:lstStyle/>
                    <a:p>
                      <a:pPr algn="l"/>
                      <a:r>
                        <a:rPr lang="tr-TR" sz="2000" dirty="0" smtClean="0"/>
                        <a:t>Örnek</a:t>
                      </a:r>
                      <a:endParaRPr lang="en-US" sz="20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output</a:t>
                      </a:r>
                      <a:endParaRPr lang="en-US" sz="20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56">
                <a:tc>
                  <a:txBody>
                    <a:bodyPr/>
                    <a:lstStyle/>
                    <a:p>
                      <a:pPr algn="l"/>
                      <a:r>
                        <a:rPr lang="tr-TR" sz="2000" dirty="0" err="1" smtClean="0"/>
                        <a:t>Console</a:t>
                      </a:r>
                      <a:r>
                        <a:rPr lang="tr-TR" sz="2000" dirty="0" smtClean="0"/>
                        <a:t>.</a:t>
                      </a:r>
                      <a:r>
                        <a:rPr lang="tr-TR" sz="2000" dirty="0" err="1" smtClean="0"/>
                        <a:t>Write</a:t>
                      </a:r>
                      <a:r>
                        <a:rPr lang="en-US" sz="2000" dirty="0" smtClean="0"/>
                        <a:t>("--{0,10</a:t>
                      </a:r>
                      <a:r>
                        <a:rPr lang="en-US" sz="2000" dirty="0"/>
                        <a:t>}--", </a:t>
                      </a:r>
                      <a:r>
                        <a:rPr lang="en-US" sz="2000" dirty="0" smtClean="0"/>
                        <a:t>"test");</a:t>
                      </a:r>
                      <a:endParaRPr lang="en-US" sz="20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--      test--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56">
                <a:tc>
                  <a:txBody>
                    <a:bodyPr/>
                    <a:lstStyle/>
                    <a:p>
                      <a:pPr algn="l"/>
                      <a:r>
                        <a:rPr lang="tr-TR" sz="2000" dirty="0" err="1" smtClean="0"/>
                        <a:t>Console</a:t>
                      </a:r>
                      <a:r>
                        <a:rPr lang="tr-TR" sz="2000" dirty="0" smtClean="0"/>
                        <a:t>.</a:t>
                      </a:r>
                      <a:r>
                        <a:rPr lang="tr-TR" sz="2000" dirty="0" err="1" smtClean="0"/>
                        <a:t>Write</a:t>
                      </a:r>
                      <a:r>
                        <a:rPr lang="en-US" sz="2000" dirty="0" smtClean="0"/>
                        <a:t>("--{</a:t>
                      </a:r>
                      <a:r>
                        <a:rPr lang="en-US" sz="2000" dirty="0"/>
                        <a:t>0,-10}--", "test");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--test      --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56">
                <a:tc>
                  <a:txBody>
                    <a:bodyPr/>
                    <a:lstStyle/>
                    <a:p>
                      <a:pPr algn="l"/>
                      <a:r>
                        <a:rPr lang="tr-TR" sz="2000" dirty="0" err="1" smtClean="0"/>
                        <a:t>Console</a:t>
                      </a:r>
                      <a:r>
                        <a:rPr lang="tr-TR" sz="2000" dirty="0" smtClean="0"/>
                        <a:t>.</a:t>
                      </a:r>
                      <a:r>
                        <a:rPr lang="tr-TR" sz="2000" dirty="0" err="1" smtClean="0"/>
                        <a:t>Write</a:t>
                      </a:r>
                      <a:r>
                        <a:rPr lang="tr-TR" sz="2000" dirty="0" smtClean="0"/>
                        <a:t>(</a:t>
                      </a:r>
                      <a:r>
                        <a:rPr lang="en-US" sz="2000" dirty="0" smtClean="0"/>
                        <a:t>“</a:t>
                      </a:r>
                      <a:r>
                        <a:rPr lang="tr-TR" sz="2000" dirty="0" smtClean="0"/>
                        <a:t>=</a:t>
                      </a:r>
                      <a:r>
                        <a:rPr lang="en-US" sz="2000" dirty="0" smtClean="0"/>
                        <a:t>{0,-10}</a:t>
                      </a:r>
                      <a:r>
                        <a:rPr lang="tr-TR" sz="2000" dirty="0" smtClean="0"/>
                        <a:t>=</a:t>
                      </a:r>
                      <a:r>
                        <a:rPr lang="en-US" sz="2000" dirty="0" smtClean="0"/>
                        <a:t>{0,10}</a:t>
                      </a:r>
                      <a:r>
                        <a:rPr lang="tr-TR" sz="2000" dirty="0" smtClean="0"/>
                        <a:t>=</a:t>
                      </a:r>
                      <a:r>
                        <a:rPr lang="en-US" sz="2000" dirty="0" smtClean="0"/>
                        <a:t>", "test");</a:t>
                      </a:r>
                      <a:endParaRPr lang="en-US" sz="20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 smtClean="0"/>
                        <a:t>=</a:t>
                      </a:r>
                      <a:r>
                        <a:rPr lang="en-US" sz="2000" dirty="0" smtClean="0"/>
                        <a:t>test</a:t>
                      </a:r>
                      <a:r>
                        <a:rPr lang="tr-TR" sz="2000" dirty="0" smtClean="0"/>
                        <a:t>  </a:t>
                      </a:r>
                      <a:r>
                        <a:rPr lang="en-US" sz="2000" dirty="0" smtClean="0"/>
                        <a:t>   </a:t>
                      </a:r>
                      <a:r>
                        <a:rPr lang="tr-TR" sz="2000" dirty="0" smtClean="0"/>
                        <a:t> =</a:t>
                      </a:r>
                      <a:r>
                        <a:rPr lang="en-US" sz="2000" dirty="0" smtClean="0"/>
                        <a:t>      test</a:t>
                      </a:r>
                      <a:r>
                        <a:rPr lang="tr-TR" sz="2000" dirty="0" smtClean="0"/>
                        <a:t>=</a:t>
                      </a:r>
                      <a:endParaRPr lang="en-US" sz="2000" dirty="0" smtClean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5 Metin kutusu"/>
          <p:cNvSpPr txBox="1"/>
          <p:nvPr/>
        </p:nvSpPr>
        <p:spPr>
          <a:xfrm>
            <a:off x="923026" y="3243532"/>
            <a:ext cx="719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>
                <a:latin typeface="+mj-lt"/>
              </a:rPr>
              <a:t>{0,10} </a:t>
            </a:r>
            <a:r>
              <a:rPr lang="tr-TR" sz="2000" dirty="0" smtClean="0">
                <a:latin typeface="+mj-lt"/>
                <a:sym typeface="Wingdings" pitchFamily="2" charset="2"/>
              </a:rPr>
              <a:t> sağa hizalı 10 karakterde yazacak</a:t>
            </a:r>
          </a:p>
          <a:p>
            <a:r>
              <a:rPr lang="tr-TR" sz="2000" dirty="0" smtClean="0">
                <a:latin typeface="+mj-lt"/>
              </a:rPr>
              <a:t>{0,-10} </a:t>
            </a:r>
            <a:r>
              <a:rPr lang="tr-TR" sz="2000" dirty="0" smtClean="0">
                <a:latin typeface="+mj-lt"/>
                <a:sym typeface="Wingdings" pitchFamily="2" charset="2"/>
              </a:rPr>
              <a:t> sola hizalı 10 karakterde yazacak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 Biçimlendirme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215662" y="1006435"/>
          <a:ext cx="8617787" cy="4963990"/>
        </p:xfrm>
        <a:graphic>
          <a:graphicData uri="http://schemas.openxmlformats.org/drawingml/2006/table">
            <a:tbl>
              <a:tblPr/>
              <a:tblGrid>
                <a:gridCol w="991939"/>
                <a:gridCol w="1388788"/>
                <a:gridCol w="4385530"/>
                <a:gridCol w="1851530"/>
              </a:tblGrid>
              <a:tr h="3680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Karakter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29210" marB="2921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Açıklama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29210" marB="2921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Örnek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29210" marB="2921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b="1" dirty="0">
                          <a:solidFill>
                            <a:srgbClr val="000000"/>
                          </a:solidFill>
                          <a:latin typeface="Segoe UI"/>
                          <a:ea typeface="Times New Roman"/>
                          <a:cs typeface="Times New Roman"/>
                        </a:rPr>
                        <a:t>Çıktı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29210" marB="2921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867418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c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Para birimi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"{0:C}"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2.5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"{0:C}"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-2.5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2,50 TL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620" marR="7620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2,50 TL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199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d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Haneli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"{0:D5}"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00025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199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e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Bilimsel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"{0:E}"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250000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2.500000E+005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7418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f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Virgüllü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"{0:F2}"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"{0:F0}"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25,00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620" marR="762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199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g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Genel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"{0:G}"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2.5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2,5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199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n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Binlik Ayraçlı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"{0:N}"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2500000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2.500.000,00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491"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X 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veya x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Hexadecimal</a:t>
                      </a:r>
                      <a:endParaRPr lang="tr-TR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7620" marR="762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Calibri"/>
                          <a:cs typeface="Times New Roman"/>
                        </a:rPr>
                        <a:t>(Onaltılık sayı sistemi)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"{0:X}"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250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solidFill>
                            <a:srgbClr val="2B91AF"/>
                          </a:solidFill>
                          <a:latin typeface="Consolas"/>
                          <a:ea typeface="Calibri"/>
                          <a:cs typeface="Times New Roman"/>
                        </a:rPr>
                        <a:t>Console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tr-TR" sz="1600" dirty="0" err="1">
                          <a:latin typeface="Consolas"/>
                          <a:ea typeface="Calibri"/>
                          <a:cs typeface="Times New Roman"/>
                        </a:rPr>
                        <a:t>Write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tr-TR" sz="1600" dirty="0">
                          <a:solidFill>
                            <a:srgbClr val="A31515"/>
                          </a:solidFill>
                          <a:latin typeface="Consolas"/>
                          <a:ea typeface="Calibri"/>
                          <a:cs typeface="Times New Roman"/>
                        </a:rPr>
                        <a:t>"{0:X}"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tr-TR" sz="1600" dirty="0">
                          <a:solidFill>
                            <a:srgbClr val="0000FF"/>
                          </a:solidFill>
                          <a:latin typeface="Consolas"/>
                          <a:ea typeface="Calibri"/>
                          <a:cs typeface="Times New Roman"/>
                        </a:rPr>
                        <a:t>0xffff</a:t>
                      </a:r>
                      <a:r>
                        <a:rPr lang="tr-TR" sz="1600" dirty="0">
                          <a:latin typeface="Consolas"/>
                          <a:ea typeface="Calibri"/>
                          <a:cs typeface="Times New Roman"/>
                        </a:rPr>
                        <a:t>);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76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FA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620" marR="7620">
                        <a:lnSpc>
                          <a:spcPct val="115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FFFF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9210" marR="29210" marT="66040" marB="66040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 Sayı Biçimlendirme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26851" y="1120238"/>
          <a:ext cx="8163467" cy="3555277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958757"/>
                <a:gridCol w="3122976"/>
                <a:gridCol w="2040867"/>
                <a:gridCol w="2040867"/>
              </a:tblGrid>
              <a:tr h="849010"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İşaret</a:t>
                      </a:r>
                      <a:endParaRPr lang="en-US" sz="18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Tip</a:t>
                      </a:r>
                      <a:endParaRPr lang="en-US" sz="18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Biçim</a:t>
                      </a:r>
                      <a:endParaRPr lang="en-US" sz="18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output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(double </a:t>
                      </a:r>
                      <a:r>
                        <a:rPr lang="en-US" sz="1800" dirty="0" smtClean="0"/>
                        <a:t>1</a:t>
                      </a:r>
                      <a:r>
                        <a:rPr lang="tr-TR" sz="1800" dirty="0" smtClean="0"/>
                        <a:t>.</a:t>
                      </a:r>
                      <a:r>
                        <a:rPr lang="en-US" sz="1800" dirty="0" smtClean="0"/>
                        <a:t>234</a:t>
                      </a:r>
                      <a:r>
                        <a:rPr lang="tr-TR" sz="1800" dirty="0" smtClean="0"/>
                        <a:t>5</a:t>
                      </a:r>
                      <a:r>
                        <a:rPr lang="en-US" sz="1800" dirty="0" smtClean="0"/>
                        <a:t>)</a:t>
                      </a:r>
                      <a:endParaRPr lang="en-US" sz="1800" b="1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0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Sıfır yer tutucu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{0:00.000}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0</a:t>
                      </a:r>
                      <a:r>
                        <a:rPr lang="en-US" sz="1800" dirty="0" smtClean="0"/>
                        <a:t>1</a:t>
                      </a:r>
                      <a:r>
                        <a:rPr lang="tr-TR" sz="1800" dirty="0" smtClean="0"/>
                        <a:t>.</a:t>
                      </a:r>
                      <a:r>
                        <a:rPr lang="en-US" sz="1800" dirty="0" smtClean="0"/>
                        <a:t>23</a:t>
                      </a:r>
                      <a:r>
                        <a:rPr lang="tr-TR" sz="1800" dirty="0" smtClean="0"/>
                        <a:t>5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#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Hane yer tutucu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{0:#.##}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r>
                        <a:rPr lang="tr-TR" sz="1800" dirty="0" smtClean="0"/>
                        <a:t>.</a:t>
                      </a:r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172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.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Virgülden</a:t>
                      </a:r>
                      <a:r>
                        <a:rPr lang="tr-TR" sz="1800" baseline="0" dirty="0" smtClean="0"/>
                        <a:t> sonra basamak sayısı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{0:0.0}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r>
                        <a:rPr lang="tr-TR" sz="1800" dirty="0" smtClean="0"/>
                        <a:t>.</a:t>
                      </a: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172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,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Binlik ayracı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{</a:t>
                      </a:r>
                      <a:r>
                        <a:rPr lang="en-US" sz="1800" dirty="0" smtClean="0"/>
                        <a:t>0:0,</a:t>
                      </a:r>
                      <a:r>
                        <a:rPr lang="tr-TR" sz="1800" dirty="0" smtClean="0"/>
                        <a:t>2</a:t>
                      </a:r>
                      <a:r>
                        <a:rPr lang="en-US" sz="1800" dirty="0" smtClean="0"/>
                        <a:t>}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641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%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yüzde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{0:0%}</a:t>
                      </a:r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123%</a:t>
                      </a:r>
                      <a:endParaRPr lang="en-US" sz="1800" dirty="0"/>
                    </a:p>
                  </a:txBody>
                  <a:tcPr marL="38243" marR="38243" marT="22946" marB="229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 biçimlendirme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81487" y="948909"/>
          <a:ext cx="7867290" cy="535123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36762"/>
                <a:gridCol w="3140015"/>
                <a:gridCol w="3890513"/>
              </a:tblGrid>
              <a:tr h="644613"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işaret</a:t>
                      </a:r>
                      <a:endParaRPr lang="en-US" sz="1800" b="1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Tip</a:t>
                      </a:r>
                      <a:endParaRPr lang="en-US" sz="1800" b="1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output</a:t>
                      </a:r>
                      <a:br>
                        <a:rPr lang="en-US" sz="1800" dirty="0"/>
                      </a:br>
                      <a:r>
                        <a:rPr lang="en-US" sz="1800" dirty="0" smtClean="0"/>
                        <a:t>(</a:t>
                      </a:r>
                      <a:r>
                        <a:rPr lang="en-US" sz="1800" u="none" strike="noStrike" dirty="0" smtClean="0"/>
                        <a:t>17.10.2011 02:44:06</a:t>
                      </a:r>
                      <a:r>
                        <a:rPr lang="en-US" sz="1800" dirty="0" smtClean="0"/>
                        <a:t>)</a:t>
                      </a:r>
                      <a:endParaRPr lang="en-US" sz="1800" b="1" dirty="0"/>
                    </a:p>
                  </a:txBody>
                  <a:tcPr marL="30788" marR="30788" marT="18473" marB="18473" anchor="ctr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Kısa Tarih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17.10.2011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Uzun</a:t>
                      </a:r>
                      <a:r>
                        <a:rPr lang="tr-TR" sz="1800" baseline="0" dirty="0" smtClean="0"/>
                        <a:t> Tarih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17 Ekim 2011 Pazartesi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Kısa</a:t>
                      </a:r>
                      <a:r>
                        <a:rPr lang="tr-TR" sz="1800" baseline="0" dirty="0" smtClean="0"/>
                        <a:t> Saat 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02:44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T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Uzun</a:t>
                      </a:r>
                      <a:r>
                        <a:rPr lang="tr-TR" sz="1800" baseline="0" dirty="0" smtClean="0"/>
                        <a:t> Saat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02:44:06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f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 smtClean="0"/>
                        <a:t>Ful</a:t>
                      </a:r>
                      <a:r>
                        <a:rPr lang="tr-TR" sz="1800" baseline="0" dirty="0" smtClean="0"/>
                        <a:t> tarih ve saat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17 </a:t>
                      </a:r>
                      <a:r>
                        <a:rPr lang="en-US" sz="1600" u="none" strike="noStrike" dirty="0" err="1"/>
                        <a:t>Ekim</a:t>
                      </a:r>
                      <a:r>
                        <a:rPr lang="en-US" sz="1600" u="none" strike="noStrike" dirty="0"/>
                        <a:t> 2011 </a:t>
                      </a:r>
                      <a:r>
                        <a:rPr lang="en-US" sz="1600" u="none" strike="noStrike" dirty="0" err="1"/>
                        <a:t>Pazartesi</a:t>
                      </a:r>
                      <a:r>
                        <a:rPr lang="en-US" sz="1600" u="none" strike="noStrike" dirty="0"/>
                        <a:t> 02:44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29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F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Full </a:t>
                      </a:r>
                      <a:r>
                        <a:rPr lang="tr-TR" sz="1800" dirty="0" smtClean="0"/>
                        <a:t>tarih ve saat (uzun)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17 Ekim 2011 Pazartesi 02:44:06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g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Varsayılan tarih saat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17.10.2011 02:44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29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G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Varsayılan tarih saat (uzun)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/>
                        <a:t>17.10.2011 02:44:06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M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Gün /</a:t>
                      </a:r>
                      <a:r>
                        <a:rPr lang="tr-TR" sz="1800" baseline="0" dirty="0" smtClean="0"/>
                        <a:t> Ay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17 Ekim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29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r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RFC1123 date string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Mon, 17 Oct 2011 02:44:06 GMT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29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s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Sıralanabilir tarih Saat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2011-10-17T02:44:06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43298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u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Evrensel</a:t>
                      </a:r>
                      <a:r>
                        <a:rPr lang="tr-TR" sz="1800" baseline="0" dirty="0" smtClean="0"/>
                        <a:t> tarih saat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/>
                        <a:t>2011-10-17 02:44:06Z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41984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Y</a:t>
                      </a:r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smtClean="0"/>
                        <a:t>Ay / Yıl</a:t>
                      </a:r>
                      <a:endParaRPr lang="en-US" sz="1800" dirty="0"/>
                    </a:p>
                  </a:txBody>
                  <a:tcPr marL="30788" marR="30788" marT="18473" marB="18473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/>
                        <a:t>Ekim</a:t>
                      </a:r>
                      <a:r>
                        <a:rPr lang="en-US" sz="1600" u="none" strike="noStrike" dirty="0"/>
                        <a:t> 2011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Tarih Biçimlendirme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27803" y="1047447"/>
            <a:ext cx="8540152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DateTime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t =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DateTime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.Now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"{0:d}"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17.10.2011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"{0:D}"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Ekim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2011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Pazartesi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"{0:t}"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02:58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"{0:T}"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02:58:27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"{0:f}"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Ekim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2011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Pazartesi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02:58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"{0:F}"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Ekim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2011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Pazartesi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02:58:27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"{0:g}"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17.10.2011 02:58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"{0:G}"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17.10.2011 02:58:27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"{0:M}"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17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Ekim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"{0:r}"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Mon, 17 Oct 2011 02:58:27 GMT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"{0:s}"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2011-10-17T02:58:27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"{0:u}"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2011-10-17 02:58:27Z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.WriteLine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"{0:Y}"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t);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Ekim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2011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Özel Tarih Biçimlendirme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733245" y="940283"/>
          <a:ext cx="7850037" cy="532645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31539"/>
                <a:gridCol w="3607671"/>
                <a:gridCol w="3210827"/>
              </a:tblGrid>
              <a:tr h="676102"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İşaret</a:t>
                      </a:r>
                      <a:endParaRPr lang="en-US" sz="1600" b="1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Tip</a:t>
                      </a:r>
                      <a:endParaRPr lang="en-US" sz="1600" b="1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output</a:t>
                      </a:r>
                      <a:br>
                        <a:rPr lang="en-US" sz="1600" dirty="0"/>
                      </a:br>
                      <a:r>
                        <a:rPr lang="en-US" sz="1600" dirty="0" smtClean="0"/>
                        <a:t>(</a:t>
                      </a:r>
                      <a:r>
                        <a:rPr lang="tr-TR" sz="1600" dirty="0" smtClean="0"/>
                        <a:t>Haziran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8, 1970 12:30:59)</a:t>
                      </a:r>
                      <a:endParaRPr lang="en-US" sz="1600" b="1" dirty="0"/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dd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Gün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08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ddd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Kısa Gün Adı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Pzt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dddd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Tam</a:t>
                      </a:r>
                      <a:r>
                        <a:rPr lang="tr-TR" sz="1600" baseline="0" dirty="0" smtClean="0"/>
                        <a:t> Gün Adı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Pazartesi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hh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2</a:t>
                      </a:r>
                      <a:r>
                        <a:rPr lang="tr-TR" sz="1600" baseline="0" dirty="0" smtClean="0"/>
                        <a:t> rakam saat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12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HH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 </a:t>
                      </a:r>
                      <a:r>
                        <a:rPr lang="tr-TR" sz="1600" dirty="0" smtClean="0"/>
                        <a:t>rakam</a:t>
                      </a:r>
                      <a:r>
                        <a:rPr lang="tr-TR" sz="1600" baseline="0" dirty="0" smtClean="0"/>
                        <a:t> saat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(24 </a:t>
                      </a:r>
                      <a:r>
                        <a:rPr lang="tr-TR" sz="1600" dirty="0" smtClean="0"/>
                        <a:t>saat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12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mm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 </a:t>
                      </a:r>
                      <a:r>
                        <a:rPr lang="tr-TR" sz="1600" dirty="0" smtClean="0"/>
                        <a:t>rakam dakika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30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MM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Ay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06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MMM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Kısa Ay Adı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Haz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MMMM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Tam</a:t>
                      </a:r>
                      <a:r>
                        <a:rPr lang="tr-TR" sz="1600" baseline="0" dirty="0" smtClean="0"/>
                        <a:t> Ay Adı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Haziran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ss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Saniye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59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tt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AM/PM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PM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yy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 </a:t>
                      </a:r>
                      <a:r>
                        <a:rPr lang="tr-TR" sz="1600" dirty="0" smtClean="0"/>
                        <a:t>rakam</a:t>
                      </a:r>
                      <a:r>
                        <a:rPr lang="tr-TR" sz="1600" baseline="0" dirty="0" smtClean="0"/>
                        <a:t> yıl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70</a:t>
                      </a:r>
                    </a:p>
                  </a:txBody>
                  <a:tcPr marL="30238" marR="30238" marT="18143" marB="18143" anchor="ctr"/>
                </a:tc>
              </a:tr>
              <a:tr h="286124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yyyy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4 </a:t>
                      </a:r>
                      <a:r>
                        <a:rPr lang="tr-TR" sz="1600" dirty="0" smtClean="0"/>
                        <a:t>rakam</a:t>
                      </a:r>
                      <a:r>
                        <a:rPr lang="tr-TR" sz="1600" baseline="0" dirty="0" smtClean="0"/>
                        <a:t> yıl</a:t>
                      </a:r>
                      <a:endParaRPr lang="en-US" sz="1600" dirty="0"/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1970</a:t>
                      </a:r>
                    </a:p>
                  </a:txBody>
                  <a:tcPr marL="30238" marR="30238" marT="18143" marB="18143" anchor="ctr"/>
                </a:tc>
              </a:tr>
              <a:tr h="4653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: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ayraç</a:t>
                      </a:r>
                      <a:r>
                        <a:rPr lang="en-US" sz="1600" dirty="0" smtClean="0"/>
                        <a:t>, </a:t>
                      </a:r>
                      <a:r>
                        <a:rPr lang="tr-TR" sz="1600" dirty="0" smtClean="0"/>
                        <a:t>örneğin: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{0:hh:mm:ss}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12:30:59</a:t>
                      </a:r>
                    </a:p>
                  </a:txBody>
                  <a:tcPr marL="30238" marR="30238" marT="18143" marB="18143" anchor="ctr"/>
                </a:tc>
              </a:tr>
              <a:tr h="4653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/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600" dirty="0" smtClean="0"/>
                        <a:t>ayraç</a:t>
                      </a:r>
                      <a:r>
                        <a:rPr lang="en-US" sz="1600" dirty="0" smtClean="0"/>
                        <a:t>, </a:t>
                      </a:r>
                      <a:r>
                        <a:rPr lang="tr-TR" sz="1600" dirty="0" smtClean="0"/>
                        <a:t>örneğin: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{0:dd/MM/</a:t>
                      </a:r>
                      <a:r>
                        <a:rPr lang="en-US" sz="1600" dirty="0" err="1"/>
                        <a:t>yyyy</a:t>
                      </a:r>
                      <a:r>
                        <a:rPr lang="en-US" sz="1600" dirty="0"/>
                        <a:t>}</a:t>
                      </a:r>
                    </a:p>
                  </a:txBody>
                  <a:tcPr marL="30238" marR="30238" marT="18143" marB="181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08/06/1970</a:t>
                      </a:r>
                    </a:p>
                  </a:txBody>
                  <a:tcPr marL="30238" marR="30238" marT="18143" marB="18143" anchor="ctr"/>
                </a:tc>
              </a:tr>
            </a:tbl>
          </a:graphicData>
        </a:graphic>
      </p:graphicFrame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39725"/>
            <a:ext cx="7807325" cy="876300"/>
          </a:xfrm>
        </p:spPr>
        <p:txBody>
          <a:bodyPr/>
          <a:lstStyle/>
          <a:p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</a:t>
            </a:r>
            <a:r>
              <a:rPr lang="tr-TR" dirty="0" smtClean="0">
                <a:latin typeface="Courier New" pitchFamily="49" charset="0"/>
              </a:rPr>
              <a:t> </a:t>
            </a:r>
            <a:r>
              <a:rPr lang="tr-TR" dirty="0" smtClean="0"/>
              <a:t>örnekleri</a:t>
            </a:r>
            <a:endParaRPr lang="en-US" dirty="0" smtClean="0"/>
          </a:p>
        </p:txBody>
      </p:sp>
      <p:sp>
        <p:nvSpPr>
          <p:cNvPr id="1024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6FD9A1-C9BF-4E6C-B390-11084B9A3DC7}" type="slidenum">
              <a:rPr lang="en-US"/>
              <a:pPr/>
              <a:t>19</a:t>
            </a:fld>
            <a:endParaRPr 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637674" y="1741488"/>
            <a:ext cx="7626431" cy="180782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fp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= 251.7366;</a:t>
            </a:r>
          </a:p>
          <a:p>
            <a:r>
              <a:rPr lang="tr-T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i = 25;</a:t>
            </a:r>
          </a:p>
          <a:p>
            <a:r>
              <a:rPr lang="tr-TR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>
                <a:solidFill>
                  <a:srgbClr val="A31515"/>
                </a:solidFill>
                <a:latin typeface="Consolas"/>
              </a:rPr>
              <a:t>"Gerçek sayı: {0:F2}\n"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fp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pt-BR" sz="24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.Write(</a:t>
            </a:r>
            <a:r>
              <a:rPr lang="pt-BR" sz="2400" dirty="0">
                <a:solidFill>
                  <a:srgbClr val="A31515"/>
                </a:solidFill>
                <a:latin typeface="Consolas"/>
              </a:rPr>
              <a:t>"Hizalanmış: {</a:t>
            </a:r>
            <a:r>
              <a:rPr lang="pt-BR" sz="2400" dirty="0" smtClean="0">
                <a:solidFill>
                  <a:srgbClr val="A31515"/>
                </a:solidFill>
                <a:latin typeface="Consolas"/>
              </a:rPr>
              <a:t>0</a:t>
            </a:r>
            <a:r>
              <a:rPr lang="tr-TR" sz="2400" dirty="0" smtClean="0">
                <a:solidFill>
                  <a:srgbClr val="A31515"/>
                </a:solidFill>
                <a:latin typeface="Consolas"/>
              </a:rPr>
              <a:t>,</a:t>
            </a:r>
            <a:r>
              <a:rPr lang="pt-BR" sz="2400" dirty="0" smtClean="0">
                <a:solidFill>
                  <a:srgbClr val="A31515"/>
                </a:solidFill>
                <a:latin typeface="Consolas"/>
              </a:rPr>
              <a:t>10</a:t>
            </a:r>
            <a:r>
              <a:rPr lang="pt-BR" sz="2400" dirty="0">
                <a:solidFill>
                  <a:srgbClr val="A31515"/>
                </a:solidFill>
                <a:latin typeface="Consolas"/>
              </a:rPr>
              <a:t>}\n"</a:t>
            </a:r>
            <a:r>
              <a:rPr lang="pt-BR" sz="2400" dirty="0">
                <a:solidFill>
                  <a:prstClr val="black"/>
                </a:solidFill>
                <a:latin typeface="Consolas"/>
              </a:rPr>
              <a:t>, i); </a:t>
            </a:r>
            <a:r>
              <a:rPr lang="en-US" sz="2800" dirty="0" smtClean="0">
                <a:latin typeface="Verdana" pitchFamily="34" charset="0"/>
              </a:rPr>
              <a:t> </a:t>
            </a:r>
            <a:endParaRPr lang="en-US" sz="28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076700"/>
            <a:ext cx="6477000" cy="1447800"/>
            <a:chOff x="864" y="2688"/>
            <a:chExt cx="4080" cy="912"/>
          </a:xfrm>
        </p:grpSpPr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912" y="2976"/>
              <a:ext cx="4032" cy="62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</a:rPr>
                <a:t>Gerçek sayı</a:t>
              </a:r>
              <a:r>
                <a:rPr lang="en-US" sz="2400" b="1" dirty="0" smtClean="0">
                  <a:solidFill>
                    <a:schemeClr val="bg1"/>
                  </a:solidFill>
                  <a:latin typeface="Courier New" pitchFamily="49" charset="0"/>
                </a:rPr>
                <a:t>: </a:t>
              </a:r>
              <a:r>
                <a:rPr lang="en-US" sz="2400" b="1" dirty="0">
                  <a:solidFill>
                    <a:schemeClr val="bg1"/>
                  </a:solidFill>
                  <a:latin typeface="Courier New" pitchFamily="49" charset="0"/>
                </a:rPr>
                <a:t>251.74</a:t>
              </a:r>
            </a:p>
            <a:p>
              <a:pPr eaLnBrk="1" hangingPunct="1"/>
              <a:r>
                <a:rPr lang="tr-TR" sz="2400" b="1" dirty="0" smtClean="0">
                  <a:solidFill>
                    <a:schemeClr val="bg1"/>
                  </a:solidFill>
                  <a:latin typeface="Courier New" pitchFamily="49" charset="0"/>
                </a:rPr>
                <a:t>Hizalanmış</a:t>
              </a:r>
              <a:r>
                <a:rPr lang="en-US" sz="2400" b="1" dirty="0" smtClean="0">
                  <a:solidFill>
                    <a:schemeClr val="bg1"/>
                  </a:solidFill>
                  <a:latin typeface="Courier New" pitchFamily="49" charset="0"/>
                </a:rPr>
                <a:t>:         </a:t>
              </a:r>
              <a:r>
                <a:rPr lang="en-US" sz="2400" b="1" dirty="0">
                  <a:solidFill>
                    <a:schemeClr val="bg1"/>
                  </a:solidFill>
                  <a:latin typeface="Courier New" pitchFamily="49" charset="0"/>
                </a:rPr>
                <a:t>25</a:t>
              </a:r>
              <a:r>
                <a:rPr lang="en-US" sz="2400" b="1" dirty="0">
                  <a:solidFill>
                    <a:schemeClr val="accent1"/>
                  </a:solidFill>
                  <a:latin typeface="Courier New" pitchFamily="49" charset="0"/>
                </a:rPr>
                <a:t> </a:t>
              </a:r>
            </a:p>
          </p:txBody>
        </p:sp>
        <p:sp>
          <p:nvSpPr>
            <p:cNvPr id="357382" name="Text Box 6"/>
            <p:cNvSpPr txBox="1">
              <a:spLocks noChangeArrowheads="1"/>
            </p:cNvSpPr>
            <p:nvPr/>
          </p:nvSpPr>
          <p:spPr bwMode="auto">
            <a:xfrm>
              <a:off x="864" y="2688"/>
              <a:ext cx="8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Verdana" pitchFamily="34" charset="0"/>
                </a:rPr>
                <a:t>output:</a:t>
              </a:r>
            </a:p>
          </p:txBody>
        </p:sp>
      </p:grp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3798348" y="498247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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F</a:t>
            </a:r>
            <a:r>
              <a:rPr lang="tr-TR" dirty="0" err="1" smtClean="0"/>
              <a:t>onksiyonları</a:t>
            </a:r>
            <a:endParaRPr lang="en-US" dirty="0" smtClean="0"/>
          </a:p>
          <a:p>
            <a:pPr lvl="1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</a:t>
            </a:r>
            <a:endParaRPr lang="en-US" dirty="0" smtClean="0"/>
          </a:p>
          <a:p>
            <a:pPr lvl="1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endParaRPr lang="en-US" dirty="0" smtClean="0"/>
          </a:p>
          <a:p>
            <a:pPr lvl="1"/>
            <a:r>
              <a:rPr lang="tr-TR" dirty="0" smtClean="0"/>
              <a:t>Biçimlendirerek yazdırma</a:t>
            </a:r>
          </a:p>
          <a:p>
            <a:pPr lvl="2"/>
            <a:r>
              <a:rPr lang="tr-TR" dirty="0" smtClean="0"/>
              <a:t>Sayı Biçimlendirme</a:t>
            </a:r>
          </a:p>
          <a:p>
            <a:pPr lvl="2"/>
            <a:r>
              <a:rPr lang="tr-TR" dirty="0" smtClean="0"/>
              <a:t>Hizalama</a:t>
            </a:r>
          </a:p>
          <a:p>
            <a:pPr lvl="2"/>
            <a:r>
              <a:rPr lang="tr-TR" dirty="0" smtClean="0"/>
              <a:t>Tarih Biçimlendirme</a:t>
            </a:r>
          </a:p>
          <a:p>
            <a:pPr lvl="2"/>
            <a:r>
              <a:rPr lang="tr-TR" dirty="0" err="1" smtClean="0"/>
              <a:t>ToString</a:t>
            </a:r>
            <a:endParaRPr lang="tr-TR" dirty="0" smtClean="0"/>
          </a:p>
          <a:p>
            <a:pPr lvl="1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ReadLine</a:t>
            </a:r>
            <a:endParaRPr lang="en-US" dirty="0" smtClean="0"/>
          </a:p>
          <a:p>
            <a:pPr lvl="1"/>
            <a:r>
              <a:rPr lang="tr-TR" dirty="0" err="1" smtClean="0"/>
              <a:t>Console.Read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b="1" dirty="0" err="1" smtClean="0">
                <a:solidFill>
                  <a:srgbClr val="003399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tr-TR" dirty="0" smtClean="0"/>
              <a:t> ile takma isim kullanma</a:t>
            </a:r>
          </a:p>
        </p:txBody>
      </p:sp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F44EE-428F-48DD-B069-7FCDE1BE673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</a:t>
            </a:r>
            <a:r>
              <a:rPr lang="tr-TR" dirty="0" smtClean="0"/>
              <a:t> Örnekleri</a:t>
            </a:r>
            <a:endParaRPr lang="en-US" dirty="0" smtClean="0"/>
          </a:p>
        </p:txBody>
      </p:sp>
      <p:sp>
        <p:nvSpPr>
          <p:cNvPr id="11266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401CF-DD4B-4C1E-B39E-AE5A450BEAE3}" type="slidenum">
              <a:rPr lang="en-US"/>
              <a:pPr/>
              <a:t>20</a:t>
            </a:fld>
            <a:endParaRPr 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88938" y="1380226"/>
            <a:ext cx="8297862" cy="145822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2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200" dirty="0">
                <a:solidFill>
                  <a:srgbClr val="A31515"/>
                </a:solidFill>
                <a:latin typeface="Consolas"/>
              </a:rPr>
              <a:t>"{0:F9}\n"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, 300.00145678901</a:t>
            </a:r>
            <a:r>
              <a:rPr lang="tr-TR" sz="2200" dirty="0">
                <a:solidFill>
                  <a:srgbClr val="FF0000"/>
                </a:solidFill>
                <a:latin typeface="Consolas"/>
              </a:rPr>
              <a:t>f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2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200" dirty="0">
                <a:solidFill>
                  <a:srgbClr val="A31515"/>
                </a:solidFill>
                <a:latin typeface="Consolas"/>
              </a:rPr>
              <a:t>"{0:F19}\n"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, 300.0014567890123456789);</a:t>
            </a:r>
          </a:p>
          <a:p>
            <a:r>
              <a:rPr lang="tr-TR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2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200" dirty="0">
                <a:solidFill>
                  <a:srgbClr val="A31515"/>
                </a:solidFill>
                <a:latin typeface="Consolas"/>
              </a:rPr>
              <a:t>"{0:F30}\n"</a:t>
            </a:r>
            <a:r>
              <a:rPr lang="tr-TR" sz="2200" dirty="0">
                <a:solidFill>
                  <a:prstClr val="black"/>
                </a:solidFill>
                <a:latin typeface="Consolas"/>
              </a:rPr>
              <a:t>, 300.12345678987654321</a:t>
            </a:r>
            <a:r>
              <a:rPr lang="tr-TR" sz="2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762000" y="2967487"/>
            <a:ext cx="7696200" cy="147511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300.001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5</a:t>
            </a:r>
            <a:r>
              <a:rPr lang="tr-TR" sz="2400" b="1" dirty="0" smtClean="0">
                <a:solidFill>
                  <a:srgbClr val="FF0000"/>
                </a:solidFill>
                <a:latin typeface="Courier New" pitchFamily="49" charset="0"/>
              </a:rPr>
              <a:t>00000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300.001456789012</a:t>
            </a:r>
            <a:r>
              <a:rPr lang="tr-TR" sz="2400" b="1" dirty="0" smtClean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00000</a:t>
            </a:r>
            <a:endParaRPr lang="tr-TR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300</a:t>
            </a:r>
            <a:r>
              <a:rPr lang="tr-TR" sz="24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urier New" pitchFamily="49" charset="0"/>
              </a:rPr>
              <a:t>123456789877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000000000000000000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06533" name="Text Box 5"/>
          <p:cNvSpPr txBox="1">
            <a:spLocks noChangeArrowheads="1"/>
          </p:cNvSpPr>
          <p:nvPr/>
        </p:nvSpPr>
        <p:spPr bwMode="auto">
          <a:xfrm>
            <a:off x="731838" y="4591050"/>
            <a:ext cx="7731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float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tr-TR" sz="2400" dirty="0" err="1">
                <a:latin typeface="Comic Sans MS" pitchFamily="66" charset="0"/>
              </a:rPr>
              <a:t>ın</a:t>
            </a:r>
            <a:r>
              <a:rPr lang="tr-TR" sz="2400" dirty="0">
                <a:latin typeface="Comic Sans MS" pitchFamily="66" charset="0"/>
              </a:rPr>
              <a:t> 7 basamak hassasiyeti var </a:t>
            </a:r>
            <a:r>
              <a:rPr lang="en-US" sz="2400" dirty="0">
                <a:latin typeface="Comic Sans MS" pitchFamily="66" charset="0"/>
              </a:rPr>
              <a:t>(</a:t>
            </a:r>
            <a:r>
              <a:rPr lang="en-US" sz="2400" dirty="0" smtClean="0">
                <a:latin typeface="Comic Sans MS" pitchFamily="66" charset="0"/>
              </a:rPr>
              <a:t>300001</a:t>
            </a:r>
            <a:r>
              <a:rPr lang="tr-TR" sz="2400" dirty="0" smtClean="0">
                <a:latin typeface="Comic Sans MS" pitchFamily="66" charset="0"/>
              </a:rPr>
              <a:t>5</a:t>
            </a:r>
            <a:r>
              <a:rPr lang="en-US" sz="2400" dirty="0" smtClean="0">
                <a:latin typeface="Comic Sans MS" pitchFamily="66" charset="0"/>
              </a:rPr>
              <a:t>) </a:t>
            </a:r>
            <a:endParaRPr lang="en-US" sz="2400" dirty="0">
              <a:latin typeface="Comic Sans MS" pitchFamily="66" charset="0"/>
            </a:endParaRPr>
          </a:p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Comic Sans MS" pitchFamily="66" charset="0"/>
              </a:rPr>
              <a:t>double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tr-TR" sz="2400" dirty="0" err="1">
                <a:latin typeface="Comic Sans MS" pitchFamily="66" charset="0"/>
              </a:rPr>
              <a:t>ın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1</a:t>
            </a:r>
            <a:r>
              <a:rPr lang="tr-TR" sz="2400" dirty="0" smtClean="0">
                <a:latin typeface="Comic Sans MS" pitchFamily="66" charset="0"/>
              </a:rPr>
              <a:t>5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tr-TR" sz="2400" dirty="0" smtClean="0">
                <a:latin typeface="Comic Sans MS" pitchFamily="66" charset="0"/>
              </a:rPr>
              <a:t>basamak </a:t>
            </a:r>
            <a:r>
              <a:rPr lang="tr-TR" sz="2400" dirty="0">
                <a:latin typeface="Comic Sans MS" pitchFamily="66" charset="0"/>
              </a:rPr>
              <a:t>hassasiyeti var</a:t>
            </a:r>
            <a:r>
              <a:rPr lang="en-US" sz="2400" dirty="0">
                <a:latin typeface="Comic Sans MS" pitchFamily="66" charset="0"/>
              </a:rPr>
              <a:t> (</a:t>
            </a:r>
            <a:r>
              <a:rPr lang="en-US" sz="2400" dirty="0" smtClean="0">
                <a:latin typeface="Comic Sans MS" pitchFamily="66" charset="0"/>
              </a:rPr>
              <a:t>300001456789012)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46063"/>
            <a:ext cx="7794625" cy="593725"/>
          </a:xfrm>
        </p:spPr>
        <p:txBody>
          <a:bodyPr/>
          <a:lstStyle/>
          <a:p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</a:t>
            </a:r>
            <a:r>
              <a:rPr lang="tr-TR" dirty="0" smtClean="0"/>
              <a:t> Örnekleri</a:t>
            </a:r>
            <a:endParaRPr lang="en-US" dirty="0" smtClean="0"/>
          </a:p>
        </p:txBody>
      </p:sp>
      <p:sp>
        <p:nvSpPr>
          <p:cNvPr id="1229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24650-877E-49F2-BB47-D8895ED441D7}" type="slidenum">
              <a:rPr lang="en-US"/>
              <a:pPr/>
              <a:t>21</a:t>
            </a:fld>
            <a:endParaRPr 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32914" y="1471612"/>
            <a:ext cx="8610297" cy="161664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"{0:E}ve {1:E}\n"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, 300.00145678901</a:t>
            </a:r>
            <a:r>
              <a:rPr lang="tr-TR" sz="2000" dirty="0">
                <a:solidFill>
                  <a:srgbClr val="FF0000"/>
                </a:solidFill>
                <a:latin typeface="Consolas"/>
              </a:rPr>
              <a:t>f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, 0.0024</a:t>
            </a:r>
            <a:r>
              <a:rPr lang="tr-TR" sz="2000" dirty="0">
                <a:solidFill>
                  <a:srgbClr val="FF0000"/>
                </a:solidFill>
                <a:latin typeface="Consolas"/>
              </a:rPr>
              <a:t>f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"{0:E} ve {1:E}\n"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, 300.00145678901, 0.0024);</a:t>
            </a:r>
          </a:p>
          <a:p>
            <a:r>
              <a:rPr lang="pt-BR" sz="2000" dirty="0">
                <a:solidFill>
                  <a:srgbClr val="2B91AF"/>
                </a:solidFill>
                <a:latin typeface="Consolas"/>
              </a:rPr>
              <a:t>Console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.Write(</a:t>
            </a:r>
            <a:r>
              <a:rPr lang="pt-BR" sz="2000" dirty="0">
                <a:solidFill>
                  <a:srgbClr val="A31515"/>
                </a:solidFill>
                <a:latin typeface="Consolas"/>
              </a:rPr>
              <a:t>"{0:E2} ve {1:E2}\n"</a:t>
            </a:r>
            <a:r>
              <a:rPr lang="pt-BR" sz="2000" dirty="0">
                <a:solidFill>
                  <a:prstClr val="black"/>
                </a:solidFill>
                <a:latin typeface="Consolas"/>
              </a:rPr>
              <a:t>, 300.00145678901, 0.0024</a:t>
            </a:r>
            <a:r>
              <a:rPr lang="pt-BR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pt-B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231900" y="3751833"/>
            <a:ext cx="6858000" cy="990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3,000015E+002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ve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2,400000E-003</a:t>
            </a:r>
          </a:p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3,000015E+002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ve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2,400000E-003</a:t>
            </a:r>
            <a:endParaRPr lang="tr-TR" sz="2000" b="1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3,00E+002 </a:t>
            </a:r>
            <a:r>
              <a:rPr lang="en-US" sz="2000" b="1" dirty="0" err="1" smtClean="0">
                <a:solidFill>
                  <a:schemeClr val="bg1"/>
                </a:solidFill>
                <a:latin typeface="Courier New" pitchFamily="49" charset="0"/>
              </a:rPr>
              <a:t>ve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 2,40E-003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885825" y="5000450"/>
            <a:ext cx="77311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tr-TR" sz="2400" dirty="0" err="1">
                <a:latin typeface="Verdana" pitchFamily="34" charset="0"/>
              </a:rPr>
              <a:t>float</a:t>
            </a:r>
            <a:r>
              <a:rPr lang="tr-TR" sz="2400" dirty="0">
                <a:latin typeface="Verdana" pitchFamily="34" charset="0"/>
              </a:rPr>
              <a:t> ve </a:t>
            </a:r>
            <a:r>
              <a:rPr lang="tr-TR" sz="2400" dirty="0" err="1">
                <a:latin typeface="Verdana" pitchFamily="34" charset="0"/>
              </a:rPr>
              <a:t>double</a:t>
            </a:r>
            <a:r>
              <a:rPr lang="tr-TR" sz="2400" dirty="0">
                <a:latin typeface="Verdana" pitchFamily="34" charset="0"/>
              </a:rPr>
              <a:t> için bilimsel görünüm</a:t>
            </a:r>
            <a:r>
              <a:rPr lang="en-US" sz="2400" dirty="0">
                <a:latin typeface="Verdana" pitchFamily="34" charset="0"/>
              </a:rPr>
              <a:t>.</a:t>
            </a:r>
            <a:endParaRPr lang="tr-TR" sz="2400" dirty="0">
              <a:latin typeface="Verdana" pitchFamily="34" charset="0"/>
            </a:endParaRPr>
          </a:p>
          <a:p>
            <a:pPr eaLnBrk="1" hangingPunct="1"/>
            <a:r>
              <a:rPr lang="tr-TR" sz="2400" dirty="0">
                <a:latin typeface="Verdana" pitchFamily="34" charset="0"/>
              </a:rPr>
              <a:t>Not: </a:t>
            </a:r>
            <a:r>
              <a:rPr lang="tr-TR" sz="2400" dirty="0" err="1">
                <a:latin typeface="Verdana" pitchFamily="34" charset="0"/>
              </a:rPr>
              <a:t>float</a:t>
            </a:r>
            <a:r>
              <a:rPr lang="tr-TR" sz="2400" dirty="0">
                <a:latin typeface="Verdana" pitchFamily="34" charset="0"/>
              </a:rPr>
              <a:t> için hassasiyet 7 rakamdır.</a:t>
            </a:r>
            <a:endParaRPr lang="en-US" sz="2400" dirty="0"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String</a:t>
            </a:r>
            <a:r>
              <a:rPr lang="tr-TR" dirty="0" smtClean="0"/>
              <a:t> Birleştirme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Yazıları </a:t>
            </a:r>
            <a:r>
              <a:rPr lang="tr-TR" dirty="0" smtClean="0">
                <a:solidFill>
                  <a:srgbClr val="FF0000"/>
                </a:solidFill>
              </a:rPr>
              <a:t>+</a:t>
            </a:r>
            <a:r>
              <a:rPr lang="tr-TR" dirty="0" smtClean="0"/>
              <a:t> operatörü ile birleştirebiliriz.</a:t>
            </a:r>
          </a:p>
          <a:p>
            <a:r>
              <a:rPr lang="tr-TR" dirty="0" err="1" smtClean="0"/>
              <a:t>String</a:t>
            </a:r>
            <a:r>
              <a:rPr lang="tr-TR" dirty="0" smtClean="0"/>
              <a:t> ile toplanan </a:t>
            </a:r>
            <a:r>
              <a:rPr lang="tr-TR" dirty="0" err="1" smtClean="0"/>
              <a:t>herşey</a:t>
            </a:r>
            <a:r>
              <a:rPr lang="tr-TR" dirty="0" smtClean="0"/>
              <a:t> toplanmadan önce </a:t>
            </a:r>
            <a:r>
              <a:rPr lang="tr-TR" dirty="0" err="1" smtClean="0"/>
              <a:t>string</a:t>
            </a:r>
            <a:r>
              <a:rPr lang="tr-TR" dirty="0" smtClean="0"/>
              <a:t> yapılır.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07698" y="2991573"/>
            <a:ext cx="653019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3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5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(a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"*"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 = "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+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a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b);</a:t>
            </a:r>
            <a:endParaRPr kumimoji="0" lang="tr-T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99318" y="4769751"/>
            <a:ext cx="6160938" cy="57862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3*5 = 15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ToString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1C270-B277-4FED-9C3A-EE9A3A6D86D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299007" y="2039958"/>
            <a:ext cx="8508563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-16325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"G"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//-16325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"C"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-16.325,00 TL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"D8"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-00016325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"E4"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-1,6325E+004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"e3"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-1,633e+004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"F"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-16325,00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"N"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-16.325,00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"P"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-%1.632.500,00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sayi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ToString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"X"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));  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FFFFC03B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etin kutusu"/>
          <p:cNvSpPr txBox="1"/>
          <p:nvPr/>
        </p:nvSpPr>
        <p:spPr>
          <a:xfrm>
            <a:off x="508958" y="1035170"/>
            <a:ext cx="67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+mj-lt"/>
              </a:rPr>
              <a:t>Kullanımı: değer.</a:t>
            </a:r>
            <a:r>
              <a:rPr lang="tr-TR" sz="2400" dirty="0" err="1" smtClean="0">
                <a:latin typeface="+mj-lt"/>
              </a:rPr>
              <a:t>ToString</a:t>
            </a:r>
            <a:r>
              <a:rPr lang="tr-TR" sz="2400" dirty="0" smtClean="0">
                <a:latin typeface="+mj-lt"/>
              </a:rPr>
              <a:t>(format)</a:t>
            </a:r>
            <a:endParaRPr lang="tr-TR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035"/>
            <a:ext cx="7977188" cy="759123"/>
          </a:xfrm>
        </p:spPr>
        <p:txBody>
          <a:bodyPr/>
          <a:lstStyle/>
          <a:p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ReadLine</a:t>
            </a:r>
            <a:r>
              <a:rPr lang="tr-TR" dirty="0" smtClean="0"/>
              <a:t>()</a:t>
            </a:r>
            <a:r>
              <a:rPr lang="en-US" dirty="0" smtClean="0"/>
              <a:t> F</a:t>
            </a:r>
            <a:r>
              <a:rPr lang="tr-TR" dirty="0" err="1" smtClean="0"/>
              <a:t>onksiyonu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52091" y="1136650"/>
            <a:ext cx="7906109" cy="1135063"/>
          </a:xfrm>
        </p:spPr>
        <p:txBody>
          <a:bodyPr/>
          <a:lstStyle/>
          <a:p>
            <a:r>
              <a:rPr lang="tr-TR" sz="2400" dirty="0" smtClean="0"/>
              <a:t>Programa veri almak için kullanılan bir fonksiyondur</a:t>
            </a:r>
            <a:endParaRPr lang="en-US" sz="2400" dirty="0" smtClean="0"/>
          </a:p>
          <a:p>
            <a:r>
              <a:rPr lang="tr-TR" sz="2400" dirty="0" smtClean="0"/>
              <a:t>Kullanım</a:t>
            </a:r>
            <a:r>
              <a:rPr lang="en-US" sz="2400" dirty="0" smtClean="0"/>
              <a:t>: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133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DCBF25-51CA-405A-A640-59F0F6BA20AD}" type="slidenum">
              <a:rPr lang="en-US"/>
              <a:pPr/>
              <a:t>24</a:t>
            </a:fld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964301" y="2157981"/>
            <a:ext cx="7121525" cy="1371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2800" b="1" dirty="0" err="1" smtClean="0">
                <a:latin typeface="Courier New" pitchFamily="49" charset="0"/>
              </a:rPr>
              <a:t>string</a:t>
            </a:r>
            <a:r>
              <a:rPr lang="en-US" sz="2800" b="1" dirty="0" smtClean="0">
                <a:latin typeface="Courier New" pitchFamily="49" charset="0"/>
              </a:rPr>
              <a:t> </a:t>
            </a:r>
            <a:r>
              <a:rPr lang="tr-TR" sz="2800" b="1" dirty="0" err="1" smtClean="0">
                <a:latin typeface="Courier New" pitchFamily="49" charset="0"/>
              </a:rPr>
              <a:t>str</a:t>
            </a:r>
            <a:r>
              <a:rPr lang="tr-TR" sz="2800" b="1" dirty="0" smtClean="0">
                <a:latin typeface="Courier New" pitchFamily="49" charset="0"/>
              </a:rPr>
              <a:t> = </a:t>
            </a:r>
            <a:r>
              <a:rPr lang="tr-TR" sz="2800" b="1" dirty="0" err="1" smtClean="0">
                <a:latin typeface="Courier New" pitchFamily="49" charset="0"/>
              </a:rPr>
              <a:t>Console</a:t>
            </a:r>
            <a:r>
              <a:rPr lang="tr-TR" sz="2800" b="1" dirty="0" smtClean="0">
                <a:latin typeface="Courier New" pitchFamily="49" charset="0"/>
              </a:rPr>
              <a:t>.</a:t>
            </a:r>
            <a:r>
              <a:rPr lang="tr-TR" sz="2800" b="1" dirty="0" err="1" smtClean="0">
                <a:latin typeface="Courier New" pitchFamily="49" charset="0"/>
              </a:rPr>
              <a:t>ReadLine</a:t>
            </a:r>
            <a:r>
              <a:rPr lang="tr-TR" sz="2800" b="1" dirty="0" smtClean="0">
                <a:latin typeface="Courier New" pitchFamily="49" charset="0"/>
              </a:rPr>
              <a:t>();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8959" y="3894227"/>
            <a:ext cx="8075762" cy="210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tr-T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karakterini görene kadar klavyeden girilen tüm karakterleri alır.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tr-TR" sz="2400" kern="0" dirty="0" smtClean="0">
                <a:latin typeface="+mn-lt"/>
              </a:rPr>
              <a:t>Aldığı </a:t>
            </a:r>
            <a:r>
              <a:rPr lang="tr-TR" sz="2400" kern="0" dirty="0" err="1" smtClean="0">
                <a:latin typeface="+mn-lt"/>
              </a:rPr>
              <a:t>herşey</a:t>
            </a:r>
            <a:r>
              <a:rPr lang="tr-TR" sz="2400" kern="0" dirty="0" smtClean="0">
                <a:latin typeface="+mn-lt"/>
              </a:rPr>
              <a:t> </a:t>
            </a:r>
            <a:r>
              <a:rPr lang="tr-TR" sz="2400" kern="0" dirty="0" err="1" smtClean="0">
                <a:latin typeface="+mn-lt"/>
              </a:rPr>
              <a:t>string</a:t>
            </a:r>
            <a:r>
              <a:rPr lang="tr-TR" sz="2400" kern="0" dirty="0" smtClean="0">
                <a:latin typeface="+mn-lt"/>
              </a:rPr>
              <a:t> biçimindedir.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2400" kern="0" dirty="0" smtClean="0">
                <a:solidFill>
                  <a:srgbClr val="FF0000"/>
                </a:solidFill>
                <a:latin typeface="+mn-lt"/>
              </a:rPr>
              <a:t>*</a:t>
            </a: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 dönüştürmeler ile istediğimiz tipe dönüştürebiliriz.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Örnek</a:t>
            </a:r>
            <a:r>
              <a:rPr lang="en-US" dirty="0" smtClean="0"/>
              <a:t> C</a:t>
            </a:r>
            <a:r>
              <a:rPr lang="tr-TR" dirty="0" smtClean="0"/>
              <a:t>#</a:t>
            </a:r>
            <a:r>
              <a:rPr lang="en-US" dirty="0" smtClean="0"/>
              <a:t> Program(2)</a:t>
            </a:r>
          </a:p>
        </p:txBody>
      </p:sp>
      <p:sp>
        <p:nvSpPr>
          <p:cNvPr id="419844" name="Rectangle 4"/>
          <p:cNvSpPr>
            <a:spLocks noGrp="1" noChangeArrowheads="1"/>
          </p:cNvSpPr>
          <p:nvPr>
            <p:ph idx="1"/>
          </p:nvPr>
        </p:nvSpPr>
        <p:spPr>
          <a:xfrm>
            <a:off x="3001992" y="1215241"/>
            <a:ext cx="5943572" cy="5116542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srgbClr val="2B91AF"/>
                </a:solidFill>
                <a:latin typeface="Consolas"/>
              </a:rPr>
              <a:t>Program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sayi1 , sayi2;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"sayı 1'i gir:"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.TryParse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sayi1);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"sayı 2'yi gir:"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.TryParse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sayi2);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top = sayi1 + sayi2;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carp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= sayi1 * sayi2;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ort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)top / 2;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"toplam={0} çarpım={1</a:t>
            </a:r>
            <a:r>
              <a:rPr lang="tr-TR" sz="2000" dirty="0" smtClean="0">
                <a:solidFill>
                  <a:srgbClr val="A31515"/>
                </a:solidFill>
                <a:latin typeface="Consolas"/>
              </a:rPr>
              <a:t>},ortalama</a:t>
            </a:r>
            <a:r>
              <a:rPr lang="tr-TR" sz="2000" dirty="0">
                <a:solidFill>
                  <a:srgbClr val="A31515"/>
                </a:solidFill>
                <a:latin typeface="Consolas"/>
              </a:rPr>
              <a:t>={2}"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                                ,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top,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carp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ort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 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tr-TR" sz="2000" dirty="0">
                <a:solidFill>
                  <a:prstClr val="black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2969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B89A4-26BA-468E-A857-E03799A720A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9180" y="1050925"/>
            <a:ext cx="2530800" cy="5426075"/>
            <a:chOff x="223" y="662"/>
            <a:chExt cx="1551" cy="3418"/>
          </a:xfrm>
        </p:grpSpPr>
        <p:sp>
          <p:nvSpPr>
            <p:cNvPr id="29703" name="AutoShape 6"/>
            <p:cNvSpPr>
              <a:spLocks noChangeArrowheads="1"/>
            </p:cNvSpPr>
            <p:nvPr/>
          </p:nvSpPr>
          <p:spPr bwMode="auto">
            <a:xfrm>
              <a:off x="223" y="1052"/>
              <a:ext cx="1543" cy="356"/>
            </a:xfrm>
            <a:prstGeom prst="parallelogram">
              <a:avLst>
                <a:gd name="adj" fmla="val 6422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Kullanıcıdan sayı1 ve </a:t>
              </a:r>
              <a:endParaRPr lang="tr-TR" sz="1400">
                <a:latin typeface="Comic Sans MS" pitchFamily="66" charset="0"/>
              </a:endParaRPr>
            </a:p>
            <a:p>
              <a:pPr algn="ctr"/>
              <a:r>
                <a:rPr lang="en-US" sz="1400">
                  <a:latin typeface="Comic Sans MS" pitchFamily="66" charset="0"/>
                </a:rPr>
                <a:t>sayı2 yi girmelerini iste</a:t>
              </a:r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990" y="1437"/>
              <a:ext cx="6" cy="2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353" y="1707"/>
              <a:ext cx="1358" cy="2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toplam</a:t>
              </a:r>
              <a:r>
                <a:rPr lang="en-US" sz="1400">
                  <a:latin typeface="Comic Sans MS" pitchFamily="66" charset="0"/>
                </a:rPr>
                <a:t> = sayı1 + sayı2</a:t>
              </a:r>
            </a:p>
          </p:txBody>
        </p:sp>
        <p:sp>
          <p:nvSpPr>
            <p:cNvPr id="29706" name="AutoShape 9"/>
            <p:cNvSpPr>
              <a:spLocks noChangeArrowheads="1"/>
            </p:cNvSpPr>
            <p:nvPr/>
          </p:nvSpPr>
          <p:spPr bwMode="auto">
            <a:xfrm>
              <a:off x="304" y="3397"/>
              <a:ext cx="1470" cy="312"/>
            </a:xfrm>
            <a:prstGeom prst="flowChartDocumen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toplam, çarpım ve </a:t>
              </a:r>
              <a:endParaRPr lang="tr-TR" sz="1400">
                <a:latin typeface="Comic Sans MS" pitchFamily="66" charset="0"/>
              </a:endParaRPr>
            </a:p>
            <a:p>
              <a:pPr algn="ctr"/>
              <a:r>
                <a:rPr lang="en-US" sz="1400">
                  <a:latin typeface="Comic Sans MS" pitchFamily="66" charset="0"/>
                </a:rPr>
                <a:t>ortalamayı ekrana yaz</a:t>
              </a:r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1028" y="3129"/>
              <a:ext cx="7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1002" y="1991"/>
              <a:ext cx="6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29709" name="Rectangle 12"/>
            <p:cNvSpPr>
              <a:spLocks noChangeArrowheads="1"/>
            </p:cNvSpPr>
            <p:nvPr/>
          </p:nvSpPr>
          <p:spPr bwMode="auto">
            <a:xfrm>
              <a:off x="353" y="2261"/>
              <a:ext cx="1358" cy="28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 dirty="0">
                  <a:latin typeface="Comic Sans MS" pitchFamily="66" charset="0"/>
                </a:rPr>
                <a:t>çarpım</a:t>
              </a:r>
              <a:r>
                <a:rPr lang="en-US" sz="1400" dirty="0">
                  <a:latin typeface="Comic Sans MS" pitchFamily="66" charset="0"/>
                </a:rPr>
                <a:t> = sayı1 * sayı2</a:t>
              </a:r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1007" y="2563"/>
              <a:ext cx="7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29711" name="Rectangle 14"/>
            <p:cNvSpPr>
              <a:spLocks noChangeArrowheads="1"/>
            </p:cNvSpPr>
            <p:nvPr/>
          </p:nvSpPr>
          <p:spPr bwMode="auto">
            <a:xfrm>
              <a:off x="353" y="2834"/>
              <a:ext cx="1358" cy="28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 sz="1400">
                  <a:latin typeface="Comic Sans MS" pitchFamily="66" charset="0"/>
                </a:rPr>
                <a:t>ortalama</a:t>
              </a:r>
              <a:r>
                <a:rPr lang="en-US" sz="1400">
                  <a:latin typeface="Comic Sans MS" pitchFamily="66" charset="0"/>
                </a:rPr>
                <a:t> =</a:t>
              </a:r>
              <a:r>
                <a:rPr lang="tr-TR" sz="1400">
                  <a:latin typeface="Comic Sans MS" pitchFamily="66" charset="0"/>
                </a:rPr>
                <a:t>toplam</a:t>
              </a:r>
              <a:r>
                <a:rPr lang="en-US" sz="1400">
                  <a:latin typeface="Comic Sans MS" pitchFamily="66" charset="0"/>
                </a:rPr>
                <a:t>/2</a:t>
              </a:r>
            </a:p>
          </p:txBody>
        </p:sp>
        <p:sp>
          <p:nvSpPr>
            <p:cNvPr id="419855" name="AutoShape 15"/>
            <p:cNvSpPr>
              <a:spLocks noChangeArrowheads="1"/>
            </p:cNvSpPr>
            <p:nvPr/>
          </p:nvSpPr>
          <p:spPr bwMode="auto">
            <a:xfrm>
              <a:off x="751" y="662"/>
              <a:ext cx="450" cy="22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Başla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9713" name="Line 16"/>
            <p:cNvSpPr>
              <a:spLocks noChangeShapeType="1"/>
            </p:cNvSpPr>
            <p:nvPr/>
          </p:nvSpPr>
          <p:spPr bwMode="auto">
            <a:xfrm>
              <a:off x="960" y="889"/>
              <a:ext cx="7" cy="1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  <p:sp>
          <p:nvSpPr>
            <p:cNvPr id="419857" name="AutoShape 17"/>
            <p:cNvSpPr>
              <a:spLocks noChangeArrowheads="1"/>
            </p:cNvSpPr>
            <p:nvPr/>
          </p:nvSpPr>
          <p:spPr bwMode="auto">
            <a:xfrm>
              <a:off x="820" y="3859"/>
              <a:ext cx="449" cy="221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r-TR" sz="1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Bitiş</a:t>
              </a:r>
              <a:endParaRPr lang="en-US" sz="1400" dirty="0">
                <a:latin typeface="Comic Sans MS" pitchFamily="66" charset="0"/>
              </a:endParaRPr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046" y="3715"/>
              <a:ext cx="6" cy="1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 sz="1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BF477-2080-4358-A403-B1BB066FE71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93298" y="267419"/>
            <a:ext cx="8591910" cy="6081623"/>
          </a:xfrm>
          <a:prstGeom prst="rect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using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System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class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Program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{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static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void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Main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()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{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Write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"sayı 1'i gir:"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); 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kullanıcıdan sayı1 isteniyor</a:t>
            </a: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sayi1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=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Parse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ReadLine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());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/* klavyeden girilen </a:t>
            </a:r>
            <a:r>
              <a:rPr lang="tr-TR" sz="14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değerönce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b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okunuyor sonra </a:t>
            </a:r>
            <a:r>
              <a:rPr lang="tr-TR" sz="14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sz="14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Parse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ile </a:t>
            </a:r>
            <a:r>
              <a:rPr lang="tr-TR" sz="14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tipine dönüştürülüyor */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 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Write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"sayı 2'yi gir:"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);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// kullanıcıdan sayı2 isteniyor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sayi2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=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Parse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ReadLine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());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/* klavyeden girilen değer </a:t>
            </a:r>
            <a:b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</a:b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                          </a:t>
            </a:r>
            <a:r>
              <a:rPr lang="tr-TR" sz="1400" dirty="0" err="1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int</a:t>
            </a:r>
            <a:r>
              <a:rPr lang="tr-TR" sz="14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tipine dönüştürülüyor */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top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=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sayi1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+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sayi2;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int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carp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=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sayi1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*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sayi2;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float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ort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=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top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2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 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WriteLine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"toplam={0} çarpım={1}, ortalama={</a:t>
            </a:r>
            <a:r>
              <a:rPr lang="tr-TR" sz="1400" kern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2}"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,top,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carp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ort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);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 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Console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.</a:t>
            </a:r>
            <a:r>
              <a:rPr kumimoji="0" lang="tr-T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ReadLine</a:t>
            </a: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();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}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}</a:t>
            </a:r>
            <a:endParaRPr kumimoji="0" lang="tr-TR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AutoShape 10"/>
          <p:cNvSpPr>
            <a:spLocks/>
          </p:cNvSpPr>
          <p:nvPr/>
        </p:nvSpPr>
        <p:spPr bwMode="auto">
          <a:xfrm rot="5400000" flipV="1">
            <a:off x="4821751" y="3252578"/>
            <a:ext cx="311384" cy="2932981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CC33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" name="AutoShape 10"/>
          <p:cNvSpPr>
            <a:spLocks/>
          </p:cNvSpPr>
          <p:nvPr/>
        </p:nvSpPr>
        <p:spPr bwMode="auto">
          <a:xfrm rot="5400000" flipV="1">
            <a:off x="5524804" y="3417917"/>
            <a:ext cx="498294" cy="2461404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00B05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" name="AutoShape 10"/>
          <p:cNvSpPr>
            <a:spLocks/>
          </p:cNvSpPr>
          <p:nvPr/>
        </p:nvSpPr>
        <p:spPr bwMode="auto">
          <a:xfrm rot="5400000" flipV="1">
            <a:off x="6345751" y="3712652"/>
            <a:ext cx="823219" cy="1593015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003399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7"/>
            <a:ext cx="7772400" cy="1497507"/>
          </a:xfrm>
        </p:spPr>
        <p:txBody>
          <a:bodyPr/>
          <a:lstStyle/>
          <a:p>
            <a:r>
              <a:rPr lang="tr-TR" dirty="0" smtClean="0"/>
              <a:t>Tip Dönüştürmede çıkabilecek hatalar hakkında: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2885704"/>
            <a:ext cx="7772400" cy="3210296"/>
          </a:xfrm>
        </p:spPr>
        <p:txBody>
          <a:bodyPr/>
          <a:lstStyle/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Yukarıdaki kod ile kullanıcıdan bir sayı girilmesi isteniyor. </a:t>
            </a:r>
          </a:p>
          <a:p>
            <a:pPr lvl="1"/>
            <a:r>
              <a:rPr lang="tr-TR" sz="2000" dirty="0" smtClean="0"/>
              <a:t>Kullanıcının tam sayı gireceği varsayılıyor.</a:t>
            </a:r>
          </a:p>
          <a:p>
            <a:pPr lvl="1"/>
            <a:r>
              <a:rPr lang="tr-TR" sz="2000" dirty="0" smtClean="0"/>
              <a:t>Peki ya kullanıcı rakamlar yerine harf girerse ne olacak? </a:t>
            </a:r>
          </a:p>
          <a:p>
            <a:pPr lvl="1"/>
            <a:r>
              <a:rPr lang="tr-TR" sz="2000" dirty="0" smtClean="0"/>
              <a:t>veya girilen sayı </a:t>
            </a:r>
            <a:r>
              <a:rPr lang="tr-TR" sz="2000" dirty="0" err="1" smtClean="0"/>
              <a:t>int</a:t>
            </a:r>
            <a:r>
              <a:rPr lang="tr-TR" sz="2000" dirty="0" smtClean="0"/>
              <a:t> sınırları dışında ise ne olacak?</a:t>
            </a:r>
          </a:p>
          <a:p>
            <a:pPr lvl="1"/>
            <a:endParaRPr lang="tr-TR" sz="2000" dirty="0" smtClean="0"/>
          </a:p>
          <a:p>
            <a:pPr lvl="1"/>
            <a:r>
              <a:rPr lang="tr-TR" sz="2000" dirty="0" smtClean="0">
                <a:solidFill>
                  <a:srgbClr val="C00000"/>
                </a:solidFill>
              </a:rPr>
              <a:t>Çok Basit: </a:t>
            </a:r>
            <a:r>
              <a:rPr lang="tr-TR" sz="2000" smtClean="0">
                <a:solidFill>
                  <a:srgbClr val="C00000"/>
                </a:solidFill>
              </a:rPr>
              <a:t>Hata verecek</a:t>
            </a:r>
            <a:endParaRPr lang="tr-TR" dirty="0" smtClean="0">
              <a:solidFill>
                <a:srgbClr val="C00000"/>
              </a:solidFill>
            </a:endParaRPr>
          </a:p>
          <a:p>
            <a:pPr lvl="1"/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828138" y="1877199"/>
            <a:ext cx="7323826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"sayı 1'i gir:"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sayi1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());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tip.</a:t>
            </a:r>
            <a:r>
              <a:rPr lang="tr-TR" dirty="0" err="1" smtClean="0"/>
              <a:t>TryParse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TryParse</a:t>
            </a:r>
            <a:r>
              <a:rPr lang="tr-TR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 metodunu kullanın!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05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361950" indent="-361950"/>
            <a:r>
              <a:rPr lang="tr-TR" sz="2400" dirty="0" smtClean="0"/>
              <a:t>Bu durumda girilmiş yazı </a:t>
            </a:r>
            <a:r>
              <a:rPr lang="tr-TR" sz="2400" dirty="0" err="1" smtClean="0"/>
              <a:t>int</a:t>
            </a:r>
            <a:r>
              <a:rPr lang="tr-TR" sz="2400" dirty="0" smtClean="0"/>
              <a:t> tipine dönüştürüle- bilirse, dönüştürülüp sayi1 değişkenine atanmış olacak. </a:t>
            </a:r>
          </a:p>
          <a:p>
            <a:pPr marL="361950" indent="-361950"/>
            <a:r>
              <a:rPr lang="tr-TR" sz="2400" dirty="0" smtClean="0"/>
              <a:t>Eğer dönüştürülemeyecek ise, yani geçersiz bir sayı veya sınırlar dışında ise  sayi1 değişkeni 0 olarak kalacaktır.</a:t>
            </a:r>
          </a:p>
          <a:p>
            <a:pPr marL="361950" indent="-361950"/>
            <a:endParaRPr lang="tr-TR" sz="1400" dirty="0" smtClean="0"/>
          </a:p>
          <a:p>
            <a:pPr marL="361950" indent="-361950"/>
            <a:r>
              <a:rPr lang="tr-TR" sz="2400" dirty="0" err="1" smtClean="0">
                <a:solidFill>
                  <a:srgbClr val="C00000"/>
                </a:solidFill>
              </a:rPr>
              <a:t>TryParse</a:t>
            </a:r>
            <a:r>
              <a:rPr lang="tr-TR" sz="2400" dirty="0" smtClean="0">
                <a:solidFill>
                  <a:srgbClr val="C00000"/>
                </a:solidFill>
              </a:rPr>
              <a:t> diğer tüm tipler için de geçerlidir.</a:t>
            </a:r>
            <a:endParaRPr lang="tr-TR" sz="2400" dirty="0">
              <a:solidFill>
                <a:srgbClr val="C0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4 Dikdörtgen"/>
          <p:cNvSpPr/>
          <p:nvPr/>
        </p:nvSpPr>
        <p:spPr bwMode="auto">
          <a:xfrm>
            <a:off x="1069675" y="1630392"/>
            <a:ext cx="6763110" cy="101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2563" lvl="1"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Write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"sayı 1'i gir:"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 marL="182563" lvl="1"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sayi1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2000" dirty="0" smtClean="0">
              <a:latin typeface="Calibri"/>
              <a:ea typeface="Calibri"/>
              <a:cs typeface="Times New Roman"/>
            </a:endParaRPr>
          </a:p>
          <a:p>
            <a:pPr marL="182563" lvl="1"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TryParse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2000" dirty="0" err="1" smtClean="0">
                <a:latin typeface="Consolas"/>
                <a:ea typeface="Calibri"/>
                <a:cs typeface="Times New Roman"/>
              </a:rPr>
              <a:t>ReadLine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(),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out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sayi1);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TryParse</a:t>
            </a:r>
            <a:r>
              <a:rPr lang="tr-TR" dirty="0" smtClean="0"/>
              <a:t> örnek: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74452" y="1460729"/>
            <a:ext cx="80743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/*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’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santimetreye d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rme */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Main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inch,santimetre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gir: "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kumimoji="0" lang="tr-TR" sz="1600" b="0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girilen değeri 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okuyor ve tip d</a:t>
            </a:r>
            <a:r>
              <a:rPr lang="tr-TR" sz="1600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tr-TR" sz="1600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lang="tr-TR" sz="1600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</a:t>
            </a:r>
            <a:r>
              <a:rPr lang="tr-TR" sz="1600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</a:t>
            </a:r>
            <a:r>
              <a:rPr lang="tr-TR" sz="1600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yor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/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double.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TryParse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tr-TR" dirty="0" err="1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tr-TR" dirty="0" err="1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dirty="0" err="1">
                <a:latin typeface="Consolas" pitchFamily="49" charset="0"/>
                <a:ea typeface="Calibri" pitchFamily="34" charset="0"/>
                <a:cs typeface="Consolas" pitchFamily="49" charset="0"/>
              </a:rPr>
              <a:t>ReadLine</a:t>
            </a:r>
            <a:r>
              <a:rPr lang="tr-TR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</a:p>
          <a:p>
            <a:pPr lvl="0"/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itchFamily="49" charset="0"/>
              <a:ea typeface="Calibri" pitchFamily="34" charset="0"/>
              <a:cs typeface="Consolas" pitchFamily="49" charset="0"/>
            </a:endParaRPr>
          </a:p>
          <a:p>
            <a:pPr lvl="0"/>
            <a:r>
              <a:rPr lang="tr-TR" sz="1600" dirty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sz="1600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santimetre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2.54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WriteLine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"{0} 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{1} santimetre eder"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</a:t>
            </a:r>
            <a:r>
              <a:rPr kumimoji="0" 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inch,santimetre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8007350" cy="757238"/>
          </a:xfrm>
        </p:spPr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</a:t>
            </a:r>
            <a:r>
              <a:rPr lang="tr-TR" dirty="0" smtClean="0"/>
              <a:t>Kütüphanesi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592138" y="1158875"/>
            <a:ext cx="8108950" cy="32837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C#’ta </a:t>
            </a:r>
            <a:r>
              <a:rPr lang="en-US" dirty="0" smtClean="0"/>
              <a:t>I/O </a:t>
            </a:r>
            <a:r>
              <a:rPr lang="tr-TR" dirty="0" smtClean="0"/>
              <a:t>fonksiyonları 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r>
              <a:rPr lang="tr-TR" dirty="0" err="1" smtClean="0"/>
              <a:t>Console</a:t>
            </a:r>
            <a:r>
              <a:rPr lang="tr-TR" dirty="0" smtClean="0"/>
              <a:t> sınıfında tanımlanmıştır.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err="1" smtClean="0"/>
              <a:t>System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err="1" smtClean="0"/>
              <a:t>System</a:t>
            </a:r>
            <a:r>
              <a:rPr lang="en-US" dirty="0" smtClean="0"/>
              <a:t> </a:t>
            </a:r>
            <a:r>
              <a:rPr lang="tr-TR" dirty="0" smtClean="0"/>
              <a:t>isim alanını programın başına eklemeniz gerekiyor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smtClean="0"/>
              <a:t>Bu eklemeyi </a:t>
            </a:r>
            <a:r>
              <a:rPr lang="tr-TR" b="1" dirty="0" err="1" smtClean="0"/>
              <a:t>using</a:t>
            </a:r>
            <a:r>
              <a:rPr lang="tr-TR" dirty="0" smtClean="0"/>
              <a:t> önişlemci komutuyla yapmanız gerekiyor.</a:t>
            </a:r>
            <a:endParaRPr lang="en-US" dirty="0" smtClean="0"/>
          </a:p>
        </p:txBody>
      </p:sp>
      <p:sp>
        <p:nvSpPr>
          <p:cNvPr id="30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33CCF-4BD3-4FA5-A487-8A0E4F8EEF05}" type="slidenum">
              <a:rPr lang="en-US"/>
              <a:pPr/>
              <a:t>3</a:t>
            </a:fld>
            <a:endParaRPr lang="en-US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211352" y="4803835"/>
            <a:ext cx="6400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2500" b="1" dirty="0" err="1" smtClean="0">
                <a:solidFill>
                  <a:schemeClr val="accent2"/>
                </a:solidFill>
                <a:latin typeface="Courier New" pitchFamily="49" charset="0"/>
              </a:rPr>
              <a:t>using</a:t>
            </a:r>
            <a:r>
              <a:rPr lang="tr-TR" sz="2500" b="1" dirty="0" smtClean="0">
                <a:latin typeface="Courier New" pitchFamily="49" charset="0"/>
              </a:rPr>
              <a:t> </a:t>
            </a:r>
            <a:r>
              <a:rPr lang="tr-TR" sz="2500" b="1" dirty="0" err="1" smtClean="0">
                <a:latin typeface="Courier New" pitchFamily="49" charset="0"/>
              </a:rPr>
              <a:t>System</a:t>
            </a:r>
            <a:r>
              <a:rPr lang="tr-TR" sz="2500" b="1" dirty="0" smtClean="0">
                <a:latin typeface="Courier New" pitchFamily="49" charset="0"/>
              </a:rPr>
              <a:t>;</a:t>
            </a:r>
            <a:endParaRPr lang="en-US" sz="25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7"/>
            <a:ext cx="7772400" cy="924115"/>
          </a:xfrm>
        </p:spPr>
        <p:txBody>
          <a:bodyPr/>
          <a:lstStyle/>
          <a:p>
            <a:r>
              <a:rPr lang="tr-TR" b="1" dirty="0" err="1" smtClean="0">
                <a:latin typeface="Courier New" pitchFamily="49" charset="0"/>
                <a:cs typeface="Courier New" pitchFamily="49" charset="0"/>
              </a:rPr>
              <a:t>using</a:t>
            </a:r>
            <a:r>
              <a:rPr lang="tr-TR" dirty="0" smtClean="0"/>
              <a:t> ile takma isim kullanma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073791"/>
            <a:ext cx="7258574" cy="5159229"/>
          </a:xfrm>
          <a:solidFill>
            <a:schemeClr val="accent3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System.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tr-TR" sz="7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/>
              </a:rPr>
              <a:t>Program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numara;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isim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tr-TR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"İsminizi Giriniz:"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isim =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tr-TR" sz="9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"Numaranızı Giriniz:"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.TryParse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numara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tr-TR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"*****************"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Ekran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"Numara:{0} \</a:t>
            </a:r>
            <a:r>
              <a:rPr lang="tr-TR" sz="1600" dirty="0" err="1">
                <a:solidFill>
                  <a:srgbClr val="A31515"/>
                </a:solidFill>
                <a:latin typeface="Consolas"/>
              </a:rPr>
              <a:t>nİsim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:{1}"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, numara, isim);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9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8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41288"/>
            <a:ext cx="7842250" cy="841375"/>
          </a:xfrm>
        </p:spPr>
        <p:txBody>
          <a:bodyPr/>
          <a:lstStyle/>
          <a:p>
            <a:r>
              <a:rPr lang="tr-TR" smtClean="0"/>
              <a:t>Klavye</a:t>
            </a:r>
            <a:r>
              <a:rPr lang="en-US" smtClean="0"/>
              <a:t> Input/ </a:t>
            </a:r>
            <a:r>
              <a:rPr lang="tr-TR" smtClean="0"/>
              <a:t>Monitör</a:t>
            </a:r>
            <a:r>
              <a:rPr lang="en-US" smtClean="0"/>
              <a:t> Output</a:t>
            </a:r>
          </a:p>
        </p:txBody>
      </p:sp>
      <p:sp>
        <p:nvSpPr>
          <p:cNvPr id="3074" name="Slayt Numarası Yer Tutucusu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06DD09-068E-4DFD-A29D-12A796E0246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38262" y="2139351"/>
            <a:ext cx="4777865" cy="28263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2400" b="1" dirty="0" err="1" smtClean="0">
                <a:solidFill>
                  <a:srgbClr val="CC3300"/>
                </a:solidFill>
                <a:latin typeface="Courier New" pitchFamily="49" charset="0"/>
              </a:rPr>
              <a:t>using</a:t>
            </a:r>
            <a:r>
              <a:rPr lang="tr-TR" sz="2400" b="1" dirty="0" smtClean="0">
                <a:solidFill>
                  <a:srgbClr val="CC3300"/>
                </a:solidFill>
                <a:latin typeface="Courier New" pitchFamily="49" charset="0"/>
              </a:rPr>
              <a:t> </a:t>
            </a:r>
            <a:r>
              <a:rPr lang="tr-TR" sz="2400" b="1" dirty="0" err="1" smtClean="0">
                <a:solidFill>
                  <a:srgbClr val="CC3300"/>
                </a:solidFill>
                <a:latin typeface="Courier New" pitchFamily="49" charset="0"/>
              </a:rPr>
              <a:t>System</a:t>
            </a:r>
            <a:r>
              <a:rPr lang="tr-TR" sz="2400" b="1" dirty="0" smtClean="0">
                <a:solidFill>
                  <a:srgbClr val="CC3300"/>
                </a:solidFill>
                <a:latin typeface="Courier New" pitchFamily="49" charset="0"/>
              </a:rPr>
              <a:t>;</a:t>
            </a:r>
            <a:endParaRPr lang="en-US" sz="2400" b="1" dirty="0">
              <a:solidFill>
                <a:srgbClr val="CC3300"/>
              </a:solidFill>
              <a:latin typeface="Courier New" pitchFamily="49" charset="0"/>
            </a:endParaRPr>
          </a:p>
          <a:p>
            <a:pPr eaLnBrk="1" hangingPunct="1"/>
            <a:r>
              <a:rPr lang="tr-TR" sz="2400" b="1" dirty="0" smtClean="0">
                <a:latin typeface="Courier New" pitchFamily="49" charset="0"/>
              </a:rPr>
              <a:t>…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tr-TR" sz="2400" b="1" dirty="0" err="1">
                <a:latin typeface="Courier New" pitchFamily="49" charset="0"/>
              </a:rPr>
              <a:t>s</a:t>
            </a:r>
            <a:r>
              <a:rPr lang="tr-TR" sz="2400" b="1" dirty="0" err="1" smtClean="0">
                <a:latin typeface="Courier New" pitchFamily="49" charset="0"/>
              </a:rPr>
              <a:t>tatic</a:t>
            </a:r>
            <a:r>
              <a:rPr lang="tr-TR" sz="2400" b="1" dirty="0" smtClean="0">
                <a:latin typeface="Courier New" pitchFamily="49" charset="0"/>
              </a:rPr>
              <a:t> </a:t>
            </a:r>
            <a:r>
              <a:rPr lang="tr-TR" sz="2400" b="1" dirty="0" err="1" smtClean="0">
                <a:latin typeface="Courier New" pitchFamily="49" charset="0"/>
              </a:rPr>
              <a:t>void</a:t>
            </a:r>
            <a:r>
              <a:rPr lang="tr-TR" sz="2400" b="1" dirty="0" smtClean="0">
                <a:latin typeface="Courier New" pitchFamily="49" charset="0"/>
              </a:rPr>
              <a:t> M</a:t>
            </a:r>
            <a:r>
              <a:rPr lang="en-US" sz="2400" b="1" dirty="0" err="1" smtClean="0">
                <a:latin typeface="Courier New" pitchFamily="49" charset="0"/>
              </a:rPr>
              <a:t>ain</a:t>
            </a:r>
            <a:r>
              <a:rPr lang="en-US" sz="2400" b="1" dirty="0">
                <a:latin typeface="Courier New" pitchFamily="49" charset="0"/>
              </a:rPr>
              <a:t>() </a:t>
            </a:r>
            <a:endParaRPr lang="tr-TR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400" b="1" dirty="0" smtClean="0">
                <a:latin typeface="Courier New" pitchFamily="49" charset="0"/>
              </a:rPr>
              <a:t>{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	</a:t>
            </a:r>
            <a:r>
              <a:rPr lang="tr-TR" sz="2400" b="1" dirty="0" err="1" smtClean="0">
                <a:latin typeface="Courier New" pitchFamily="49" charset="0"/>
              </a:rPr>
              <a:t>Console</a:t>
            </a:r>
            <a:r>
              <a:rPr lang="tr-TR" sz="2400" b="1" dirty="0" smtClean="0">
                <a:latin typeface="Courier New" pitchFamily="49" charset="0"/>
              </a:rPr>
              <a:t>.</a:t>
            </a:r>
            <a:r>
              <a:rPr lang="tr-TR" sz="2400" b="1" dirty="0" err="1" smtClean="0">
                <a:latin typeface="Courier New" pitchFamily="49" charset="0"/>
              </a:rPr>
              <a:t>ReadLine</a:t>
            </a:r>
            <a:r>
              <a:rPr lang="en-US" sz="2400" b="1" dirty="0" smtClean="0">
                <a:latin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400" b="1" dirty="0">
                <a:latin typeface="Courier New" pitchFamily="49" charset="0"/>
              </a:rPr>
              <a:t>	</a:t>
            </a:r>
            <a:r>
              <a:rPr lang="tr-TR" sz="2400" b="1" dirty="0" err="1" smtClean="0">
                <a:latin typeface="Courier New" pitchFamily="49" charset="0"/>
              </a:rPr>
              <a:t>Console</a:t>
            </a:r>
            <a:r>
              <a:rPr lang="tr-TR" sz="2400" b="1" dirty="0" smtClean="0">
                <a:latin typeface="Courier New" pitchFamily="49" charset="0"/>
              </a:rPr>
              <a:t>.</a:t>
            </a:r>
            <a:r>
              <a:rPr lang="tr-TR" sz="2400" b="1" dirty="0" err="1" smtClean="0">
                <a:latin typeface="Courier New" pitchFamily="49" charset="0"/>
              </a:rPr>
              <a:t>WriteLine</a:t>
            </a:r>
            <a:r>
              <a:rPr lang="en-US" sz="2400" b="1" dirty="0" smtClean="0">
                <a:latin typeface="Courier New" pitchFamily="49" charset="0"/>
              </a:rPr>
              <a:t>();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en-US" sz="2400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pic>
        <p:nvPicPr>
          <p:cNvPr id="3077" name="Picture 4" descr="hdgctk1k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6125" y="4461354"/>
            <a:ext cx="2197868" cy="199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0830" y="3985404"/>
            <a:ext cx="4865298" cy="2104845"/>
            <a:chOff x="1152" y="2208"/>
            <a:chExt cx="2160" cy="1392"/>
          </a:xfrm>
        </p:grpSpPr>
        <p:sp>
          <p:nvSpPr>
            <p:cNvPr id="3083" name="Line 6"/>
            <p:cNvSpPr>
              <a:spLocks noChangeShapeType="1"/>
            </p:cNvSpPr>
            <p:nvPr/>
          </p:nvSpPr>
          <p:spPr bwMode="auto">
            <a:xfrm flipH="1">
              <a:off x="1152" y="3600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084" name="Line 7"/>
            <p:cNvSpPr>
              <a:spLocks noChangeShapeType="1"/>
            </p:cNvSpPr>
            <p:nvPr/>
          </p:nvSpPr>
          <p:spPr bwMode="auto">
            <a:xfrm rot="16200000" flipH="1">
              <a:off x="456" y="2904"/>
              <a:ext cx="13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085" name="Line 8"/>
            <p:cNvSpPr>
              <a:spLocks noChangeShapeType="1"/>
            </p:cNvSpPr>
            <p:nvPr/>
          </p:nvSpPr>
          <p:spPr bwMode="auto">
            <a:xfrm flipH="1">
              <a:off x="1152" y="220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 type="stealth" w="lg" len="lg"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93987" y="4487863"/>
            <a:ext cx="3137469" cy="762000"/>
            <a:chOff x="1824" y="2544"/>
            <a:chExt cx="1440" cy="480"/>
          </a:xfrm>
        </p:grpSpPr>
        <p:sp>
          <p:nvSpPr>
            <p:cNvPr id="3081" name="Line 10"/>
            <p:cNvSpPr>
              <a:spLocks noChangeShapeType="1"/>
            </p:cNvSpPr>
            <p:nvPr/>
          </p:nvSpPr>
          <p:spPr bwMode="auto">
            <a:xfrm flipH="1">
              <a:off x="1824" y="3024"/>
              <a:ext cx="144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miter lim="800000"/>
              <a:headEnd type="stealth" w="lg" len="lg"/>
              <a:tailEnd/>
            </a:ln>
          </p:spPr>
          <p:txBody>
            <a:bodyPr wrap="none"/>
            <a:lstStyle/>
            <a:p>
              <a:endParaRPr lang="tr-TR"/>
            </a:p>
          </p:txBody>
        </p:sp>
        <p:sp>
          <p:nvSpPr>
            <p:cNvPr id="3082" name="Line 11"/>
            <p:cNvSpPr>
              <a:spLocks noChangeShapeType="1"/>
            </p:cNvSpPr>
            <p:nvPr/>
          </p:nvSpPr>
          <p:spPr bwMode="auto">
            <a:xfrm rot="16200000" flipH="1">
              <a:off x="1584" y="2784"/>
              <a:ext cx="480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tr-TR"/>
            </a:p>
          </p:txBody>
        </p:sp>
      </p:grp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280988" y="1014413"/>
            <a:ext cx="8610600" cy="159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err="1" smtClean="0">
                <a:latin typeface="Comic Sans MS" pitchFamily="66" charset="0"/>
              </a:rPr>
              <a:t>Console</a:t>
            </a:r>
            <a:r>
              <a:rPr lang="tr-TR" sz="2800" dirty="0" smtClean="0">
                <a:latin typeface="Comic Sans MS" pitchFamily="66" charset="0"/>
              </a:rPr>
              <a:t>.</a:t>
            </a:r>
            <a:r>
              <a:rPr lang="tr-TR" sz="2800" dirty="0" err="1" smtClean="0">
                <a:latin typeface="Comic Sans MS" pitchFamily="66" charset="0"/>
              </a:rPr>
              <a:t>ReadLine</a:t>
            </a:r>
            <a:r>
              <a:rPr lang="tr-TR" sz="2800" dirty="0" smtClean="0">
                <a:latin typeface="Comic Sans MS" pitchFamily="66" charset="0"/>
              </a:rPr>
              <a:t>()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 err="1" smtClean="0">
                <a:latin typeface="Comic Sans MS" pitchFamily="66" charset="0"/>
              </a:rPr>
              <a:t>Console</a:t>
            </a:r>
            <a:r>
              <a:rPr lang="tr-TR" sz="2800" dirty="0" smtClean="0">
                <a:latin typeface="Comic Sans MS" pitchFamily="66" charset="0"/>
              </a:rPr>
              <a:t>.</a:t>
            </a:r>
            <a:r>
              <a:rPr lang="tr-TR" sz="2800" dirty="0" err="1" smtClean="0">
                <a:latin typeface="Comic Sans MS" pitchFamily="66" charset="0"/>
              </a:rPr>
              <a:t>WriteLine</a:t>
            </a:r>
            <a:r>
              <a:rPr lang="tr-TR" sz="2800" dirty="0" smtClean="0">
                <a:latin typeface="Comic Sans MS" pitchFamily="66" charset="0"/>
              </a:rPr>
              <a:t>()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69875"/>
            <a:ext cx="8007350" cy="757238"/>
          </a:xfrm>
        </p:spPr>
        <p:txBody>
          <a:bodyPr/>
          <a:lstStyle/>
          <a:p>
            <a:r>
              <a:rPr lang="en-US" dirty="0" smtClean="0"/>
              <a:t>Output </a:t>
            </a:r>
            <a:r>
              <a:rPr lang="tr-TR" dirty="0" smtClean="0"/>
              <a:t>Fonksiyonları</a:t>
            </a:r>
            <a:endParaRPr lang="en-US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>
          <a:xfrm>
            <a:off x="418412" y="1022290"/>
            <a:ext cx="8386762" cy="54130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Monitör</a:t>
            </a:r>
            <a:r>
              <a:rPr lang="en-US" dirty="0" smtClean="0"/>
              <a:t> (</a:t>
            </a:r>
            <a:r>
              <a:rPr lang="tr-TR" dirty="0" smtClean="0"/>
              <a:t>Ekran</a:t>
            </a:r>
            <a:r>
              <a:rPr lang="en-US" dirty="0" smtClean="0"/>
              <a:t>) Output</a:t>
            </a:r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rgbClr val="CC3300"/>
                </a:solidFill>
              </a:rPr>
              <a:t>Write</a:t>
            </a:r>
            <a:r>
              <a:rPr lang="en-US" dirty="0" smtClean="0"/>
              <a:t>     --  </a:t>
            </a:r>
            <a:r>
              <a:rPr lang="tr-TR" dirty="0" smtClean="0"/>
              <a:t>Girilen yazıyı ekrana yazar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rgbClr val="CC3300"/>
                </a:solidFill>
              </a:rPr>
              <a:t>WriteLine</a:t>
            </a:r>
            <a:r>
              <a:rPr lang="en-US" dirty="0" smtClean="0"/>
              <a:t>   -- </a:t>
            </a:r>
            <a:r>
              <a:rPr lang="tr-TR" dirty="0" smtClean="0"/>
              <a:t>Girilen yazıyı ekrana yazar sonuna </a:t>
            </a:r>
            <a:r>
              <a:rPr lang="tr-TR" dirty="0" err="1" smtClean="0"/>
              <a:t>enter</a:t>
            </a:r>
            <a:r>
              <a:rPr lang="tr-TR" dirty="0" smtClean="0"/>
              <a:t> karakteri ekler.</a:t>
            </a:r>
          </a:p>
          <a:p>
            <a:pPr>
              <a:lnSpc>
                <a:spcPct val="90000"/>
              </a:lnSpc>
            </a:pPr>
            <a:r>
              <a:rPr lang="tr-TR" dirty="0" smtClean="0"/>
              <a:t>Kullanımları:</a:t>
            </a:r>
          </a:p>
          <a:p>
            <a:pPr lvl="1">
              <a:lnSpc>
                <a:spcPct val="90000"/>
              </a:lnSpc>
            </a:pP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(“Merhaba Dünya!”);</a:t>
            </a:r>
          </a:p>
          <a:p>
            <a:pPr lvl="1">
              <a:lnSpc>
                <a:spcPct val="90000"/>
              </a:lnSpc>
            </a:pPr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</a:t>
            </a:r>
            <a:r>
              <a:rPr lang="tr-TR" dirty="0" smtClean="0"/>
              <a:t>(“Merhaba Dünya!”);</a:t>
            </a:r>
            <a:endParaRPr lang="en-US" dirty="0" smtClean="0"/>
          </a:p>
        </p:txBody>
      </p:sp>
      <p:sp>
        <p:nvSpPr>
          <p:cNvPr id="40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28B7D-2A44-4E20-AEE5-2238C0EEF5E2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5 Satır Belirtme Çizgisi 2"/>
          <p:cNvSpPr/>
          <p:nvPr/>
        </p:nvSpPr>
        <p:spPr bwMode="auto">
          <a:xfrm>
            <a:off x="4710001" y="4761785"/>
            <a:ext cx="3545456" cy="724616"/>
          </a:xfrm>
          <a:prstGeom prst="borderCallout2">
            <a:avLst>
              <a:gd name="adj1" fmla="val 50417"/>
              <a:gd name="adj2" fmla="val 100005"/>
              <a:gd name="adj3" fmla="val -46250"/>
              <a:gd name="adj4" fmla="val 99876"/>
              <a:gd name="adj5" fmla="val -187563"/>
              <a:gd name="adj6" fmla="val 5526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2000" b="1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Merhaba Dünya!</a:t>
            </a:r>
          </a:p>
          <a:p>
            <a:r>
              <a:rPr lang="tr-TR" sz="2000" b="1" dirty="0">
                <a:solidFill>
                  <a:schemeClr val="bg1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_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7" name="6 Satır Belirtme Çizgisi 2"/>
          <p:cNvSpPr/>
          <p:nvPr/>
        </p:nvSpPr>
        <p:spPr bwMode="auto">
          <a:xfrm>
            <a:off x="577970" y="4767533"/>
            <a:ext cx="3614467" cy="554965"/>
          </a:xfrm>
          <a:prstGeom prst="borderCallout2">
            <a:avLst>
              <a:gd name="adj1" fmla="val 48750"/>
              <a:gd name="adj2" fmla="val -271"/>
              <a:gd name="adj3" fmla="val -29583"/>
              <a:gd name="adj4" fmla="val 429"/>
              <a:gd name="adj5" fmla="val -167272"/>
              <a:gd name="adj6" fmla="val 1412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Merhaba Dünya!_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>
            <a:off x="4675517" y="5555411"/>
            <a:ext cx="3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+mn-lt"/>
              </a:rPr>
              <a:t>Bunu yazdıktan sonra kursör bir satır aşağıya iner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9" name="8 Metin kutusu"/>
          <p:cNvSpPr txBox="1"/>
          <p:nvPr/>
        </p:nvSpPr>
        <p:spPr>
          <a:xfrm>
            <a:off x="566468" y="5405887"/>
            <a:ext cx="3588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+mn-lt"/>
              </a:rPr>
              <a:t>Bunu yazdıktan sonra kursör </a:t>
            </a:r>
            <a:r>
              <a:rPr lang="tr-TR" dirty="0" smtClean="0">
                <a:latin typeface="+mn-lt"/>
              </a:rPr>
              <a:t>olduğu yerde kalır.</a:t>
            </a:r>
            <a:endParaRPr lang="tr-TR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Input</a:t>
            </a:r>
            <a:r>
              <a:rPr lang="tr-TR" dirty="0" smtClean="0"/>
              <a:t> Fonksiyonları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K</a:t>
            </a:r>
            <a:r>
              <a:rPr lang="tr-TR" dirty="0" err="1" smtClean="0"/>
              <a:t>lavye</a:t>
            </a:r>
            <a:r>
              <a:rPr lang="en-US" dirty="0" smtClean="0"/>
              <a:t> Input</a:t>
            </a:r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rgbClr val="CC3300"/>
                </a:solidFill>
              </a:rPr>
              <a:t>Read</a:t>
            </a:r>
            <a:r>
              <a:rPr lang="en-US" dirty="0" smtClean="0"/>
              <a:t>     -- </a:t>
            </a:r>
            <a:r>
              <a:rPr lang="tr-TR" dirty="0" smtClean="0"/>
              <a:t>klavyeden girilen değeri karakter karakter okur. Sonucunu </a:t>
            </a:r>
            <a:r>
              <a:rPr lang="tr-TR" dirty="0" err="1" smtClean="0"/>
              <a:t>int</a:t>
            </a:r>
            <a:r>
              <a:rPr lang="tr-TR" dirty="0" smtClean="0"/>
              <a:t> olarak alır. 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tr-TR" dirty="0" err="1" smtClean="0">
                <a:solidFill>
                  <a:srgbClr val="CC3300"/>
                </a:solidFill>
              </a:rPr>
              <a:t>ReadLine</a:t>
            </a:r>
            <a:r>
              <a:rPr lang="en-US" dirty="0" smtClean="0"/>
              <a:t>  -- </a:t>
            </a:r>
            <a:r>
              <a:rPr lang="tr-TR" dirty="0" err="1" smtClean="0"/>
              <a:t>Entere</a:t>
            </a:r>
            <a:r>
              <a:rPr lang="tr-TR" dirty="0" smtClean="0"/>
              <a:t> basana kadar veri girmeni bekler. </a:t>
            </a:r>
            <a:r>
              <a:rPr lang="tr-TR" dirty="0" err="1" smtClean="0"/>
              <a:t>Entere</a:t>
            </a:r>
            <a:r>
              <a:rPr lang="tr-TR" dirty="0" smtClean="0"/>
              <a:t> basınca girilen tüm yazıyı </a:t>
            </a:r>
            <a:r>
              <a:rPr lang="tr-TR" dirty="0" err="1" smtClean="0">
                <a:solidFill>
                  <a:schemeClr val="accent2"/>
                </a:solidFill>
              </a:rPr>
              <a:t>string</a:t>
            </a:r>
            <a:r>
              <a:rPr lang="tr-TR" dirty="0" smtClean="0"/>
              <a:t> olarak alır.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36538"/>
            <a:ext cx="8191500" cy="673100"/>
          </a:xfrm>
        </p:spPr>
        <p:txBody>
          <a:bodyPr/>
          <a:lstStyle/>
          <a:p>
            <a:r>
              <a:rPr lang="tr-TR" dirty="0" smtClean="0"/>
              <a:t>İlk C# programının Çalışması</a:t>
            </a:r>
            <a:endParaRPr lang="en-US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362309" y="983412"/>
            <a:ext cx="6668219" cy="4502988"/>
          </a:xfrm>
          <a:solidFill>
            <a:srgbClr val="DDDDDD"/>
          </a:soli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System;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inch’i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santimetreye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dönüştürme</a:t>
            </a:r>
            <a:r>
              <a:rPr lang="en-US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static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Main()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inch;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de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ğ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er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"inch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gir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de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ğ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er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.ReadLine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();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girilen değeri okuyor</a:t>
            </a:r>
            <a:endParaRPr lang="en-US" sz="12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inch =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.Parse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(de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ğ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er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tip dönüştürme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 = inch * 2.54;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.WriteLine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inch {1}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santimetre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eder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, inch, </a:t>
            </a:r>
            <a:r>
              <a:rPr lang="en-US" sz="1200" dirty="0" err="1" smtClean="0">
                <a:latin typeface="Consolas"/>
                <a:ea typeface="Calibri"/>
                <a:cs typeface="Times New Roman"/>
              </a:rPr>
              <a:t>santimetre</a:t>
            </a:r>
            <a:r>
              <a:rPr lang="en-US" sz="12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endParaRPr lang="en-US" sz="1200" dirty="0" smtClean="0">
              <a:latin typeface="Calibri"/>
              <a:ea typeface="Calibri"/>
              <a:cs typeface="Times New Roman"/>
            </a:endParaRPr>
          </a:p>
        </p:txBody>
      </p:sp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49A05-7B6D-4DA1-A64C-29D423EB052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3" name="Oval 11"/>
          <p:cNvSpPr>
            <a:spLocks noChangeArrowheads="1"/>
          </p:cNvSpPr>
          <p:nvPr/>
        </p:nvSpPr>
        <p:spPr bwMode="auto">
          <a:xfrm>
            <a:off x="6778625" y="2038349"/>
            <a:ext cx="2190750" cy="259403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5" name="Text Box 13"/>
          <p:cNvSpPr txBox="1">
            <a:spLocks noChangeArrowheads="1"/>
          </p:cNvSpPr>
          <p:nvPr/>
        </p:nvSpPr>
        <p:spPr bwMode="auto">
          <a:xfrm>
            <a:off x="7481905" y="2176463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değer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6" name="Rectangle 14"/>
          <p:cNvSpPr>
            <a:spLocks noChangeArrowheads="1"/>
          </p:cNvSpPr>
          <p:nvPr/>
        </p:nvSpPr>
        <p:spPr bwMode="auto">
          <a:xfrm>
            <a:off x="7356475" y="328453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7455856" y="2968625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err="1" smtClean="0">
                <a:latin typeface="Comic Sans MS" pitchFamily="66" charset="0"/>
              </a:rPr>
              <a:t>inch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8" name="Text Box 22"/>
          <p:cNvSpPr txBox="1">
            <a:spLocks noChangeArrowheads="1"/>
          </p:cNvSpPr>
          <p:nvPr/>
        </p:nvSpPr>
        <p:spPr bwMode="auto">
          <a:xfrm>
            <a:off x="7429500" y="1722438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VERİLER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2299" name="Rectangle 23"/>
          <p:cNvSpPr>
            <a:spLocks noChangeArrowheads="1"/>
          </p:cNvSpPr>
          <p:nvPr/>
        </p:nvSpPr>
        <p:spPr bwMode="auto">
          <a:xfrm>
            <a:off x="7369175" y="2516188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434200" name="Rectangle 24"/>
          <p:cNvSpPr>
            <a:spLocks noChangeArrowheads="1"/>
          </p:cNvSpPr>
          <p:nvPr/>
        </p:nvSpPr>
        <p:spPr bwMode="auto">
          <a:xfrm>
            <a:off x="7361238" y="2509838"/>
            <a:ext cx="1030287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1</a:t>
            </a:r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5.4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434201" name="Rectangle 25"/>
          <p:cNvSpPr>
            <a:spLocks noChangeArrowheads="1"/>
          </p:cNvSpPr>
          <p:nvPr/>
        </p:nvSpPr>
        <p:spPr bwMode="auto">
          <a:xfrm>
            <a:off x="7346950" y="3271149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15.4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12302" name="Text Box 29"/>
          <p:cNvSpPr txBox="1">
            <a:spLocks noChangeArrowheads="1"/>
          </p:cNvSpPr>
          <p:nvPr/>
        </p:nvSpPr>
        <p:spPr bwMode="auto">
          <a:xfrm>
            <a:off x="4271364" y="1055118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PROGRAM</a:t>
            </a:r>
          </a:p>
        </p:txBody>
      </p:sp>
      <p:sp>
        <p:nvSpPr>
          <p:cNvPr id="434206" name="Text Box 30"/>
          <p:cNvSpPr txBox="1">
            <a:spLocks noChangeArrowheads="1"/>
          </p:cNvSpPr>
          <p:nvPr/>
        </p:nvSpPr>
        <p:spPr bwMode="auto">
          <a:xfrm>
            <a:off x="257175" y="5672138"/>
            <a:ext cx="8659813" cy="800100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gir</a:t>
            </a:r>
            <a:r>
              <a:rPr lang="tr-TR" sz="2000" b="1" dirty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39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116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santimetre eder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34209" name="Line 33"/>
          <p:cNvSpPr>
            <a:spLocks noChangeShapeType="1"/>
          </p:cNvSpPr>
          <p:nvPr/>
        </p:nvSpPr>
        <p:spPr bwMode="auto">
          <a:xfrm>
            <a:off x="95250" y="3364641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1" name="Line 35"/>
          <p:cNvSpPr>
            <a:spLocks noChangeShapeType="1"/>
          </p:cNvSpPr>
          <p:nvPr/>
        </p:nvSpPr>
        <p:spPr bwMode="auto">
          <a:xfrm>
            <a:off x="95250" y="3623346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2" name="Line 36"/>
          <p:cNvSpPr>
            <a:spLocks noChangeShapeType="1"/>
          </p:cNvSpPr>
          <p:nvPr/>
        </p:nvSpPr>
        <p:spPr bwMode="auto">
          <a:xfrm>
            <a:off x="100013" y="3870461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3" name="Text Box 37"/>
          <p:cNvSpPr txBox="1">
            <a:spLocks noChangeArrowheads="1"/>
          </p:cNvSpPr>
          <p:nvPr/>
        </p:nvSpPr>
        <p:spPr bwMode="auto">
          <a:xfrm>
            <a:off x="1793845" y="5676212"/>
            <a:ext cx="1184275" cy="488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rgbClr val="CC3300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CC3300"/>
                </a:solidFill>
                <a:latin typeface="Courier New" pitchFamily="49" charset="0"/>
              </a:rPr>
              <a:t>5.4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434214" name="Line 38"/>
          <p:cNvSpPr>
            <a:spLocks noChangeShapeType="1"/>
          </p:cNvSpPr>
          <p:nvPr/>
        </p:nvSpPr>
        <p:spPr bwMode="auto">
          <a:xfrm>
            <a:off x="85725" y="4114879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4215" name="Line 39"/>
          <p:cNvSpPr>
            <a:spLocks noChangeShapeType="1"/>
          </p:cNvSpPr>
          <p:nvPr/>
        </p:nvSpPr>
        <p:spPr bwMode="auto">
          <a:xfrm>
            <a:off x="71438" y="4340651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7228707" y="3724877"/>
            <a:ext cx="13612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dirty="0" smtClean="0">
                <a:latin typeface="Comic Sans MS" pitchFamily="66" charset="0"/>
              </a:rPr>
              <a:t>santimetre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405363" y="4049384"/>
            <a:ext cx="1017588" cy="3222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?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7395833" y="4036027"/>
            <a:ext cx="1030288" cy="3365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39</a:t>
            </a:r>
            <a:r>
              <a:rPr lang="tr-TR" dirty="0" smtClean="0">
                <a:solidFill>
                  <a:srgbClr val="CC3300"/>
                </a:solidFill>
                <a:latin typeface="Comic Sans MS" pitchFamily="66" charset="0"/>
              </a:rPr>
              <a:t>.</a:t>
            </a:r>
            <a:r>
              <a:rPr lang="en-US" dirty="0" smtClean="0">
                <a:solidFill>
                  <a:srgbClr val="CC3300"/>
                </a:solidFill>
                <a:latin typeface="Comic Sans MS" pitchFamily="66" charset="0"/>
              </a:rPr>
              <a:t>116</a:t>
            </a:r>
            <a:endParaRPr lang="en-US" dirty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68570" y="4855343"/>
            <a:ext cx="9144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00" grpId="0" animBg="1"/>
      <p:bldP spid="434201" grpId="0" animBg="1"/>
      <p:bldP spid="434209" grpId="0" animBg="1"/>
      <p:bldP spid="434211" grpId="0" animBg="1"/>
      <p:bldP spid="434211" grpId="1" animBg="1"/>
      <p:bldP spid="434212" grpId="0" animBg="1"/>
      <p:bldP spid="434212" grpId="1" animBg="1"/>
      <p:bldP spid="434214" grpId="0" animBg="1"/>
      <p:bldP spid="434214" grpId="1" animBg="1"/>
      <p:bldP spid="434215" grpId="0" animBg="1"/>
      <p:bldP spid="434215" grpId="1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15913"/>
            <a:ext cx="7772400" cy="606425"/>
          </a:xfrm>
        </p:spPr>
        <p:txBody>
          <a:bodyPr/>
          <a:lstStyle/>
          <a:p>
            <a:r>
              <a:rPr lang="tr-TR" dirty="0" err="1" smtClean="0">
                <a:latin typeface="Courier New" pitchFamily="49" charset="0"/>
              </a:rPr>
              <a:t>Write</a:t>
            </a:r>
            <a:r>
              <a:rPr lang="tr-TR" dirty="0" smtClean="0">
                <a:latin typeface="Courier New" pitchFamily="49" charset="0"/>
              </a:rPr>
              <a:t>/</a:t>
            </a:r>
            <a:r>
              <a:rPr lang="tr-TR" dirty="0" err="1" smtClean="0">
                <a:latin typeface="Courier New" pitchFamily="49" charset="0"/>
              </a:rPr>
              <a:t>WriteLine</a:t>
            </a:r>
            <a:r>
              <a:rPr lang="en-US" dirty="0" smtClean="0"/>
              <a:t> </a:t>
            </a:r>
            <a:r>
              <a:rPr lang="tr-TR" dirty="0" smtClean="0"/>
              <a:t>Fonksiyonu</a:t>
            </a:r>
            <a:endParaRPr lang="en-US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98475" y="1101725"/>
            <a:ext cx="8240713" cy="1370013"/>
          </a:xfrm>
        </p:spPr>
        <p:txBody>
          <a:bodyPr/>
          <a:lstStyle/>
          <a:p>
            <a:r>
              <a:rPr lang="tr-TR" sz="2400" dirty="0" smtClean="0"/>
              <a:t>Ekrana veriyi biçimlendirerek yazabilen bir fonksiyondur.</a:t>
            </a:r>
            <a:endParaRPr lang="en-US" sz="2400" dirty="0" smtClean="0"/>
          </a:p>
          <a:p>
            <a:r>
              <a:rPr lang="tr-TR" sz="2400" dirty="0" smtClean="0"/>
              <a:t>Kullanımı</a:t>
            </a:r>
            <a:r>
              <a:rPr lang="en-US" sz="2400" dirty="0" smtClean="0"/>
              <a:t>:</a:t>
            </a:r>
          </a:p>
        </p:txBody>
      </p:sp>
      <p:sp>
        <p:nvSpPr>
          <p:cNvPr id="51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69649-26A3-4165-A94D-9381EBF2FF86}" type="slidenum">
              <a:rPr lang="en-US"/>
              <a:pPr/>
              <a:t>8</a:t>
            </a:fld>
            <a:endParaRPr 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532660" y="2703513"/>
            <a:ext cx="8389398" cy="1371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tr-TR" sz="2400" b="1" dirty="0" err="1" smtClean="0">
                <a:latin typeface="Courier New" pitchFamily="49" charset="0"/>
              </a:rPr>
              <a:t>Console</a:t>
            </a:r>
            <a:r>
              <a:rPr lang="tr-TR" sz="2400" b="1" dirty="0" smtClean="0">
                <a:latin typeface="Courier New" pitchFamily="49" charset="0"/>
              </a:rPr>
              <a:t>.</a:t>
            </a:r>
            <a:r>
              <a:rPr lang="tr-TR" sz="2400" b="1" dirty="0" err="1" smtClean="0">
                <a:latin typeface="Courier New" pitchFamily="49" charset="0"/>
              </a:rPr>
              <a:t>WriteLine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tr-TR" sz="2400" b="1" dirty="0" smtClean="0">
                <a:latin typeface="Courier New" pitchFamily="49" charset="0"/>
              </a:rPr>
              <a:t>“formatlı yazı”, ifadeler</a:t>
            </a:r>
            <a:r>
              <a:rPr lang="en-US" sz="2400" b="1" dirty="0" smtClean="0">
                <a:latin typeface="Courier New" pitchFamily="49" charset="0"/>
              </a:rPr>
              <a:t>);</a:t>
            </a:r>
            <a:r>
              <a:rPr lang="en-US" sz="1200" dirty="0" smtClean="0">
                <a:latin typeface="Verdana" pitchFamily="34" charset="0"/>
              </a:rPr>
              <a:t> </a:t>
            </a:r>
            <a:endParaRPr lang="en-US" sz="1200" dirty="0">
              <a:latin typeface="Verdana" pitchFamily="34" charset="0"/>
            </a:endParaRP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762000" y="4895850"/>
            <a:ext cx="7462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i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Format</a:t>
            </a:r>
            <a:r>
              <a:rPr lang="tr-TR" sz="2000" i="1" dirty="0" err="1" smtClean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lı</a:t>
            </a:r>
            <a:r>
              <a:rPr lang="tr-TR" sz="2000" i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 yazı</a:t>
            </a:r>
            <a:r>
              <a:rPr lang="en-US" sz="2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 </a:t>
            </a:r>
            <a:r>
              <a:rPr 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</a:t>
            </a:r>
            <a:r>
              <a:rPr lang="en-US" sz="2000" dirty="0">
                <a:latin typeface="Verdana" pitchFamily="34" charset="0"/>
                <a:sym typeface="Wingdings" pitchFamily="2" charset="2"/>
              </a:rPr>
              <a:t> </a:t>
            </a:r>
            <a:r>
              <a:rPr lang="tr-TR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yazdırmak </a:t>
            </a:r>
            <a:r>
              <a:rPr lang="tr-TR" sz="2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istediğin yazılar</a:t>
            </a:r>
            <a:endParaRPr lang="en-US" sz="2000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tr-TR" sz="2000" i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Wingdings" pitchFamily="2" charset="2"/>
              </a:rPr>
              <a:t>ifadeler</a:t>
            </a:r>
            <a:r>
              <a:rPr lang="en-US" sz="2000" i="1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</a:t>
            </a:r>
            <a:r>
              <a:rPr lang="en-US" sz="2000" dirty="0">
                <a:latin typeface="Verdana" pitchFamily="34" charset="0"/>
                <a:sym typeface="Wingdings" pitchFamily="2" charset="2"/>
              </a:rPr>
              <a:t> </a:t>
            </a:r>
            <a:r>
              <a:rPr lang="tr-TR" sz="2000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sym typeface="Wingdings" pitchFamily="2" charset="2"/>
              </a:rPr>
              <a:t>değişkenler, işlemler, değerler…</a:t>
            </a:r>
            <a:endParaRPr lang="en-US" sz="2000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468313"/>
            <a:ext cx="7772400" cy="371475"/>
          </a:xfrm>
        </p:spPr>
        <p:txBody>
          <a:bodyPr/>
          <a:lstStyle/>
          <a:p>
            <a:r>
              <a:rPr lang="tr-TR" dirty="0" err="1" smtClean="0">
                <a:latin typeface="Courier New" pitchFamily="49" charset="0"/>
              </a:rPr>
              <a:t>Write</a:t>
            </a:r>
            <a:r>
              <a:rPr lang="tr-TR" dirty="0" smtClean="0">
                <a:latin typeface="Courier New" pitchFamily="49" charset="0"/>
              </a:rPr>
              <a:t>/</a:t>
            </a:r>
            <a:r>
              <a:rPr lang="tr-TR" dirty="0" err="1" smtClean="0">
                <a:latin typeface="Courier New" pitchFamily="49" charset="0"/>
              </a:rPr>
              <a:t>WriteLine</a:t>
            </a:r>
            <a:r>
              <a:rPr lang="en-US" dirty="0" smtClean="0"/>
              <a:t> </a:t>
            </a:r>
            <a:r>
              <a:rPr lang="tr-TR" dirty="0" smtClean="0"/>
              <a:t>Fonksiyonu</a:t>
            </a:r>
            <a:endParaRPr lang="en-US" dirty="0" smtClean="0"/>
          </a:p>
        </p:txBody>
      </p:sp>
      <p:sp>
        <p:nvSpPr>
          <p:cNvPr id="614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DC1FD-B63E-4733-978B-82A47A87099C}" type="slidenum">
              <a:rPr lang="en-US"/>
              <a:pPr/>
              <a:t>9</a:t>
            </a:fld>
            <a:endParaRPr lang="en-US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8372" y="1870496"/>
            <a:ext cx="8897129" cy="204589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inch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= 15.4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0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santimetre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= 39.116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 eaLnBrk="1" hangingPunct="1"/>
            <a:endParaRPr lang="tr-TR" sz="2000" dirty="0" smtClean="0">
              <a:latin typeface="Courier New" pitchFamily="49" charset="0"/>
            </a:endParaRPr>
          </a:p>
          <a:p>
            <a:pPr eaLnBrk="1" hangingPunct="1"/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0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.Write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"{0} inch {1}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santimetre</a:t>
            </a:r>
            <a:r>
              <a:rPr lang="en-US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eder"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,inch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2000" dirty="0" err="1" smtClean="0">
                <a:latin typeface="Consolas"/>
                <a:ea typeface="Calibri"/>
                <a:cs typeface="Times New Roman"/>
              </a:rPr>
              <a:t>santimetre</a:t>
            </a:r>
            <a:r>
              <a:rPr lang="en-US" sz="20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latin typeface="Verdana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93644" y="3860041"/>
            <a:ext cx="3786996" cy="1100664"/>
            <a:chOff x="1132" y="2274"/>
            <a:chExt cx="2064" cy="385"/>
          </a:xfrm>
        </p:grpSpPr>
        <p:sp>
          <p:nvSpPr>
            <p:cNvPr id="6155" name="AutoShape 5"/>
            <p:cNvSpPr>
              <a:spLocks/>
            </p:cNvSpPr>
            <p:nvPr/>
          </p:nvSpPr>
          <p:spPr bwMode="auto">
            <a:xfrm rot="16200000">
              <a:off x="2092" y="131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6" name="Text Box 6"/>
            <p:cNvSpPr txBox="1">
              <a:spLocks noChangeArrowheads="1"/>
            </p:cNvSpPr>
            <p:nvPr/>
          </p:nvSpPr>
          <p:spPr bwMode="auto">
            <a:xfrm>
              <a:off x="1574" y="2426"/>
              <a:ext cx="11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Format </a:t>
              </a:r>
              <a:r>
                <a:rPr lang="tr-TR" b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584719" y="3862260"/>
            <a:ext cx="2087592" cy="1026290"/>
            <a:chOff x="3456" y="2160"/>
            <a:chExt cx="1776" cy="390"/>
          </a:xfrm>
        </p:grpSpPr>
        <p:sp>
          <p:nvSpPr>
            <p:cNvPr id="6153" name="AutoShape 8"/>
            <p:cNvSpPr>
              <a:spLocks/>
            </p:cNvSpPr>
            <p:nvPr/>
          </p:nvSpPr>
          <p:spPr bwMode="auto">
            <a:xfrm rot="-5400000">
              <a:off x="4272" y="1344"/>
              <a:ext cx="144" cy="1776"/>
            </a:xfrm>
            <a:prstGeom prst="leftBrace">
              <a:avLst>
                <a:gd name="adj1" fmla="val 102778"/>
                <a:gd name="adj2" fmla="val 50000"/>
              </a:avLst>
            </a:prstGeom>
            <a:noFill/>
            <a:ln w="2857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53289" name="Text Box 9"/>
            <p:cNvSpPr txBox="1">
              <a:spLocks noChangeArrowheads="1"/>
            </p:cNvSpPr>
            <p:nvPr/>
          </p:nvSpPr>
          <p:spPr bwMode="auto">
            <a:xfrm>
              <a:off x="3504" y="2304"/>
              <a:ext cx="1725" cy="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değişkenler /</a:t>
              </a:r>
            </a:p>
            <a:p>
              <a:pPr eaLnBrk="1" hangingPunct="1">
                <a:defRPr/>
              </a:pPr>
              <a:r>
                <a:rPr lang="tr-TR" b="1" dirty="0" smtClean="0">
                  <a:solidFill>
                    <a:srgbClr val="0099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</a:rPr>
                <a:t> ifadeler kısmı</a:t>
              </a:r>
              <a:endParaRPr lang="en-US" b="1" dirty="0">
                <a:solidFill>
                  <a:srgbClr val="00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endParaRPr>
            </a:p>
          </p:txBody>
        </p:sp>
      </p:grpSp>
      <p:sp>
        <p:nvSpPr>
          <p:cNvPr id="353290" name="AutoShape 10"/>
          <p:cNvSpPr>
            <a:spLocks/>
          </p:cNvSpPr>
          <p:nvPr/>
        </p:nvSpPr>
        <p:spPr bwMode="auto">
          <a:xfrm rot="5400000">
            <a:off x="4326015" y="988012"/>
            <a:ext cx="509724" cy="4279036"/>
          </a:xfrm>
          <a:prstGeom prst="leftBracket">
            <a:avLst>
              <a:gd name="adj" fmla="val 72921"/>
            </a:avLst>
          </a:prstGeom>
          <a:noFill/>
          <a:ln w="28575" cap="rnd">
            <a:solidFill>
              <a:srgbClr val="CC33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3291" name="AutoShape 11"/>
          <p:cNvSpPr>
            <a:spLocks/>
          </p:cNvSpPr>
          <p:nvPr/>
        </p:nvSpPr>
        <p:spPr bwMode="auto">
          <a:xfrm rot="5400000">
            <a:off x="5491048" y="918637"/>
            <a:ext cx="674702" cy="4164044"/>
          </a:xfrm>
          <a:prstGeom prst="leftBracket">
            <a:avLst>
              <a:gd name="adj" fmla="val 59708"/>
            </a:avLst>
          </a:prstGeom>
          <a:noFill/>
          <a:ln w="28575" cap="rnd">
            <a:solidFill>
              <a:srgbClr val="009900"/>
            </a:solidFill>
            <a:prstDash val="sysDot"/>
            <a:miter lim="800000"/>
            <a:headEnd/>
            <a:tailEnd type="stealth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222670" y="4999306"/>
            <a:ext cx="8659813" cy="492443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 lIns="137160" tIns="91440" rIns="137160" bIns="91440">
            <a:spAutoFit/>
          </a:bodyPr>
          <a:lstStyle/>
          <a:p>
            <a:pPr eaLnBrk="1" hangingPunct="1"/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1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5.4 </a:t>
            </a:r>
            <a:r>
              <a:rPr lang="tr-TR" sz="2000" b="1" dirty="0" err="1" smtClean="0">
                <a:solidFill>
                  <a:schemeClr val="bg1"/>
                </a:solidFill>
                <a:latin typeface="Courier New" pitchFamily="49" charset="0"/>
              </a:rPr>
              <a:t>inch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39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</a:rPr>
              <a:t>116 </a:t>
            </a:r>
            <a:r>
              <a:rPr lang="tr-TR" sz="2000" b="1" dirty="0" smtClean="0">
                <a:solidFill>
                  <a:schemeClr val="bg1"/>
                </a:solidFill>
                <a:latin typeface="Courier New" pitchFamily="49" charset="0"/>
              </a:rPr>
              <a:t>santimetre eder</a:t>
            </a:r>
            <a:endParaRPr lang="en-US" sz="2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90" grpId="0" animBg="1"/>
      <p:bldP spid="353291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5886</TotalTime>
  <Words>1760</Words>
  <Application>Microsoft Office PowerPoint</Application>
  <PresentationFormat>Ekran Gösterisi (4:3)</PresentationFormat>
  <Paragraphs>512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2" baseType="lpstr">
      <vt:lpstr>Arial Unicode MS</vt:lpstr>
      <vt:lpstr>Arial</vt:lpstr>
      <vt:lpstr>Calibri</vt:lpstr>
      <vt:lpstr>Comic Sans MS</vt:lpstr>
      <vt:lpstr>Consolas</vt:lpstr>
      <vt:lpstr>Courier New</vt:lpstr>
      <vt:lpstr>Segoe UI</vt:lpstr>
      <vt:lpstr>Times New Roman</vt:lpstr>
      <vt:lpstr>Verdana</vt:lpstr>
      <vt:lpstr>Wingdings</vt:lpstr>
      <vt:lpstr>Blank Presentation</vt:lpstr>
      <vt:lpstr>PROGRAMLAMA - I</vt:lpstr>
      <vt:lpstr>Konular</vt:lpstr>
      <vt:lpstr>Input/Output Kütüphanesi</vt:lpstr>
      <vt:lpstr>Klavye Input/ Monitör Output</vt:lpstr>
      <vt:lpstr>Output Fonksiyonları</vt:lpstr>
      <vt:lpstr>Input Fonksiyonları</vt:lpstr>
      <vt:lpstr>İlk C# programının Çalışması</vt:lpstr>
      <vt:lpstr>Write/WriteLine Fonksiyonu</vt:lpstr>
      <vt:lpstr>Write/WriteLine Fonksiyonu</vt:lpstr>
      <vt:lpstr>Write/WriteLine Fonksiyonu</vt:lpstr>
      <vt:lpstr>Write/WriteLine Fonksiyonu</vt:lpstr>
      <vt:lpstr>Biçimlendirme Kuralı</vt:lpstr>
      <vt:lpstr>Hizalama </vt:lpstr>
      <vt:lpstr>Sayı Biçimlendirme</vt:lpstr>
      <vt:lpstr>Özel Sayı Biçimlendirme</vt:lpstr>
      <vt:lpstr>Tarih biçimlendirme</vt:lpstr>
      <vt:lpstr>Tarih Biçimlendirme</vt:lpstr>
      <vt:lpstr>Özel Tarih Biçimlendirme</vt:lpstr>
      <vt:lpstr>Console.Write örnekleri</vt:lpstr>
      <vt:lpstr>Console.Write Örnekleri</vt:lpstr>
      <vt:lpstr>Console.Write Örnekleri</vt:lpstr>
      <vt:lpstr>String Birleştirme</vt:lpstr>
      <vt:lpstr>ToString()</vt:lpstr>
      <vt:lpstr>Console.ReadLine() Fonksiyonu</vt:lpstr>
      <vt:lpstr>Örnek C# Program(2)</vt:lpstr>
      <vt:lpstr>PowerPoint Sunusu</vt:lpstr>
      <vt:lpstr>Tip Dönüştürmede çıkabilecek hatalar hakkında:</vt:lpstr>
      <vt:lpstr>tip.TryParse()</vt:lpstr>
      <vt:lpstr>TryParse örnek:</vt:lpstr>
      <vt:lpstr>using ile takma isim kullanma 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820</cp:revision>
  <dcterms:created xsi:type="dcterms:W3CDTF">1999-11-19T17:16:32Z</dcterms:created>
  <dcterms:modified xsi:type="dcterms:W3CDTF">2015-09-30T18:14:35Z</dcterms:modified>
</cp:coreProperties>
</file>