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18" r:id="rId2"/>
    <p:sldId id="417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FFCC"/>
    <a:srgbClr val="FFCC00"/>
    <a:srgbClr val="FFFF99"/>
    <a:srgbClr val="003399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Orta Stil 1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10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B01EDF-C221-42D7-8BFD-E6DEAE633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9460A1-6B4A-41E8-8270-2E9B306C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D135-4232-4CF4-8E7C-701300558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DC703-819F-49F6-81D8-16BA3FAD5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2BB77-BF2B-4DBD-8099-86A7DCC2A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685800" y="949325"/>
            <a:ext cx="7772400" cy="5146675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2125-F0AF-4723-9E52-8D615CB4B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880CF-D436-43AA-8FBF-AEDDF00FB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EC912-98D9-4883-9C66-C51B60CD2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D77ED-575D-4AA2-AAD3-D61627E5A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4A68-EDCD-4B65-AB6B-C8749841B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14C47-96EF-4534-8D08-7276DAF1C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51A56-EC1D-474B-A06F-F88D9015D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1C270-B277-4FED-9C3A-EE9A3A6D8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477-2080-4358-A403-B1BB066FE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8BAA7-EF00-4F22-9C8D-6C724254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BD278-C561-4C34-9D5C-5D1901FA2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22284F4-BBC1-4D2B-ACFC-8FFD57B66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9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C7EF83-3E06-4AB3-AB56-16870A6ED07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96863"/>
            <a:ext cx="7839075" cy="542925"/>
          </a:xfrm>
        </p:spPr>
        <p:txBody>
          <a:bodyPr/>
          <a:lstStyle/>
          <a:p>
            <a:r>
              <a:rPr lang="tr-TR" smtClean="0"/>
              <a:t>Atama Operatörü</a:t>
            </a:r>
            <a:endParaRPr 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077913"/>
            <a:ext cx="8189913" cy="3309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Bir değeri bir değişkene atar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</a:t>
            </a:r>
            <a:r>
              <a:rPr lang="tr-TR" dirty="0" smtClean="0"/>
              <a:t>de </a:t>
            </a:r>
            <a:r>
              <a:rPr lang="tr-TR" dirty="0" smtClean="0">
                <a:solidFill>
                  <a:srgbClr val="C00000"/>
                </a:solidFill>
              </a:rPr>
              <a:t>=</a:t>
            </a:r>
            <a:r>
              <a:rPr lang="tr-TR" dirty="0" smtClean="0"/>
              <a:t> ile </a:t>
            </a:r>
            <a:r>
              <a:rPr lang="tr-TR" dirty="0" err="1" smtClean="0"/>
              <a:t>gösterililr</a:t>
            </a:r>
            <a:r>
              <a:rPr lang="tr-TR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Atama operatörü kullanım şekli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900" b="1" dirty="0" smtClean="0">
                <a:solidFill>
                  <a:schemeClr val="accent2"/>
                </a:solidFill>
                <a:latin typeface="Courier New" pitchFamily="49" charset="0"/>
              </a:rPr>
              <a:t>değişken</a:t>
            </a:r>
            <a:r>
              <a:rPr lang="en-US" sz="2900" b="1" dirty="0" smtClean="0">
                <a:latin typeface="Courier New" pitchFamily="49" charset="0"/>
              </a:rPr>
              <a:t> = </a:t>
            </a:r>
            <a:r>
              <a:rPr lang="tr-TR" sz="2900" b="1" dirty="0" smtClean="0">
                <a:solidFill>
                  <a:schemeClr val="accent2"/>
                </a:solidFill>
                <a:latin typeface="Courier New" pitchFamily="49" charset="0"/>
              </a:rPr>
              <a:t>ifade;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9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Örnekler </a:t>
            </a:r>
            <a:r>
              <a:rPr lang="en-US" dirty="0" smtClean="0"/>
              <a:t>:</a:t>
            </a:r>
            <a:endParaRPr lang="en-US" sz="3600" dirty="0" smtClean="0"/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1700213" y="4664075"/>
            <a:ext cx="5959475" cy="1196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/>
            <a:r>
              <a:rPr lang="en-US" sz="2400" b="1" dirty="0">
                <a:latin typeface="Courier New" pitchFamily="49" charset="0"/>
              </a:rPr>
              <a:t>x = 17;</a:t>
            </a:r>
          </a:p>
          <a:p>
            <a:pPr marL="342900" indent="-342900" algn="l" eaLnBrk="1" hangingPunct="1"/>
            <a:r>
              <a:rPr lang="tr-TR" sz="2400" b="1" dirty="0">
                <a:latin typeface="Courier New" pitchFamily="49" charset="0"/>
              </a:rPr>
              <a:t>alan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tr-TR" sz="2400" b="1" dirty="0">
                <a:latin typeface="Courier New" pitchFamily="49" charset="0"/>
              </a:rPr>
              <a:t>kenar</a:t>
            </a:r>
            <a:r>
              <a:rPr lang="en-US" sz="2400" b="1" dirty="0">
                <a:latin typeface="Courier New" pitchFamily="49" charset="0"/>
              </a:rPr>
              <a:t> * </a:t>
            </a:r>
            <a:r>
              <a:rPr lang="tr-TR" sz="2400" b="1" dirty="0">
                <a:latin typeface="Courier New" pitchFamily="49" charset="0"/>
              </a:rPr>
              <a:t>kenar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marL="342900" indent="-342900" algn="l" eaLnBrk="1" hangingPunct="1"/>
            <a:r>
              <a:rPr lang="tr-TR" sz="2400" b="1" dirty="0">
                <a:latin typeface="Courier New" pitchFamily="49" charset="0"/>
              </a:rPr>
              <a:t>toplam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tr-TR" sz="2400" b="1" dirty="0">
                <a:latin typeface="Courier New" pitchFamily="49" charset="0"/>
              </a:rPr>
              <a:t>toplam</a:t>
            </a:r>
            <a:r>
              <a:rPr lang="en-US" sz="2400" b="1" dirty="0">
                <a:latin typeface="Courier New" pitchFamily="49" charset="0"/>
              </a:rPr>
              <a:t> + data;</a:t>
            </a:r>
          </a:p>
        </p:txBody>
      </p:sp>
    </p:spTree>
    <p:extLst>
      <p:ext uri="{BB962C8B-B14F-4D97-AF65-F5344CB8AC3E}">
        <p14:creationId xmlns:p14="http://schemas.microsoft.com/office/powerpoint/2010/main" val="3203115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1B5A9-34D8-4A6F-98D9-2C4BD483743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52400"/>
            <a:ext cx="8545513" cy="684362"/>
          </a:xfrm>
        </p:spPr>
        <p:txBody>
          <a:bodyPr/>
          <a:lstStyle/>
          <a:p>
            <a:r>
              <a:rPr lang="tr-TR" dirty="0" smtClean="0"/>
              <a:t>Atama operatörü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914401"/>
            <a:ext cx="8621713" cy="1951038"/>
          </a:xfrm>
        </p:spPr>
        <p:txBody>
          <a:bodyPr/>
          <a:lstStyle/>
          <a:p>
            <a:r>
              <a:rPr lang="tr-TR" dirty="0" smtClean="0"/>
              <a:t>Her zaman sağ tarafı sol tarafa atar.</a:t>
            </a:r>
          </a:p>
          <a:p>
            <a:r>
              <a:rPr lang="tr-TR" dirty="0" smtClean="0"/>
              <a:t>Atama operatörünün sol tarafı; </a:t>
            </a:r>
          </a:p>
          <a:p>
            <a:pPr lvl="1"/>
            <a:r>
              <a:rPr lang="tr-TR" dirty="0" smtClean="0"/>
              <a:t>Değiştirilebilir,</a:t>
            </a:r>
          </a:p>
          <a:p>
            <a:pPr lvl="1"/>
            <a:r>
              <a:rPr lang="tr-TR" dirty="0" smtClean="0"/>
              <a:t>Değer atanabilir,</a:t>
            </a:r>
          </a:p>
          <a:p>
            <a:pPr lvl="1"/>
            <a:r>
              <a:rPr lang="tr-TR" dirty="0" smtClean="0"/>
              <a:t>Çağrılabilir olmalıdır</a:t>
            </a:r>
            <a:r>
              <a:rPr lang="tr-TR" sz="2800" dirty="0" smtClean="0"/>
              <a:t>.</a:t>
            </a:r>
            <a:endParaRPr lang="en-US" sz="2800" dirty="0" smtClean="0">
              <a:solidFill>
                <a:srgbClr val="CC3300"/>
              </a:solidFill>
            </a:endParaRP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1112987" y="3431637"/>
            <a:ext cx="6477000" cy="8302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/>
            <a:r>
              <a:rPr lang="tr-TR" sz="2400" b="1" dirty="0">
                <a:latin typeface="Courier New" pitchFamily="49" charset="0"/>
              </a:rPr>
              <a:t>alan</a:t>
            </a:r>
            <a:r>
              <a:rPr lang="en-US" sz="2400" b="1" dirty="0">
                <a:latin typeface="Courier New" pitchFamily="49" charset="0"/>
              </a:rPr>
              <a:t> = 45;</a:t>
            </a:r>
          </a:p>
          <a:p>
            <a:pPr marL="342900" indent="-342900" algn="l" eaLnBrk="1" hangingPunct="1"/>
            <a:r>
              <a:rPr lang="tr-TR" sz="2400" b="1" dirty="0" smtClean="0">
                <a:latin typeface="Courier New" pitchFamily="49" charset="0"/>
              </a:rPr>
              <a:t>benim_uzun_</a:t>
            </a:r>
            <a:r>
              <a:rPr lang="tr-TR" sz="2400" b="1" dirty="0" err="1" smtClean="0">
                <a:latin typeface="Courier New" pitchFamily="49" charset="0"/>
              </a:rPr>
              <a:t>degiskenim</a:t>
            </a:r>
            <a:r>
              <a:rPr lang="tr-TR" sz="2400" b="1" dirty="0" smtClean="0">
                <a:latin typeface="Courier New" pitchFamily="49" charset="0"/>
              </a:rPr>
              <a:t>_123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 </a:t>
            </a:r>
            <a:r>
              <a:rPr lang="en-US" sz="2400" b="1" dirty="0" err="1">
                <a:latin typeface="Courier New" pitchFamily="49" charset="0"/>
              </a:rPr>
              <a:t>a+b+c</a:t>
            </a:r>
            <a:r>
              <a:rPr lang="en-US" sz="2400" b="1" dirty="0">
                <a:latin typeface="Courier New" pitchFamily="49" charset="0"/>
              </a:rPr>
              <a:t>;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478736" y="4356280"/>
            <a:ext cx="7949272" cy="46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800" dirty="0" smtClean="0">
                <a:solidFill>
                  <a:srgbClr val="FF0000"/>
                </a:solidFill>
                <a:latin typeface="Comic Sans MS" pitchFamily="66" charset="0"/>
              </a:rPr>
              <a:t>Aşağıdakiler birer atama ifadesi olamazlar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en-US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1223963" y="4921250"/>
            <a:ext cx="5373687" cy="15621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/>
            <a:r>
              <a:rPr lang="en-US" sz="2400" b="1" dirty="0">
                <a:latin typeface="Courier New" pitchFamily="49" charset="0"/>
              </a:rPr>
              <a:t>25 = ...;     </a:t>
            </a:r>
            <a:r>
              <a:rPr lang="en-US" sz="2400" b="1" dirty="0" smtClean="0">
                <a:latin typeface="Courier New" pitchFamily="49" charset="0"/>
              </a:rPr>
              <a:t>/</a:t>
            </a:r>
            <a:r>
              <a:rPr lang="tr-TR" sz="2400" b="1" dirty="0" smtClean="0">
                <a:latin typeface="Courier New" pitchFamily="49" charset="0"/>
              </a:rPr>
              <a:t>/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error</a:t>
            </a:r>
            <a:r>
              <a:rPr lang="en-US" sz="2400" b="1" dirty="0">
                <a:latin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sz="2400" b="1" dirty="0" smtClean="0">
                <a:latin typeface="Courier New" pitchFamily="49" charset="0"/>
              </a:rPr>
              <a:t>b – 5 = ...;  /</a:t>
            </a:r>
            <a:r>
              <a:rPr lang="tr-TR" sz="2400" b="1" dirty="0" smtClean="0">
                <a:latin typeface="Courier New" pitchFamily="49" charset="0"/>
              </a:rPr>
              <a:t>/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error</a:t>
            </a:r>
            <a:r>
              <a:rPr lang="en-US" sz="2400" b="1" dirty="0" smtClean="0">
                <a:latin typeface="Courier New" pitchFamily="49" charset="0"/>
              </a:rPr>
              <a:t> </a:t>
            </a:r>
          </a:p>
          <a:p>
            <a:pPr marL="342900" indent="-342900" algn="l" eaLnBrk="1" hangingPunct="1"/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x) = ...;    </a:t>
            </a:r>
            <a:r>
              <a:rPr lang="en-US" sz="2400" b="1" dirty="0" smtClean="0">
                <a:latin typeface="Courier New" pitchFamily="49" charset="0"/>
              </a:rPr>
              <a:t>/</a:t>
            </a:r>
            <a:r>
              <a:rPr lang="tr-TR" sz="2400" b="1" dirty="0" smtClean="0">
                <a:latin typeface="Courier New" pitchFamily="49" charset="0"/>
              </a:rPr>
              <a:t>/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error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marL="342900" indent="-342900" algn="l" eaLnBrk="1" hangingPunct="1"/>
            <a:r>
              <a:rPr lang="en-US" sz="2400" b="1" dirty="0">
                <a:latin typeface="Courier New" pitchFamily="49" charset="0"/>
              </a:rPr>
              <a:t>n * 2 = ...;  </a:t>
            </a:r>
            <a:r>
              <a:rPr lang="en-US" sz="2400" b="1" dirty="0" smtClean="0">
                <a:latin typeface="Courier New" pitchFamily="49" charset="0"/>
              </a:rPr>
              <a:t>/</a:t>
            </a:r>
            <a:r>
              <a:rPr lang="tr-TR" sz="2400" b="1" dirty="0" smtClean="0">
                <a:latin typeface="Courier New" pitchFamily="49" charset="0"/>
              </a:rPr>
              <a:t>/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error</a:t>
            </a: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050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  <p:bldP spid="377861" grpId="0"/>
      <p:bldP spid="3778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1ED10D-3119-482D-BF2A-D0447B65CB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65125"/>
            <a:ext cx="8450263" cy="727075"/>
          </a:xfrm>
        </p:spPr>
        <p:txBody>
          <a:bodyPr/>
          <a:lstStyle/>
          <a:p>
            <a:r>
              <a:rPr lang="tr-TR" smtClean="0"/>
              <a:t>Çoklu Atamalar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338263"/>
            <a:ext cx="8515350" cy="1090612"/>
          </a:xfrm>
        </p:spPr>
        <p:txBody>
          <a:bodyPr/>
          <a:lstStyle/>
          <a:p>
            <a:r>
              <a:rPr lang="tr-TR" dirty="0" smtClean="0"/>
              <a:t>Bir satırda birden fazla atama yapılabilir</a:t>
            </a:r>
            <a:endParaRPr lang="en-US" dirty="0" smtClean="0"/>
          </a:p>
          <a:p>
            <a:pPr lvl="1"/>
            <a:r>
              <a:rPr lang="tr-TR" dirty="0" smtClean="0"/>
              <a:t>Fakat kodun anlaşılırlığını zorlaştırabilir!</a:t>
            </a:r>
            <a:endParaRPr lang="en-US" dirty="0" smtClean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40279" y="2642794"/>
            <a:ext cx="751360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 = 5, b = 6, c;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tanesini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boş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ç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iyoruz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40280" y="3299745"/>
            <a:ext cx="751360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a, b, c;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 = b = c = 6;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OK.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kullanılabilir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40279" y="4323901"/>
            <a:ext cx="753086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 = b = 3;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Syntax error, b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tanımlanmamış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88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  <p:bldP spid="215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216DA-1A08-442C-B140-3EEF9CB0626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07975"/>
            <a:ext cx="7945437" cy="717550"/>
          </a:xfrm>
        </p:spPr>
        <p:txBody>
          <a:bodyPr/>
          <a:lstStyle/>
          <a:p>
            <a:r>
              <a:rPr lang="tr-TR" dirty="0" smtClean="0"/>
              <a:t>Tekli</a:t>
            </a:r>
            <a:r>
              <a:rPr lang="en-US" dirty="0" smtClean="0"/>
              <a:t> </a:t>
            </a:r>
            <a:r>
              <a:rPr lang="tr-TR" dirty="0" smtClean="0"/>
              <a:t>Operatörler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3299" y="1153238"/>
            <a:ext cx="4140478" cy="1387943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sz="2400" b="1" dirty="0" smtClean="0">
                <a:latin typeface="Consolas"/>
                <a:ea typeface="Calibri"/>
                <a:cs typeface="Times New Roman"/>
              </a:rPr>
              <a:t> = ++a; </a:t>
            </a:r>
            <a:endParaRPr lang="tr-TR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444500" lvl="1">
              <a:lnSpc>
                <a:spcPct val="115000"/>
              </a:lnSpc>
            </a:pPr>
            <a:r>
              <a:rPr lang="en-US" sz="2000" dirty="0" err="1"/>
              <a:t>önce</a:t>
            </a:r>
            <a:r>
              <a:rPr lang="en-US" sz="2000" dirty="0"/>
              <a:t> </a:t>
            </a:r>
            <a:r>
              <a:rPr lang="en-US" sz="2000" dirty="0" err="1"/>
              <a:t>arttırılır</a:t>
            </a:r>
            <a:r>
              <a:rPr lang="en-US" sz="2000" dirty="0"/>
              <a:t>, </a:t>
            </a:r>
            <a:r>
              <a:rPr lang="en-US" sz="2000" dirty="0" err="1"/>
              <a:t>sonra</a:t>
            </a:r>
            <a:r>
              <a:rPr lang="en-US" sz="2000" dirty="0"/>
              <a:t> </a:t>
            </a:r>
            <a:r>
              <a:rPr lang="en-US" sz="2000" dirty="0" err="1"/>
              <a:t>atanır</a:t>
            </a:r>
            <a:endParaRPr lang="en-US" sz="2000" dirty="0"/>
          </a:p>
          <a:p>
            <a:pPr marL="444500" lvl="1"/>
            <a:r>
              <a:rPr lang="tr-TR" sz="2000" dirty="0" smtClean="0"/>
              <a:t>Aşağıdakine denktir</a:t>
            </a:r>
            <a:r>
              <a:rPr lang="en-US" sz="2000" dirty="0" smtClean="0"/>
              <a:t>: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236002" y="2552503"/>
            <a:ext cx="2070100" cy="650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a = a+1;</a:t>
            </a:r>
          </a:p>
          <a:p>
            <a:pPr marL="342900" indent="-342900" algn="l" eaLnBrk="1" hangingPunct="1"/>
            <a:r>
              <a:rPr lang="en-US" b="1" dirty="0" err="1">
                <a:latin typeface="Courier New" pitchFamily="49" charset="0"/>
              </a:rPr>
              <a:t>sonuc</a:t>
            </a:r>
            <a:r>
              <a:rPr lang="en-US" b="1" dirty="0">
                <a:latin typeface="Courier New" pitchFamily="49" charset="0"/>
              </a:rPr>
              <a:t> = a;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93299" y="3526209"/>
            <a:ext cx="4183008" cy="133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400" b="1" dirty="0" err="1">
                <a:latin typeface="Consolas"/>
                <a:ea typeface="Calibri"/>
                <a:cs typeface="Times New Roman"/>
              </a:rPr>
              <a:t>sonuc</a:t>
            </a:r>
            <a:r>
              <a:rPr lang="en-US" sz="2400" b="1" dirty="0">
                <a:latin typeface="Consolas"/>
                <a:ea typeface="Calibri"/>
                <a:cs typeface="Times New Roman"/>
              </a:rPr>
              <a:t> = --a;</a:t>
            </a:r>
            <a:r>
              <a:rPr lang="en-US" sz="2400" b="1" dirty="0">
                <a:latin typeface="Comic Sans MS" pitchFamily="66" charset="0"/>
              </a:rPr>
              <a:t>  </a:t>
            </a:r>
            <a:endParaRPr lang="tr-TR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542925" lvl="1" indent="-255588">
              <a:spcBef>
                <a:spcPct val="20000"/>
              </a:spcBef>
              <a:buFontTx/>
              <a:buChar char="–"/>
              <a:tabLst>
                <a:tab pos="446088" algn="l"/>
              </a:tabLst>
              <a:defRPr/>
            </a:pPr>
            <a:r>
              <a:rPr lang="tr-TR" sz="2000" dirty="0">
                <a:latin typeface="+mn-lt"/>
              </a:rPr>
              <a:t>önce eksiltilir</a:t>
            </a:r>
            <a:r>
              <a:rPr lang="en-US" sz="2000" dirty="0">
                <a:latin typeface="+mn-lt"/>
              </a:rPr>
              <a:t>, </a:t>
            </a:r>
            <a:r>
              <a:rPr lang="tr-TR" sz="2000" dirty="0">
                <a:latin typeface="+mn-lt"/>
              </a:rPr>
              <a:t>sonra atanır</a:t>
            </a:r>
            <a:endParaRPr lang="en-US" sz="2000" dirty="0">
              <a:latin typeface="+mn-lt"/>
            </a:endParaRPr>
          </a:p>
          <a:p>
            <a:pPr marL="542925" lvl="1" indent="-255588" algn="l">
              <a:spcBef>
                <a:spcPct val="20000"/>
              </a:spcBef>
              <a:buFontTx/>
              <a:buChar char="–"/>
              <a:tabLst>
                <a:tab pos="446088" algn="l"/>
              </a:tabLst>
              <a:defRPr/>
            </a:pPr>
            <a:r>
              <a:rPr lang="tr-TR" sz="2000" dirty="0">
                <a:latin typeface="+mn-lt"/>
              </a:rPr>
              <a:t>Aşağıdakine denktir</a:t>
            </a:r>
            <a:r>
              <a:rPr lang="en-US" sz="2000" dirty="0">
                <a:latin typeface="+mn-lt"/>
              </a:rPr>
              <a:t>: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097681" y="4851421"/>
            <a:ext cx="2070100" cy="650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a = a-1;</a:t>
            </a:r>
          </a:p>
          <a:p>
            <a:pPr marL="342900" indent="-342900" algn="l" eaLnBrk="1" hangingPunct="1"/>
            <a:r>
              <a:rPr lang="en-US" b="1" dirty="0" err="1">
                <a:latin typeface="Courier New" pitchFamily="49" charset="0"/>
              </a:rPr>
              <a:t>sonuc</a:t>
            </a:r>
            <a:r>
              <a:rPr lang="en-US" b="1" dirty="0">
                <a:latin typeface="Courier New" pitchFamily="49" charset="0"/>
              </a:rPr>
              <a:t> = a;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19988" y="1117793"/>
            <a:ext cx="4140478" cy="138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sz="2400" b="1" dirty="0" smtClean="0">
                <a:latin typeface="Consolas"/>
                <a:ea typeface="Calibri"/>
                <a:cs typeface="Times New Roman"/>
              </a:rPr>
              <a:t> = a</a:t>
            </a:r>
            <a:r>
              <a:rPr lang="tr-TR" sz="2400" b="1" dirty="0" smtClean="0">
                <a:latin typeface="Consolas"/>
                <a:ea typeface="Calibri"/>
                <a:cs typeface="Times New Roman"/>
              </a:rPr>
              <a:t>++</a:t>
            </a:r>
            <a:r>
              <a:rPr lang="en-US" sz="2400" b="1" dirty="0" smtClean="0">
                <a:latin typeface="Consolas"/>
                <a:ea typeface="Calibri"/>
                <a:cs typeface="Times New Roman"/>
              </a:rPr>
              <a:t>; </a:t>
            </a:r>
            <a:endParaRPr lang="tr-TR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444500" lvl="1">
              <a:lnSpc>
                <a:spcPct val="115000"/>
              </a:lnSpc>
            </a:pPr>
            <a:r>
              <a:rPr lang="en-US" sz="2000" dirty="0" err="1" smtClean="0"/>
              <a:t>önce</a:t>
            </a:r>
            <a:r>
              <a:rPr lang="en-US" sz="2000" dirty="0" smtClean="0"/>
              <a:t> </a:t>
            </a:r>
            <a:r>
              <a:rPr lang="tr-TR" sz="2000" dirty="0" smtClean="0"/>
              <a:t>atanır</a:t>
            </a:r>
            <a:r>
              <a:rPr lang="en-US" sz="2000" dirty="0" smtClean="0"/>
              <a:t>, </a:t>
            </a:r>
            <a:r>
              <a:rPr lang="en-US" sz="2000" dirty="0" err="1" smtClean="0"/>
              <a:t>sonra</a:t>
            </a:r>
            <a:r>
              <a:rPr lang="en-US" sz="2000" dirty="0" smtClean="0"/>
              <a:t> </a:t>
            </a:r>
            <a:r>
              <a:rPr lang="tr-TR" sz="2000" dirty="0" smtClean="0"/>
              <a:t>arttırılır</a:t>
            </a:r>
            <a:endParaRPr lang="en-US" sz="2000" dirty="0" smtClean="0"/>
          </a:p>
          <a:p>
            <a:pPr marL="444500" lvl="1"/>
            <a:r>
              <a:rPr lang="tr-TR" sz="2000" dirty="0" smtClean="0"/>
              <a:t>Aşağıdakine denktir</a:t>
            </a:r>
            <a:r>
              <a:rPr lang="en-US" sz="2000" dirty="0" smtClean="0"/>
              <a:t>: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662691" y="2517058"/>
            <a:ext cx="2070100" cy="64633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 err="1">
                <a:latin typeface="Courier New" pitchFamily="49" charset="0"/>
              </a:rPr>
              <a:t>sonuc</a:t>
            </a:r>
            <a:r>
              <a:rPr lang="en-US" b="1" dirty="0">
                <a:latin typeface="Courier New" pitchFamily="49" charset="0"/>
              </a:rPr>
              <a:t> = a;</a:t>
            </a: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= a+1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719988" y="3526209"/>
            <a:ext cx="4183008" cy="133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dirty="0" err="1">
                <a:latin typeface="Consolas"/>
                <a:ea typeface="Calibri"/>
                <a:cs typeface="Times New Roman"/>
              </a:rPr>
              <a:t>sonuc</a:t>
            </a:r>
            <a:r>
              <a:rPr lang="en-US" sz="2400" b="1" dirty="0">
                <a:latin typeface="Consolas"/>
                <a:ea typeface="Calibri"/>
                <a:cs typeface="Times New Roman"/>
              </a:rPr>
              <a:t> = </a:t>
            </a:r>
            <a:r>
              <a:rPr lang="en-US" sz="2400" b="1" dirty="0" smtClean="0">
                <a:latin typeface="Consolas"/>
                <a:ea typeface="Calibri"/>
                <a:cs typeface="Times New Roman"/>
              </a:rPr>
              <a:t>a</a:t>
            </a:r>
            <a:r>
              <a:rPr lang="tr-TR" sz="2400" b="1" dirty="0">
                <a:latin typeface="Consolas"/>
                <a:ea typeface="Calibri"/>
                <a:cs typeface="Times New Roman"/>
              </a:rPr>
              <a:t>--</a:t>
            </a:r>
            <a:r>
              <a:rPr lang="en-US" sz="2400" b="1" dirty="0" smtClean="0">
                <a:latin typeface="Consolas"/>
                <a:ea typeface="Calibri"/>
                <a:cs typeface="Times New Roman"/>
              </a:rPr>
              <a:t>;</a:t>
            </a:r>
            <a:r>
              <a:rPr lang="en-US" sz="2400" b="1" dirty="0" smtClean="0">
                <a:latin typeface="Comic Sans MS" pitchFamily="66" charset="0"/>
              </a:rPr>
              <a:t>  </a:t>
            </a:r>
            <a:endParaRPr lang="tr-TR" sz="20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542925" lvl="1" indent="-255588">
              <a:spcBef>
                <a:spcPct val="20000"/>
              </a:spcBef>
              <a:buFontTx/>
              <a:buChar char="–"/>
              <a:tabLst>
                <a:tab pos="446088" algn="l"/>
              </a:tabLst>
              <a:defRPr/>
            </a:pPr>
            <a:r>
              <a:rPr lang="tr-TR" sz="2000" dirty="0">
                <a:latin typeface="+mn-lt"/>
              </a:rPr>
              <a:t>önce </a:t>
            </a:r>
            <a:r>
              <a:rPr lang="tr-TR" sz="2000" dirty="0" smtClean="0">
                <a:latin typeface="+mn-lt"/>
              </a:rPr>
              <a:t>atanır</a:t>
            </a:r>
            <a:r>
              <a:rPr lang="en-US" sz="2000" dirty="0" smtClean="0">
                <a:latin typeface="+mn-lt"/>
              </a:rPr>
              <a:t>, </a:t>
            </a:r>
            <a:r>
              <a:rPr lang="tr-TR" sz="2000" dirty="0">
                <a:latin typeface="+mn-lt"/>
              </a:rPr>
              <a:t>sonra </a:t>
            </a:r>
            <a:r>
              <a:rPr lang="tr-TR" sz="2000" dirty="0" smtClean="0">
                <a:latin typeface="+mn-lt"/>
              </a:rPr>
              <a:t>eksiltilir</a:t>
            </a:r>
            <a:endParaRPr lang="en-US" sz="2000" dirty="0">
              <a:latin typeface="+mn-lt"/>
            </a:endParaRPr>
          </a:p>
          <a:p>
            <a:pPr marL="542925" lvl="1" indent="-255588" algn="l">
              <a:spcBef>
                <a:spcPct val="20000"/>
              </a:spcBef>
              <a:buFontTx/>
              <a:buChar char="–"/>
              <a:tabLst>
                <a:tab pos="446088" algn="l"/>
              </a:tabLst>
              <a:defRPr/>
            </a:pPr>
            <a:r>
              <a:rPr lang="tr-TR" sz="2000" dirty="0">
                <a:latin typeface="+mn-lt"/>
              </a:rPr>
              <a:t>Aşağıdakine denktir</a:t>
            </a:r>
            <a:r>
              <a:rPr lang="en-US" sz="2000" dirty="0">
                <a:latin typeface="+mn-lt"/>
              </a:rPr>
              <a:t>: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31893" y="4859081"/>
            <a:ext cx="2070100" cy="64633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b="1" dirty="0" err="1">
                <a:latin typeface="Courier New" pitchFamily="49" charset="0"/>
              </a:rPr>
              <a:t>sonuc</a:t>
            </a:r>
            <a:r>
              <a:rPr lang="en-US" b="1" dirty="0">
                <a:latin typeface="Courier New" pitchFamily="49" charset="0"/>
              </a:rPr>
              <a:t> = a;</a:t>
            </a: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= a-1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5210" y="5808992"/>
            <a:ext cx="8756650" cy="79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000" dirty="0" smtClean="0">
                <a:latin typeface="Comic Sans MS" pitchFamily="66" charset="0"/>
              </a:rPr>
              <a:t>Tekli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operat</a:t>
            </a:r>
            <a:r>
              <a:rPr lang="tr-TR" sz="2000" dirty="0" smtClean="0">
                <a:latin typeface="Comic Sans MS" pitchFamily="66" charset="0"/>
              </a:rPr>
              <a:t>ö</a:t>
            </a:r>
            <a:r>
              <a:rPr lang="en-US" sz="2000" dirty="0" smtClean="0">
                <a:latin typeface="Comic Sans MS" pitchFamily="66" charset="0"/>
              </a:rPr>
              <a:t>r</a:t>
            </a:r>
            <a:r>
              <a:rPr lang="tr-TR" sz="2000" dirty="0" err="1">
                <a:latin typeface="Comic Sans MS" pitchFamily="66" charset="0"/>
              </a:rPr>
              <a:t>ler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tr-TR" sz="2000" dirty="0" smtClean="0">
                <a:latin typeface="Comic Sans MS" pitchFamily="66" charset="0"/>
              </a:rPr>
              <a:t>, </a:t>
            </a:r>
            <a:r>
              <a:rPr lang="en-US" sz="2000" dirty="0" smtClean="0">
                <a:latin typeface="Comic Sans MS" pitchFamily="66" charset="0"/>
              </a:rPr>
              <a:t>float</a:t>
            </a:r>
            <a:r>
              <a:rPr lang="tr-TR" sz="2000" dirty="0" smtClean="0">
                <a:latin typeface="Comic Sans MS" pitchFamily="66" charset="0"/>
              </a:rPr>
              <a:t>, </a:t>
            </a:r>
            <a:r>
              <a:rPr lang="en-US" sz="2000" dirty="0" smtClean="0">
                <a:latin typeface="Comic Sans MS" pitchFamily="66" charset="0"/>
              </a:rPr>
              <a:t>double</a:t>
            </a:r>
            <a:r>
              <a:rPr lang="tr-TR" sz="2000" dirty="0" smtClean="0">
                <a:latin typeface="Comic Sans MS" pitchFamily="66" charset="0"/>
              </a:rPr>
              <a:t> gibi sayısal değerli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operand</a:t>
            </a:r>
            <a:r>
              <a:rPr lang="tr-TR" sz="2000" dirty="0" err="1" smtClean="0">
                <a:latin typeface="Comic Sans MS" pitchFamily="66" charset="0"/>
              </a:rPr>
              <a:t>ların</a:t>
            </a:r>
            <a:r>
              <a:rPr lang="tr-TR" sz="2000" dirty="0" smtClean="0">
                <a:latin typeface="Comic Sans MS" pitchFamily="66" charset="0"/>
              </a:rPr>
              <a:t> tümü </a:t>
            </a:r>
            <a:r>
              <a:rPr lang="tr-TR" sz="2000" dirty="0">
                <a:latin typeface="Comic Sans MS" pitchFamily="66" charset="0"/>
              </a:rPr>
              <a:t>ile kullanılabilir</a:t>
            </a:r>
            <a:r>
              <a:rPr lang="en-US" sz="2000" dirty="0">
                <a:latin typeface="Comic Sans MS" pitchFamily="66" charset="0"/>
              </a:rPr>
              <a:t>.</a:t>
            </a:r>
            <a:r>
              <a:rPr lang="tr-TR" sz="2000" dirty="0">
                <a:latin typeface="Comic Sans MS" pitchFamily="66" charset="0"/>
              </a:rPr>
              <a:t> 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A86415-5ED9-43DC-ADFC-E44E6EC7BE7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280988"/>
            <a:ext cx="8529637" cy="863600"/>
          </a:xfrm>
        </p:spPr>
        <p:txBody>
          <a:bodyPr/>
          <a:lstStyle/>
          <a:p>
            <a:r>
              <a:rPr lang="tr-TR" smtClean="0"/>
              <a:t>Birleşik Atama Operatörleri</a:t>
            </a:r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41425"/>
            <a:ext cx="8453438" cy="5148263"/>
          </a:xfrm>
        </p:spPr>
        <p:txBody>
          <a:bodyPr/>
          <a:lstStyle/>
          <a:p>
            <a:r>
              <a:rPr lang="tr-TR" dirty="0" smtClean="0"/>
              <a:t>Birleşik atama operatörleri</a:t>
            </a:r>
            <a:r>
              <a:rPr lang="en-US" dirty="0" smtClean="0"/>
              <a:t>:</a:t>
            </a:r>
          </a:p>
          <a:p>
            <a:pPr lvl="2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+=    -=    *=    /=    %=   …</a:t>
            </a:r>
          </a:p>
          <a:p>
            <a:endParaRPr lang="en-US" dirty="0" smtClean="0"/>
          </a:p>
          <a:p>
            <a:r>
              <a:rPr lang="tr-TR" dirty="0" smtClean="0"/>
              <a:t>Örneğin</a:t>
            </a:r>
            <a:r>
              <a:rPr lang="en-US" dirty="0" smtClean="0"/>
              <a:t>:</a:t>
            </a:r>
          </a:p>
          <a:p>
            <a:pPr lvl="2">
              <a:buFontTx/>
              <a:buNone/>
            </a:pPr>
            <a:r>
              <a:rPr lang="tr-TR" dirty="0" smtClean="0">
                <a:solidFill>
                  <a:schemeClr val="tx1"/>
                </a:solidFill>
              </a:rPr>
              <a:t>toplam</a:t>
            </a:r>
            <a:r>
              <a:rPr lang="en-US" dirty="0" smtClean="0">
                <a:solidFill>
                  <a:schemeClr val="tx1"/>
                </a:solidFill>
              </a:rPr>
              <a:t> += data;               /* </a:t>
            </a:r>
            <a:r>
              <a:rPr lang="tr-TR" dirty="0" smtClean="0">
                <a:solidFill>
                  <a:schemeClr val="tx1"/>
                </a:solidFill>
              </a:rPr>
              <a:t>toplam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tr-TR" dirty="0" smtClean="0">
                <a:solidFill>
                  <a:schemeClr val="tx1"/>
                </a:solidFill>
              </a:rPr>
              <a:t>toplam</a:t>
            </a:r>
            <a:r>
              <a:rPr lang="en-US" dirty="0" smtClean="0">
                <a:solidFill>
                  <a:schemeClr val="tx1"/>
                </a:solidFill>
              </a:rPr>
              <a:t> + data</a:t>
            </a:r>
            <a:r>
              <a:rPr lang="tr-TR" dirty="0" smtClean="0">
                <a:solidFill>
                  <a:schemeClr val="tx1"/>
                </a:solidFill>
              </a:rPr>
              <a:t>;</a:t>
            </a:r>
            <a:r>
              <a:rPr lang="en-US" dirty="0" smtClean="0">
                <a:solidFill>
                  <a:schemeClr val="tx1"/>
                </a:solidFill>
              </a:rPr>
              <a:t> */</a:t>
            </a:r>
          </a:p>
          <a:p>
            <a:pPr lvl="2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a -= 6;                            /* a = a – 6; */</a:t>
            </a:r>
          </a:p>
          <a:p>
            <a:pPr lvl="2">
              <a:buFontTx/>
              <a:buNone/>
            </a:pPr>
            <a:r>
              <a:rPr lang="tr-TR" dirty="0" err="1" smtClean="0">
                <a:solidFill>
                  <a:schemeClr val="tx1"/>
                </a:solidFill>
              </a:rPr>
              <a:t>carpim</a:t>
            </a:r>
            <a:r>
              <a:rPr lang="en-US" dirty="0" smtClean="0">
                <a:solidFill>
                  <a:schemeClr val="tx1"/>
                </a:solidFill>
              </a:rPr>
              <a:t> *= data;            </a:t>
            </a:r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/* </a:t>
            </a:r>
            <a:r>
              <a:rPr lang="tr-TR" dirty="0" err="1" smtClean="0">
                <a:solidFill>
                  <a:schemeClr val="tx1"/>
                </a:solidFill>
              </a:rPr>
              <a:t>carpim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tr-TR" dirty="0" err="1" smtClean="0">
                <a:solidFill>
                  <a:schemeClr val="tx1"/>
                </a:solidFill>
              </a:rPr>
              <a:t>carpim</a:t>
            </a:r>
            <a:r>
              <a:rPr lang="en-US" dirty="0" smtClean="0">
                <a:solidFill>
                  <a:schemeClr val="tx1"/>
                </a:solidFill>
              </a:rPr>
              <a:t>*data</a:t>
            </a:r>
            <a:r>
              <a:rPr lang="tr-TR" dirty="0" smtClean="0">
                <a:solidFill>
                  <a:schemeClr val="tx1"/>
                </a:solidFill>
              </a:rPr>
              <a:t>;</a:t>
            </a:r>
            <a:r>
              <a:rPr lang="en-US" dirty="0" smtClean="0">
                <a:solidFill>
                  <a:schemeClr val="tx1"/>
                </a:solidFill>
              </a:rPr>
              <a:t> */</a:t>
            </a:r>
          </a:p>
          <a:p>
            <a:pPr lvl="2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a %= 2;                          /* a = a % 2</a:t>
            </a:r>
            <a:r>
              <a:rPr lang="tr-TR" dirty="0" smtClean="0">
                <a:solidFill>
                  <a:schemeClr val="tx1"/>
                </a:solidFill>
              </a:rPr>
              <a:t>;</a:t>
            </a:r>
            <a:r>
              <a:rPr lang="en-US" dirty="0" smtClean="0">
                <a:solidFill>
                  <a:schemeClr val="tx1"/>
                </a:solidFill>
              </a:rPr>
              <a:t> */</a:t>
            </a:r>
          </a:p>
          <a:p>
            <a:pPr lvl="2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a /= </a:t>
            </a:r>
            <a:r>
              <a:rPr lang="en-US" dirty="0" err="1" smtClean="0">
                <a:solidFill>
                  <a:schemeClr val="tx1"/>
                </a:solidFill>
              </a:rPr>
              <a:t>b+c</a:t>
            </a:r>
            <a:r>
              <a:rPr lang="en-US" dirty="0" smtClean="0">
                <a:solidFill>
                  <a:schemeClr val="tx1"/>
                </a:solidFill>
              </a:rPr>
              <a:t>;                        /* a = a / (b + c)</a:t>
            </a:r>
            <a:r>
              <a:rPr lang="tr-TR" dirty="0" smtClean="0">
                <a:solidFill>
                  <a:schemeClr val="tx1"/>
                </a:solidFill>
              </a:rPr>
              <a:t>;</a:t>
            </a:r>
            <a:r>
              <a:rPr lang="en-US" dirty="0" smtClean="0">
                <a:solidFill>
                  <a:schemeClr val="tx1"/>
                </a:solidFill>
              </a:rPr>
              <a:t> */</a:t>
            </a:r>
          </a:p>
          <a:p>
            <a:pPr lvl="2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…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731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42310E-3C2C-434F-8257-274CBD35C76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280988"/>
            <a:ext cx="8529637" cy="863600"/>
          </a:xfrm>
        </p:spPr>
        <p:txBody>
          <a:bodyPr/>
          <a:lstStyle/>
          <a:p>
            <a:r>
              <a:rPr lang="tr-TR" smtClean="0"/>
              <a:t>Birleşme</a:t>
            </a:r>
            <a:r>
              <a:rPr lang="en-US" smtClean="0"/>
              <a:t> &amp; </a:t>
            </a:r>
            <a:r>
              <a:rPr lang="tr-TR" smtClean="0"/>
              <a:t>Öncelik</a:t>
            </a:r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41425"/>
            <a:ext cx="8512175" cy="1231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Bir ifade birden fazla aynı tip operatör içeriyorsa </a:t>
            </a:r>
            <a:r>
              <a:rPr lang="tr-TR" b="1" dirty="0" smtClean="0">
                <a:solidFill>
                  <a:srgbClr val="FF0000"/>
                </a:solidFill>
              </a:rPr>
              <a:t>birleşme özelliği </a:t>
            </a:r>
            <a:r>
              <a:rPr lang="tr-TR" dirty="0" smtClean="0"/>
              <a:t>uygulanır.</a:t>
            </a:r>
            <a:r>
              <a:rPr lang="en-US" dirty="0" smtClean="0"/>
              <a:t> 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836613" y="2771775"/>
            <a:ext cx="7497762" cy="1016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/>
            <a:r>
              <a:rPr lang="en-US" sz="2000" dirty="0" err="1">
                <a:latin typeface="Comic Sans MS" pitchFamily="66" charset="0"/>
              </a:rPr>
              <a:t>sonuc</a:t>
            </a:r>
            <a:r>
              <a:rPr lang="en-US" sz="2000" dirty="0">
                <a:latin typeface="Comic Sans MS" pitchFamily="66" charset="0"/>
              </a:rPr>
              <a:t> = </a:t>
            </a:r>
            <a:r>
              <a:rPr lang="en-US" sz="2000" dirty="0" err="1">
                <a:latin typeface="Comic Sans MS" pitchFamily="66" charset="0"/>
              </a:rPr>
              <a:t>a+b+c</a:t>
            </a:r>
            <a:r>
              <a:rPr lang="en-US" sz="2000" dirty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000" dirty="0" err="1">
                <a:latin typeface="Comic Sans MS" pitchFamily="66" charset="0"/>
                <a:sym typeface="Wingdings" pitchFamily="2" charset="2"/>
              </a:rPr>
              <a:t>sonuc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 = (</a:t>
            </a:r>
            <a:r>
              <a:rPr lang="en-US" sz="2000" dirty="0" err="1">
                <a:latin typeface="Comic Sans MS" pitchFamily="66" charset="0"/>
                <a:sym typeface="Wingdings" pitchFamily="2" charset="2"/>
              </a:rPr>
              <a:t>a+b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)+c; </a:t>
            </a:r>
            <a:r>
              <a:rPr lang="tr-TR" sz="2000" dirty="0">
                <a:latin typeface="Comic Sans MS" pitchFamily="66" charset="0"/>
                <a:sym typeface="Wingdings" pitchFamily="2" charset="2"/>
              </a:rPr>
              <a:t>  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/* </a:t>
            </a:r>
            <a:r>
              <a:rPr lang="tr-TR" sz="2000" dirty="0" smtClean="0">
                <a:latin typeface="Comic Sans MS" pitchFamily="66" charset="0"/>
                <a:sym typeface="Wingdings" pitchFamily="2" charset="2"/>
              </a:rPr>
              <a:t>soldan </a:t>
            </a:r>
            <a:r>
              <a:rPr lang="tr-TR" sz="2000" dirty="0">
                <a:latin typeface="Comic Sans MS" pitchFamily="66" charset="0"/>
                <a:sym typeface="Wingdings" pitchFamily="2" charset="2"/>
              </a:rPr>
              <a:t>birleşme 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*/</a:t>
            </a:r>
          </a:p>
          <a:p>
            <a:pPr marL="342900" indent="-342900" algn="l" eaLnBrk="1" hangingPunct="1"/>
            <a:endParaRPr lang="en-US" sz="2000" dirty="0">
              <a:latin typeface="Comic Sans MS" pitchFamily="66" charset="0"/>
            </a:endParaRPr>
          </a:p>
          <a:p>
            <a:pPr marL="342900" indent="-342900" algn="l" eaLnBrk="1" hangingPunct="1"/>
            <a:r>
              <a:rPr lang="en-US" sz="2000" dirty="0">
                <a:latin typeface="Comic Sans MS" pitchFamily="66" charset="0"/>
              </a:rPr>
              <a:t>a = b = c;          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 a = (b=c);            /* </a:t>
            </a:r>
            <a:r>
              <a:rPr lang="tr-TR" sz="2000" dirty="0" smtClean="0">
                <a:latin typeface="Comic Sans MS" pitchFamily="66" charset="0"/>
                <a:sym typeface="Wingdings" pitchFamily="2" charset="2"/>
              </a:rPr>
              <a:t>sağdan </a:t>
            </a:r>
            <a:r>
              <a:rPr lang="tr-TR" sz="2000" dirty="0">
                <a:latin typeface="Comic Sans MS" pitchFamily="66" charset="0"/>
                <a:sym typeface="Wingdings" pitchFamily="2" charset="2"/>
              </a:rPr>
              <a:t>birleşme 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*/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427038" y="4481513"/>
            <a:ext cx="8453437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>
                <a:latin typeface="Comic Sans MS" pitchFamily="66" charset="0"/>
              </a:rPr>
              <a:t>Eğer bir ifade birbirinden farklı operatörler içeriyorsa </a:t>
            </a:r>
            <a:r>
              <a:rPr lang="en-US" sz="2800" dirty="0">
                <a:latin typeface="Comic Sans MS" pitchFamily="66" charset="0"/>
              </a:rPr>
              <a:t>, </a:t>
            </a:r>
            <a:r>
              <a:rPr lang="tr-TR" sz="2800" b="1" dirty="0">
                <a:solidFill>
                  <a:srgbClr val="FF0000"/>
                </a:solidFill>
                <a:latin typeface="Comic Sans MS" pitchFamily="66" charset="0"/>
              </a:rPr>
              <a:t>öncelik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tr-TR" sz="2800" dirty="0">
                <a:latin typeface="Comic Sans MS" pitchFamily="66" charset="0"/>
              </a:rPr>
              <a:t>kuralı uygulanır.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746125" y="5480050"/>
            <a:ext cx="7575550" cy="6461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/>
            <a:r>
              <a:rPr lang="en-US" dirty="0" err="1">
                <a:latin typeface="Comic Sans MS" pitchFamily="66" charset="0"/>
              </a:rPr>
              <a:t>sonuc</a:t>
            </a:r>
            <a:r>
              <a:rPr lang="en-US" dirty="0">
                <a:latin typeface="Comic Sans MS" pitchFamily="66" charset="0"/>
              </a:rPr>
              <a:t> = </a:t>
            </a:r>
            <a:r>
              <a:rPr lang="en-US" dirty="0" err="1">
                <a:latin typeface="Comic Sans MS" pitchFamily="66" charset="0"/>
              </a:rPr>
              <a:t>a+b</a:t>
            </a:r>
            <a:r>
              <a:rPr lang="en-US" dirty="0">
                <a:latin typeface="Comic Sans MS" pitchFamily="66" charset="0"/>
              </a:rPr>
              <a:t>*c;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sonuc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= a+(b*c);  </a:t>
            </a:r>
            <a:r>
              <a:rPr lang="tr-TR" dirty="0">
                <a:latin typeface="Comic Sans MS" pitchFamily="66" charset="0"/>
                <a:sym typeface="Wingdings" pitchFamily="2" charset="2"/>
              </a:rPr>
              <a:t> 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/* </a:t>
            </a:r>
            <a:r>
              <a:rPr lang="tr-TR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‘*’</a:t>
            </a:r>
            <a:r>
              <a:rPr lang="tr-TR" dirty="0">
                <a:latin typeface="Comic Sans MS" pitchFamily="66" charset="0"/>
                <a:sym typeface="Wingdings" pitchFamily="2" charset="2"/>
              </a:rPr>
              <a:t> çarpma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‘+’</a:t>
            </a:r>
            <a:r>
              <a:rPr lang="tr-TR" dirty="0">
                <a:latin typeface="Comic Sans MS" pitchFamily="66" charset="0"/>
                <a:sym typeface="Wingdings" pitchFamily="2" charset="2"/>
              </a:rPr>
              <a:t> toplamadan */</a:t>
            </a:r>
          </a:p>
          <a:p>
            <a:pPr marL="342900" indent="-342900" algn="l" eaLnBrk="1" hangingPunct="1"/>
            <a:r>
              <a:rPr lang="tr-TR" dirty="0">
                <a:latin typeface="Comic Sans MS" pitchFamily="66" charset="0"/>
                <a:sym typeface="Wingdings" pitchFamily="2" charset="2"/>
              </a:rPr>
              <a:t> 				 	  /*  daha  önceliklidir.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tr-TR" dirty="0">
                <a:latin typeface="Comic Sans MS" pitchFamily="66" charset="0"/>
                <a:sym typeface="Wingdings" pitchFamily="2" charset="2"/>
              </a:rPr>
              <a:t>         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04274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/>
      <p:bldP spid="4167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2EEBC-DB96-4F92-B289-8E1CB5452FA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282575"/>
            <a:ext cx="8093075" cy="766763"/>
          </a:xfrm>
        </p:spPr>
        <p:txBody>
          <a:bodyPr/>
          <a:lstStyle/>
          <a:p>
            <a:r>
              <a:rPr lang="tr-TR" dirty="0" smtClean="0"/>
              <a:t>Öncelik Kuralları</a:t>
            </a:r>
            <a:endParaRPr lang="en-US" dirty="0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867150" y="2794000"/>
            <a:ext cx="1452563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>
                <a:latin typeface="Comic Sans MS" pitchFamily="66" charset="0"/>
                <a:cs typeface="Times New Roman" pitchFamily="18" charset="0"/>
              </a:rPr>
              <a:t>=, +=, -=, ..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070100" y="2794000"/>
            <a:ext cx="1797050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>
                <a:latin typeface="Comic Sans MS" pitchFamily="66" charset="0"/>
                <a:cs typeface="Times New Roman" pitchFamily="18" charset="0"/>
              </a:rPr>
              <a:t>4                    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3867150" y="2490788"/>
            <a:ext cx="1452563" cy="3032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 dirty="0">
                <a:latin typeface="Comic Sans MS" pitchFamily="66" charset="0"/>
                <a:cs typeface="Times New Roman" pitchFamily="18" charset="0"/>
              </a:rPr>
              <a:t>+, -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2070100" y="2490788"/>
            <a:ext cx="1797050" cy="3032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 dirty="0">
                <a:latin typeface="Comic Sans MS" pitchFamily="66" charset="0"/>
                <a:cs typeface="Times New Roman" pitchFamily="18" charset="0"/>
              </a:rPr>
              <a:t>3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3867150" y="2187575"/>
            <a:ext cx="1452563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>
                <a:latin typeface="Comic Sans MS" pitchFamily="66" charset="0"/>
                <a:cs typeface="Times New Roman" pitchFamily="18" charset="0"/>
              </a:rPr>
              <a:t>*, /, %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2070100" y="2187575"/>
            <a:ext cx="1797050" cy="3032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>
                <a:latin typeface="Comic Sans MS" pitchFamily="66" charset="0"/>
                <a:cs typeface="Times New Roman" pitchFamily="18" charset="0"/>
              </a:rPr>
              <a:t>2            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3867150" y="1884363"/>
            <a:ext cx="1452563" cy="3032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>
                <a:latin typeface="Comic Sans MS" pitchFamily="66" charset="0"/>
                <a:cs typeface="Times New Roman" pitchFamily="18" charset="0"/>
              </a:rPr>
              <a:t>- , ++, --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2070100" y="1884363"/>
            <a:ext cx="1797050" cy="3032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>
                <a:latin typeface="Comic Sans MS" pitchFamily="66" charset="0"/>
                <a:cs typeface="Times New Roman" pitchFamily="18" charset="0"/>
              </a:rPr>
              <a:t>1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3867150" y="1304925"/>
            <a:ext cx="1452563" cy="5794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600" b="1">
                <a:solidFill>
                  <a:srgbClr val="CC3300"/>
                </a:solidFill>
                <a:latin typeface="Comic Sans MS" pitchFamily="66" charset="0"/>
                <a:cs typeface="Times New Roman" pitchFamily="18" charset="0"/>
              </a:rPr>
              <a:t>Operator</a:t>
            </a:r>
            <a:endParaRPr lang="en-US" sz="1600" b="1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0258" name="Rectangle 17"/>
          <p:cNvSpPr>
            <a:spLocks noChangeArrowheads="1"/>
          </p:cNvSpPr>
          <p:nvPr/>
        </p:nvSpPr>
        <p:spPr bwMode="auto">
          <a:xfrm>
            <a:off x="2070100" y="1304925"/>
            <a:ext cx="1797050" cy="5794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tr-TR" sz="1600" b="1">
                <a:solidFill>
                  <a:srgbClr val="CC3300"/>
                </a:solidFill>
                <a:latin typeface="Comic Sans MS" pitchFamily="66" charset="0"/>
                <a:cs typeface="Times New Roman" pitchFamily="18" charset="0"/>
              </a:rPr>
              <a:t>Öncelik</a:t>
            </a:r>
            <a:endParaRPr lang="en-US" sz="1600" b="1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2070100" y="1304925"/>
            <a:ext cx="4929188" cy="11113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2070100" y="1304925"/>
            <a:ext cx="0" cy="1790700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 flipV="1">
            <a:off x="2070100" y="1873250"/>
            <a:ext cx="4965700" cy="11113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 flipH="1">
            <a:off x="3856038" y="1304925"/>
            <a:ext cx="11112" cy="1790700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5319713" y="1304925"/>
            <a:ext cx="0" cy="1778000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2070100" y="2187575"/>
            <a:ext cx="497522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2070100" y="2490788"/>
            <a:ext cx="49768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2070100" y="2794000"/>
            <a:ext cx="494188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 flipV="1">
            <a:off x="2070100" y="3086100"/>
            <a:ext cx="4953000" cy="11113"/>
          </a:xfrm>
          <a:prstGeom prst="line">
            <a:avLst/>
          </a:prstGeom>
          <a:noFill/>
          <a:ln w="12700" cap="rnd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7054850" y="1320800"/>
            <a:ext cx="0" cy="175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7820" name="Rectangle 28"/>
          <p:cNvSpPr>
            <a:spLocks noChangeArrowheads="1"/>
          </p:cNvSpPr>
          <p:nvPr/>
        </p:nvSpPr>
        <p:spPr bwMode="auto">
          <a:xfrm>
            <a:off x="263525" y="3481388"/>
            <a:ext cx="8512175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>
                <a:latin typeface="Comic Sans MS" pitchFamily="66" charset="0"/>
              </a:rPr>
              <a:t>Bütün </a:t>
            </a:r>
            <a:r>
              <a:rPr lang="tr-TR" sz="2800" dirty="0" smtClean="0">
                <a:latin typeface="Comic Sans MS" pitchFamily="66" charset="0"/>
              </a:rPr>
              <a:t>öncelik </a:t>
            </a:r>
            <a:r>
              <a:rPr lang="tr-TR" sz="2800" dirty="0">
                <a:latin typeface="Comic Sans MS" pitchFamily="66" charset="0"/>
              </a:rPr>
              <a:t>kurallarını hatırlamak zordur.</a:t>
            </a:r>
            <a:endParaRPr lang="en-US" sz="28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>
                <a:latin typeface="Comic Sans MS" pitchFamily="66" charset="0"/>
              </a:rPr>
              <a:t>Bu yüzden ifadeleri parantez ile ayırmak en iyi yöntemdir.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 err="1">
                <a:latin typeface="Comic Sans MS" pitchFamily="66" charset="0"/>
              </a:rPr>
              <a:t>sonuc</a:t>
            </a:r>
            <a:r>
              <a:rPr lang="tr-TR" sz="2800" dirty="0">
                <a:latin typeface="Comic Sans MS" pitchFamily="66" charset="0"/>
              </a:rPr>
              <a:t> = </a:t>
            </a:r>
            <a:r>
              <a:rPr lang="tr-TR" sz="2800" dirty="0" smtClean="0">
                <a:latin typeface="Comic Sans MS" pitchFamily="66" charset="0"/>
              </a:rPr>
              <a:t>(</a:t>
            </a:r>
            <a:r>
              <a:rPr lang="tr-TR" sz="2800" dirty="0">
                <a:latin typeface="Comic Sans MS" pitchFamily="66" charset="0"/>
              </a:rPr>
              <a:t>a*b) + (a/b</a:t>
            </a:r>
            <a:r>
              <a:rPr lang="tr-TR" sz="2800" dirty="0" smtClean="0">
                <a:latin typeface="Comic Sans MS" pitchFamily="66" charset="0"/>
              </a:rPr>
              <a:t>);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04788" y="1160463"/>
            <a:ext cx="1633537" cy="12811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tr-TR">
                <a:latin typeface="Lucida Sans Typewriter" pitchFamily="49" charset="0"/>
              </a:rPr>
              <a:t>işaret olan – örneğin:  </a:t>
            </a:r>
            <a:r>
              <a:rPr lang="en-US">
                <a:latin typeface="Lucida Sans Typewriter" pitchFamily="49" charset="0"/>
              </a:rPr>
              <a:t>x = -5;</a:t>
            </a:r>
            <a:endParaRPr lang="tr-TR">
              <a:latin typeface="Lucida Sans Typewriter" pitchFamily="49" charset="0"/>
            </a:endParaRPr>
          </a:p>
        </p:txBody>
      </p:sp>
      <p:cxnSp>
        <p:nvCxnSpPr>
          <p:cNvPr id="46" name="Straight Arrow Connector 45"/>
          <p:cNvCxnSpPr>
            <a:cxnSpLocks noChangeShapeType="1"/>
            <a:stCxn id="32" idx="3"/>
          </p:cNvCxnSpPr>
          <p:nvPr/>
        </p:nvCxnSpPr>
        <p:spPr bwMode="auto">
          <a:xfrm>
            <a:off x="1838325" y="1800225"/>
            <a:ext cx="2179638" cy="222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816216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15E58-49AF-4AF0-8EC7-87BBDAC7C49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76213"/>
            <a:ext cx="7831137" cy="663575"/>
          </a:xfrm>
        </p:spPr>
        <p:txBody>
          <a:bodyPr/>
          <a:lstStyle/>
          <a:p>
            <a:r>
              <a:rPr lang="tr-TR" smtClean="0"/>
              <a:t>Karşılaştırma Operatörleri</a:t>
            </a:r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9725" y="995363"/>
            <a:ext cx="8466138" cy="188140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tr-TR" dirty="0" smtClean="0"/>
              <a:t>Karşılaştırma operatörleri iki değeri karşılaştırır ve ilgili operatöre göre doğru veya yanlış; </a:t>
            </a:r>
            <a:r>
              <a:rPr lang="tr-TR" dirty="0" smtClean="0">
                <a:solidFill>
                  <a:srgbClr val="CC3300"/>
                </a:solidFill>
              </a:rPr>
              <a:t>t</a:t>
            </a:r>
            <a:r>
              <a:rPr lang="en-US" dirty="0" smtClean="0">
                <a:solidFill>
                  <a:srgbClr val="CC3300"/>
                </a:solidFill>
              </a:rPr>
              <a:t>rue </a:t>
            </a:r>
            <a:r>
              <a:rPr lang="tr-TR" dirty="0" smtClean="0"/>
              <a:t>veya</a:t>
            </a:r>
            <a:r>
              <a:rPr lang="tr-TR" dirty="0" smtClean="0">
                <a:solidFill>
                  <a:srgbClr val="CC3300"/>
                </a:solidFill>
              </a:rPr>
              <a:t> f</a:t>
            </a:r>
            <a:r>
              <a:rPr lang="en-US" dirty="0" err="1" smtClean="0">
                <a:solidFill>
                  <a:srgbClr val="CC3300"/>
                </a:solidFill>
              </a:rPr>
              <a:t>alse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tr-TR" dirty="0" smtClean="0"/>
              <a:t>olduğuna karar verir.</a:t>
            </a: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84192" y="3254857"/>
            <a:ext cx="4156075" cy="2533650"/>
            <a:chOff x="1248" y="2880"/>
            <a:chExt cx="2314" cy="1223"/>
          </a:xfrm>
        </p:grpSpPr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1955" y="3931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Büyük eşit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1248" y="3931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&gt;=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1955" y="3759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Büyüktür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1248" y="3759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&gt;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1955" y="3587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Küçük eşit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1248" y="3587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&lt;=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1955" y="3415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Küçüktür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1248" y="3415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&lt;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1955" y="3243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Eşit değil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1248" y="3243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!=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1955" y="3071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Eşittir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auto">
            <a:xfrm>
              <a:off x="1248" y="3071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==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auto">
            <a:xfrm>
              <a:off x="1955" y="2880"/>
              <a:ext cx="1607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Anlam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1248" y="2880"/>
              <a:ext cx="707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Operator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1285" name="Line 19"/>
            <p:cNvSpPr>
              <a:spLocks noChangeShapeType="1"/>
            </p:cNvSpPr>
            <p:nvPr/>
          </p:nvSpPr>
          <p:spPr bwMode="auto">
            <a:xfrm>
              <a:off x="1248" y="2880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1248" y="4103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1248" y="2880"/>
              <a:ext cx="0" cy="122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3562" y="2880"/>
              <a:ext cx="0" cy="122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89" name="Line 23"/>
            <p:cNvSpPr>
              <a:spLocks noChangeShapeType="1"/>
            </p:cNvSpPr>
            <p:nvPr/>
          </p:nvSpPr>
          <p:spPr bwMode="auto">
            <a:xfrm>
              <a:off x="1248" y="3071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90" name="Line 24"/>
            <p:cNvSpPr>
              <a:spLocks noChangeShapeType="1"/>
            </p:cNvSpPr>
            <p:nvPr/>
          </p:nvSpPr>
          <p:spPr bwMode="auto">
            <a:xfrm>
              <a:off x="1955" y="2880"/>
              <a:ext cx="0" cy="122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91" name="Line 25"/>
            <p:cNvSpPr>
              <a:spLocks noChangeShapeType="1"/>
            </p:cNvSpPr>
            <p:nvPr/>
          </p:nvSpPr>
          <p:spPr bwMode="auto">
            <a:xfrm>
              <a:off x="1248" y="3243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92" name="Line 26"/>
            <p:cNvSpPr>
              <a:spLocks noChangeShapeType="1"/>
            </p:cNvSpPr>
            <p:nvPr/>
          </p:nvSpPr>
          <p:spPr bwMode="auto">
            <a:xfrm>
              <a:off x="1248" y="3415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93" name="Line 27"/>
            <p:cNvSpPr>
              <a:spLocks noChangeShapeType="1"/>
            </p:cNvSpPr>
            <p:nvPr/>
          </p:nvSpPr>
          <p:spPr bwMode="auto">
            <a:xfrm>
              <a:off x="1248" y="3587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94" name="Line 28"/>
            <p:cNvSpPr>
              <a:spLocks noChangeShapeType="1"/>
            </p:cNvSpPr>
            <p:nvPr/>
          </p:nvSpPr>
          <p:spPr bwMode="auto">
            <a:xfrm>
              <a:off x="1248" y="3759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1295" name="Line 29"/>
            <p:cNvSpPr>
              <a:spLocks noChangeShapeType="1"/>
            </p:cNvSpPr>
            <p:nvPr/>
          </p:nvSpPr>
          <p:spPr bwMode="auto">
            <a:xfrm>
              <a:off x="1248" y="3931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744909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768F4B-3CE0-43AA-8DD3-DD2CA78777B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50825"/>
            <a:ext cx="8518525" cy="1326305"/>
          </a:xfrm>
        </p:spPr>
        <p:txBody>
          <a:bodyPr/>
          <a:lstStyle/>
          <a:p>
            <a:r>
              <a:rPr lang="tr-TR" dirty="0" smtClean="0"/>
              <a:t>Karşılaştırma operatörleri </a:t>
            </a:r>
            <a:br>
              <a:rPr lang="tr-TR" dirty="0" smtClean="0"/>
            </a:br>
            <a:r>
              <a:rPr lang="tr-TR" dirty="0" smtClean="0"/>
              <a:t>Örnek-1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836664"/>
            <a:ext cx="7772400" cy="709613"/>
          </a:xfrm>
        </p:spPr>
        <p:txBody>
          <a:bodyPr/>
          <a:lstStyle/>
          <a:p>
            <a:r>
              <a:rPr lang="en-US" dirty="0" smtClean="0"/>
              <a:t>a = 1, b = 2, </a:t>
            </a:r>
            <a:r>
              <a:rPr lang="tr-TR" dirty="0" smtClean="0"/>
              <a:t>ve</a:t>
            </a:r>
            <a:r>
              <a:rPr lang="en-US" dirty="0" smtClean="0"/>
              <a:t> c = 3</a:t>
            </a:r>
            <a:r>
              <a:rPr lang="tr-TR" dirty="0" smtClean="0"/>
              <a:t> olduğunu varsayalım.</a:t>
            </a:r>
            <a:endParaRPr lang="en-US" dirty="0" smtClean="0"/>
          </a:p>
        </p:txBody>
      </p:sp>
      <p:graphicFrame>
        <p:nvGraphicFramePr>
          <p:cNvPr id="29" name="28 Tablo"/>
          <p:cNvGraphicFramePr>
            <a:graphicFrameLocks noGrp="1"/>
          </p:cNvGraphicFramePr>
          <p:nvPr/>
        </p:nvGraphicFramePr>
        <p:xfrm>
          <a:off x="2098430" y="2775898"/>
          <a:ext cx="4750778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2701"/>
                <a:gridCol w="2198077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İfade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Karar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a&lt;b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true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(a+b) &gt;= 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true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smtClean="0"/>
                        <a:t>(a+b) &gt;= (a+5)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false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c!=3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false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smtClean="0"/>
                        <a:t>b==2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true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84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F3AC58-4065-4A95-8768-52CC9062CD8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80988"/>
            <a:ext cx="8510587" cy="893762"/>
          </a:xfrm>
        </p:spPr>
        <p:txBody>
          <a:bodyPr/>
          <a:lstStyle/>
          <a:p>
            <a:r>
              <a:rPr lang="tr-TR" dirty="0" smtClean="0"/>
              <a:t>Karşılaştırma operatörleri </a:t>
            </a:r>
            <a:br>
              <a:rPr lang="tr-TR" dirty="0" smtClean="0"/>
            </a:br>
            <a:r>
              <a:rPr lang="tr-TR" dirty="0" smtClean="0"/>
              <a:t>Örnek-2</a:t>
            </a:r>
            <a:endParaRPr lang="en-US" dirty="0" smtClean="0"/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486561" y="1306286"/>
            <a:ext cx="7927597" cy="305888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= 50;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yagmur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= 0.75;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sıcak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mı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?: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+ (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&gt;= 70));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bulutlu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mu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?: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+ (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&lt;= 50));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mükemmel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mi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?: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+ (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== 80));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ya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ğ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abilir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mi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?: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+ (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yagmur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&gt; 0.6));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kuru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mu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?: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+ (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yagmur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&lt; 0.3));</a:t>
            </a:r>
            <a:endParaRPr lang="en-US" sz="28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1447800" y="4539347"/>
            <a:ext cx="6400800" cy="182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sıcak mı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False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bulutlu mu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True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mükemmel mi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False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yağabilir mi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True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kuru mu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False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dirty="0" smtClean="0"/>
              <a:t>Konular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İfadeler</a:t>
            </a:r>
            <a:endParaRPr lang="tr-TR" dirty="0"/>
          </a:p>
          <a:p>
            <a:r>
              <a:rPr lang="tr-TR" dirty="0" smtClean="0"/>
              <a:t>Operatörler</a:t>
            </a:r>
          </a:p>
          <a:p>
            <a:pPr lvl="2"/>
            <a:endParaRPr lang="en-US" dirty="0" smtClean="0"/>
          </a:p>
        </p:txBody>
      </p:sp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F44EE-428F-48DD-B069-7FCDE1BE673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8379A6-20B3-45EE-ADD6-3895098D253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31788"/>
            <a:ext cx="7785100" cy="706437"/>
          </a:xfrm>
        </p:spPr>
        <p:txBody>
          <a:bodyPr/>
          <a:lstStyle/>
          <a:p>
            <a:r>
              <a:rPr lang="tr-TR" dirty="0" smtClean="0"/>
              <a:t>Mantıksal Operatörler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74763"/>
            <a:ext cx="8447088" cy="1066800"/>
          </a:xfrm>
        </p:spPr>
        <p:txBody>
          <a:bodyPr/>
          <a:lstStyle/>
          <a:p>
            <a:r>
              <a:rPr lang="tr-TR" dirty="0" smtClean="0"/>
              <a:t>Karşılaştırma işlemlerini doğru mu (</a:t>
            </a:r>
            <a:r>
              <a:rPr lang="en-US" dirty="0" smtClean="0">
                <a:solidFill>
                  <a:srgbClr val="CC3300"/>
                </a:solidFill>
              </a:rPr>
              <a:t>True</a:t>
            </a:r>
            <a:r>
              <a:rPr lang="tr-TR" dirty="0" smtClean="0"/>
              <a:t>) veya yanlış mı (</a:t>
            </a:r>
            <a:r>
              <a:rPr lang="en-US" dirty="0" smtClean="0">
                <a:solidFill>
                  <a:srgbClr val="CC3300"/>
                </a:solidFill>
              </a:rPr>
              <a:t>False</a:t>
            </a:r>
            <a:r>
              <a:rPr lang="tr-TR" dirty="0" smtClean="0"/>
              <a:t>) diye birleştirmede kullanılır.</a:t>
            </a:r>
            <a:endParaRPr lang="en-US" dirty="0" smtClean="0">
              <a:solidFill>
                <a:srgbClr val="CC3300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630488" y="2365375"/>
            <a:ext cx="3581400" cy="1885950"/>
            <a:chOff x="1296" y="1680"/>
            <a:chExt cx="2016" cy="787"/>
          </a:xfrm>
        </p:grpSpPr>
        <p:sp>
          <p:nvSpPr>
            <p:cNvPr id="14378" name="Rectangle 23"/>
            <p:cNvSpPr>
              <a:spLocks noChangeArrowheads="1"/>
            </p:cNvSpPr>
            <p:nvPr/>
          </p:nvSpPr>
          <p:spPr bwMode="auto">
            <a:xfrm>
              <a:off x="2274" y="2275"/>
              <a:ext cx="1038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NOT</a:t>
              </a:r>
              <a:r>
                <a:rPr lang="tr-TR" sz="1600" b="1" dirty="0">
                  <a:latin typeface="Comic Sans MS" pitchFamily="66" charset="0"/>
                  <a:cs typeface="Times New Roman" pitchFamily="18" charset="0"/>
                </a:rPr>
                <a:t> - değil</a:t>
              </a:r>
              <a:endParaRPr lang="en-US" sz="2800" b="1" dirty="0">
                <a:latin typeface="Comic Sans MS" pitchFamily="66" charset="0"/>
              </a:endParaRPr>
            </a:p>
          </p:txBody>
        </p:sp>
        <p:sp>
          <p:nvSpPr>
            <p:cNvPr id="14379" name="Rectangle 24"/>
            <p:cNvSpPr>
              <a:spLocks noChangeArrowheads="1"/>
            </p:cNvSpPr>
            <p:nvPr/>
          </p:nvSpPr>
          <p:spPr bwMode="auto">
            <a:xfrm>
              <a:off x="1296" y="2275"/>
              <a:ext cx="978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!</a:t>
              </a:r>
              <a:endParaRPr lang="en-US" sz="2800" b="1">
                <a:latin typeface="Comic Sans MS" pitchFamily="66" charset="0"/>
              </a:endParaRPr>
            </a:p>
          </p:txBody>
        </p:sp>
        <p:sp>
          <p:nvSpPr>
            <p:cNvPr id="14380" name="Rectangle 25"/>
            <p:cNvSpPr>
              <a:spLocks noChangeArrowheads="1"/>
            </p:cNvSpPr>
            <p:nvPr/>
          </p:nvSpPr>
          <p:spPr bwMode="auto">
            <a:xfrm>
              <a:off x="2274" y="2083"/>
              <a:ext cx="1038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OR</a:t>
              </a:r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 - veya</a:t>
              </a:r>
              <a:endParaRPr lang="en-US" sz="2800" b="1">
                <a:latin typeface="Comic Sans MS" pitchFamily="66" charset="0"/>
              </a:endParaRPr>
            </a:p>
          </p:txBody>
        </p:sp>
        <p:sp>
          <p:nvSpPr>
            <p:cNvPr id="14381" name="Rectangle 26"/>
            <p:cNvSpPr>
              <a:spLocks noChangeArrowheads="1"/>
            </p:cNvSpPr>
            <p:nvPr/>
          </p:nvSpPr>
          <p:spPr bwMode="auto">
            <a:xfrm>
              <a:off x="1296" y="2083"/>
              <a:ext cx="978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||</a:t>
              </a:r>
              <a:endParaRPr lang="en-US" sz="2800" b="1">
                <a:latin typeface="Comic Sans MS" pitchFamily="66" charset="0"/>
              </a:endParaRPr>
            </a:p>
          </p:txBody>
        </p:sp>
        <p:sp>
          <p:nvSpPr>
            <p:cNvPr id="14382" name="Rectangle 27"/>
            <p:cNvSpPr>
              <a:spLocks noChangeArrowheads="1"/>
            </p:cNvSpPr>
            <p:nvPr/>
          </p:nvSpPr>
          <p:spPr bwMode="auto">
            <a:xfrm>
              <a:off x="2274" y="1891"/>
              <a:ext cx="1038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AND</a:t>
              </a:r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 - ve</a:t>
              </a:r>
              <a:endParaRPr lang="en-US" sz="2800" b="1">
                <a:latin typeface="Comic Sans MS" pitchFamily="66" charset="0"/>
              </a:endParaRPr>
            </a:p>
          </p:txBody>
        </p:sp>
        <p:sp>
          <p:nvSpPr>
            <p:cNvPr id="14383" name="Rectangle 28"/>
            <p:cNvSpPr>
              <a:spLocks noChangeArrowheads="1"/>
            </p:cNvSpPr>
            <p:nvPr/>
          </p:nvSpPr>
          <p:spPr bwMode="auto">
            <a:xfrm>
              <a:off x="1296" y="1891"/>
              <a:ext cx="978" cy="1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&amp;&amp;</a:t>
              </a:r>
              <a:endParaRPr lang="en-US" sz="2800" b="1">
                <a:latin typeface="Comic Sans MS" pitchFamily="66" charset="0"/>
              </a:endParaRPr>
            </a:p>
          </p:txBody>
        </p:sp>
        <p:sp>
          <p:nvSpPr>
            <p:cNvPr id="14384" name="Rectangle 29"/>
            <p:cNvSpPr>
              <a:spLocks noChangeArrowheads="1"/>
            </p:cNvSpPr>
            <p:nvPr/>
          </p:nvSpPr>
          <p:spPr bwMode="auto">
            <a:xfrm>
              <a:off x="2261" y="1680"/>
              <a:ext cx="1051" cy="22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Anlam</a:t>
              </a:r>
              <a:endParaRPr lang="en-US" sz="32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4385" name="Rectangle 30"/>
            <p:cNvSpPr>
              <a:spLocks noChangeArrowheads="1"/>
            </p:cNvSpPr>
            <p:nvPr/>
          </p:nvSpPr>
          <p:spPr bwMode="auto">
            <a:xfrm>
              <a:off x="1296" y="1680"/>
              <a:ext cx="978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Sembol</a:t>
              </a:r>
              <a:endParaRPr lang="en-US" sz="32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4386" name="Line 31"/>
            <p:cNvSpPr>
              <a:spLocks noChangeShapeType="1"/>
            </p:cNvSpPr>
            <p:nvPr/>
          </p:nvSpPr>
          <p:spPr bwMode="auto">
            <a:xfrm>
              <a:off x="1296" y="1680"/>
              <a:ext cx="201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tr-TR"/>
            </a:p>
          </p:txBody>
        </p:sp>
        <p:sp>
          <p:nvSpPr>
            <p:cNvPr id="14387" name="Line 32"/>
            <p:cNvSpPr>
              <a:spLocks noChangeShapeType="1"/>
            </p:cNvSpPr>
            <p:nvPr/>
          </p:nvSpPr>
          <p:spPr bwMode="auto">
            <a:xfrm>
              <a:off x="1296" y="2467"/>
              <a:ext cx="201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tr-TR"/>
            </a:p>
          </p:txBody>
        </p:sp>
        <p:sp>
          <p:nvSpPr>
            <p:cNvPr id="14388" name="Line 33"/>
            <p:cNvSpPr>
              <a:spLocks noChangeShapeType="1"/>
            </p:cNvSpPr>
            <p:nvPr/>
          </p:nvSpPr>
          <p:spPr bwMode="auto">
            <a:xfrm>
              <a:off x="1296" y="1680"/>
              <a:ext cx="0" cy="7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tr-TR"/>
            </a:p>
          </p:txBody>
        </p:sp>
        <p:sp>
          <p:nvSpPr>
            <p:cNvPr id="14389" name="Line 34"/>
            <p:cNvSpPr>
              <a:spLocks noChangeShapeType="1"/>
            </p:cNvSpPr>
            <p:nvPr/>
          </p:nvSpPr>
          <p:spPr bwMode="auto">
            <a:xfrm>
              <a:off x="3312" y="1680"/>
              <a:ext cx="0" cy="7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tr-TR"/>
            </a:p>
          </p:txBody>
        </p:sp>
        <p:sp>
          <p:nvSpPr>
            <p:cNvPr id="14390" name="Line 35"/>
            <p:cNvSpPr>
              <a:spLocks noChangeShapeType="1"/>
            </p:cNvSpPr>
            <p:nvPr/>
          </p:nvSpPr>
          <p:spPr bwMode="auto">
            <a:xfrm>
              <a:off x="1296" y="1891"/>
              <a:ext cx="201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tr-TR"/>
            </a:p>
          </p:txBody>
        </p:sp>
        <p:sp>
          <p:nvSpPr>
            <p:cNvPr id="14391" name="Line 36"/>
            <p:cNvSpPr>
              <a:spLocks noChangeShapeType="1"/>
            </p:cNvSpPr>
            <p:nvPr/>
          </p:nvSpPr>
          <p:spPr bwMode="auto">
            <a:xfrm>
              <a:off x="2274" y="1680"/>
              <a:ext cx="0" cy="7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tr-TR"/>
            </a:p>
          </p:txBody>
        </p:sp>
        <p:sp>
          <p:nvSpPr>
            <p:cNvPr id="14392" name="Line 37"/>
            <p:cNvSpPr>
              <a:spLocks noChangeShapeType="1"/>
            </p:cNvSpPr>
            <p:nvPr/>
          </p:nvSpPr>
          <p:spPr bwMode="auto">
            <a:xfrm>
              <a:off x="1296" y="2083"/>
              <a:ext cx="201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tr-TR"/>
            </a:p>
          </p:txBody>
        </p:sp>
        <p:sp>
          <p:nvSpPr>
            <p:cNvPr id="14393" name="Line 38"/>
            <p:cNvSpPr>
              <a:spLocks noChangeShapeType="1"/>
            </p:cNvSpPr>
            <p:nvPr/>
          </p:nvSpPr>
          <p:spPr bwMode="auto">
            <a:xfrm>
              <a:off x="1296" y="2275"/>
              <a:ext cx="201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tr-TR"/>
            </a:p>
          </p:txBody>
        </p:sp>
      </p:grp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78435"/>
              </p:ext>
            </p:extLst>
          </p:nvPr>
        </p:nvGraphicFramePr>
        <p:xfrm>
          <a:off x="1774474" y="4516031"/>
          <a:ext cx="52934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357"/>
                <a:gridCol w="1323357"/>
                <a:gridCol w="1323357"/>
                <a:gridCol w="1323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 &amp;&amp;</a:t>
                      </a:r>
                      <a:r>
                        <a:rPr lang="tr-TR" baseline="0" dirty="0" smtClean="0"/>
                        <a:t> b</a:t>
                      </a:r>
                      <a:endParaRPr lang="tr-T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 || b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15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5CD82-7EA2-4B64-8356-0D9F914F584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69875"/>
            <a:ext cx="8378825" cy="730250"/>
          </a:xfrm>
        </p:spPr>
        <p:txBody>
          <a:bodyPr/>
          <a:lstStyle/>
          <a:p>
            <a:r>
              <a:rPr lang="tr-TR" dirty="0" smtClean="0"/>
              <a:t>Mantıksal Operatörler – örnek-1</a:t>
            </a:r>
            <a:endParaRPr 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4325" y="1147763"/>
            <a:ext cx="8429625" cy="1787525"/>
          </a:xfrm>
        </p:spPr>
        <p:txBody>
          <a:bodyPr/>
          <a:lstStyle/>
          <a:p>
            <a:r>
              <a:rPr lang="tr-TR" dirty="0" smtClean="0"/>
              <a:t>Varsayalım;</a:t>
            </a:r>
          </a:p>
          <a:p>
            <a:pPr lvl="1"/>
            <a:r>
              <a:rPr lang="tr-TR" dirty="0" smtClean="0"/>
              <a:t>a bir </a:t>
            </a:r>
            <a:r>
              <a:rPr lang="tr-TR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tr-TR" dirty="0" smtClean="0"/>
              <a:t> değişken ve değeri 7, </a:t>
            </a:r>
          </a:p>
          <a:p>
            <a:pPr lvl="1"/>
            <a:r>
              <a:rPr lang="tr-TR" dirty="0" smtClean="0"/>
              <a:t>c bir </a:t>
            </a:r>
            <a:r>
              <a:rPr lang="tr-TR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tr-TR" dirty="0" smtClean="0"/>
              <a:t> değişken ve değeri ‘r’</a:t>
            </a:r>
            <a:endParaRPr lang="en-US" dirty="0" smtClean="0"/>
          </a:p>
        </p:txBody>
      </p:sp>
      <p:graphicFrame>
        <p:nvGraphicFramePr>
          <p:cNvPr id="388122" name="Group 2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2387353"/>
              </p:ext>
            </p:extLst>
          </p:nvPr>
        </p:nvGraphicFramePr>
        <p:xfrm>
          <a:off x="1432895" y="3301876"/>
          <a:ext cx="6169025" cy="1906589"/>
        </p:xfrm>
        <a:graphic>
          <a:graphicData uri="http://schemas.openxmlformats.org/drawingml/2006/table">
            <a:tbl>
              <a:tblPr/>
              <a:tblGrid>
                <a:gridCol w="3667125"/>
                <a:gridCol w="2501900"/>
              </a:tblGrid>
              <a:tr h="5159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İfade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Sonuç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(a &gt;= 6) &amp;&amp; ( c == ‘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')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True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(a &gt;= 6) || ( c  == 'A')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True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(a &gt;= 6) &amp;&amp; ( c  == 'A')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False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5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D952C-62FD-410D-8572-34AAD4AAB63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23863"/>
            <a:ext cx="8499475" cy="641350"/>
          </a:xfrm>
        </p:spPr>
        <p:txBody>
          <a:bodyPr/>
          <a:lstStyle/>
          <a:p>
            <a:r>
              <a:rPr lang="tr-TR" dirty="0" smtClean="0"/>
              <a:t>Mantıksal Operatörler – örnek-2</a:t>
            </a:r>
            <a:endParaRPr lang="en-US" dirty="0" smtClean="0"/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19177" y="1631022"/>
            <a:ext cx="8566030" cy="2438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75;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yagmur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0.35;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ı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cak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?:"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+ 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&gt; 70 &amp;&amp;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&lt; 85));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ü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zel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?:"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+ 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&gt; 70 &amp;&amp;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yagmur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&lt; 0.4));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ç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ok s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ı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cak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/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bulutlu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?:"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+ 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&lt; 50 ||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&gt;85));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ü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zgarl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ı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?:"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+ 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yagmur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&gt; 0.3 &amp;&amp;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yagmur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&lt; 0.7));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tr-TR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085850" y="4522788"/>
            <a:ext cx="6400800" cy="167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sıcak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True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güzel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True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çok sıcak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/</a:t>
            </a:r>
            <a:r>
              <a:rPr lang="tr-TR" sz="2400" b="1" dirty="0">
                <a:solidFill>
                  <a:schemeClr val="bg1"/>
                </a:solidFill>
                <a:latin typeface="Courier New" pitchFamily="49" charset="0"/>
              </a:rPr>
              <a:t>bulutlu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False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rüzgarli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True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0D381-9E76-46F4-BBCC-101C115DA24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82575"/>
            <a:ext cx="8380413" cy="766763"/>
          </a:xfrm>
        </p:spPr>
        <p:txBody>
          <a:bodyPr/>
          <a:lstStyle/>
          <a:p>
            <a:r>
              <a:rPr lang="tr-TR" sz="3600" dirty="0" smtClean="0"/>
              <a:t>Öncelik Kuralları (2)</a:t>
            </a:r>
            <a:endParaRPr lang="en-US" sz="3600" dirty="0" smtClean="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22450" y="2188992"/>
            <a:ext cx="3622802" cy="2695575"/>
            <a:chOff x="1431" y="1501"/>
            <a:chExt cx="2058" cy="1698"/>
          </a:xfrm>
        </p:grpSpPr>
        <p:sp>
          <p:nvSpPr>
            <p:cNvPr id="17416" name="Rectangle 4"/>
            <p:cNvSpPr>
              <a:spLocks noChangeArrowheads="1"/>
            </p:cNvSpPr>
            <p:nvPr/>
          </p:nvSpPr>
          <p:spPr bwMode="auto">
            <a:xfrm>
              <a:off x="2563" y="2439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&gt;, &gt;=, &lt;, &lt;=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17" name="Rectangle 5"/>
            <p:cNvSpPr>
              <a:spLocks noChangeArrowheads="1"/>
            </p:cNvSpPr>
            <p:nvPr/>
          </p:nvSpPr>
          <p:spPr bwMode="auto">
            <a:xfrm>
              <a:off x="1431" y="2439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4                   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2563" y="2248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+, -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20" name="Rectangle 8"/>
            <p:cNvSpPr>
              <a:spLocks noChangeArrowheads="1"/>
            </p:cNvSpPr>
            <p:nvPr/>
          </p:nvSpPr>
          <p:spPr bwMode="auto">
            <a:xfrm>
              <a:off x="1431" y="2248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3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22" name="Rectangle 10"/>
            <p:cNvSpPr>
              <a:spLocks noChangeArrowheads="1"/>
            </p:cNvSpPr>
            <p:nvPr/>
          </p:nvSpPr>
          <p:spPr bwMode="auto">
            <a:xfrm>
              <a:off x="2563" y="2057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*, /, %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1431" y="2057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2           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2563" y="1866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-, ++, --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26" name="Rectangle 14"/>
            <p:cNvSpPr>
              <a:spLocks noChangeArrowheads="1"/>
            </p:cNvSpPr>
            <p:nvPr/>
          </p:nvSpPr>
          <p:spPr bwMode="auto">
            <a:xfrm>
              <a:off x="1431" y="1866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1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28" name="Rectangle 16"/>
            <p:cNvSpPr>
              <a:spLocks noChangeArrowheads="1"/>
            </p:cNvSpPr>
            <p:nvPr/>
          </p:nvSpPr>
          <p:spPr bwMode="auto">
            <a:xfrm>
              <a:off x="2563" y="1501"/>
              <a:ext cx="915" cy="36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Operator</a:t>
              </a:r>
              <a:endParaRPr lang="en-US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7429" name="Rectangle 17"/>
            <p:cNvSpPr>
              <a:spLocks noChangeArrowheads="1"/>
            </p:cNvSpPr>
            <p:nvPr/>
          </p:nvSpPr>
          <p:spPr bwMode="auto">
            <a:xfrm>
              <a:off x="1431" y="1501"/>
              <a:ext cx="1132" cy="36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Öncelik</a:t>
              </a:r>
              <a:endParaRPr lang="en-US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7430" name="Line 18"/>
            <p:cNvSpPr>
              <a:spLocks noChangeShapeType="1"/>
            </p:cNvSpPr>
            <p:nvPr/>
          </p:nvSpPr>
          <p:spPr bwMode="auto">
            <a:xfrm>
              <a:off x="1431" y="1501"/>
              <a:ext cx="2051" cy="1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31" name="Line 19"/>
            <p:cNvSpPr>
              <a:spLocks noChangeShapeType="1"/>
            </p:cNvSpPr>
            <p:nvPr/>
          </p:nvSpPr>
          <p:spPr bwMode="auto">
            <a:xfrm>
              <a:off x="1431" y="1501"/>
              <a:ext cx="0" cy="11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32" name="Line 20"/>
            <p:cNvSpPr>
              <a:spLocks noChangeShapeType="1"/>
            </p:cNvSpPr>
            <p:nvPr/>
          </p:nvSpPr>
          <p:spPr bwMode="auto">
            <a:xfrm>
              <a:off x="1431" y="1866"/>
              <a:ext cx="2051" cy="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33" name="Line 21"/>
            <p:cNvSpPr>
              <a:spLocks noChangeShapeType="1"/>
            </p:cNvSpPr>
            <p:nvPr/>
          </p:nvSpPr>
          <p:spPr bwMode="auto">
            <a:xfrm flipH="1">
              <a:off x="2556" y="1501"/>
              <a:ext cx="7" cy="11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34" name="Line 22"/>
            <p:cNvSpPr>
              <a:spLocks noChangeShapeType="1"/>
            </p:cNvSpPr>
            <p:nvPr/>
          </p:nvSpPr>
          <p:spPr bwMode="auto">
            <a:xfrm>
              <a:off x="3478" y="1501"/>
              <a:ext cx="0" cy="11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35" name="Line 23"/>
            <p:cNvSpPr>
              <a:spLocks noChangeShapeType="1"/>
            </p:cNvSpPr>
            <p:nvPr/>
          </p:nvSpPr>
          <p:spPr bwMode="auto">
            <a:xfrm>
              <a:off x="1431" y="2057"/>
              <a:ext cx="2051" cy="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36" name="Line 24"/>
            <p:cNvSpPr>
              <a:spLocks noChangeShapeType="1"/>
            </p:cNvSpPr>
            <p:nvPr/>
          </p:nvSpPr>
          <p:spPr bwMode="auto">
            <a:xfrm>
              <a:off x="1431" y="2248"/>
              <a:ext cx="2058" cy="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37" name="Line 25"/>
            <p:cNvSpPr>
              <a:spLocks noChangeShapeType="1"/>
            </p:cNvSpPr>
            <p:nvPr/>
          </p:nvSpPr>
          <p:spPr bwMode="auto">
            <a:xfrm>
              <a:off x="1431" y="2439"/>
              <a:ext cx="205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39" name="Rectangle 32"/>
            <p:cNvSpPr>
              <a:spLocks noChangeArrowheads="1"/>
            </p:cNvSpPr>
            <p:nvPr/>
          </p:nvSpPr>
          <p:spPr bwMode="auto">
            <a:xfrm>
              <a:off x="1431" y="2625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5                   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40" name="Rectangle 33"/>
            <p:cNvSpPr>
              <a:spLocks noChangeArrowheads="1"/>
            </p:cNvSpPr>
            <p:nvPr/>
          </p:nvSpPr>
          <p:spPr bwMode="auto">
            <a:xfrm>
              <a:off x="1431" y="2818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6                   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41" name="Rectangle 34"/>
            <p:cNvSpPr>
              <a:spLocks noChangeArrowheads="1"/>
            </p:cNvSpPr>
            <p:nvPr/>
          </p:nvSpPr>
          <p:spPr bwMode="auto">
            <a:xfrm>
              <a:off x="1431" y="3003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7                   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42" name="Rectangle 36"/>
            <p:cNvSpPr>
              <a:spLocks noChangeArrowheads="1"/>
            </p:cNvSpPr>
            <p:nvPr/>
          </p:nvSpPr>
          <p:spPr bwMode="auto">
            <a:xfrm>
              <a:off x="2563" y="2623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==, !=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43" name="Rectangle 37"/>
            <p:cNvSpPr>
              <a:spLocks noChangeArrowheads="1"/>
            </p:cNvSpPr>
            <p:nvPr/>
          </p:nvSpPr>
          <p:spPr bwMode="auto">
            <a:xfrm>
              <a:off x="2563" y="2816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&amp;&amp;, ||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7444" name="Rectangle 38"/>
            <p:cNvSpPr>
              <a:spLocks noChangeArrowheads="1"/>
            </p:cNvSpPr>
            <p:nvPr/>
          </p:nvSpPr>
          <p:spPr bwMode="auto">
            <a:xfrm>
              <a:off x="2563" y="3008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=, +=, -=, ..</a:t>
              </a:r>
              <a:endParaRPr lang="en-US" sz="1600" b="1">
                <a:latin typeface="Comic Sans MS" pitchFamily="66" charset="0"/>
              </a:endParaRPr>
            </a:p>
          </p:txBody>
        </p:sp>
      </p:grpSp>
      <p:sp>
        <p:nvSpPr>
          <p:cNvPr id="17413" name="Rectangle 42"/>
          <p:cNvSpPr>
            <a:spLocks noChangeArrowheads="1"/>
          </p:cNvSpPr>
          <p:nvPr/>
        </p:nvSpPr>
        <p:spPr bwMode="auto">
          <a:xfrm>
            <a:off x="314325" y="1147763"/>
            <a:ext cx="8440738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800" dirty="0">
                <a:latin typeface="Comic Sans MS" pitchFamily="66" charset="0"/>
              </a:rPr>
              <a:t>Tüm operatörler için </a:t>
            </a:r>
            <a:r>
              <a:rPr lang="tr-TR" sz="2800" dirty="0" smtClean="0">
                <a:latin typeface="Comic Sans MS" pitchFamily="66" charset="0"/>
              </a:rPr>
              <a:t>öncelik </a:t>
            </a:r>
            <a:r>
              <a:rPr lang="tr-TR" sz="2800" dirty="0">
                <a:latin typeface="Comic Sans MS" pitchFamily="66" charset="0"/>
              </a:rPr>
              <a:t>kuralları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7414" name="Rectangle 43"/>
          <p:cNvSpPr>
            <a:spLocks noChangeArrowheads="1"/>
          </p:cNvSpPr>
          <p:nvPr/>
        </p:nvSpPr>
        <p:spPr bwMode="auto">
          <a:xfrm>
            <a:off x="414338" y="5146735"/>
            <a:ext cx="8440737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800" dirty="0">
                <a:latin typeface="Comic Sans MS" pitchFamily="66" charset="0"/>
              </a:rPr>
              <a:t>Hatırlayalım, ifadeleri parantez ile ayırmak en iyi yöntemdir.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77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22585-4CF7-469F-A46F-23C1C28F3D2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06375"/>
            <a:ext cx="7945437" cy="717550"/>
          </a:xfrm>
        </p:spPr>
        <p:txBody>
          <a:bodyPr/>
          <a:lstStyle/>
          <a:p>
            <a:r>
              <a:rPr lang="tr-TR" dirty="0" smtClean="0"/>
              <a:t>İfadeler-Örnek</a:t>
            </a:r>
            <a:r>
              <a:rPr lang="en-US" dirty="0" smtClean="0"/>
              <a:t>(1)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19088" y="1189038"/>
            <a:ext cx="8652384" cy="120032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a = 10, b = 22;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a + b * 3;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 {0}, b: {1}, 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a+b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*3&gt;: {2}"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a, b,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349039" y="3916932"/>
            <a:ext cx="8631057" cy="120032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a = 10, b = 22;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(a + b) * 3;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</a:t>
            </a:r>
            <a:r>
              <a:rPr lang="tr-TR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{0}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, b:</a:t>
            </a:r>
            <a:r>
              <a:rPr lang="tr-TR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{1}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, 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=(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a+b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)*3&gt;: </a:t>
            </a:r>
            <a:r>
              <a:rPr lang="tr-TR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{2}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a, b,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27017" name="Rectangle 9"/>
          <p:cNvSpPr>
            <a:spLocks noChangeArrowheads="1"/>
          </p:cNvSpPr>
          <p:nvPr/>
        </p:nvSpPr>
        <p:spPr bwMode="auto">
          <a:xfrm>
            <a:off x="310551" y="2585976"/>
            <a:ext cx="8635041" cy="4746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a: 10, b: 22, &lt;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sonuc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a+b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*3&gt;: 76</a:t>
            </a:r>
          </a:p>
        </p:txBody>
      </p:sp>
      <p:sp>
        <p:nvSpPr>
          <p:cNvPr id="427018" name="Rectangle 10"/>
          <p:cNvSpPr>
            <a:spLocks noChangeArrowheads="1"/>
          </p:cNvSpPr>
          <p:nvPr/>
        </p:nvSpPr>
        <p:spPr bwMode="auto">
          <a:xfrm>
            <a:off x="345057" y="5292546"/>
            <a:ext cx="8626415" cy="4746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a: 10, b: 22, &lt;sonuc=(a+b)*3&gt;: 96</a:t>
            </a:r>
          </a:p>
        </p:txBody>
      </p:sp>
    </p:spTree>
    <p:extLst>
      <p:ext uri="{BB962C8B-B14F-4D97-AF65-F5344CB8AC3E}">
        <p14:creationId xmlns:p14="http://schemas.microsoft.com/office/powerpoint/2010/main" val="1029569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 animBg="1"/>
      <p:bldP spid="427017" grpId="0" animBg="1"/>
      <p:bldP spid="4270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C9D6C8-55A0-40CB-A5E4-126D610CA6C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06375"/>
            <a:ext cx="7945437" cy="717550"/>
          </a:xfrm>
        </p:spPr>
        <p:txBody>
          <a:bodyPr/>
          <a:lstStyle/>
          <a:p>
            <a:r>
              <a:rPr lang="tr-TR" dirty="0" smtClean="0"/>
              <a:t>İfadeler-Örnek</a:t>
            </a:r>
            <a:r>
              <a:rPr lang="en-US" dirty="0" smtClean="0"/>
              <a:t>(2)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357188" y="1268413"/>
            <a:ext cx="8476261" cy="156966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a = 7, b = 9, c = 4;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(a + 10) % b / c;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 {0}, b: {1}, c: {2}, 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=(a+10)%b/c&gt;: {3}"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a, b, c,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319088" y="3662365"/>
            <a:ext cx="8531614" cy="147732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a = 7, b = 9, c = 4;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(a + 10) % (b / c);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"a: {0}, b: {1}, c: {2}, 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=(a+10)%(b/c)&gt;: {3}"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a, b, c,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358355" y="2920462"/>
            <a:ext cx="8475093" cy="39208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a: 7, b: 9, c: 4, &lt;sonuc=(a+10)%b/c&gt;: 2 </a:t>
            </a: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284672" y="5305246"/>
            <a:ext cx="8548777" cy="43994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a: 7, b: 9, c: 4, &lt;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sonuc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=(a+10)%(b/c)&gt;: 1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75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8" grpId="0" animBg="1"/>
      <p:bldP spid="428039" grpId="0" animBg="1"/>
      <p:bldP spid="4280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ED5654-0E9F-4A29-8D05-99272B85D6C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06375"/>
            <a:ext cx="7945437" cy="717550"/>
          </a:xfrm>
        </p:spPr>
        <p:txBody>
          <a:bodyPr/>
          <a:lstStyle/>
          <a:p>
            <a:r>
              <a:rPr lang="tr-TR" dirty="0" smtClean="0"/>
              <a:t>İfadeler-Örnek</a:t>
            </a:r>
            <a:r>
              <a:rPr lang="en-US" dirty="0" smtClean="0"/>
              <a:t>(3)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57188" y="1268413"/>
            <a:ext cx="8424503" cy="156966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a = 7, b = 8;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önce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{0}, 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a);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a *= b + 1;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sonra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{0}, b: {1}"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a, b);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306388" y="3981450"/>
            <a:ext cx="8371786" cy="156966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a = b = c = 1;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önce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{0}, b(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önce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{1}, 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a, b);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a += b += c;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sonra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{0}, b(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sonra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{1}, c: {2}"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a, b, c);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349249" y="2980158"/>
            <a:ext cx="8432440" cy="44452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a(</a:t>
            </a:r>
            <a:r>
              <a:rPr lang="tr-TR" b="1" dirty="0">
                <a:solidFill>
                  <a:schemeClr val="bg1"/>
                </a:solidFill>
                <a:latin typeface="Courier New" pitchFamily="49" charset="0"/>
              </a:rPr>
              <a:t>önce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): 7, a(</a:t>
            </a:r>
            <a:r>
              <a:rPr lang="tr-TR" b="1" dirty="0">
                <a:solidFill>
                  <a:schemeClr val="bg1"/>
                </a:solidFill>
                <a:latin typeface="Courier New" pitchFamily="49" charset="0"/>
              </a:rPr>
              <a:t>sonra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): 63, b: 8 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268018" y="5641227"/>
            <a:ext cx="8410156" cy="4746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a(</a:t>
            </a:r>
            <a:r>
              <a:rPr lang="tr-TR" b="1">
                <a:solidFill>
                  <a:schemeClr val="bg1"/>
                </a:solidFill>
                <a:latin typeface="Courier New" pitchFamily="49" charset="0"/>
              </a:rPr>
              <a:t>önce</a:t>
            </a: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): 1, b(</a:t>
            </a:r>
            <a:r>
              <a:rPr lang="tr-TR" b="1">
                <a:solidFill>
                  <a:schemeClr val="bg1"/>
                </a:solidFill>
                <a:latin typeface="Courier New" pitchFamily="49" charset="0"/>
              </a:rPr>
              <a:t>önce</a:t>
            </a: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): 1, a(</a:t>
            </a:r>
            <a:r>
              <a:rPr lang="tr-TR" b="1">
                <a:solidFill>
                  <a:schemeClr val="bg1"/>
                </a:solidFill>
                <a:latin typeface="Courier New" pitchFamily="49" charset="0"/>
              </a:rPr>
              <a:t>sonra</a:t>
            </a: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): 3, b(</a:t>
            </a:r>
            <a:r>
              <a:rPr lang="tr-TR" b="1">
                <a:solidFill>
                  <a:schemeClr val="bg1"/>
                </a:solidFill>
                <a:latin typeface="Courier New" pitchFamily="49" charset="0"/>
              </a:rPr>
              <a:t>sonra</a:t>
            </a: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): 2, c: 1 </a:t>
            </a:r>
          </a:p>
        </p:txBody>
      </p:sp>
    </p:spTree>
    <p:extLst>
      <p:ext uri="{BB962C8B-B14F-4D97-AF65-F5344CB8AC3E}">
        <p14:creationId xmlns:p14="http://schemas.microsoft.com/office/powerpoint/2010/main" val="1968780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animBg="1"/>
      <p:bldP spid="429061" grpId="0" animBg="1"/>
      <p:bldP spid="4290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2C4050-590A-4ED4-B44C-DD6B9A3892C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06375"/>
            <a:ext cx="7945437" cy="717550"/>
          </a:xfrm>
        </p:spPr>
        <p:txBody>
          <a:bodyPr/>
          <a:lstStyle/>
          <a:p>
            <a:r>
              <a:rPr lang="tr-TR" dirty="0" smtClean="0"/>
              <a:t>İfadeler-Örnek</a:t>
            </a:r>
            <a:r>
              <a:rPr lang="en-US" dirty="0" smtClean="0"/>
              <a:t>(4)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96092" y="3835011"/>
            <a:ext cx="8978900" cy="156966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a = 10; b = 5;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önce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{0}, b(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önce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{1}, 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a, b);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(a++ + ++b);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sonra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{0}, b(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sonra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{1}, 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{2}"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a,b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0957" y="1136650"/>
            <a:ext cx="9031287" cy="156966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a = 10; b = 5;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önce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{0}, b(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önce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{1}, 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a, b);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(++a + ++b);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sonra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{0}, b(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sonra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): {1}, 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sonuc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{2}"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a,b,sonuc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00921" y="5509763"/>
            <a:ext cx="8948193" cy="4492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a(</a:t>
            </a:r>
            <a:r>
              <a:rPr lang="tr-TR" sz="1600" b="1" dirty="0">
                <a:solidFill>
                  <a:schemeClr val="bg1"/>
                </a:solidFill>
                <a:latin typeface="Courier New" pitchFamily="49" charset="0"/>
              </a:rPr>
              <a:t>önce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): 10, b(</a:t>
            </a:r>
            <a:r>
              <a:rPr lang="tr-TR" sz="1600" b="1" dirty="0">
                <a:solidFill>
                  <a:schemeClr val="bg1"/>
                </a:solidFill>
                <a:latin typeface="Courier New" pitchFamily="49" charset="0"/>
              </a:rPr>
              <a:t>önce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): 5, a(</a:t>
            </a:r>
            <a:r>
              <a:rPr lang="tr-TR" sz="1600" b="1" dirty="0">
                <a:solidFill>
                  <a:schemeClr val="bg1"/>
                </a:solidFill>
                <a:latin typeface="Courier New" pitchFamily="49" charset="0"/>
              </a:rPr>
              <a:t>sonra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): 11, b(</a:t>
            </a:r>
            <a:r>
              <a:rPr lang="tr-TR" sz="1600" b="1" dirty="0">
                <a:solidFill>
                  <a:schemeClr val="bg1"/>
                </a:solidFill>
                <a:latin typeface="Courier New" pitchFamily="49" charset="0"/>
              </a:rPr>
              <a:t>sonra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): 6,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sonuc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: 16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77938" y="2817965"/>
            <a:ext cx="8997054" cy="4746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a(</a:t>
            </a:r>
            <a:r>
              <a:rPr lang="tr-TR" sz="1600" b="1">
                <a:solidFill>
                  <a:schemeClr val="bg1"/>
                </a:solidFill>
                <a:latin typeface="Courier New" pitchFamily="49" charset="0"/>
              </a:rPr>
              <a:t>önce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): 10, b(</a:t>
            </a:r>
            <a:r>
              <a:rPr lang="tr-TR" sz="1600" b="1">
                <a:solidFill>
                  <a:schemeClr val="bg1"/>
                </a:solidFill>
                <a:latin typeface="Courier New" pitchFamily="49" charset="0"/>
              </a:rPr>
              <a:t>önce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): 5, a(</a:t>
            </a:r>
            <a:r>
              <a:rPr lang="tr-TR" sz="1600" b="1">
                <a:solidFill>
                  <a:schemeClr val="bg1"/>
                </a:solidFill>
                <a:latin typeface="Courier New" pitchFamily="49" charset="0"/>
              </a:rPr>
              <a:t>sonra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): 11, b(</a:t>
            </a:r>
            <a:r>
              <a:rPr lang="tr-TR" sz="1600" b="1">
                <a:solidFill>
                  <a:schemeClr val="bg1"/>
                </a:solidFill>
                <a:latin typeface="Courier New" pitchFamily="49" charset="0"/>
              </a:rPr>
              <a:t>sonra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): 6, sonuc: 17</a:t>
            </a:r>
            <a:r>
              <a:rPr lang="en-US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animBg="1"/>
      <p:bldP spid="430085" grpId="0" animBg="1"/>
      <p:bldP spid="4300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 Program (1)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56878" y="1208083"/>
            <a:ext cx="5702062" cy="5203825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System;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Fahrenheit’ı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santigrata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dönüştür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{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fahrenheit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santigrat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fahrenheit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sıcaklığı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gir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(),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fahrenheit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santigrat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= (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fahrenheit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- 32) / 1.8;</a:t>
            </a:r>
            <a:endParaRPr lang="tr-TR" sz="1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fahrenheit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derece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+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{1:F2}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santigrat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dereceye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eşittir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    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fahrenheit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santigrat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533400" indent="-533400">
              <a:lnSpc>
                <a:spcPct val="90000"/>
              </a:lnSpc>
              <a:buNone/>
            </a:pPr>
            <a:endParaRPr lang="en-US" sz="14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9769" y="1793952"/>
            <a:ext cx="2829121" cy="4383011"/>
            <a:chOff x="763" y="1177"/>
            <a:chExt cx="1962" cy="1861"/>
          </a:xfrm>
        </p:grpSpPr>
        <p:sp>
          <p:nvSpPr>
            <p:cNvPr id="28679" name="AutoShape 6"/>
            <p:cNvSpPr>
              <a:spLocks noChangeArrowheads="1"/>
            </p:cNvSpPr>
            <p:nvPr/>
          </p:nvSpPr>
          <p:spPr bwMode="auto">
            <a:xfrm>
              <a:off x="763" y="1491"/>
              <a:ext cx="1962" cy="305"/>
            </a:xfrm>
            <a:prstGeom prst="parallelogram">
              <a:avLst>
                <a:gd name="adj" fmla="val 45249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mic Sans MS" pitchFamily="66" charset="0"/>
                </a:rPr>
                <a:t>Kullanıcıdan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dönüştüreceğin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endParaRPr lang="tr-TR" sz="1400" dirty="0">
                <a:latin typeface="Comic Sans MS" pitchFamily="66" charset="0"/>
              </a:endParaRPr>
            </a:p>
            <a:p>
              <a:pPr algn="ctr"/>
              <a:r>
                <a:rPr lang="en-US" sz="1400" dirty="0" err="1">
                  <a:latin typeface="Comic Sans MS" pitchFamily="66" charset="0"/>
                </a:rPr>
                <a:t>Fahrenhayt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dereceyi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tr-TR" sz="1400" dirty="0" smtClean="0">
                  <a:latin typeface="Comic Sans MS" pitchFamily="66" charset="0"/>
                </a:rPr>
                <a:t/>
              </a:r>
              <a:br>
                <a:rPr lang="tr-TR" sz="1400" dirty="0" smtClean="0">
                  <a:latin typeface="Comic Sans MS" pitchFamily="66" charset="0"/>
                </a:rPr>
              </a:br>
              <a:r>
                <a:rPr lang="en-US" sz="1400" dirty="0" err="1" smtClean="0">
                  <a:latin typeface="Comic Sans MS" pitchFamily="66" charset="0"/>
                </a:rPr>
                <a:t>girmesini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iste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>
              <a:off x="1706" y="1800"/>
              <a:ext cx="8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763" y="2023"/>
              <a:ext cx="1962" cy="2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santigrat = (fahrenheit-32)/1.8</a:t>
              </a:r>
            </a:p>
          </p:txBody>
        </p:sp>
        <p:sp>
          <p:nvSpPr>
            <p:cNvPr id="28682" name="AutoShape 9"/>
            <p:cNvSpPr>
              <a:spLocks noChangeArrowheads="1"/>
            </p:cNvSpPr>
            <p:nvPr/>
          </p:nvSpPr>
          <p:spPr bwMode="auto">
            <a:xfrm>
              <a:off x="913" y="2480"/>
              <a:ext cx="1681" cy="25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mic Sans MS" pitchFamily="66" charset="0"/>
                </a:rPr>
                <a:t>Fahrenhayt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ve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Santigrat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endParaRPr lang="tr-TR" sz="1400" dirty="0">
                <a:latin typeface="Comic Sans MS" pitchFamily="66" charset="0"/>
              </a:endParaRPr>
            </a:p>
            <a:p>
              <a:pPr algn="ctr"/>
              <a:r>
                <a:rPr lang="en-US" sz="1400" dirty="0" err="1">
                  <a:latin typeface="Comic Sans MS" pitchFamily="66" charset="0"/>
                </a:rPr>
                <a:t>dereceleri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ekrana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yazdır</a:t>
              </a:r>
              <a:r>
                <a:rPr lang="en-US" sz="1400" dirty="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>
              <a:off x="1732" y="2259"/>
              <a:ext cx="8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18827" name="AutoShape 11"/>
            <p:cNvSpPr>
              <a:spLocks noChangeArrowheads="1"/>
            </p:cNvSpPr>
            <p:nvPr/>
          </p:nvSpPr>
          <p:spPr bwMode="auto">
            <a:xfrm>
              <a:off x="1419" y="1177"/>
              <a:ext cx="54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>
              <a:off x="1684" y="1360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18829" name="AutoShape 13"/>
            <p:cNvSpPr>
              <a:spLocks noChangeArrowheads="1"/>
            </p:cNvSpPr>
            <p:nvPr/>
          </p:nvSpPr>
          <p:spPr bwMode="auto">
            <a:xfrm>
              <a:off x="1486" y="2856"/>
              <a:ext cx="545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Bitiş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1753" y="2737"/>
              <a:ext cx="8" cy="1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86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AC2829-80C0-4ABA-A54C-9B39DFECB9BA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630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2DDAD1-DF29-4817-A1EC-613FFF53D9A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 Program(2)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46968" y="1080294"/>
            <a:ext cx="5018567" cy="5059363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System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Main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()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"sayı 1'i gir:"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sayı1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Parse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());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"sayı 2'yi gir:"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sayı2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Parse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());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toplam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sayı1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sayı2;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çarpım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sayı1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sayı2;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ortalama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toplam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2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br>
              <a:rPr lang="tr-TR" sz="2000" dirty="0" smtClean="0">
                <a:latin typeface="Consolas"/>
                <a:ea typeface="Calibri"/>
                <a:cs typeface="Times New Roman"/>
              </a:rPr>
            </a:br>
            <a:r>
              <a:rPr lang="tr-TR" sz="2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"toplam={0} çarpım={1}, ortalama={2} " </a:t>
            </a:r>
            <a:b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</a:b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       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, toplam, çarpım, ortalama);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   }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}</a:t>
            </a:r>
            <a:endParaRPr lang="tr-TR" sz="1600" dirty="0" smtClean="0">
              <a:latin typeface="Calibri"/>
              <a:ea typeface="Calibri"/>
              <a:cs typeface="Times New Roman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4173" y="1050925"/>
            <a:ext cx="3098644" cy="5426075"/>
            <a:chOff x="128" y="662"/>
            <a:chExt cx="1899" cy="3418"/>
          </a:xfrm>
        </p:grpSpPr>
        <p:sp>
          <p:nvSpPr>
            <p:cNvPr id="29703" name="AutoShape 6"/>
            <p:cNvSpPr>
              <a:spLocks noChangeArrowheads="1"/>
            </p:cNvSpPr>
            <p:nvPr/>
          </p:nvSpPr>
          <p:spPr bwMode="auto">
            <a:xfrm>
              <a:off x="225" y="1047"/>
              <a:ext cx="1772" cy="356"/>
            </a:xfrm>
            <a:prstGeom prst="parallelogram">
              <a:avLst>
                <a:gd name="adj" fmla="val 6422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Kullanıcıdan sayı1 ve </a:t>
              </a:r>
              <a:endParaRPr lang="tr-TR" sz="1600">
                <a:latin typeface="Comic Sans MS" pitchFamily="66" charset="0"/>
              </a:endParaRPr>
            </a:p>
            <a:p>
              <a:pPr algn="ctr"/>
              <a:r>
                <a:rPr lang="en-US" sz="1600">
                  <a:latin typeface="Comic Sans MS" pitchFamily="66" charset="0"/>
                </a:rPr>
                <a:t>sayı2 yi girmelerini iste</a:t>
              </a:r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>
              <a:off x="990" y="1437"/>
              <a:ext cx="6" cy="2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215" y="1707"/>
              <a:ext cx="1681" cy="2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toplam</a:t>
              </a:r>
              <a:r>
                <a:rPr lang="en-US" sz="1600">
                  <a:latin typeface="Comic Sans MS" pitchFamily="66" charset="0"/>
                </a:rPr>
                <a:t> = sayı1 + sayı2</a:t>
              </a:r>
            </a:p>
          </p:txBody>
        </p:sp>
        <p:sp>
          <p:nvSpPr>
            <p:cNvPr id="29706" name="AutoShape 9"/>
            <p:cNvSpPr>
              <a:spLocks noChangeArrowheads="1"/>
            </p:cNvSpPr>
            <p:nvPr/>
          </p:nvSpPr>
          <p:spPr bwMode="auto">
            <a:xfrm>
              <a:off x="225" y="3397"/>
              <a:ext cx="1671" cy="318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 err="1">
                  <a:latin typeface="Comic Sans MS" pitchFamily="66" charset="0"/>
                </a:rPr>
                <a:t>toplam</a:t>
              </a:r>
              <a:r>
                <a:rPr lang="en-US" sz="1600" dirty="0">
                  <a:latin typeface="Comic Sans MS" pitchFamily="66" charset="0"/>
                </a:rPr>
                <a:t>, </a:t>
              </a:r>
              <a:r>
                <a:rPr lang="en-US" sz="1600" dirty="0" err="1">
                  <a:latin typeface="Comic Sans MS" pitchFamily="66" charset="0"/>
                </a:rPr>
                <a:t>çarpım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r>
                <a:rPr lang="en-US" sz="1600" dirty="0" err="1">
                  <a:latin typeface="Comic Sans MS" pitchFamily="66" charset="0"/>
                </a:rPr>
                <a:t>ve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endParaRPr lang="tr-TR" sz="1600" dirty="0">
                <a:latin typeface="Comic Sans MS" pitchFamily="66" charset="0"/>
              </a:endParaRPr>
            </a:p>
            <a:p>
              <a:pPr algn="ctr"/>
              <a:r>
                <a:rPr lang="en-US" sz="1600" dirty="0" err="1">
                  <a:latin typeface="Comic Sans MS" pitchFamily="66" charset="0"/>
                </a:rPr>
                <a:t>ortalamayı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r>
                <a:rPr lang="en-US" sz="1600" dirty="0" err="1">
                  <a:latin typeface="Comic Sans MS" pitchFamily="66" charset="0"/>
                </a:rPr>
                <a:t>ekrana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r>
                <a:rPr lang="en-US" sz="1600" dirty="0" err="1">
                  <a:latin typeface="Comic Sans MS" pitchFamily="66" charset="0"/>
                </a:rPr>
                <a:t>yaz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1028" y="3129"/>
              <a:ext cx="7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1002" y="1991"/>
              <a:ext cx="6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Rectangle 12"/>
            <p:cNvSpPr>
              <a:spLocks noChangeArrowheads="1"/>
            </p:cNvSpPr>
            <p:nvPr/>
          </p:nvSpPr>
          <p:spPr bwMode="auto">
            <a:xfrm>
              <a:off x="128" y="2261"/>
              <a:ext cx="1899" cy="2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çarpım</a:t>
              </a:r>
              <a:r>
                <a:rPr lang="en-US" sz="1600">
                  <a:latin typeface="Comic Sans MS" pitchFamily="66" charset="0"/>
                </a:rPr>
                <a:t> = sayı1 * sayı2</a:t>
              </a:r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1007" y="2563"/>
              <a:ext cx="7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Rectangle 14"/>
            <p:cNvSpPr>
              <a:spLocks noChangeArrowheads="1"/>
            </p:cNvSpPr>
            <p:nvPr/>
          </p:nvSpPr>
          <p:spPr bwMode="auto">
            <a:xfrm>
              <a:off x="353" y="2834"/>
              <a:ext cx="1358" cy="2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ortalama</a:t>
              </a:r>
              <a:r>
                <a:rPr lang="en-US" sz="1600">
                  <a:latin typeface="Comic Sans MS" pitchFamily="66" charset="0"/>
                </a:rPr>
                <a:t> =</a:t>
              </a:r>
              <a:r>
                <a:rPr lang="tr-TR" sz="1600">
                  <a:latin typeface="Comic Sans MS" pitchFamily="66" charset="0"/>
                </a:rPr>
                <a:t>toplam</a:t>
              </a:r>
              <a:r>
                <a:rPr lang="en-US" sz="1600">
                  <a:latin typeface="Comic Sans MS" pitchFamily="66" charset="0"/>
                </a:rPr>
                <a:t>/2</a:t>
              </a:r>
            </a:p>
          </p:txBody>
        </p:sp>
        <p:sp>
          <p:nvSpPr>
            <p:cNvPr id="419855" name="AutoShape 15"/>
            <p:cNvSpPr>
              <a:spLocks noChangeArrowheads="1"/>
            </p:cNvSpPr>
            <p:nvPr/>
          </p:nvSpPr>
          <p:spPr bwMode="auto">
            <a:xfrm>
              <a:off x="751" y="662"/>
              <a:ext cx="450" cy="221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7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sz="1700" dirty="0">
                <a:latin typeface="Comic Sans MS" pitchFamily="66" charset="0"/>
              </a:endParaRPr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>
              <a:off x="960" y="889"/>
              <a:ext cx="7" cy="1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57" name="AutoShape 17"/>
            <p:cNvSpPr>
              <a:spLocks noChangeArrowheads="1"/>
            </p:cNvSpPr>
            <p:nvPr/>
          </p:nvSpPr>
          <p:spPr bwMode="auto">
            <a:xfrm>
              <a:off x="820" y="3859"/>
              <a:ext cx="449" cy="221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7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Bitiş</a:t>
              </a:r>
              <a:endParaRPr lang="en-US" sz="1700" dirty="0">
                <a:latin typeface="Comic Sans MS" pitchFamily="66" charset="0"/>
              </a:endParaRPr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>
              <a:off x="1046" y="3715"/>
              <a:ext cx="6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1057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AEC04-2F14-41FA-B6B5-D23A15F15A5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895350"/>
            <a:ext cx="8612187" cy="5694363"/>
          </a:xfrm>
        </p:spPr>
        <p:txBody>
          <a:bodyPr/>
          <a:lstStyle/>
          <a:p>
            <a:r>
              <a:rPr lang="tr-TR" dirty="0" smtClean="0"/>
              <a:t>İfade, bir değeri hesaplayacak matematiksel bir formüldür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)/4</a:t>
            </a:r>
            <a:r>
              <a:rPr lang="tr-TR" dirty="0" smtClean="0"/>
              <a:t>;</a:t>
            </a:r>
          </a:p>
          <a:p>
            <a:pPr lvl="1"/>
            <a:r>
              <a:rPr lang="en-US" dirty="0" smtClean="0"/>
              <a:t>a*</a:t>
            </a:r>
            <a:r>
              <a:rPr lang="en-US" dirty="0" err="1" smtClean="0"/>
              <a:t>b+c</a:t>
            </a:r>
            <a:r>
              <a:rPr lang="tr-TR" dirty="0" smtClean="0"/>
              <a:t>;</a:t>
            </a:r>
          </a:p>
          <a:p>
            <a:pPr lvl="1"/>
            <a:endParaRPr lang="en-US" dirty="0" smtClean="0"/>
          </a:p>
          <a:p>
            <a:r>
              <a:rPr lang="tr-TR" dirty="0" smtClean="0"/>
              <a:t>İfadeler</a:t>
            </a:r>
            <a:r>
              <a:rPr lang="tr-TR" dirty="0" smtClean="0">
                <a:solidFill>
                  <a:srgbClr val="003399"/>
                </a:solidFill>
              </a:rPr>
              <a:t> </a:t>
            </a:r>
            <a:r>
              <a:rPr lang="en-US" dirty="0" err="1" smtClean="0">
                <a:solidFill>
                  <a:srgbClr val="003399"/>
                </a:solidFill>
              </a:rPr>
              <a:t>Operat</a:t>
            </a:r>
            <a:r>
              <a:rPr lang="tr-TR" dirty="0" smtClean="0">
                <a:solidFill>
                  <a:srgbClr val="003399"/>
                </a:solidFill>
              </a:rPr>
              <a:t>ö</a:t>
            </a:r>
            <a:r>
              <a:rPr lang="en-US" dirty="0" smtClean="0">
                <a:solidFill>
                  <a:srgbClr val="003399"/>
                </a:solidFill>
              </a:rPr>
              <a:t>r</a:t>
            </a:r>
            <a:r>
              <a:rPr lang="tr-TR" dirty="0" err="1" smtClean="0"/>
              <a:t>ler</a:t>
            </a:r>
            <a:r>
              <a:rPr lang="tr-TR" dirty="0" smtClean="0"/>
              <a:t> ile biçimlendirilirler</a:t>
            </a:r>
            <a:endParaRPr lang="en-US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dirty="0" smtClean="0"/>
              <a:t>İfadeler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5792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68E3B-5C8F-4EAE-BC90-EF8AA72A564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 Program(3)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4687" y="1149350"/>
            <a:ext cx="5566913" cy="5151438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System;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çemberin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çevresi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ve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alanını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hesaplama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*/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{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yaricap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cevre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alan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yaricap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girin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(),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yaricap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cevre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= 2 * 3.141592 *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yaricap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alan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= 3.141592 *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yaricap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*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yaricap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1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cevre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{0:F2}, </a:t>
            </a:r>
            <a:r>
              <a:rPr lang="en-US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alan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{1:F2}"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/>
            </a:r>
            <a:br>
              <a:rPr lang="tr-TR" sz="1400" dirty="0" smtClean="0">
                <a:latin typeface="Consolas"/>
                <a:ea typeface="Calibri"/>
                <a:cs typeface="Times New Roman"/>
              </a:rPr>
            </a:br>
            <a:r>
              <a:rPr lang="tr-TR" sz="1400" dirty="0" smtClean="0">
                <a:latin typeface="Consolas"/>
                <a:ea typeface="Calibri"/>
                <a:cs typeface="Times New Roman"/>
              </a:rPr>
              <a:t>              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cevre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 smtClean="0">
                <a:latin typeface="Consolas"/>
                <a:ea typeface="Calibri"/>
                <a:cs typeface="Times New Roman"/>
              </a:rPr>
              <a:t>alan</a:t>
            </a:r>
            <a:r>
              <a:rPr lang="en-US" sz="1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  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1155" y="1343025"/>
            <a:ext cx="3122762" cy="4794250"/>
            <a:chOff x="161" y="798"/>
            <a:chExt cx="2319" cy="2721"/>
          </a:xfrm>
        </p:grpSpPr>
        <p:sp>
          <p:nvSpPr>
            <p:cNvPr id="30726" name="AutoShape 5"/>
            <p:cNvSpPr>
              <a:spLocks noChangeArrowheads="1"/>
            </p:cNvSpPr>
            <p:nvPr/>
          </p:nvSpPr>
          <p:spPr bwMode="auto">
            <a:xfrm>
              <a:off x="161" y="1102"/>
              <a:ext cx="2303" cy="300"/>
            </a:xfrm>
            <a:prstGeom prst="parallelogram">
              <a:avLst>
                <a:gd name="adj" fmla="val 5645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mic Sans MS" pitchFamily="66" charset="0"/>
                </a:rPr>
                <a:t>Kullanıcıdan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çemberin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endParaRPr lang="tr-TR" sz="1400" dirty="0">
                <a:latin typeface="Comic Sans MS" pitchFamily="66" charset="0"/>
              </a:endParaRPr>
            </a:p>
            <a:p>
              <a:pPr algn="ctr"/>
              <a:r>
                <a:rPr lang="en-US" sz="1400" dirty="0" err="1">
                  <a:latin typeface="Comic Sans MS" pitchFamily="66" charset="0"/>
                </a:rPr>
                <a:t>yarıçapını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girmesini</a:t>
              </a:r>
              <a:r>
                <a:rPr lang="en-US" sz="1400" dirty="0">
                  <a:latin typeface="Comic Sans MS" pitchFamily="66" charset="0"/>
                </a:rPr>
                <a:t> </a:t>
              </a:r>
              <a:r>
                <a:rPr lang="en-US" sz="1400" dirty="0" err="1">
                  <a:latin typeface="Comic Sans MS" pitchFamily="66" charset="0"/>
                </a:rPr>
                <a:t>iste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1321" y="1713"/>
              <a:ext cx="8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200" y="1936"/>
              <a:ext cx="2216" cy="2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ç</a:t>
              </a:r>
              <a:r>
                <a:rPr lang="en-US" sz="1400" dirty="0" err="1" smtClean="0">
                  <a:latin typeface="Comic Sans MS" pitchFamily="66" charset="0"/>
                </a:rPr>
                <a:t>evre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= </a:t>
              </a:r>
              <a:r>
                <a:rPr lang="en-US" sz="1400" dirty="0" smtClean="0">
                  <a:latin typeface="Comic Sans MS" pitchFamily="66" charset="0"/>
                </a:rPr>
                <a:t>2*3.141592*</a:t>
              </a:r>
              <a:r>
                <a:rPr lang="en-US" sz="1400" dirty="0" err="1" smtClean="0">
                  <a:latin typeface="Comic Sans MS" pitchFamily="66" charset="0"/>
                </a:rPr>
                <a:t>yar</a:t>
              </a:r>
              <a:r>
                <a:rPr lang="tr-TR" sz="1400" dirty="0" err="1" smtClean="0">
                  <a:latin typeface="Comic Sans MS" pitchFamily="66" charset="0"/>
                </a:rPr>
                <a:t>ıç</a:t>
              </a:r>
              <a:r>
                <a:rPr lang="en-US" sz="1400" dirty="0" err="1" smtClean="0">
                  <a:latin typeface="Comic Sans MS" pitchFamily="66" charset="0"/>
                </a:rPr>
                <a:t>ap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30729" name="AutoShape 8"/>
            <p:cNvSpPr>
              <a:spLocks noChangeArrowheads="1"/>
            </p:cNvSpPr>
            <p:nvPr/>
          </p:nvSpPr>
          <p:spPr bwMode="auto">
            <a:xfrm>
              <a:off x="583" y="2843"/>
              <a:ext cx="1473" cy="363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>
                  <a:latin typeface="Comic Sans MS" pitchFamily="66" charset="0"/>
                </a:rPr>
                <a:t>Çevre ve alanı </a:t>
              </a:r>
              <a:endParaRPr lang="tr-TR" sz="1400" dirty="0">
                <a:latin typeface="Comic Sans MS" pitchFamily="66" charset="0"/>
              </a:endParaRPr>
            </a:p>
            <a:p>
              <a:pPr algn="ctr"/>
              <a:r>
                <a:rPr lang="es-ES" sz="1400" dirty="0">
                  <a:latin typeface="Comic Sans MS" pitchFamily="66" charset="0"/>
                </a:rPr>
                <a:t>ekrana yazdır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30730" name="Line 9"/>
            <p:cNvSpPr>
              <a:spLocks noChangeShapeType="1"/>
            </p:cNvSpPr>
            <p:nvPr/>
          </p:nvSpPr>
          <p:spPr bwMode="auto">
            <a:xfrm>
              <a:off x="1336" y="2622"/>
              <a:ext cx="8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0731" name="Line 10"/>
            <p:cNvSpPr>
              <a:spLocks noChangeShapeType="1"/>
            </p:cNvSpPr>
            <p:nvPr/>
          </p:nvSpPr>
          <p:spPr bwMode="auto">
            <a:xfrm>
              <a:off x="1336" y="2170"/>
              <a:ext cx="8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0732" name="Rectangle 11"/>
            <p:cNvSpPr>
              <a:spLocks noChangeArrowheads="1"/>
            </p:cNvSpPr>
            <p:nvPr/>
          </p:nvSpPr>
          <p:spPr bwMode="auto">
            <a:xfrm>
              <a:off x="228" y="2393"/>
              <a:ext cx="2252" cy="2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mic Sans MS" pitchFamily="66" charset="0"/>
                </a:rPr>
                <a:t>alan</a:t>
              </a:r>
              <a:r>
                <a:rPr lang="en-US" sz="1400" dirty="0">
                  <a:latin typeface="Comic Sans MS" pitchFamily="66" charset="0"/>
                </a:rPr>
                <a:t> = </a:t>
              </a:r>
              <a:r>
                <a:rPr lang="en-US" sz="1400" dirty="0" smtClean="0">
                  <a:latin typeface="Comic Sans MS" pitchFamily="66" charset="0"/>
                </a:rPr>
                <a:t>3.141592*</a:t>
              </a:r>
              <a:r>
                <a:rPr lang="en-US" sz="1400" dirty="0" err="1" smtClean="0">
                  <a:latin typeface="Comic Sans MS" pitchFamily="66" charset="0"/>
                </a:rPr>
                <a:t>yar</a:t>
              </a:r>
              <a:r>
                <a:rPr lang="tr-TR" sz="1400" dirty="0" err="1" smtClean="0">
                  <a:latin typeface="Comic Sans MS" pitchFamily="66" charset="0"/>
                </a:rPr>
                <a:t>ıç</a:t>
              </a:r>
              <a:r>
                <a:rPr lang="en-US" sz="1400" dirty="0" err="1" smtClean="0">
                  <a:latin typeface="Comic Sans MS" pitchFamily="66" charset="0"/>
                </a:rPr>
                <a:t>ap</a:t>
              </a:r>
              <a:r>
                <a:rPr lang="en-US" sz="1400" dirty="0" smtClean="0">
                  <a:latin typeface="Comic Sans MS" pitchFamily="66" charset="0"/>
                </a:rPr>
                <a:t>*</a:t>
              </a:r>
              <a:r>
                <a:rPr lang="en-US" sz="1400" dirty="0" err="1" smtClean="0">
                  <a:latin typeface="Comic Sans MS" pitchFamily="66" charset="0"/>
                </a:rPr>
                <a:t>yar</a:t>
              </a:r>
              <a:r>
                <a:rPr lang="tr-TR" sz="1400" dirty="0" err="1" smtClean="0">
                  <a:latin typeface="Comic Sans MS" pitchFamily="66" charset="0"/>
                </a:rPr>
                <a:t>ıç</a:t>
              </a:r>
              <a:r>
                <a:rPr lang="en-US" sz="1400" dirty="0" err="1" smtClean="0">
                  <a:latin typeface="Comic Sans MS" pitchFamily="66" charset="0"/>
                </a:rPr>
                <a:t>ap</a:t>
              </a:r>
              <a:r>
                <a:rPr lang="en-US" sz="1400" dirty="0">
                  <a:latin typeface="Comic Sans MS" pitchFamily="66" charset="0"/>
                </a:rPr>
                <a:t>;</a:t>
              </a:r>
            </a:p>
          </p:txBody>
        </p:sp>
        <p:sp>
          <p:nvSpPr>
            <p:cNvPr id="420876" name="AutoShape 12"/>
            <p:cNvSpPr>
              <a:spLocks noChangeArrowheads="1"/>
            </p:cNvSpPr>
            <p:nvPr/>
          </p:nvSpPr>
          <p:spPr bwMode="auto">
            <a:xfrm>
              <a:off x="1059" y="798"/>
              <a:ext cx="550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>
              <a:off x="1324" y="985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20878" name="AutoShape 14"/>
            <p:cNvSpPr>
              <a:spLocks noChangeArrowheads="1"/>
            </p:cNvSpPr>
            <p:nvPr/>
          </p:nvSpPr>
          <p:spPr bwMode="auto">
            <a:xfrm>
              <a:off x="1091" y="3337"/>
              <a:ext cx="550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Bitiş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30736" name="Line 15"/>
            <p:cNvSpPr>
              <a:spLocks noChangeShapeType="1"/>
            </p:cNvSpPr>
            <p:nvPr/>
          </p:nvSpPr>
          <p:spPr bwMode="auto">
            <a:xfrm>
              <a:off x="1357" y="3218"/>
              <a:ext cx="8" cy="1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0737" name="AutoShape 16"/>
            <p:cNvSpPr>
              <a:spLocks noChangeArrowheads="1"/>
            </p:cNvSpPr>
            <p:nvPr/>
          </p:nvSpPr>
          <p:spPr bwMode="auto">
            <a:xfrm>
              <a:off x="423" y="1532"/>
              <a:ext cx="1818" cy="233"/>
            </a:xfrm>
            <a:prstGeom prst="parallelogram">
              <a:avLst>
                <a:gd name="adj" fmla="val 21565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>
                  <a:latin typeface="Comic Sans MS" pitchFamily="66" charset="0"/>
                </a:rPr>
                <a:t>Çemberin yarıçapını al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30738" name="Line 17"/>
            <p:cNvSpPr>
              <a:spLocks noChangeShapeType="1"/>
            </p:cNvSpPr>
            <p:nvPr/>
          </p:nvSpPr>
          <p:spPr bwMode="auto">
            <a:xfrm>
              <a:off x="1315" y="1404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216041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34CB90-5BC6-46CD-86E9-E3951F0D0D9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07963"/>
            <a:ext cx="8069262" cy="631825"/>
          </a:xfrm>
        </p:spPr>
        <p:txBody>
          <a:bodyPr/>
          <a:lstStyle/>
          <a:p>
            <a:r>
              <a:rPr lang="tr-TR" dirty="0" smtClean="0"/>
              <a:t>İfadeler </a:t>
            </a:r>
            <a:r>
              <a:rPr lang="en-US" dirty="0" smtClean="0"/>
              <a:t>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931862"/>
            <a:ext cx="8434387" cy="1647436"/>
          </a:xfrm>
        </p:spPr>
        <p:txBody>
          <a:bodyPr/>
          <a:lstStyle/>
          <a:p>
            <a:r>
              <a:rPr lang="tr-TR" dirty="0" smtClean="0"/>
              <a:t>+,-,*,/,%... gibi matematiksel operatörlerin kullanıldığı, bir değeri hesaplamak için kullanılan matematiksel formüllerdir</a:t>
            </a:r>
            <a:endParaRPr lang="en-US" dirty="0" smtClean="0"/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1099335" y="2748464"/>
            <a:ext cx="7027523" cy="286232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tr-TR" sz="2400" dirty="0">
                <a:latin typeface="Consolas"/>
              </a:rPr>
              <a:t>santigrat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fahrenheit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-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32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1.8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alan 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24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3.14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yaricap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yaricap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tr-TR" sz="2400" dirty="0" err="1">
                <a:solidFill>
                  <a:prstClr val="black"/>
                </a:solidFill>
                <a:latin typeface="Consolas"/>
              </a:rPr>
              <a:t>cevre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3.14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yaricap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hacim 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uzunluk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genislik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yukseklik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tr-TR" sz="2400" dirty="0">
                <a:solidFill>
                  <a:prstClr val="black"/>
                </a:solidFill>
                <a:latin typeface="Consolas"/>
              </a:rPr>
              <a:t>toplam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toplam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+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342900" indent="-342900" algn="l" eaLnBrk="1" hangingPunct="1">
              <a:lnSpc>
                <a:spcPct val="125000"/>
              </a:lnSpc>
            </a:pPr>
            <a:r>
              <a:rPr lang="en-US" sz="2400" dirty="0" smtClean="0">
                <a:latin typeface="Courier New" pitchFamily="49" charset="0"/>
              </a:rPr>
              <a:t>…</a:t>
            </a: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2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Operatörler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3399"/>
                </a:solidFill>
              </a:rPr>
              <a:t>operat</a:t>
            </a:r>
            <a:r>
              <a:rPr lang="tr-TR" dirty="0" smtClean="0">
                <a:solidFill>
                  <a:srgbClr val="003399"/>
                </a:solidFill>
              </a:rPr>
              <a:t>ö</a:t>
            </a:r>
            <a:r>
              <a:rPr lang="en-US" dirty="0" smtClean="0">
                <a:solidFill>
                  <a:srgbClr val="003399"/>
                </a:solidFill>
              </a:rPr>
              <a:t>r</a:t>
            </a:r>
            <a:r>
              <a:rPr lang="tr-TR" dirty="0" err="1" smtClean="0">
                <a:solidFill>
                  <a:srgbClr val="003399"/>
                </a:solidFill>
              </a:rPr>
              <a:t>leri</a:t>
            </a:r>
            <a:r>
              <a:rPr lang="en-US" dirty="0" smtClean="0"/>
              <a:t> </a:t>
            </a:r>
            <a:r>
              <a:rPr lang="tr-TR" dirty="0" smtClean="0"/>
              <a:t>aşağıdakiler gibi sınıflandırılabilir.</a:t>
            </a:r>
            <a:endParaRPr lang="en-US" dirty="0" smtClean="0"/>
          </a:p>
          <a:p>
            <a:pPr lvl="1"/>
            <a:r>
              <a:rPr lang="tr-TR" dirty="0" smtClean="0"/>
              <a:t>Atama</a:t>
            </a:r>
            <a:r>
              <a:rPr lang="en-US" dirty="0" smtClean="0"/>
              <a:t> </a:t>
            </a:r>
            <a:r>
              <a:rPr lang="en-US" dirty="0" err="1" smtClean="0"/>
              <a:t>Operat</a:t>
            </a:r>
            <a:r>
              <a:rPr lang="tr-TR" dirty="0" smtClean="0"/>
              <a:t>ö</a:t>
            </a:r>
            <a:r>
              <a:rPr lang="en-US" dirty="0" smtClean="0"/>
              <a:t>r</a:t>
            </a:r>
            <a:r>
              <a:rPr lang="tr-TR" dirty="0" smtClean="0"/>
              <a:t>ü</a:t>
            </a:r>
            <a:r>
              <a:rPr lang="en-US" dirty="0" smtClean="0"/>
              <a:t> (=)</a:t>
            </a:r>
          </a:p>
          <a:p>
            <a:pPr lvl="1"/>
            <a:r>
              <a:rPr lang="en-US" dirty="0" err="1" smtClean="0"/>
              <a:t>Arit</a:t>
            </a:r>
            <a:r>
              <a:rPr lang="tr-TR" dirty="0" err="1" smtClean="0"/>
              <a:t>metik</a:t>
            </a:r>
            <a:r>
              <a:rPr lang="en-US" dirty="0" smtClean="0"/>
              <a:t> </a:t>
            </a:r>
            <a:r>
              <a:rPr lang="en-US" dirty="0" err="1" smtClean="0"/>
              <a:t>Operat</a:t>
            </a:r>
            <a:r>
              <a:rPr lang="tr-TR" dirty="0" smtClean="0"/>
              <a:t>ö</a:t>
            </a:r>
            <a:r>
              <a:rPr lang="en-US" dirty="0" smtClean="0"/>
              <a:t>r</a:t>
            </a:r>
            <a:r>
              <a:rPr lang="tr-TR" dirty="0" err="1" smtClean="0"/>
              <a:t>ler</a:t>
            </a:r>
            <a:r>
              <a:rPr lang="en-US" dirty="0" smtClean="0"/>
              <a:t> (+, -, *, /, %)</a:t>
            </a:r>
          </a:p>
          <a:p>
            <a:pPr lvl="1"/>
            <a:r>
              <a:rPr lang="tr-TR" dirty="0" smtClean="0"/>
              <a:t>Tekli</a:t>
            </a:r>
            <a:r>
              <a:rPr lang="en-US" dirty="0" smtClean="0"/>
              <a:t> </a:t>
            </a:r>
            <a:r>
              <a:rPr lang="en-US" dirty="0" err="1" smtClean="0"/>
              <a:t>Aritmeti</a:t>
            </a:r>
            <a:r>
              <a:rPr lang="tr-TR" smtClean="0"/>
              <a:t>k</a:t>
            </a:r>
            <a:r>
              <a:rPr lang="en-US" smtClean="0"/>
              <a:t> </a:t>
            </a:r>
            <a:r>
              <a:rPr lang="en-US" dirty="0" err="1" smtClean="0"/>
              <a:t>Operat</a:t>
            </a:r>
            <a:r>
              <a:rPr lang="tr-TR" dirty="0" smtClean="0"/>
              <a:t>ö</a:t>
            </a:r>
            <a:r>
              <a:rPr lang="en-US" dirty="0" smtClean="0"/>
              <a:t>r</a:t>
            </a:r>
            <a:r>
              <a:rPr lang="tr-TR" dirty="0" err="1" smtClean="0"/>
              <a:t>ler</a:t>
            </a:r>
            <a:r>
              <a:rPr lang="en-US" dirty="0" smtClean="0"/>
              <a:t> (++, --)</a:t>
            </a:r>
          </a:p>
          <a:p>
            <a:pPr lvl="1"/>
            <a:r>
              <a:rPr lang="tr-TR" dirty="0" smtClean="0"/>
              <a:t>Karşılaştırma operatörleri </a:t>
            </a:r>
            <a:r>
              <a:rPr lang="en-US" dirty="0" smtClean="0"/>
              <a:t>(&lt;, &lt;=, ==, &gt;=, &gt;)</a:t>
            </a:r>
          </a:p>
          <a:p>
            <a:pPr lvl="1"/>
            <a:r>
              <a:rPr lang="tr-TR" dirty="0" smtClean="0"/>
              <a:t>Mantıksal operatörler </a:t>
            </a:r>
            <a:r>
              <a:rPr lang="en-US" dirty="0" smtClean="0"/>
              <a:t>(&amp;&amp;, ||, !)</a:t>
            </a:r>
          </a:p>
          <a:p>
            <a:pPr lvl="1"/>
            <a:r>
              <a:rPr lang="tr-TR" dirty="0" smtClean="0"/>
              <a:t>Birleşik atama operatörleri </a:t>
            </a:r>
            <a:r>
              <a:rPr lang="en-US" dirty="0" smtClean="0"/>
              <a:t>(+=, -=, *=, …)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8FD4C-FA9B-4C3A-B2C3-50E74F76C5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F0ADB0-B4C3-42A1-A171-0EBCA839597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07975"/>
            <a:ext cx="7945437" cy="717550"/>
          </a:xfrm>
        </p:spPr>
        <p:txBody>
          <a:bodyPr/>
          <a:lstStyle/>
          <a:p>
            <a:r>
              <a:rPr lang="en-US" smtClean="0"/>
              <a:t>Aritmeti</a:t>
            </a:r>
            <a:r>
              <a:rPr lang="tr-TR" smtClean="0"/>
              <a:t>k Operatörler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1244600"/>
            <a:ext cx="8602662" cy="1146175"/>
          </a:xfrm>
        </p:spPr>
        <p:txBody>
          <a:bodyPr/>
          <a:lstStyle/>
          <a:p>
            <a:r>
              <a:rPr lang="tr-TR" smtClean="0"/>
              <a:t>Temel operatörler aritmetik işlemler için kullanılan operatörlerdir. Genelde tüm programlama dilleri için aynıdır.</a:t>
            </a: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4200" y="2725738"/>
            <a:ext cx="6491288" cy="1973262"/>
            <a:chOff x="1200" y="2213"/>
            <a:chExt cx="4089" cy="955"/>
          </a:xfrm>
        </p:grpSpPr>
        <p:sp>
          <p:nvSpPr>
            <p:cNvPr id="15378" name="Rectangle 5"/>
            <p:cNvSpPr>
              <a:spLocks noChangeArrowheads="1"/>
            </p:cNvSpPr>
            <p:nvPr/>
          </p:nvSpPr>
          <p:spPr bwMode="auto">
            <a:xfrm>
              <a:off x="1673" y="2977"/>
              <a:ext cx="1841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>
                  <a:latin typeface="Comic Sans MS" pitchFamily="66" charset="0"/>
                  <a:cs typeface="Times New Roman" pitchFamily="18" charset="0"/>
                </a:rPr>
                <a:t>Mod alma</a:t>
              </a:r>
              <a:r>
                <a:rPr lang="en-US">
                  <a:latin typeface="Comic Sans MS" pitchFamily="66" charset="0"/>
                  <a:cs typeface="Times New Roman" pitchFamily="18" charset="0"/>
                </a:rPr>
                <a:t> (</a:t>
              </a:r>
              <a:r>
                <a:rPr lang="tr-TR">
                  <a:latin typeface="Comic Sans MS" pitchFamily="66" charset="0"/>
                  <a:cs typeface="Times New Roman" pitchFamily="18" charset="0"/>
                </a:rPr>
                <a:t>kalan verme</a:t>
              </a:r>
              <a:r>
                <a:rPr lang="en-US">
                  <a:latin typeface="Comic Sans MS" pitchFamily="66" charset="0"/>
                  <a:cs typeface="Times New Roman" pitchFamily="18" charset="0"/>
                </a:rPr>
                <a:t>)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79" name="Rectangle 6"/>
            <p:cNvSpPr>
              <a:spLocks noChangeArrowheads="1"/>
            </p:cNvSpPr>
            <p:nvPr/>
          </p:nvSpPr>
          <p:spPr bwMode="auto">
            <a:xfrm>
              <a:off x="1200" y="2977"/>
              <a:ext cx="473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>
                  <a:latin typeface="Comic Sans MS" pitchFamily="66" charset="0"/>
                  <a:cs typeface="Times New Roman" pitchFamily="18" charset="0"/>
                </a:rPr>
                <a:t>%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80" name="Rectangle 7"/>
            <p:cNvSpPr>
              <a:spLocks noChangeArrowheads="1"/>
            </p:cNvSpPr>
            <p:nvPr/>
          </p:nvSpPr>
          <p:spPr bwMode="auto">
            <a:xfrm>
              <a:off x="1673" y="2786"/>
              <a:ext cx="1841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>
                  <a:latin typeface="Comic Sans MS" pitchFamily="66" charset="0"/>
                  <a:cs typeface="Times New Roman" pitchFamily="18" charset="0"/>
                </a:rPr>
                <a:t>Bölme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81" name="Rectangle 8"/>
            <p:cNvSpPr>
              <a:spLocks noChangeArrowheads="1"/>
            </p:cNvSpPr>
            <p:nvPr/>
          </p:nvSpPr>
          <p:spPr bwMode="auto">
            <a:xfrm>
              <a:off x="1200" y="2786"/>
              <a:ext cx="473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>
                  <a:latin typeface="Comic Sans MS" pitchFamily="66" charset="0"/>
                  <a:cs typeface="Times New Roman" pitchFamily="18" charset="0"/>
                </a:rPr>
                <a:t>/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82" name="Rectangle 9"/>
            <p:cNvSpPr>
              <a:spLocks noChangeArrowheads="1"/>
            </p:cNvSpPr>
            <p:nvPr/>
          </p:nvSpPr>
          <p:spPr bwMode="auto">
            <a:xfrm>
              <a:off x="1673" y="2595"/>
              <a:ext cx="1841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>
                  <a:latin typeface="Comic Sans MS" pitchFamily="66" charset="0"/>
                  <a:cs typeface="Times New Roman" pitchFamily="18" charset="0"/>
                </a:rPr>
                <a:t>Çarpma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83" name="Rectangle 10"/>
            <p:cNvSpPr>
              <a:spLocks noChangeArrowheads="1"/>
            </p:cNvSpPr>
            <p:nvPr/>
          </p:nvSpPr>
          <p:spPr bwMode="auto">
            <a:xfrm>
              <a:off x="1200" y="2595"/>
              <a:ext cx="473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>
                  <a:latin typeface="Comic Sans MS" pitchFamily="66" charset="0"/>
                  <a:cs typeface="Times New Roman" pitchFamily="18" charset="0"/>
                </a:rPr>
                <a:t>*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84" name="Rectangle 11"/>
            <p:cNvSpPr>
              <a:spLocks noChangeArrowheads="1"/>
            </p:cNvSpPr>
            <p:nvPr/>
          </p:nvSpPr>
          <p:spPr bwMode="auto">
            <a:xfrm>
              <a:off x="1673" y="2404"/>
              <a:ext cx="1841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>
                  <a:latin typeface="Comic Sans MS" pitchFamily="66" charset="0"/>
                  <a:cs typeface="Times New Roman" pitchFamily="18" charset="0"/>
                </a:rPr>
                <a:t>Çıkarma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85" name="Rectangle 12"/>
            <p:cNvSpPr>
              <a:spLocks noChangeArrowheads="1"/>
            </p:cNvSpPr>
            <p:nvPr/>
          </p:nvSpPr>
          <p:spPr bwMode="auto">
            <a:xfrm>
              <a:off x="1200" y="2404"/>
              <a:ext cx="473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>
                  <a:latin typeface="Comic Sans MS" pitchFamily="66" charset="0"/>
                  <a:cs typeface="Times New Roman" pitchFamily="18" charset="0"/>
                </a:rPr>
                <a:t>-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86" name="Rectangle 13"/>
            <p:cNvSpPr>
              <a:spLocks noChangeArrowheads="1"/>
            </p:cNvSpPr>
            <p:nvPr/>
          </p:nvSpPr>
          <p:spPr bwMode="auto">
            <a:xfrm>
              <a:off x="1673" y="2213"/>
              <a:ext cx="1841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>
                  <a:latin typeface="Comic Sans MS" pitchFamily="66" charset="0"/>
                  <a:cs typeface="Times New Roman" pitchFamily="18" charset="0"/>
                </a:rPr>
                <a:t>Toplama 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87" name="Rectangle 14"/>
            <p:cNvSpPr>
              <a:spLocks noChangeArrowheads="1"/>
            </p:cNvSpPr>
            <p:nvPr/>
          </p:nvSpPr>
          <p:spPr bwMode="auto">
            <a:xfrm>
              <a:off x="1200" y="2213"/>
              <a:ext cx="473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>
                  <a:latin typeface="Comic Sans MS" pitchFamily="66" charset="0"/>
                  <a:cs typeface="Times New Roman" pitchFamily="18" charset="0"/>
                </a:rPr>
                <a:t>+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88" name="Line 15"/>
            <p:cNvSpPr>
              <a:spLocks noChangeShapeType="1"/>
            </p:cNvSpPr>
            <p:nvPr/>
          </p:nvSpPr>
          <p:spPr bwMode="auto">
            <a:xfrm>
              <a:off x="1200" y="2213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89" name="Line 16"/>
            <p:cNvSpPr>
              <a:spLocks noChangeShapeType="1"/>
            </p:cNvSpPr>
            <p:nvPr/>
          </p:nvSpPr>
          <p:spPr bwMode="auto">
            <a:xfrm>
              <a:off x="1200" y="3168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0" name="Line 17"/>
            <p:cNvSpPr>
              <a:spLocks noChangeShapeType="1"/>
            </p:cNvSpPr>
            <p:nvPr/>
          </p:nvSpPr>
          <p:spPr bwMode="auto">
            <a:xfrm>
              <a:off x="1200" y="2213"/>
              <a:ext cx="0" cy="95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1" name="Line 18"/>
            <p:cNvSpPr>
              <a:spLocks noChangeShapeType="1"/>
            </p:cNvSpPr>
            <p:nvPr/>
          </p:nvSpPr>
          <p:spPr bwMode="auto">
            <a:xfrm>
              <a:off x="3514" y="2213"/>
              <a:ext cx="0" cy="95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2" name="Line 19"/>
            <p:cNvSpPr>
              <a:spLocks noChangeShapeType="1"/>
            </p:cNvSpPr>
            <p:nvPr/>
          </p:nvSpPr>
          <p:spPr bwMode="auto">
            <a:xfrm>
              <a:off x="1200" y="2404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3" name="Line 20"/>
            <p:cNvSpPr>
              <a:spLocks noChangeShapeType="1"/>
            </p:cNvSpPr>
            <p:nvPr/>
          </p:nvSpPr>
          <p:spPr bwMode="auto">
            <a:xfrm>
              <a:off x="1673" y="2213"/>
              <a:ext cx="0" cy="95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4" name="Line 21"/>
            <p:cNvSpPr>
              <a:spLocks noChangeShapeType="1"/>
            </p:cNvSpPr>
            <p:nvPr/>
          </p:nvSpPr>
          <p:spPr bwMode="auto">
            <a:xfrm>
              <a:off x="1200" y="2595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5" name="Line 22"/>
            <p:cNvSpPr>
              <a:spLocks noChangeShapeType="1"/>
            </p:cNvSpPr>
            <p:nvPr/>
          </p:nvSpPr>
          <p:spPr bwMode="auto">
            <a:xfrm>
              <a:off x="1200" y="2786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6" name="Line 23"/>
            <p:cNvSpPr>
              <a:spLocks noChangeShapeType="1"/>
            </p:cNvSpPr>
            <p:nvPr/>
          </p:nvSpPr>
          <p:spPr bwMode="auto">
            <a:xfrm>
              <a:off x="1200" y="2977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09624" name="Text Box 24"/>
            <p:cNvSpPr txBox="1">
              <a:spLocks noChangeArrowheads="1"/>
            </p:cNvSpPr>
            <p:nvPr/>
          </p:nvSpPr>
          <p:spPr bwMode="auto">
            <a:xfrm>
              <a:off x="3600" y="2529"/>
              <a:ext cx="168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Binary </a:t>
              </a:r>
              <a:r>
                <a:rPr lang="en-US" dirty="0" err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operat</a:t>
              </a:r>
              <a:r>
                <a:rPr lang="tr-TR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ö</a:t>
              </a:r>
              <a:r>
                <a:rPr lang="en-US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r</a:t>
              </a:r>
              <a:r>
                <a:rPr lang="tr-TR" dirty="0" err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ler</a:t>
              </a:r>
              <a:endParaRPr 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 eaLnBrk="1" hangingPunct="1">
                <a:defRPr/>
              </a:pPr>
              <a:r>
                <a:rPr lang="en-US" dirty="0">
                  <a:solidFill>
                    <a:srgbClr val="CC3300"/>
                  </a:solidFill>
                  <a:latin typeface="Comic Sans MS" pitchFamily="66" charset="0"/>
                </a:rPr>
                <a:t>(</a:t>
              </a:r>
              <a:r>
                <a:rPr lang="tr-TR" dirty="0">
                  <a:solidFill>
                    <a:srgbClr val="CC3300"/>
                  </a:solidFill>
                  <a:latin typeface="Comic Sans MS" pitchFamily="66" charset="0"/>
                </a:rPr>
                <a:t>iki operanda uygulanır</a:t>
              </a:r>
              <a:r>
                <a:rPr lang="en-US" dirty="0">
                  <a:solidFill>
                    <a:srgbClr val="CC3300"/>
                  </a:solidFill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841500" y="4957763"/>
            <a:ext cx="6977063" cy="806450"/>
            <a:chOff x="1200" y="3410"/>
            <a:chExt cx="4395" cy="401"/>
          </a:xfrm>
        </p:grpSpPr>
        <p:sp>
          <p:nvSpPr>
            <p:cNvPr id="15367" name="Rectangle 26"/>
            <p:cNvSpPr>
              <a:spLocks noChangeArrowheads="1"/>
            </p:cNvSpPr>
            <p:nvPr/>
          </p:nvSpPr>
          <p:spPr bwMode="auto">
            <a:xfrm>
              <a:off x="1671" y="3601"/>
              <a:ext cx="1833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>
                  <a:latin typeface="Comic Sans MS" pitchFamily="66" charset="0"/>
                  <a:cs typeface="Times New Roman" pitchFamily="18" charset="0"/>
                </a:rPr>
                <a:t>1 Eksiltme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68" name="Rectangle 27"/>
            <p:cNvSpPr>
              <a:spLocks noChangeArrowheads="1"/>
            </p:cNvSpPr>
            <p:nvPr/>
          </p:nvSpPr>
          <p:spPr bwMode="auto">
            <a:xfrm>
              <a:off x="1200" y="3601"/>
              <a:ext cx="471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Comic Sans MS" pitchFamily="66" charset="0"/>
                  <a:cs typeface="Times New Roman" pitchFamily="18" charset="0"/>
                </a:rPr>
                <a:t>--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69" name="Rectangle 28"/>
            <p:cNvSpPr>
              <a:spLocks noChangeArrowheads="1"/>
            </p:cNvSpPr>
            <p:nvPr/>
          </p:nvSpPr>
          <p:spPr bwMode="auto">
            <a:xfrm>
              <a:off x="1671" y="3410"/>
              <a:ext cx="1833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tr-TR">
                  <a:latin typeface="Comic Sans MS" pitchFamily="66" charset="0"/>
                  <a:cs typeface="Times New Roman" pitchFamily="18" charset="0"/>
                </a:rPr>
                <a:t>1 Artırma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70" name="Rectangle 29"/>
            <p:cNvSpPr>
              <a:spLocks noChangeArrowheads="1"/>
            </p:cNvSpPr>
            <p:nvPr/>
          </p:nvSpPr>
          <p:spPr bwMode="auto">
            <a:xfrm>
              <a:off x="1200" y="3410"/>
              <a:ext cx="471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latin typeface="Comic Sans MS" pitchFamily="66" charset="0"/>
                  <a:cs typeface="Times New Roman" pitchFamily="18" charset="0"/>
                </a:rPr>
                <a:t>++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15371" name="Line 30"/>
            <p:cNvSpPr>
              <a:spLocks noChangeShapeType="1"/>
            </p:cNvSpPr>
            <p:nvPr/>
          </p:nvSpPr>
          <p:spPr bwMode="auto">
            <a:xfrm>
              <a:off x="1200" y="3410"/>
              <a:ext cx="230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72" name="Line 31"/>
            <p:cNvSpPr>
              <a:spLocks noChangeShapeType="1"/>
            </p:cNvSpPr>
            <p:nvPr/>
          </p:nvSpPr>
          <p:spPr bwMode="auto">
            <a:xfrm>
              <a:off x="1200" y="3792"/>
              <a:ext cx="230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73" name="Line 32"/>
            <p:cNvSpPr>
              <a:spLocks noChangeShapeType="1"/>
            </p:cNvSpPr>
            <p:nvPr/>
          </p:nvSpPr>
          <p:spPr bwMode="auto">
            <a:xfrm>
              <a:off x="1200" y="3410"/>
              <a:ext cx="0" cy="38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74" name="Line 33"/>
            <p:cNvSpPr>
              <a:spLocks noChangeShapeType="1"/>
            </p:cNvSpPr>
            <p:nvPr/>
          </p:nvSpPr>
          <p:spPr bwMode="auto">
            <a:xfrm>
              <a:off x="3504" y="3410"/>
              <a:ext cx="0" cy="38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75" name="Line 34"/>
            <p:cNvSpPr>
              <a:spLocks noChangeShapeType="1"/>
            </p:cNvSpPr>
            <p:nvPr/>
          </p:nvSpPr>
          <p:spPr bwMode="auto">
            <a:xfrm>
              <a:off x="1200" y="3601"/>
              <a:ext cx="230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76" name="Line 35"/>
            <p:cNvSpPr>
              <a:spLocks noChangeShapeType="1"/>
            </p:cNvSpPr>
            <p:nvPr/>
          </p:nvSpPr>
          <p:spPr bwMode="auto">
            <a:xfrm>
              <a:off x="1671" y="3410"/>
              <a:ext cx="0" cy="38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09636" name="Text Box 36"/>
            <p:cNvSpPr txBox="1">
              <a:spLocks noChangeArrowheads="1"/>
            </p:cNvSpPr>
            <p:nvPr/>
          </p:nvSpPr>
          <p:spPr bwMode="auto">
            <a:xfrm>
              <a:off x="3600" y="3490"/>
              <a:ext cx="199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Unary </a:t>
              </a:r>
              <a:r>
                <a:rPr lang="en-US" dirty="0" err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operat</a:t>
              </a:r>
              <a:r>
                <a:rPr lang="tr-TR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ö</a:t>
              </a:r>
              <a:r>
                <a:rPr lang="en-US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r</a:t>
              </a:r>
              <a:r>
                <a:rPr lang="tr-TR" dirty="0" err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ler</a:t>
              </a:r>
              <a:endParaRPr 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 eaLnBrk="1" hangingPunct="1">
                <a:defRPr/>
              </a:pPr>
              <a:r>
                <a:rPr lang="en-US" dirty="0">
                  <a:solidFill>
                    <a:srgbClr val="CC3300"/>
                  </a:solidFill>
                  <a:latin typeface="Comic Sans MS" pitchFamily="66" charset="0"/>
                </a:rPr>
                <a:t>(</a:t>
              </a:r>
              <a:r>
                <a:rPr lang="tr-TR" dirty="0">
                  <a:solidFill>
                    <a:srgbClr val="CC3300"/>
                  </a:solidFill>
                  <a:latin typeface="Comic Sans MS" pitchFamily="66" charset="0"/>
                </a:rPr>
                <a:t>bir tek operanda uygulanır</a:t>
              </a:r>
              <a:r>
                <a:rPr lang="en-US" dirty="0">
                  <a:solidFill>
                    <a:srgbClr val="CC3300"/>
                  </a:solidFill>
                  <a:latin typeface="Comic Sans MS" pitchFamily="66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4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97051-34D2-4E63-872E-115F19D65B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282575"/>
            <a:ext cx="8093075" cy="766763"/>
          </a:xfrm>
        </p:spPr>
        <p:txBody>
          <a:bodyPr/>
          <a:lstStyle/>
          <a:p>
            <a:r>
              <a:rPr lang="en-US" dirty="0" err="1" smtClean="0"/>
              <a:t>Aritmeti</a:t>
            </a:r>
            <a:r>
              <a:rPr lang="tr-TR" dirty="0" smtClean="0"/>
              <a:t>k Operatörler</a:t>
            </a:r>
            <a:r>
              <a:rPr lang="en-US" dirty="0" smtClean="0"/>
              <a:t>: </a:t>
            </a:r>
            <a:r>
              <a:rPr lang="tr-TR" dirty="0" smtClean="0"/>
              <a:t>Örnek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531938"/>
            <a:ext cx="8610600" cy="2095500"/>
            <a:chOff x="144" y="1416"/>
            <a:chExt cx="5424" cy="1320"/>
          </a:xfrm>
        </p:grpSpPr>
        <p:sp>
          <p:nvSpPr>
            <p:cNvPr id="16415" name="Rectangle 4"/>
            <p:cNvSpPr>
              <a:spLocks noChangeArrowheads="1"/>
            </p:cNvSpPr>
            <p:nvPr/>
          </p:nvSpPr>
          <p:spPr bwMode="auto">
            <a:xfrm>
              <a:off x="4424" y="2545"/>
              <a:ext cx="114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1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16" name="Rectangle 5"/>
            <p:cNvSpPr>
              <a:spLocks noChangeArrowheads="1"/>
            </p:cNvSpPr>
            <p:nvPr/>
          </p:nvSpPr>
          <p:spPr bwMode="auto">
            <a:xfrm>
              <a:off x="3285" y="2545"/>
              <a:ext cx="1139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4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17" name="Rectangle 6"/>
            <p:cNvSpPr>
              <a:spLocks noChangeArrowheads="1"/>
            </p:cNvSpPr>
            <p:nvPr/>
          </p:nvSpPr>
          <p:spPr bwMode="auto">
            <a:xfrm>
              <a:off x="2191" y="2545"/>
              <a:ext cx="109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= </a:t>
              </a:r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% 3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6418" name="Rectangle 7"/>
            <p:cNvSpPr>
              <a:spLocks noChangeArrowheads="1"/>
            </p:cNvSpPr>
            <p:nvPr/>
          </p:nvSpPr>
          <p:spPr bwMode="auto">
            <a:xfrm>
              <a:off x="1276" y="2545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%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144" y="2545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Modül</a:t>
              </a:r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               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4424" y="2354"/>
              <a:ext cx="114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2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21" name="Rectangle 10"/>
            <p:cNvSpPr>
              <a:spLocks noChangeArrowheads="1"/>
            </p:cNvSpPr>
            <p:nvPr/>
          </p:nvSpPr>
          <p:spPr bwMode="auto">
            <a:xfrm>
              <a:off x="3285" y="2354"/>
              <a:ext cx="1139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4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22" name="Rectangle 11"/>
            <p:cNvSpPr>
              <a:spLocks noChangeArrowheads="1"/>
            </p:cNvSpPr>
            <p:nvPr/>
          </p:nvSpPr>
          <p:spPr bwMode="auto">
            <a:xfrm>
              <a:off x="2191" y="2354"/>
              <a:ext cx="109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= </a:t>
              </a:r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/ 2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6423" name="Rectangle 12"/>
            <p:cNvSpPr>
              <a:spLocks noChangeArrowheads="1"/>
            </p:cNvSpPr>
            <p:nvPr/>
          </p:nvSpPr>
          <p:spPr bwMode="auto">
            <a:xfrm>
              <a:off x="1276" y="2354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/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24" name="Rectangle 13"/>
            <p:cNvSpPr>
              <a:spLocks noChangeArrowheads="1"/>
            </p:cNvSpPr>
            <p:nvPr/>
          </p:nvSpPr>
          <p:spPr bwMode="auto">
            <a:xfrm>
              <a:off x="144" y="2354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Bölme</a:t>
              </a:r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                   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25" name="Rectangle 14"/>
            <p:cNvSpPr>
              <a:spLocks noChangeArrowheads="1"/>
            </p:cNvSpPr>
            <p:nvPr/>
          </p:nvSpPr>
          <p:spPr bwMode="auto">
            <a:xfrm>
              <a:off x="4424" y="2163"/>
              <a:ext cx="114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8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26" name="Rectangle 15"/>
            <p:cNvSpPr>
              <a:spLocks noChangeArrowheads="1"/>
            </p:cNvSpPr>
            <p:nvPr/>
          </p:nvSpPr>
          <p:spPr bwMode="auto">
            <a:xfrm>
              <a:off x="3301" y="2152"/>
              <a:ext cx="1139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4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27" name="Rectangle 16"/>
            <p:cNvSpPr>
              <a:spLocks noChangeArrowheads="1"/>
            </p:cNvSpPr>
            <p:nvPr/>
          </p:nvSpPr>
          <p:spPr bwMode="auto">
            <a:xfrm>
              <a:off x="2191" y="2163"/>
              <a:ext cx="109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= </a:t>
              </a:r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* 2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6428" name="Rectangle 17"/>
            <p:cNvSpPr>
              <a:spLocks noChangeArrowheads="1"/>
            </p:cNvSpPr>
            <p:nvPr/>
          </p:nvSpPr>
          <p:spPr bwMode="auto">
            <a:xfrm>
              <a:off x="1276" y="2163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*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29" name="Rectangle 18"/>
            <p:cNvSpPr>
              <a:spLocks noChangeArrowheads="1"/>
            </p:cNvSpPr>
            <p:nvPr/>
          </p:nvSpPr>
          <p:spPr bwMode="auto">
            <a:xfrm>
              <a:off x="144" y="2163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Çarpma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30" name="Rectangle 19"/>
            <p:cNvSpPr>
              <a:spLocks noChangeArrowheads="1"/>
            </p:cNvSpPr>
            <p:nvPr/>
          </p:nvSpPr>
          <p:spPr bwMode="auto">
            <a:xfrm>
              <a:off x="4424" y="1972"/>
              <a:ext cx="114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2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31" name="Rectangle 20"/>
            <p:cNvSpPr>
              <a:spLocks noChangeArrowheads="1"/>
            </p:cNvSpPr>
            <p:nvPr/>
          </p:nvSpPr>
          <p:spPr bwMode="auto">
            <a:xfrm>
              <a:off x="3285" y="1972"/>
              <a:ext cx="1139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4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32" name="Rectangle 21"/>
            <p:cNvSpPr>
              <a:spLocks noChangeArrowheads="1"/>
            </p:cNvSpPr>
            <p:nvPr/>
          </p:nvSpPr>
          <p:spPr bwMode="auto">
            <a:xfrm>
              <a:off x="2191" y="1972"/>
              <a:ext cx="109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= </a:t>
              </a:r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– 2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6433" name="Rectangle 22"/>
            <p:cNvSpPr>
              <a:spLocks noChangeArrowheads="1"/>
            </p:cNvSpPr>
            <p:nvPr/>
          </p:nvSpPr>
          <p:spPr bwMode="auto">
            <a:xfrm>
              <a:off x="1276" y="1972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-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34" name="Rectangle 23"/>
            <p:cNvSpPr>
              <a:spLocks noChangeArrowheads="1"/>
            </p:cNvSpPr>
            <p:nvPr/>
          </p:nvSpPr>
          <p:spPr bwMode="auto">
            <a:xfrm>
              <a:off x="144" y="1972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Çıkarma</a:t>
              </a:r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            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35" name="Rectangle 24"/>
            <p:cNvSpPr>
              <a:spLocks noChangeArrowheads="1"/>
            </p:cNvSpPr>
            <p:nvPr/>
          </p:nvSpPr>
          <p:spPr bwMode="auto">
            <a:xfrm>
              <a:off x="4424" y="1781"/>
              <a:ext cx="114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6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36" name="Rectangle 25"/>
            <p:cNvSpPr>
              <a:spLocks noChangeArrowheads="1"/>
            </p:cNvSpPr>
            <p:nvPr/>
          </p:nvSpPr>
          <p:spPr bwMode="auto">
            <a:xfrm>
              <a:off x="3285" y="1781"/>
              <a:ext cx="1139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4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37" name="Rectangle 26"/>
            <p:cNvSpPr>
              <a:spLocks noChangeArrowheads="1"/>
            </p:cNvSpPr>
            <p:nvPr/>
          </p:nvSpPr>
          <p:spPr bwMode="auto">
            <a:xfrm>
              <a:off x="2191" y="1781"/>
              <a:ext cx="109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= </a:t>
              </a:r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lang="en-US" sz="1600" b="1" dirty="0">
                  <a:latin typeface="Comic Sans MS" pitchFamily="66" charset="0"/>
                  <a:cs typeface="Times New Roman" pitchFamily="18" charset="0"/>
                </a:rPr>
                <a:t>+ 2            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6438" name="Rectangle 27"/>
            <p:cNvSpPr>
              <a:spLocks noChangeArrowheads="1"/>
            </p:cNvSpPr>
            <p:nvPr/>
          </p:nvSpPr>
          <p:spPr bwMode="auto">
            <a:xfrm>
              <a:off x="1276" y="1781"/>
              <a:ext cx="91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+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39" name="Rectangle 28"/>
            <p:cNvSpPr>
              <a:spLocks noChangeArrowheads="1"/>
            </p:cNvSpPr>
            <p:nvPr/>
          </p:nvSpPr>
          <p:spPr bwMode="auto">
            <a:xfrm>
              <a:off x="144" y="1781"/>
              <a:ext cx="1132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Toplama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40" name="Rectangle 29"/>
            <p:cNvSpPr>
              <a:spLocks noChangeArrowheads="1"/>
            </p:cNvSpPr>
            <p:nvPr/>
          </p:nvSpPr>
          <p:spPr bwMode="auto">
            <a:xfrm>
              <a:off x="4424" y="1416"/>
              <a:ext cx="1144" cy="36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 dirty="0" smtClean="0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a’nın sonraki </a:t>
              </a:r>
              <a:r>
                <a:rPr lang="tr-TR" sz="1600" b="1" dirty="0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değeri</a:t>
              </a:r>
              <a:endParaRPr lang="en-US" sz="1600" b="1" dirty="0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41" name="Rectangle 30"/>
            <p:cNvSpPr>
              <a:spLocks noChangeArrowheads="1"/>
            </p:cNvSpPr>
            <p:nvPr/>
          </p:nvSpPr>
          <p:spPr bwMode="auto">
            <a:xfrm>
              <a:off x="3285" y="1416"/>
              <a:ext cx="1139" cy="36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 dirty="0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a</a:t>
              </a:r>
              <a:r>
                <a:rPr lang="tr-TR" sz="1600" b="1" dirty="0" smtClean="0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’nın önceki </a:t>
              </a:r>
              <a:r>
                <a:rPr lang="tr-TR" sz="1600" b="1" dirty="0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değeri</a:t>
              </a:r>
              <a:endParaRPr lang="en-US" sz="1600" b="1" dirty="0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42" name="Rectangle 31"/>
            <p:cNvSpPr>
              <a:spLocks noChangeArrowheads="1"/>
            </p:cNvSpPr>
            <p:nvPr/>
          </p:nvSpPr>
          <p:spPr bwMode="auto">
            <a:xfrm>
              <a:off x="2191" y="1416"/>
              <a:ext cx="1094" cy="36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denklem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43" name="Rectangle 32"/>
            <p:cNvSpPr>
              <a:spLocks noChangeArrowheads="1"/>
            </p:cNvSpPr>
            <p:nvPr/>
          </p:nvSpPr>
          <p:spPr bwMode="auto">
            <a:xfrm>
              <a:off x="1276" y="1416"/>
              <a:ext cx="915" cy="36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Operator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44" name="Rectangle 33"/>
            <p:cNvSpPr>
              <a:spLocks noChangeArrowheads="1"/>
            </p:cNvSpPr>
            <p:nvPr/>
          </p:nvSpPr>
          <p:spPr bwMode="auto">
            <a:xfrm>
              <a:off x="144" y="1416"/>
              <a:ext cx="1132" cy="36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İşlem 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45" name="Line 34"/>
            <p:cNvSpPr>
              <a:spLocks noChangeShapeType="1"/>
            </p:cNvSpPr>
            <p:nvPr/>
          </p:nvSpPr>
          <p:spPr bwMode="auto">
            <a:xfrm>
              <a:off x="144" y="1416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46" name="Line 35"/>
            <p:cNvSpPr>
              <a:spLocks noChangeShapeType="1"/>
            </p:cNvSpPr>
            <p:nvPr/>
          </p:nvSpPr>
          <p:spPr bwMode="auto">
            <a:xfrm>
              <a:off x="144" y="2736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47" name="Line 36"/>
            <p:cNvSpPr>
              <a:spLocks noChangeShapeType="1"/>
            </p:cNvSpPr>
            <p:nvPr/>
          </p:nvSpPr>
          <p:spPr bwMode="auto">
            <a:xfrm>
              <a:off x="144" y="1416"/>
              <a:ext cx="0" cy="13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48" name="Line 37"/>
            <p:cNvSpPr>
              <a:spLocks noChangeShapeType="1"/>
            </p:cNvSpPr>
            <p:nvPr/>
          </p:nvSpPr>
          <p:spPr bwMode="auto">
            <a:xfrm>
              <a:off x="5568" y="1416"/>
              <a:ext cx="0" cy="13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49" name="Line 38"/>
            <p:cNvSpPr>
              <a:spLocks noChangeShapeType="1"/>
            </p:cNvSpPr>
            <p:nvPr/>
          </p:nvSpPr>
          <p:spPr bwMode="auto">
            <a:xfrm>
              <a:off x="144" y="1781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50" name="Line 39"/>
            <p:cNvSpPr>
              <a:spLocks noChangeShapeType="1"/>
            </p:cNvSpPr>
            <p:nvPr/>
          </p:nvSpPr>
          <p:spPr bwMode="auto">
            <a:xfrm>
              <a:off x="1276" y="1416"/>
              <a:ext cx="0" cy="13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51" name="Line 40"/>
            <p:cNvSpPr>
              <a:spLocks noChangeShapeType="1"/>
            </p:cNvSpPr>
            <p:nvPr/>
          </p:nvSpPr>
          <p:spPr bwMode="auto">
            <a:xfrm>
              <a:off x="2191" y="1416"/>
              <a:ext cx="0" cy="13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52" name="Line 41"/>
            <p:cNvSpPr>
              <a:spLocks noChangeShapeType="1"/>
            </p:cNvSpPr>
            <p:nvPr/>
          </p:nvSpPr>
          <p:spPr bwMode="auto">
            <a:xfrm>
              <a:off x="3285" y="1416"/>
              <a:ext cx="0" cy="13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53" name="Line 42"/>
            <p:cNvSpPr>
              <a:spLocks noChangeShapeType="1"/>
            </p:cNvSpPr>
            <p:nvPr/>
          </p:nvSpPr>
          <p:spPr bwMode="auto">
            <a:xfrm>
              <a:off x="4424" y="1416"/>
              <a:ext cx="0" cy="132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54" name="Line 43"/>
            <p:cNvSpPr>
              <a:spLocks noChangeShapeType="1"/>
            </p:cNvSpPr>
            <p:nvPr/>
          </p:nvSpPr>
          <p:spPr bwMode="auto">
            <a:xfrm>
              <a:off x="144" y="1972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55" name="Line 44"/>
            <p:cNvSpPr>
              <a:spLocks noChangeShapeType="1"/>
            </p:cNvSpPr>
            <p:nvPr/>
          </p:nvSpPr>
          <p:spPr bwMode="auto">
            <a:xfrm>
              <a:off x="144" y="2163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56" name="Line 45"/>
            <p:cNvSpPr>
              <a:spLocks noChangeShapeType="1"/>
            </p:cNvSpPr>
            <p:nvPr/>
          </p:nvSpPr>
          <p:spPr bwMode="auto">
            <a:xfrm>
              <a:off x="144" y="2354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57" name="Line 46"/>
            <p:cNvSpPr>
              <a:spLocks noChangeShapeType="1"/>
            </p:cNvSpPr>
            <p:nvPr/>
          </p:nvSpPr>
          <p:spPr bwMode="auto">
            <a:xfrm>
              <a:off x="144" y="2545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28600" y="4084638"/>
            <a:ext cx="8610600" cy="1216025"/>
            <a:chOff x="144" y="3024"/>
            <a:chExt cx="5424" cy="766"/>
          </a:xfrm>
        </p:grpSpPr>
        <p:sp>
          <p:nvSpPr>
            <p:cNvPr id="16390" name="Rectangle 48"/>
            <p:cNvSpPr>
              <a:spLocks noChangeArrowheads="1"/>
            </p:cNvSpPr>
            <p:nvPr/>
          </p:nvSpPr>
          <p:spPr bwMode="auto">
            <a:xfrm>
              <a:off x="4382" y="3599"/>
              <a:ext cx="1186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3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391" name="Rectangle 49"/>
            <p:cNvSpPr>
              <a:spLocks noChangeArrowheads="1"/>
            </p:cNvSpPr>
            <p:nvPr/>
          </p:nvSpPr>
          <p:spPr bwMode="auto">
            <a:xfrm>
              <a:off x="3196" y="3599"/>
              <a:ext cx="1186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4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392" name="Rectangle 50"/>
            <p:cNvSpPr>
              <a:spLocks noChangeArrowheads="1"/>
            </p:cNvSpPr>
            <p:nvPr/>
          </p:nvSpPr>
          <p:spPr bwMode="auto">
            <a:xfrm>
              <a:off x="2183" y="3599"/>
              <a:ext cx="1013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--</a:t>
              </a:r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6393" name="Rectangle 51"/>
            <p:cNvSpPr>
              <a:spLocks noChangeArrowheads="1"/>
            </p:cNvSpPr>
            <p:nvPr/>
          </p:nvSpPr>
          <p:spPr bwMode="auto">
            <a:xfrm>
              <a:off x="1269" y="3599"/>
              <a:ext cx="91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--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394" name="Rectangle 52"/>
            <p:cNvSpPr>
              <a:spLocks noChangeArrowheads="1"/>
            </p:cNvSpPr>
            <p:nvPr/>
          </p:nvSpPr>
          <p:spPr bwMode="auto">
            <a:xfrm>
              <a:off x="144" y="3599"/>
              <a:ext cx="112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Eksiltme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395" name="Rectangle 53"/>
            <p:cNvSpPr>
              <a:spLocks noChangeArrowheads="1"/>
            </p:cNvSpPr>
            <p:nvPr/>
          </p:nvSpPr>
          <p:spPr bwMode="auto">
            <a:xfrm>
              <a:off x="4382" y="3408"/>
              <a:ext cx="1186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5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396" name="Rectangle 54"/>
            <p:cNvSpPr>
              <a:spLocks noChangeArrowheads="1"/>
            </p:cNvSpPr>
            <p:nvPr/>
          </p:nvSpPr>
          <p:spPr bwMode="auto">
            <a:xfrm>
              <a:off x="3196" y="3408"/>
              <a:ext cx="1186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4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397" name="Rectangle 55"/>
            <p:cNvSpPr>
              <a:spLocks noChangeArrowheads="1"/>
            </p:cNvSpPr>
            <p:nvPr/>
          </p:nvSpPr>
          <p:spPr bwMode="auto">
            <a:xfrm>
              <a:off x="2183" y="3408"/>
              <a:ext cx="1013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 dirty="0" smtClean="0">
                  <a:latin typeface="Comic Sans MS" pitchFamily="66" charset="0"/>
                  <a:cs typeface="Times New Roman" pitchFamily="18" charset="0"/>
                </a:rPr>
                <a:t>++</a:t>
              </a:r>
              <a:r>
                <a:rPr lang="tr-TR" sz="1600" b="1" dirty="0" smtClean="0">
                  <a:latin typeface="Comic Sans MS" pitchFamily="66" charset="0"/>
                  <a:cs typeface="Times New Roman" pitchFamily="18" charset="0"/>
                </a:rPr>
                <a:t>a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6398" name="Rectangle 56"/>
            <p:cNvSpPr>
              <a:spLocks noChangeArrowheads="1"/>
            </p:cNvSpPr>
            <p:nvPr/>
          </p:nvSpPr>
          <p:spPr bwMode="auto">
            <a:xfrm>
              <a:off x="1269" y="3408"/>
              <a:ext cx="914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++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399" name="Rectangle 57"/>
            <p:cNvSpPr>
              <a:spLocks noChangeArrowheads="1"/>
            </p:cNvSpPr>
            <p:nvPr/>
          </p:nvSpPr>
          <p:spPr bwMode="auto">
            <a:xfrm>
              <a:off x="144" y="3408"/>
              <a:ext cx="1125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Artırma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6400" name="Rectangle 58"/>
            <p:cNvSpPr>
              <a:spLocks noChangeArrowheads="1"/>
            </p:cNvSpPr>
            <p:nvPr/>
          </p:nvSpPr>
          <p:spPr bwMode="auto">
            <a:xfrm>
              <a:off x="4382" y="3024"/>
              <a:ext cx="1186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 dirty="0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a’nın sonraki değeri</a:t>
              </a:r>
              <a:endParaRPr lang="en-US" sz="1600" b="1" dirty="0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01" name="Rectangle 59"/>
            <p:cNvSpPr>
              <a:spLocks noChangeArrowheads="1"/>
            </p:cNvSpPr>
            <p:nvPr/>
          </p:nvSpPr>
          <p:spPr bwMode="auto">
            <a:xfrm>
              <a:off x="3196" y="3024"/>
              <a:ext cx="1186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 dirty="0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a’nın önceki değeri</a:t>
              </a:r>
              <a:endParaRPr lang="en-US" sz="1600" b="1" dirty="0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02" name="Rectangle 60"/>
            <p:cNvSpPr>
              <a:spLocks noChangeArrowheads="1"/>
            </p:cNvSpPr>
            <p:nvPr/>
          </p:nvSpPr>
          <p:spPr bwMode="auto">
            <a:xfrm>
              <a:off x="2183" y="3024"/>
              <a:ext cx="1013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denklem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03" name="Rectangle 61"/>
            <p:cNvSpPr>
              <a:spLocks noChangeArrowheads="1"/>
            </p:cNvSpPr>
            <p:nvPr/>
          </p:nvSpPr>
          <p:spPr bwMode="auto">
            <a:xfrm>
              <a:off x="1269" y="3024"/>
              <a:ext cx="914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Operator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04" name="Rectangle 62"/>
            <p:cNvSpPr>
              <a:spLocks noChangeArrowheads="1"/>
            </p:cNvSpPr>
            <p:nvPr/>
          </p:nvSpPr>
          <p:spPr bwMode="auto">
            <a:xfrm>
              <a:off x="144" y="3024"/>
              <a:ext cx="1125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İşlem 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6405" name="Line 63"/>
            <p:cNvSpPr>
              <a:spLocks noChangeShapeType="1"/>
            </p:cNvSpPr>
            <p:nvPr/>
          </p:nvSpPr>
          <p:spPr bwMode="auto">
            <a:xfrm>
              <a:off x="144" y="3024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06" name="Line 64"/>
            <p:cNvSpPr>
              <a:spLocks noChangeShapeType="1"/>
            </p:cNvSpPr>
            <p:nvPr/>
          </p:nvSpPr>
          <p:spPr bwMode="auto">
            <a:xfrm>
              <a:off x="144" y="3790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07" name="Line 65"/>
            <p:cNvSpPr>
              <a:spLocks noChangeShapeType="1"/>
            </p:cNvSpPr>
            <p:nvPr/>
          </p:nvSpPr>
          <p:spPr bwMode="auto">
            <a:xfrm>
              <a:off x="144" y="3024"/>
              <a:ext cx="0" cy="7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08" name="Line 66"/>
            <p:cNvSpPr>
              <a:spLocks noChangeShapeType="1"/>
            </p:cNvSpPr>
            <p:nvPr/>
          </p:nvSpPr>
          <p:spPr bwMode="auto">
            <a:xfrm>
              <a:off x="5568" y="3024"/>
              <a:ext cx="0" cy="7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09" name="Line 67"/>
            <p:cNvSpPr>
              <a:spLocks noChangeShapeType="1"/>
            </p:cNvSpPr>
            <p:nvPr/>
          </p:nvSpPr>
          <p:spPr bwMode="auto">
            <a:xfrm>
              <a:off x="144" y="3408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10" name="Line 68"/>
            <p:cNvSpPr>
              <a:spLocks noChangeShapeType="1"/>
            </p:cNvSpPr>
            <p:nvPr/>
          </p:nvSpPr>
          <p:spPr bwMode="auto">
            <a:xfrm>
              <a:off x="1269" y="3024"/>
              <a:ext cx="0" cy="7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11" name="Line 69"/>
            <p:cNvSpPr>
              <a:spLocks noChangeShapeType="1"/>
            </p:cNvSpPr>
            <p:nvPr/>
          </p:nvSpPr>
          <p:spPr bwMode="auto">
            <a:xfrm>
              <a:off x="2183" y="3024"/>
              <a:ext cx="0" cy="7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12" name="Line 70"/>
            <p:cNvSpPr>
              <a:spLocks noChangeShapeType="1"/>
            </p:cNvSpPr>
            <p:nvPr/>
          </p:nvSpPr>
          <p:spPr bwMode="auto">
            <a:xfrm>
              <a:off x="3196" y="3024"/>
              <a:ext cx="0" cy="7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13" name="Line 71"/>
            <p:cNvSpPr>
              <a:spLocks noChangeShapeType="1"/>
            </p:cNvSpPr>
            <p:nvPr/>
          </p:nvSpPr>
          <p:spPr bwMode="auto">
            <a:xfrm>
              <a:off x="4382" y="3024"/>
              <a:ext cx="0" cy="76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6414" name="Line 72"/>
            <p:cNvSpPr>
              <a:spLocks noChangeShapeType="1"/>
            </p:cNvSpPr>
            <p:nvPr/>
          </p:nvSpPr>
          <p:spPr bwMode="auto">
            <a:xfrm>
              <a:off x="144" y="3599"/>
              <a:ext cx="542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033610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7E7632-E14A-456E-A2B0-DCC77B23051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07975"/>
            <a:ext cx="7945437" cy="717550"/>
          </a:xfrm>
        </p:spPr>
        <p:txBody>
          <a:bodyPr/>
          <a:lstStyle/>
          <a:p>
            <a:r>
              <a:rPr lang="en-US" smtClean="0"/>
              <a:t>Operator</a:t>
            </a:r>
            <a:r>
              <a:rPr lang="tr-TR" smtClean="0"/>
              <a:t> - </a:t>
            </a:r>
            <a:r>
              <a:rPr lang="en-US" smtClean="0"/>
              <a:t>Not</a:t>
            </a:r>
            <a:r>
              <a:rPr lang="tr-TR" smtClean="0"/>
              <a:t>lar</a:t>
            </a:r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1128713"/>
            <a:ext cx="8439150" cy="1028700"/>
          </a:xfrm>
        </p:spPr>
        <p:txBody>
          <a:bodyPr/>
          <a:lstStyle/>
          <a:p>
            <a:r>
              <a:rPr lang="tr-TR" dirty="0" smtClean="0"/>
              <a:t>Eğer iki </a:t>
            </a:r>
            <a:r>
              <a:rPr lang="tr-TR" dirty="0" err="1" smtClean="0"/>
              <a:t>operant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int</a:t>
            </a:r>
            <a:r>
              <a:rPr lang="tr-TR" dirty="0" smtClean="0"/>
              <a:t> ise, bölme (/) işlemi tam bölme yapar.</a:t>
            </a:r>
            <a:endParaRPr lang="en-US" dirty="0" smtClean="0"/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1117600" y="2195513"/>
            <a:ext cx="7121525" cy="193899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a = 5;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b = 4;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latin typeface="Consolas"/>
                <a:ea typeface="Calibri"/>
                <a:cs typeface="Times New Roman"/>
              </a:rPr>
              <a:t>sonu</a:t>
            </a:r>
            <a:r>
              <a:rPr lang="tr-TR" sz="2400" dirty="0" smtClean="0">
                <a:latin typeface="Consolas"/>
                <a:ea typeface="Calibri"/>
                <a:cs typeface="Times New Roman"/>
              </a:rPr>
              <a:t>ç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= a / b;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1.25 -&gt; 1 */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sz="2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24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sonu</a:t>
            </a:r>
            <a:r>
              <a:rPr lang="tr-TR" sz="2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ç</a:t>
            </a:r>
            <a:r>
              <a:rPr lang="en-US" sz="2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{0}"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2400" dirty="0" err="1" smtClean="0">
                <a:latin typeface="Consolas"/>
                <a:ea typeface="Calibri"/>
                <a:cs typeface="Times New Roman"/>
              </a:rPr>
              <a:t>sonu</a:t>
            </a:r>
            <a:r>
              <a:rPr lang="tr-TR" sz="2400" dirty="0" smtClean="0">
                <a:latin typeface="Consolas"/>
                <a:ea typeface="Calibri"/>
                <a:cs typeface="Times New Roman"/>
              </a:rPr>
              <a:t>ç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ekrana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1 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yazar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en-US" sz="3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5 Dikdörtgen"/>
          <p:cNvSpPr/>
          <p:nvPr/>
        </p:nvSpPr>
        <p:spPr bwMode="auto">
          <a:xfrm>
            <a:off x="2001328" y="4917056"/>
            <a:ext cx="4528868" cy="7763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sonuç: 1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 rot="5400000" flipH="1" flipV="1">
            <a:off x="5589919" y="3355676"/>
            <a:ext cx="241538" cy="983411"/>
          </a:xfrm>
          <a:prstGeom prst="leftBracket">
            <a:avLst>
              <a:gd name="adj" fmla="val 72921"/>
            </a:avLst>
          </a:prstGeom>
          <a:noFill/>
          <a:ln w="28575" cap="rnd">
            <a:solidFill>
              <a:srgbClr val="CC3300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813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E32EF-57BF-4EE8-BA39-E5D221DE439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07975"/>
            <a:ext cx="7945437" cy="717550"/>
          </a:xfrm>
        </p:spPr>
        <p:txBody>
          <a:bodyPr/>
          <a:lstStyle/>
          <a:p>
            <a:r>
              <a:rPr lang="tr-TR" smtClean="0"/>
              <a:t>Karışık Operandlar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1128713"/>
            <a:ext cx="8439150" cy="31734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tr-TR" dirty="0" smtClean="0"/>
              <a:t>Eğer </a:t>
            </a:r>
            <a:r>
              <a:rPr lang="tr-TR" dirty="0" err="1" smtClean="0"/>
              <a:t>operandlardan</a:t>
            </a:r>
            <a:r>
              <a:rPr lang="tr-TR" dirty="0" smtClean="0"/>
              <a:t> biri </a:t>
            </a:r>
            <a:r>
              <a:rPr lang="tr-TR" dirty="0" err="1" smtClean="0"/>
              <a:t>float</a:t>
            </a:r>
            <a:r>
              <a:rPr lang="tr-TR" dirty="0" smtClean="0"/>
              <a:t>/</a:t>
            </a:r>
            <a:r>
              <a:rPr lang="tr-TR" dirty="0" err="1" smtClean="0"/>
              <a:t>double</a:t>
            </a:r>
            <a:r>
              <a:rPr lang="tr-TR" dirty="0" smtClean="0"/>
              <a:t> ise diğer </a:t>
            </a:r>
            <a:r>
              <a:rPr lang="tr-TR" dirty="0" err="1" smtClean="0"/>
              <a:t>operand</a:t>
            </a:r>
            <a:r>
              <a:rPr lang="tr-TR" dirty="0" smtClean="0"/>
              <a:t> işlemden önce otomatik olarak </a:t>
            </a:r>
            <a:r>
              <a:rPr lang="tr-TR" dirty="0" err="1" smtClean="0"/>
              <a:t>float</a:t>
            </a:r>
            <a:r>
              <a:rPr lang="tr-TR" dirty="0" smtClean="0"/>
              <a:t>/</a:t>
            </a:r>
            <a:r>
              <a:rPr lang="tr-TR" dirty="0" err="1" smtClean="0"/>
              <a:t>double</a:t>
            </a:r>
            <a:r>
              <a:rPr lang="tr-TR" dirty="0" smtClean="0"/>
              <a:t> a dönüştürülür.</a:t>
            </a:r>
            <a:endParaRPr lang="en-US" dirty="0" smtClean="0"/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414068" y="2835935"/>
            <a:ext cx="8471140" cy="18620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9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900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9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sz="19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900" dirty="0" err="1" smtClean="0">
                <a:latin typeface="Consolas"/>
                <a:ea typeface="Calibri"/>
                <a:cs typeface="Times New Roman"/>
              </a:rPr>
              <a:t>dsonuc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9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sz="1900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 = 5 / 4;     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1.25 -&gt; 1 */</a:t>
            </a:r>
            <a:endParaRPr lang="en-US" sz="19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sz="1900" dirty="0" err="1" smtClean="0">
                <a:latin typeface="Consolas"/>
                <a:ea typeface="Calibri"/>
                <a:cs typeface="Times New Roman"/>
              </a:rPr>
              <a:t>dsonuc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 = 5 / 4.0;  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1.25 -&gt; 1.25 */</a:t>
            </a:r>
            <a:endParaRPr lang="en-US" sz="1900" dirty="0" smtClean="0">
              <a:latin typeface="Calibri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sz="19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9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9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sonuc</a:t>
            </a:r>
            <a:r>
              <a:rPr lang="en-US" sz="1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{0}, </a:t>
            </a:r>
            <a:r>
              <a:rPr lang="en-US" sz="19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dsonuc</a:t>
            </a:r>
            <a:r>
              <a:rPr lang="en-US" sz="1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{1:f2}\n"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900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900" dirty="0" err="1" smtClean="0">
                <a:latin typeface="Consolas"/>
                <a:ea typeface="Calibri"/>
                <a:cs typeface="Times New Roman"/>
              </a:rPr>
              <a:t>dsonuc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900" dirty="0" smtClean="0">
              <a:latin typeface="Calibri"/>
              <a:ea typeface="Calibri"/>
              <a:cs typeface="Times New Roman"/>
            </a:endParaRPr>
          </a:p>
          <a:p>
            <a:pPr marL="342900" indent="-342900" algn="l" eaLnBrk="1" hangingPunct="1"/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810883" y="5287992"/>
            <a:ext cx="6305909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tr-TR" sz="2000" b="1" dirty="0" err="1" smtClean="0">
                <a:latin typeface="Courier New" pitchFamily="49" charset="0"/>
                <a:cs typeface="Courier New" pitchFamily="49" charset="0"/>
              </a:rPr>
              <a:t>sonuc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tr-TR" sz="2000" b="1" dirty="0" err="1" smtClean="0">
                <a:latin typeface="Courier New" pitchFamily="49" charset="0"/>
                <a:cs typeface="Courier New" pitchFamily="49" charset="0"/>
              </a:rPr>
              <a:t>dsonuc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: 1.25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 rot="5400000" flipH="1" flipV="1">
            <a:off x="5128407" y="2868282"/>
            <a:ext cx="250164" cy="3243535"/>
          </a:xfrm>
          <a:prstGeom prst="leftBracket">
            <a:avLst>
              <a:gd name="adj" fmla="val 72921"/>
            </a:avLst>
          </a:prstGeom>
          <a:noFill/>
          <a:ln w="19050" cap="rnd">
            <a:solidFill>
              <a:schemeClr val="accent1"/>
            </a:solidFill>
            <a:prstDash val="sysDash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 rot="5400000" flipV="1">
            <a:off x="6668220" y="2829469"/>
            <a:ext cx="276045" cy="2191106"/>
          </a:xfrm>
          <a:prstGeom prst="leftBracket">
            <a:avLst>
              <a:gd name="adj" fmla="val 72921"/>
            </a:avLst>
          </a:prstGeom>
          <a:noFill/>
          <a:ln w="19050" cap="rnd">
            <a:solidFill>
              <a:srgbClr val="00B0F0"/>
            </a:solidFill>
            <a:prstDash val="sysDash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515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6079</TotalTime>
  <Words>2023</Words>
  <Application>Microsoft Office PowerPoint</Application>
  <PresentationFormat>Ekran Gösterisi (4:3)</PresentationFormat>
  <Paragraphs>467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40" baseType="lpstr">
      <vt:lpstr>Arial</vt:lpstr>
      <vt:lpstr>Calibri</vt:lpstr>
      <vt:lpstr>Comic Sans MS</vt:lpstr>
      <vt:lpstr>Consolas</vt:lpstr>
      <vt:lpstr>Courier New</vt:lpstr>
      <vt:lpstr>Lucida Sans Typewriter</vt:lpstr>
      <vt:lpstr>Times New Roman</vt:lpstr>
      <vt:lpstr>Wingdings</vt:lpstr>
      <vt:lpstr>Blank Presentation</vt:lpstr>
      <vt:lpstr>PROGRAMLAMA - I</vt:lpstr>
      <vt:lpstr>Konular</vt:lpstr>
      <vt:lpstr>İfadeler</vt:lpstr>
      <vt:lpstr>İfadeler ?</vt:lpstr>
      <vt:lpstr>Operatörler</vt:lpstr>
      <vt:lpstr>Aritmetik Operatörler</vt:lpstr>
      <vt:lpstr>Aritmetik Operatörler: Örnek</vt:lpstr>
      <vt:lpstr>Operator - Notlar</vt:lpstr>
      <vt:lpstr>Karışık Operandlar</vt:lpstr>
      <vt:lpstr>Atama Operatörü</vt:lpstr>
      <vt:lpstr>Atama operatörü</vt:lpstr>
      <vt:lpstr>Çoklu Atamalar</vt:lpstr>
      <vt:lpstr>Tekli Operatörler</vt:lpstr>
      <vt:lpstr>Birleşik Atama Operatörleri</vt:lpstr>
      <vt:lpstr>Birleşme &amp; Öncelik</vt:lpstr>
      <vt:lpstr>Öncelik Kuralları</vt:lpstr>
      <vt:lpstr>Karşılaştırma Operatörleri</vt:lpstr>
      <vt:lpstr>Karşılaştırma operatörleri  Örnek-1</vt:lpstr>
      <vt:lpstr>Karşılaştırma operatörleri  Örnek-2</vt:lpstr>
      <vt:lpstr>Mantıksal Operatörler</vt:lpstr>
      <vt:lpstr>Mantıksal Operatörler – örnek-1</vt:lpstr>
      <vt:lpstr>Mantıksal Operatörler – örnek-2</vt:lpstr>
      <vt:lpstr>Öncelik Kuralları (2)</vt:lpstr>
      <vt:lpstr>İfadeler-Örnek(1)</vt:lpstr>
      <vt:lpstr>İfadeler-Örnek(2)</vt:lpstr>
      <vt:lpstr>İfadeler-Örnek(3)</vt:lpstr>
      <vt:lpstr>İfadeler-Örnek(4)</vt:lpstr>
      <vt:lpstr>Örnek Program (1)</vt:lpstr>
      <vt:lpstr>Örnek Program(2)</vt:lpstr>
      <vt:lpstr>Örnek Program(3)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818</cp:revision>
  <dcterms:created xsi:type="dcterms:W3CDTF">1999-11-19T17:16:32Z</dcterms:created>
  <dcterms:modified xsi:type="dcterms:W3CDTF">2015-09-30T18:15:31Z</dcterms:modified>
</cp:coreProperties>
</file>