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518" r:id="rId2"/>
    <p:sldId id="417" r:id="rId3"/>
    <p:sldId id="489" r:id="rId4"/>
    <p:sldId id="520" r:id="rId5"/>
    <p:sldId id="522" r:id="rId6"/>
    <p:sldId id="523" r:id="rId7"/>
    <p:sldId id="525" r:id="rId8"/>
    <p:sldId id="544" r:id="rId9"/>
    <p:sldId id="545" r:id="rId10"/>
    <p:sldId id="524" r:id="rId11"/>
    <p:sldId id="527" r:id="rId12"/>
    <p:sldId id="528" r:id="rId13"/>
    <p:sldId id="529" r:id="rId14"/>
    <p:sldId id="543" r:id="rId15"/>
    <p:sldId id="530" r:id="rId16"/>
    <p:sldId id="531" r:id="rId17"/>
    <p:sldId id="532" r:id="rId18"/>
    <p:sldId id="533" r:id="rId19"/>
    <p:sldId id="534" r:id="rId20"/>
    <p:sldId id="535" r:id="rId21"/>
    <p:sldId id="540" r:id="rId22"/>
    <p:sldId id="541" r:id="rId23"/>
    <p:sldId id="542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1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3399"/>
    <a:srgbClr val="66FFFF"/>
    <a:srgbClr val="CC3300"/>
    <a:srgbClr val="66CCFF"/>
    <a:srgbClr val="FFFFCC"/>
    <a:srgbClr val="FFCC00"/>
    <a:srgbClr val="FFFF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Orta Stil 1 - Vurgu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6B01EDF-C221-42D7-8BFD-E6DEAE633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38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69460A1-6B4A-41E8-8270-2E9B306CA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2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9D135-4232-4CF4-8E7C-701300558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DC703-819F-49F6-81D8-16BA3FAD5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2BB77-BF2B-4DBD-8099-86A7DCC2A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2125-F0AF-4723-9E52-8D615CB4B8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D77ED-575D-4AA2-AAD3-D61627E5A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94A68-EDCD-4B65-AB6B-C8749841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14C47-96EF-4534-8D08-7276DAF1C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51A56-EC1D-474B-A06F-F88D9015D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1C270-B277-4FED-9C3A-EE9A3A6D8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477-2080-4358-A403-B1BB066FE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8BAA7-EF00-4F22-9C8D-6C7242545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BD278-C561-4C34-9D5C-5D1901FA27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2284F4-BBC1-4D2B-ACFC-8FFD57B66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</a:t>
            </a:r>
            <a:r>
              <a:rPr lang="tr-TR" sz="2700" b="1" dirty="0" smtClean="0"/>
              <a:t>- 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793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209511"/>
          </a:xfrm>
        </p:spPr>
        <p:txBody>
          <a:bodyPr/>
          <a:lstStyle/>
          <a:p>
            <a:r>
              <a:rPr lang="tr-TR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Floor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(sayı)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Sayıyı </a:t>
            </a:r>
            <a:r>
              <a:rPr lang="tr-TR" dirty="0"/>
              <a:t>aşağı doğru yuvarlar</a:t>
            </a:r>
            <a:r>
              <a:rPr lang="tr-TR" dirty="0" smtClean="0"/>
              <a:t>.</a:t>
            </a:r>
            <a:endParaRPr lang="tr-TR" sz="2200" dirty="0"/>
          </a:p>
          <a:p>
            <a:pPr lvl="1"/>
            <a:r>
              <a:rPr lang="tr-TR" sz="2200" dirty="0" smtClean="0"/>
              <a:t>Sayı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double</a:t>
            </a:r>
            <a:r>
              <a:rPr lang="tr-TR" sz="2200" dirty="0" smtClean="0"/>
              <a:t>,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decimal</a:t>
            </a:r>
            <a:r>
              <a:rPr lang="tr-TR" sz="2200" dirty="0" smtClean="0"/>
              <a:t>  veya bunlara direk dönüştürülebilir olmalıdır.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5" y="997527"/>
            <a:ext cx="4395354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85898" y="3228522"/>
            <a:ext cx="5642265" cy="163121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 </a:t>
            </a:r>
            <a:r>
              <a:rPr lang="en-US" sz="2000" dirty="0" smtClean="0"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x;</a:t>
            </a:r>
          </a:p>
          <a:p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  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Floor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5.2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//Sonuç; 5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Floor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5.7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//Sonuç; 5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Floor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-5.2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6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Floor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-5.7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-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6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488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5409" y="986644"/>
            <a:ext cx="7772400" cy="2234538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Ceiling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(sayı);</a:t>
            </a:r>
          </a:p>
          <a:p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r>
              <a:rPr lang="tr-TR" dirty="0" smtClean="0"/>
              <a:t>Sayıyı </a:t>
            </a:r>
            <a:r>
              <a:rPr lang="tr-TR" dirty="0"/>
              <a:t>yukarı doğru yuvarlar</a:t>
            </a:r>
            <a:r>
              <a:rPr lang="tr-TR" dirty="0" smtClean="0"/>
              <a:t>.</a:t>
            </a:r>
          </a:p>
          <a:p>
            <a:pPr lvl="1"/>
            <a:r>
              <a:rPr lang="tr-TR" sz="2200" dirty="0" smtClean="0"/>
              <a:t>Sayı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200" dirty="0"/>
              <a:t>,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decimal</a:t>
            </a:r>
            <a:r>
              <a:rPr lang="tr-TR" sz="2200" dirty="0"/>
              <a:t>  veya bunlara direk dönüştürülebilir olmalıdır.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5" y="997527"/>
            <a:ext cx="4395354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37854" y="3715702"/>
            <a:ext cx="5798128" cy="163121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/>
              </a:rPr>
              <a:t> </a:t>
            </a:r>
            <a:r>
              <a:rPr lang="tr-TR" sz="2000" dirty="0" smtClean="0">
                <a:latin typeface="Consolas"/>
              </a:rPr>
              <a:t>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Ceiling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5.2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//Sonuç; 6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Ceiling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5.7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//Sonuç; 6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nb-NO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nb-NO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srgbClr val="2B91AF"/>
                </a:solidFill>
                <a:latin typeface="Consolas"/>
              </a:rPr>
              <a:t>Math</a:t>
            </a:r>
            <a:r>
              <a:rPr lang="nb-NO" sz="2000" b="1" dirty="0">
                <a:solidFill>
                  <a:srgbClr val="0000FF"/>
                </a:solidFill>
                <a:latin typeface="Consolas"/>
              </a:rPr>
              <a:t>.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Ceiling(</a:t>
            </a:r>
            <a:r>
              <a:rPr lang="nb-NO" sz="2000" b="1" dirty="0">
                <a:solidFill>
                  <a:srgbClr val="0000FF"/>
                </a:solidFill>
                <a:latin typeface="Consolas"/>
              </a:rPr>
              <a:t>-5.2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nb-NO" sz="2000" dirty="0">
                <a:solidFill>
                  <a:srgbClr val="008000"/>
                </a:solidFill>
                <a:latin typeface="Consolas"/>
              </a:rPr>
              <a:t>//Sonuç;-5</a:t>
            </a:r>
            <a:endParaRPr lang="nb-NO" sz="2000" dirty="0">
              <a:solidFill>
                <a:prstClr val="black"/>
              </a:solidFill>
              <a:latin typeface="Consolas"/>
            </a:endParaRPr>
          </a:p>
          <a:p>
            <a:r>
              <a:rPr lang="nb-NO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nb-NO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b-NO" sz="2000" dirty="0">
                <a:solidFill>
                  <a:srgbClr val="2B91AF"/>
                </a:solidFill>
                <a:latin typeface="Consolas"/>
              </a:rPr>
              <a:t>Math</a:t>
            </a:r>
            <a:r>
              <a:rPr lang="nb-NO" sz="2000" b="1" dirty="0">
                <a:solidFill>
                  <a:srgbClr val="0000FF"/>
                </a:solidFill>
                <a:latin typeface="Consolas"/>
              </a:rPr>
              <a:t>.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Ceiling(</a:t>
            </a:r>
            <a:r>
              <a:rPr lang="nb-NO" sz="2000" b="1" dirty="0">
                <a:solidFill>
                  <a:srgbClr val="0000FF"/>
                </a:solidFill>
                <a:latin typeface="Consolas"/>
              </a:rPr>
              <a:t>-5.7</a:t>
            </a:r>
            <a:r>
              <a:rPr lang="nb-NO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nb-NO" sz="2000" dirty="0">
                <a:solidFill>
                  <a:srgbClr val="008000"/>
                </a:solidFill>
                <a:latin typeface="Consolas"/>
              </a:rPr>
              <a:t>//Sonuç;-5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51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2032866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Round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Sayıyı </a:t>
            </a:r>
            <a:r>
              <a:rPr lang="tr-TR" dirty="0"/>
              <a:t>en yakın tamsayıya çevirir</a:t>
            </a:r>
            <a:r>
              <a:rPr lang="tr-TR" dirty="0" smtClean="0"/>
              <a:t>.</a:t>
            </a:r>
            <a:endParaRPr lang="tr-TR" sz="2200" dirty="0"/>
          </a:p>
          <a:p>
            <a:pPr lvl="1"/>
            <a:r>
              <a:rPr lang="tr-TR" sz="2200" dirty="0"/>
              <a:t>Sayı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200" dirty="0"/>
              <a:t>,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decimal</a:t>
            </a:r>
            <a:r>
              <a:rPr lang="tr-TR" sz="2200" dirty="0"/>
              <a:t>  veya bunlara direk dönüştürülebilir olmalıdır.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5" y="997527"/>
            <a:ext cx="4395354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61209" y="3346470"/>
            <a:ext cx="5618019" cy="163121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5.2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//Sonuç;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5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5.7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//Sonuç; 6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-5.2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;-5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-5.7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;-6</a:t>
            </a:r>
          </a:p>
        </p:txBody>
      </p:sp>
    </p:spTree>
    <p:extLst>
      <p:ext uri="{BB962C8B-B14F-4D97-AF65-F5344CB8AC3E}">
        <p14:creationId xmlns:p14="http://schemas.microsoft.com/office/powerpoint/2010/main" val="28751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3279774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Round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dirty="0" err="1">
                <a:solidFill>
                  <a:prstClr val="black"/>
                </a:solidFill>
                <a:latin typeface="Consolas"/>
              </a:rPr>
              <a:t>basamak_sayisi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endParaRPr lang="tr-TR" sz="2200" dirty="0" smtClean="0"/>
          </a:p>
          <a:p>
            <a:pPr lvl="1"/>
            <a:r>
              <a:rPr lang="tr-TR" sz="2200" dirty="0" smtClean="0"/>
              <a:t>Virgülden </a:t>
            </a:r>
            <a:r>
              <a:rPr lang="tr-TR" sz="2200" dirty="0"/>
              <a:t>sonraki </a:t>
            </a:r>
            <a:r>
              <a:rPr lang="tr-TR" sz="2200" dirty="0" smtClean="0"/>
              <a:t>kaç basamağa yuvarlatılacağını belirleyebiliriz.</a:t>
            </a:r>
          </a:p>
          <a:p>
            <a:pPr lvl="1"/>
            <a:endParaRPr lang="tr-TR" sz="1200" dirty="0"/>
          </a:p>
          <a:p>
            <a:pPr lvl="1"/>
            <a:r>
              <a:rPr lang="tr-TR" sz="2200" dirty="0"/>
              <a:t>Sayı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200" dirty="0"/>
              <a:t>,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decimal</a:t>
            </a:r>
            <a:r>
              <a:rPr lang="tr-TR" sz="2200" dirty="0"/>
              <a:t>  veya bunlara direk dönüştürülebilir olmalıdır.</a:t>
            </a:r>
          </a:p>
          <a:p>
            <a:pPr lvl="1"/>
            <a:r>
              <a:rPr lang="tr-TR" sz="2200" dirty="0" err="1" smtClean="0"/>
              <a:t>basamak_sayısı</a:t>
            </a:r>
            <a:r>
              <a:rPr lang="tr-TR" sz="2200" dirty="0" smtClean="0"/>
              <a:t>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decimal</a:t>
            </a:r>
            <a:r>
              <a:rPr lang="tr-TR" sz="2200" dirty="0" smtClean="0"/>
              <a:t> veya </a:t>
            </a:r>
            <a:r>
              <a:rPr lang="tr-TR" sz="2200" dirty="0" err="1" smtClean="0"/>
              <a:t>decimal</a:t>
            </a:r>
            <a:r>
              <a:rPr lang="tr-TR" sz="2200" dirty="0"/>
              <a:t> </a:t>
            </a:r>
            <a:r>
              <a:rPr lang="tr-TR" sz="2200" dirty="0" smtClean="0"/>
              <a:t>türüne direk dönüştürülebilir olmalıdır.</a:t>
            </a:r>
            <a:endParaRPr lang="tr-TR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1664" y="4487977"/>
            <a:ext cx="6837217" cy="163121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/>
              </a:rPr>
              <a:t> </a:t>
            </a:r>
            <a:r>
              <a:rPr lang="tr-TR" sz="2000" dirty="0" smtClean="0">
                <a:latin typeface="Consolas"/>
              </a:rPr>
              <a:t>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5.231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 5.23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5.279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 5.28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-5.231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;-5.23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x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Round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-5.297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;-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5.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3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751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Yuvarlama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3542664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Truncate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</a:t>
            </a:r>
            <a:r>
              <a:rPr lang="tr-TR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/>
              <a:t>Sayının sadece tam kısmını alır, virgüllü kısmını yok eder.</a:t>
            </a:r>
            <a:endParaRPr lang="tr-TR" sz="2200" dirty="0"/>
          </a:p>
          <a:p>
            <a:pPr lvl="1"/>
            <a:r>
              <a:rPr lang="tr-TR" sz="2200" dirty="0"/>
              <a:t>Sayı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200" dirty="0"/>
              <a:t>,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</a:rPr>
              <a:t>decimal</a:t>
            </a:r>
            <a:r>
              <a:rPr lang="tr-TR" sz="22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200" dirty="0"/>
              <a:t>veya</a:t>
            </a:r>
            <a:r>
              <a:rPr lang="tr-TR" sz="22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</a:rPr>
              <a:t>float</a:t>
            </a:r>
            <a:r>
              <a:rPr lang="tr-TR" sz="2200" dirty="0" smtClean="0"/>
              <a:t>  olabilir, tam sayı tipleri olamaz.</a:t>
            </a:r>
          </a:p>
          <a:p>
            <a:pPr lvl="1"/>
            <a:endParaRPr lang="tr-TR" sz="2200" dirty="0" smtClean="0"/>
          </a:p>
          <a:p>
            <a:pPr lvl="1"/>
            <a:r>
              <a:rPr lang="tr-TR" sz="2000" dirty="0">
                <a:solidFill>
                  <a:srgbClr val="FF0000"/>
                </a:solidFill>
              </a:rPr>
              <a:t>Neden ?</a:t>
            </a:r>
          </a:p>
          <a:p>
            <a:pPr lvl="1"/>
            <a:endParaRPr lang="tr-TR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5" y="997527"/>
            <a:ext cx="4395354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3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Logaritma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30884"/>
            <a:ext cx="7772400" cy="2552410"/>
          </a:xfrm>
        </p:spPr>
        <p:txBody>
          <a:bodyPr/>
          <a:lstStyle/>
          <a:p>
            <a:r>
              <a:rPr lang="tr-TR" dirty="0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Log10(sayı);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endParaRPr lang="tr-TR" sz="2200" dirty="0" smtClean="0"/>
          </a:p>
          <a:p>
            <a:pPr lvl="1"/>
            <a:r>
              <a:rPr lang="tr-TR" sz="2200" dirty="0" smtClean="0"/>
              <a:t>Sayının 10 tabanındaki logaritmasını hesaplar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Sayı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double</a:t>
            </a:r>
            <a:r>
              <a:rPr lang="tr-TR" sz="2200" b="1" dirty="0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 </a:t>
            </a:r>
            <a:r>
              <a:rPr lang="tr-TR" sz="2200" dirty="0"/>
              <a:t>veya </a:t>
            </a:r>
            <a:r>
              <a:rPr lang="tr-TR" sz="2200" dirty="0" err="1"/>
              <a:t>double</a:t>
            </a:r>
            <a:r>
              <a:rPr lang="tr-TR" sz="2200" dirty="0"/>
              <a:t> türüne direk dönüştürülebilir </a:t>
            </a:r>
            <a:r>
              <a:rPr lang="tr-TR" sz="2200" dirty="0" smtClean="0"/>
              <a:t>olmak zorundadır.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1664" y="4342504"/>
            <a:ext cx="6837217" cy="4001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x =</a:t>
            </a:r>
            <a:r>
              <a:rPr lang="tr-TR" sz="2000" dirty="0">
                <a:latin typeface="Consolas"/>
              </a:rPr>
              <a:t> </a:t>
            </a:r>
            <a:r>
              <a:rPr lang="tr-TR" sz="2000" dirty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Log10(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2 olur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688125" y="3759171"/>
                <a:ext cx="2164427" cy="399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x</m:t>
                              </m:r>
                              <m:r>
                                <a:rPr lang="tr-TR">
                                  <a:latin typeface="Cambria Math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tr-TR" i="1">
                              <a:latin typeface="Cambria Math"/>
                            </a:rPr>
                            <m:t>100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25" y="3759171"/>
                <a:ext cx="2164427" cy="399533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42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Logaritma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30884"/>
            <a:ext cx="7772400" cy="2552410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Log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endParaRPr lang="tr-TR" sz="2200" dirty="0" smtClean="0"/>
          </a:p>
          <a:p>
            <a:pPr lvl="1"/>
            <a:r>
              <a:rPr lang="tr-TR" sz="2200" dirty="0" smtClean="0"/>
              <a:t>Sayının e tabanındaki logaritmasını hesaplar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/>
              <a:t>Sayı </a:t>
            </a:r>
            <a:r>
              <a:rPr lang="tr-TR" sz="2200" b="1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2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200" dirty="0"/>
              <a:t>veya </a:t>
            </a:r>
            <a:r>
              <a:rPr lang="tr-TR" sz="2200" dirty="0" err="1"/>
              <a:t>double</a:t>
            </a:r>
            <a:r>
              <a:rPr lang="tr-TR" sz="2200" dirty="0"/>
              <a:t> türüne direk dönüştürülebilir olmak zorundadır.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1664" y="4342504"/>
            <a:ext cx="6837217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x =</a:t>
            </a:r>
            <a:r>
              <a:rPr lang="tr-TR" sz="2000" dirty="0"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Log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4,60517018598809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olur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688125" y="3759171"/>
                <a:ext cx="2164427" cy="399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x</m:t>
                              </m:r>
                              <m:r>
                                <a:rPr lang="tr-TR">
                                  <a:latin typeface="Cambria Math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tr-TR" i="1">
                              <a:latin typeface="Cambria Math"/>
                            </a:rPr>
                            <m:t>100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25" y="3759171"/>
                <a:ext cx="2164427" cy="399533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8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Logaritma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30884"/>
            <a:ext cx="7772400" cy="2552410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Log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(sayı, taban);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endParaRPr lang="tr-TR" sz="2200" dirty="0" smtClean="0"/>
          </a:p>
          <a:p>
            <a:pPr lvl="1"/>
            <a:r>
              <a:rPr lang="tr-TR" sz="2200" dirty="0" smtClean="0"/>
              <a:t>Sayının belirtilen tabandaki logaritmasını hesaplar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Sayı ve taban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200" b="1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200" dirty="0"/>
              <a:t>veya </a:t>
            </a:r>
            <a:r>
              <a:rPr lang="tr-TR" sz="2200" dirty="0" err="1"/>
              <a:t>double</a:t>
            </a:r>
            <a:r>
              <a:rPr lang="tr-TR" sz="2200" dirty="0"/>
              <a:t> türüne direk dönüştürülebilir olmak zorundadır.</a:t>
            </a:r>
          </a:p>
          <a:p>
            <a:pPr lvl="1"/>
            <a:endParaRPr lang="tr-TR" sz="2200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1664" y="4342504"/>
            <a:ext cx="6837217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x =</a:t>
            </a:r>
            <a:r>
              <a:rPr lang="tr-TR" sz="2000" dirty="0"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Log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100, 2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</a:p>
          <a:p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6,64385618977473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olur</a:t>
            </a:r>
            <a:endParaRPr lang="en-US" sz="2000" dirty="0">
              <a:solidFill>
                <a:srgbClr val="00800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688125" y="3759171"/>
                <a:ext cx="2164427" cy="399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x</m:t>
                              </m:r>
                              <m:r>
                                <a:rPr lang="tr-TR">
                                  <a:latin typeface="Cambria Math"/>
                                </a:rPr>
                                <m:t>= </m:t>
                              </m:r>
                              <m:r>
                                <m:rPr>
                                  <m:sty m:val="p"/>
                                </m:rPr>
                                <a:rPr lang="tr-TR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tr-TR" i="1">
                              <a:latin typeface="Cambria Math"/>
                            </a:rPr>
                            <m:t>100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25" y="3759171"/>
                <a:ext cx="2164427" cy="399533"/>
              </a:xfrm>
              <a:prstGeom prst="rect">
                <a:avLst/>
              </a:prstGeom>
              <a:blipFill rotWithShape="1">
                <a:blip r:embed="rId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74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Üstel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30884"/>
            <a:ext cx="7772400" cy="2552410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Pow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(sayı, üs);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endParaRPr lang="tr-TR" sz="2200" dirty="0" smtClean="0"/>
          </a:p>
          <a:p>
            <a:pPr lvl="1"/>
            <a:r>
              <a:rPr lang="tr-TR" sz="2200" dirty="0" smtClean="0"/>
              <a:t>Sayının belirtilen kuvvetini hesaplar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Sayı ve üs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double</a:t>
            </a:r>
            <a:r>
              <a:rPr lang="tr-TR" sz="2200" dirty="0" smtClean="0"/>
              <a:t> veya </a:t>
            </a:r>
            <a:r>
              <a:rPr lang="tr-TR" sz="2200" dirty="0" err="1" smtClean="0"/>
              <a:t>double</a:t>
            </a:r>
            <a:r>
              <a:rPr lang="tr-TR" sz="2200" dirty="0" smtClean="0"/>
              <a:t> türüne direk dönüştürülebilir olmak zorundadır.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6192" y="4456804"/>
            <a:ext cx="6982690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x =</a:t>
            </a:r>
            <a:r>
              <a:rPr lang="tr-TR" sz="2000" dirty="0"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Pow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4, 2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16 olur</a:t>
            </a:r>
          </a:p>
          <a:p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  </a:t>
            </a:r>
          </a:p>
          <a:p>
            <a:r>
              <a:rPr lang="tr-TR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y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Pow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(m,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n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555515" y="3603306"/>
                <a:ext cx="2164427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tr-T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tr-T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15" y="3603306"/>
                <a:ext cx="2164427" cy="5309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/>
              <p:cNvSpPr/>
              <p:nvPr/>
            </p:nvSpPr>
            <p:spPr>
              <a:xfrm>
                <a:off x="4025088" y="3597120"/>
                <a:ext cx="2164427" cy="52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8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rad>
                            <m:radPr>
                              <m:ctrlPr>
                                <a:rPr lang="tr-TR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tr-TR" sz="2800" b="0" i="1" smtClean="0">
                                  <a:latin typeface="Cambria Math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8" name="Dikdörtge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088" y="3597120"/>
                <a:ext cx="2164427" cy="52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26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Üstel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30884"/>
            <a:ext cx="7772400" cy="2552410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(sayı);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endParaRPr lang="tr-TR" sz="2200" dirty="0" smtClean="0"/>
          </a:p>
          <a:p>
            <a:pPr lvl="1"/>
            <a:r>
              <a:rPr lang="tr-TR" sz="2200" dirty="0" smtClean="0"/>
              <a:t>Sayının karekökünü hesaplar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Sayı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double</a:t>
            </a:r>
            <a:r>
              <a:rPr lang="tr-TR" sz="2200" dirty="0" smtClean="0"/>
              <a:t> veya </a:t>
            </a:r>
            <a:r>
              <a:rPr lang="tr-TR" sz="2200" dirty="0" err="1" smtClean="0"/>
              <a:t>double</a:t>
            </a:r>
            <a:r>
              <a:rPr lang="tr-TR" sz="2200" dirty="0" smtClean="0"/>
              <a:t> türüne direk dönüştürülebilir olmak zorundadır.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6192" y="4456804"/>
            <a:ext cx="6982690" cy="40011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x =</a:t>
            </a:r>
            <a:r>
              <a:rPr lang="tr-TR" sz="2000" dirty="0"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Sqrt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81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9 olur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555515" y="3603306"/>
                <a:ext cx="2164427" cy="573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tr-TR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81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15" y="3603306"/>
                <a:ext cx="2164427" cy="5739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1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Konular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err="1" smtClean="0"/>
              <a:t>Matemetik</a:t>
            </a:r>
            <a:r>
              <a:rPr lang="tr-TR" dirty="0" smtClean="0"/>
              <a:t> Sınıfı</a:t>
            </a:r>
          </a:p>
          <a:p>
            <a:r>
              <a:rPr lang="tr-TR" dirty="0" smtClean="0"/>
              <a:t>Rastgele sayı Üretimi</a:t>
            </a:r>
            <a:endParaRPr lang="tr-TR" dirty="0"/>
          </a:p>
          <a:p>
            <a:r>
              <a:rPr lang="tr-TR" dirty="0" smtClean="0"/>
              <a:t>Console İşlemleri</a:t>
            </a:r>
          </a:p>
          <a:p>
            <a:pPr lvl="2"/>
            <a:endParaRPr lang="en-US" dirty="0" smtClean="0"/>
          </a:p>
        </p:txBody>
      </p:sp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F44EE-428F-48DD-B069-7FCDE1BE673C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Üstel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30884"/>
            <a:ext cx="7772400" cy="2552410"/>
          </a:xfrm>
        </p:spPr>
        <p:txBody>
          <a:bodyPr/>
          <a:lstStyle/>
          <a:p>
            <a:r>
              <a:rPr lang="tr-TR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dirty="0" err="1" smtClean="0">
                <a:solidFill>
                  <a:prstClr val="black"/>
                </a:solidFill>
                <a:latin typeface="Consolas"/>
              </a:rPr>
              <a:t>Exp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(üs);</a:t>
            </a:r>
            <a:endParaRPr lang="tr-TR" dirty="0">
              <a:solidFill>
                <a:prstClr val="black"/>
              </a:solidFill>
              <a:latin typeface="Consolas"/>
            </a:endParaRPr>
          </a:p>
          <a:p>
            <a:pPr lvl="1"/>
            <a:endParaRPr lang="tr-TR" sz="2200" dirty="0" smtClean="0"/>
          </a:p>
          <a:p>
            <a:pPr lvl="1"/>
            <a:r>
              <a:rPr lang="tr-TR" sz="2200" dirty="0"/>
              <a:t>e</a:t>
            </a:r>
            <a:r>
              <a:rPr lang="tr-TR" sz="2200" dirty="0" smtClean="0"/>
              <a:t> sayısının sayının belirtilen kuvvetini hesaplar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üs </a:t>
            </a:r>
            <a:r>
              <a:rPr lang="tr-TR" sz="2200" b="1" dirty="0" err="1" smtClean="0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double</a:t>
            </a:r>
            <a:r>
              <a:rPr lang="tr-TR" sz="2200" dirty="0" smtClean="0"/>
              <a:t> veya </a:t>
            </a:r>
            <a:r>
              <a:rPr lang="tr-TR" sz="2200" dirty="0" err="1" smtClean="0"/>
              <a:t>double</a:t>
            </a:r>
            <a:r>
              <a:rPr lang="tr-TR" sz="2200" dirty="0" smtClean="0"/>
              <a:t> türüne direk dönüştürülebilir olmak zorundadır.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ikdörtgen 4"/>
          <p:cNvSpPr/>
          <p:nvPr/>
        </p:nvSpPr>
        <p:spPr bwMode="auto">
          <a:xfrm>
            <a:off x="966354" y="997527"/>
            <a:ext cx="6712527" cy="44680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96192" y="4456804"/>
            <a:ext cx="6982690" cy="7078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x =</a:t>
            </a:r>
            <a:r>
              <a:rPr lang="tr-TR" sz="2000" dirty="0"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Exp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7,38905609893065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olur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555515" y="3603306"/>
                <a:ext cx="216442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sSup>
                            <m:sSup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8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tr-TR" sz="2800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15" y="3603306"/>
                <a:ext cx="2164427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99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Trigonometrik Fonksiyonlar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11480" y="930884"/>
                <a:ext cx="8149590" cy="3094832"/>
              </a:xfrm>
            </p:spPr>
            <p:txBody>
              <a:bodyPr/>
              <a:lstStyle/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Sin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(açı);</a:t>
                </a:r>
              </a:p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Cos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(açı</a:t>
                </a:r>
                <a:r>
                  <a:rPr lang="tr-TR" sz="2400" dirty="0">
                    <a:solidFill>
                      <a:prstClr val="black"/>
                    </a:solidFill>
                    <a:latin typeface="Consolas"/>
                  </a:rPr>
                  <a:t>);</a:t>
                </a:r>
              </a:p>
              <a:p>
                <a:r>
                  <a:rPr lang="tr-TR" sz="2400" dirty="0" err="1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>
                    <a:solidFill>
                      <a:prstClr val="black"/>
                    </a:solidFill>
                    <a:latin typeface="Consolas"/>
                  </a:rPr>
                  <a:t>Tan</a:t>
                </a:r>
                <a:r>
                  <a:rPr lang="tr-TR" sz="2400" dirty="0">
                    <a:solidFill>
                      <a:prstClr val="black"/>
                    </a:solidFill>
                    <a:latin typeface="Consolas"/>
                  </a:rPr>
                  <a:t>(açı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);</a:t>
                </a:r>
              </a:p>
              <a:p>
                <a:pPr marL="0" indent="0">
                  <a:buNone/>
                </a:pPr>
                <a:endParaRPr lang="tr-TR" sz="1100" dirty="0">
                  <a:solidFill>
                    <a:prstClr val="black"/>
                  </a:solidFill>
                  <a:latin typeface="Consolas"/>
                </a:endParaRPr>
              </a:p>
              <a:p>
                <a:pPr lvl="1"/>
                <a:r>
                  <a:rPr lang="tr-TR" sz="2200" dirty="0" smtClean="0"/>
                  <a:t>Açı </a:t>
                </a:r>
                <a:r>
                  <a:rPr lang="tr-TR" sz="2200" b="1" dirty="0" err="1" smtClean="0">
                    <a:solidFill>
                      <a:srgbClr val="0000FF"/>
                    </a:solidFill>
                    <a:latin typeface="Consolas"/>
                    <a:ea typeface="+mn-ea"/>
                    <a:cs typeface="+mn-cs"/>
                  </a:rPr>
                  <a:t>double</a:t>
                </a:r>
                <a:r>
                  <a:rPr lang="tr-TR" sz="2200" dirty="0" smtClean="0"/>
                  <a:t> veya </a:t>
                </a:r>
                <a:r>
                  <a:rPr lang="tr-TR" sz="2200" dirty="0" err="1" smtClean="0"/>
                  <a:t>double</a:t>
                </a:r>
                <a:r>
                  <a:rPr lang="tr-TR" sz="2200" dirty="0" smtClean="0"/>
                  <a:t> türüne direk dönüştürülebilir ve </a:t>
                </a:r>
                <a:r>
                  <a:rPr lang="tr-TR" sz="2200" b="1" dirty="0" smtClean="0"/>
                  <a:t>radyan</a:t>
                </a:r>
                <a:r>
                  <a:rPr lang="tr-TR" sz="2200" dirty="0" smtClean="0"/>
                  <a:t> cinsinden olmak zorundadır.</a:t>
                </a:r>
              </a:p>
              <a:p>
                <a:pPr lvl="2"/>
                <a:r>
                  <a:rPr lang="tr-TR" sz="1800" dirty="0" smtClean="0"/>
                  <a:t>Örneğin 30 derecelik açıyı pi cinsinden 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tr-TR" sz="2400" i="1">
                        <a:latin typeface="Cambria Math"/>
                        <a:ea typeface="Cambria Math"/>
                      </a:rPr>
                      <m:t> ∗</m:t>
                    </m:r>
                  </m:oMath>
                </a14:m>
                <a:r>
                  <a:rPr lang="tr-TR" sz="1800" dirty="0"/>
                  <a:t> (30/180</a:t>
                </a:r>
                <a:r>
                  <a:rPr lang="tr-TR" sz="1800" dirty="0" smtClean="0"/>
                  <a:t>) şeklinde yazmamız gerekir.</a:t>
                </a:r>
                <a:endParaRPr lang="tr-TR" sz="18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930884"/>
                <a:ext cx="8149590" cy="3094832"/>
              </a:xfrm>
              <a:blipFill rotWithShape="1">
                <a:blip r:embed="rId2"/>
                <a:stretch>
                  <a:fillRect l="-1123" t="-15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Dikdörtgen 4"/>
          <p:cNvSpPr/>
          <p:nvPr/>
        </p:nvSpPr>
        <p:spPr bwMode="auto">
          <a:xfrm>
            <a:off x="726325" y="1020387"/>
            <a:ext cx="2771255" cy="12084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11480" y="4980914"/>
            <a:ext cx="8298180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Sin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0,5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olur</a:t>
            </a:r>
            <a:endParaRPr lang="tr-TR" sz="2000" dirty="0" smtClean="0">
              <a:latin typeface="Consolas"/>
            </a:endParaRPr>
          </a:p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Cos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0,866025403784439</a:t>
            </a:r>
          </a:p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Tan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0,577350269189626</a:t>
            </a:r>
            <a:endParaRPr lang="tr-TR" sz="2000" dirty="0">
              <a:solidFill>
                <a:srgbClr val="008000"/>
              </a:solidFill>
              <a:latin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257695" y="4025716"/>
                <a:ext cx="2794115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𝑡𝑎𝑛</m:t>
                          </m:r>
                          <m:d>
                            <m:d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</m:d>
                          <m:r>
                            <a:rPr lang="tr-TR" sz="2000" b="0" i="1" smtClean="0">
                              <a:latin typeface="Cambria Math"/>
                            </a:rPr>
                            <m:t>⇒ 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000" b="0" i="0" smtClean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5" y="4025716"/>
                <a:ext cx="2794115" cy="6173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etin kutusu 8"/>
          <p:cNvSpPr txBox="1"/>
          <p:nvPr/>
        </p:nvSpPr>
        <p:spPr>
          <a:xfrm>
            <a:off x="3771900" y="997527"/>
            <a:ext cx="457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 indent="-285750">
              <a:spcBef>
                <a:spcPct val="20000"/>
              </a:spcBef>
              <a:buFontTx/>
              <a:buChar char="–"/>
            </a:pPr>
            <a:r>
              <a:rPr lang="tr-TR" sz="2200" kern="0" dirty="0">
                <a:solidFill>
                  <a:srgbClr val="000000"/>
                </a:solidFill>
                <a:latin typeface="Comic Sans MS"/>
              </a:rPr>
              <a:t>Belirtilen açının Sinüs, Kosinüs ve Tanjant değerlerini hesaplar.</a:t>
            </a:r>
            <a:endParaRPr lang="tr-TR" kern="0" dirty="0">
              <a:solidFill>
                <a:srgbClr val="000000"/>
              </a:solidFill>
              <a:latin typeface="Comic Sans MS"/>
            </a:endParaRPr>
          </a:p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3068955" y="4028200"/>
                <a:ext cx="2777489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</m:d>
                          <m:r>
                            <a:rPr lang="tr-TR" sz="2000" b="0" i="1" smtClean="0">
                              <a:latin typeface="Cambria Math"/>
                            </a:rPr>
                            <m:t>⇒ 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000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55" y="4028200"/>
                <a:ext cx="2777489" cy="6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5998667" y="4025716"/>
                <a:ext cx="2871013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30</m:t>
                              </m:r>
                            </m:e>
                          </m:d>
                          <m:r>
                            <a:rPr lang="tr-TR" sz="2000" b="0" i="1" smtClean="0">
                              <a:latin typeface="Cambria Math"/>
                            </a:rPr>
                            <m:t>⇒ 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=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sz="2000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20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67" y="4025716"/>
                <a:ext cx="2871013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Ters Trigonometrik </a:t>
            </a:r>
            <a:r>
              <a:rPr lang="tr-TR" dirty="0"/>
              <a:t>Fonksiyonlar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11480" y="930884"/>
                <a:ext cx="8149590" cy="3161056"/>
              </a:xfrm>
            </p:spPr>
            <p:txBody>
              <a:bodyPr/>
              <a:lstStyle/>
              <a:p>
                <a:r>
                  <a:rPr lang="tr-TR" sz="2400" dirty="0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Asin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(d);</a:t>
                </a:r>
              </a:p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Acos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(d);</a:t>
                </a:r>
                <a:endParaRPr lang="tr-TR" sz="24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Atan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(d);</a:t>
                </a:r>
              </a:p>
              <a:p>
                <a:pPr marL="0" indent="0">
                  <a:buNone/>
                </a:pPr>
                <a:endParaRPr lang="tr-TR" sz="1100" dirty="0" smtClean="0">
                  <a:solidFill>
                    <a:prstClr val="black"/>
                  </a:solidFill>
                  <a:latin typeface="Consolas"/>
                </a:endParaRPr>
              </a:p>
              <a:p>
                <a:pPr marL="0" indent="0">
                  <a:buNone/>
                </a:pPr>
                <a:endParaRPr lang="tr-TR" sz="1100" dirty="0" smtClean="0">
                  <a:solidFill>
                    <a:prstClr val="black"/>
                  </a:solidFill>
                  <a:latin typeface="Consolas"/>
                </a:endParaRPr>
              </a:p>
              <a:p>
                <a:pPr marL="0" indent="0">
                  <a:buNone/>
                </a:pPr>
                <a:endParaRPr lang="tr-TR" sz="1100" dirty="0" smtClean="0">
                  <a:solidFill>
                    <a:prstClr val="black"/>
                  </a:solidFill>
                  <a:latin typeface="Consolas"/>
                </a:endParaRPr>
              </a:p>
              <a:p>
                <a:pPr marL="0" indent="0">
                  <a:buNone/>
                </a:pPr>
                <a:endParaRPr lang="tr-TR" sz="1100" dirty="0">
                  <a:solidFill>
                    <a:prstClr val="black"/>
                  </a:solidFill>
                  <a:latin typeface="Consolas"/>
                </a:endParaRPr>
              </a:p>
              <a:p>
                <a:pPr marL="354013" lvl="1" indent="-171450"/>
                <a:r>
                  <a:rPr lang="tr-TR" sz="2200" dirty="0" smtClean="0"/>
                  <a:t>d sayısı </a:t>
                </a:r>
                <a:r>
                  <a:rPr lang="tr-TR" sz="2200" b="1" dirty="0" err="1" smtClean="0">
                    <a:solidFill>
                      <a:srgbClr val="0000FF"/>
                    </a:solidFill>
                    <a:latin typeface="Consolas"/>
                    <a:ea typeface="+mn-ea"/>
                    <a:cs typeface="+mn-cs"/>
                  </a:rPr>
                  <a:t>double</a:t>
                </a:r>
                <a:r>
                  <a:rPr lang="tr-TR" sz="2200" dirty="0" smtClean="0"/>
                  <a:t> veya </a:t>
                </a:r>
                <a:r>
                  <a:rPr lang="tr-TR" sz="2200" dirty="0" err="1" smtClean="0"/>
                  <a:t>double</a:t>
                </a:r>
                <a:r>
                  <a:rPr lang="tr-TR" sz="2200" dirty="0" smtClean="0"/>
                  <a:t> türüne direk dönüştürülebilir ve  </a:t>
                </a:r>
                <a14:m>
                  <m:oMath xmlns:m="http://schemas.openxmlformats.org/officeDocument/2006/math">
                    <m:r>
                      <a:rPr lang="tr-TR" sz="2200" i="1">
                        <a:latin typeface="Cambria Math"/>
                      </a:rPr>
                      <m:t>−</m:t>
                    </m:r>
                    <m:r>
                      <a:rPr lang="tr-TR" sz="2200" b="0" i="1" smtClean="0">
                        <a:latin typeface="Cambria Math"/>
                      </a:rPr>
                      <m:t>1</m:t>
                    </m:r>
                    <m:r>
                      <a:rPr lang="tr-TR" sz="22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sz="22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tr-TR" sz="22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sz="22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tr-TR" sz="2200" dirty="0" smtClean="0"/>
                  <a:t> aralığında olmak zorundadır.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930884"/>
                <a:ext cx="8149590" cy="3161056"/>
              </a:xfrm>
              <a:blipFill rotWithShape="1">
                <a:blip r:embed="rId2"/>
                <a:stretch>
                  <a:fillRect l="-1123" t="-15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Dikdörtgen 4"/>
          <p:cNvSpPr/>
          <p:nvPr/>
        </p:nvSpPr>
        <p:spPr bwMode="auto">
          <a:xfrm>
            <a:off x="726325" y="1020387"/>
            <a:ext cx="2736965" cy="120846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1470" y="4965311"/>
            <a:ext cx="8515350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Asin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0.5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180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30 olur</a:t>
            </a:r>
            <a:endParaRPr lang="tr-TR" sz="2000" dirty="0" smtClean="0">
              <a:latin typeface="Consolas"/>
            </a:endParaRPr>
          </a:p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Acos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0.5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 *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180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60</a:t>
            </a:r>
          </a:p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Atan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0.5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 *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180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26,565051177</a:t>
            </a:r>
            <a:endParaRPr lang="tr-TR" sz="2000" dirty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3683577" y="1008681"/>
            <a:ext cx="5026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 indent="-285750">
              <a:spcBef>
                <a:spcPct val="20000"/>
              </a:spcBef>
              <a:buFontTx/>
              <a:buChar char="–"/>
            </a:pPr>
            <a:r>
              <a:rPr lang="tr-TR" sz="2400" kern="0" dirty="0" smtClean="0">
                <a:solidFill>
                  <a:srgbClr val="000000"/>
                </a:solidFill>
                <a:latin typeface="Comic Sans MS"/>
              </a:rPr>
              <a:t>Sin, cos ve tan değerleri belli olan açıları hesaplar.</a:t>
            </a:r>
          </a:p>
          <a:p>
            <a:pPr marL="536575" lvl="2" indent="-285750">
              <a:spcBef>
                <a:spcPct val="20000"/>
              </a:spcBef>
              <a:buFontTx/>
              <a:buChar char="–"/>
            </a:pPr>
            <a:r>
              <a:rPr lang="tr-TR" sz="2000" kern="0" dirty="0" smtClean="0">
                <a:solidFill>
                  <a:srgbClr val="000000"/>
                </a:solidFill>
                <a:latin typeface="Comic Sans MS"/>
              </a:rPr>
              <a:t>Hesaplanan açı radyan cinsindendir. Açıya dönüştürmek için 180 ile çarpılmalıdır.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1069225" y="4174495"/>
                <a:ext cx="17539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2000" b="0" i="0" smtClean="0">
                                      <a:latin typeface="Cambria Math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tr-TR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(0.5)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25" y="4174495"/>
                <a:ext cx="1753985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/>
              <p:cNvSpPr/>
              <p:nvPr/>
            </p:nvSpPr>
            <p:spPr>
              <a:xfrm>
                <a:off x="3683577" y="4211205"/>
                <a:ext cx="17539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2000" b="0" i="0" smtClean="0">
                                      <a:latin typeface="Cambria Math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tr-TR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(0.5)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77" y="4211205"/>
                <a:ext cx="1753985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887484" y="4236485"/>
                <a:ext cx="175398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tr-T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tr-TR" sz="2000" b="0" i="0" smtClean="0">
                                      <a:latin typeface="Cambria Math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tr-TR" sz="2000" b="0" i="1" smtClean="0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(0.5)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84" y="4236485"/>
                <a:ext cx="1753985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2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Hiperbolik Fonksiyonlar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11480" y="930884"/>
                <a:ext cx="8149590" cy="3343936"/>
              </a:xfrm>
            </p:spPr>
            <p:txBody>
              <a:bodyPr/>
              <a:lstStyle/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Sinh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(açı);</a:t>
                </a:r>
              </a:p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Cosh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(açı);</a:t>
                </a:r>
                <a:endParaRPr lang="tr-TR" sz="2400" dirty="0">
                  <a:solidFill>
                    <a:prstClr val="black"/>
                  </a:solidFill>
                  <a:latin typeface="Consolas"/>
                </a:endParaRPr>
              </a:p>
              <a:p>
                <a:r>
                  <a:rPr lang="tr-TR" sz="2400" dirty="0" err="1" smtClean="0">
                    <a:solidFill>
                      <a:srgbClr val="2B91AF"/>
                    </a:solidFill>
                    <a:latin typeface="Consolas"/>
                  </a:rPr>
                  <a:t>Math</a:t>
                </a:r>
                <a:r>
                  <a:rPr lang="tr-TR" sz="2400" b="1" dirty="0" err="1" smtClean="0">
                    <a:solidFill>
                      <a:srgbClr val="0000FF"/>
                    </a:solidFill>
                    <a:latin typeface="Consolas"/>
                  </a:rPr>
                  <a:t>.</a:t>
                </a:r>
                <a:r>
                  <a:rPr lang="tr-TR" sz="2400" dirty="0" err="1" smtClean="0">
                    <a:solidFill>
                      <a:prstClr val="black"/>
                    </a:solidFill>
                    <a:latin typeface="Consolas"/>
                  </a:rPr>
                  <a:t>Tanh</a:t>
                </a:r>
                <a:r>
                  <a:rPr lang="tr-TR" sz="2400" dirty="0" smtClean="0">
                    <a:solidFill>
                      <a:prstClr val="black"/>
                    </a:solidFill>
                    <a:latin typeface="Consolas"/>
                  </a:rPr>
                  <a:t>(açı);</a:t>
                </a:r>
              </a:p>
              <a:p>
                <a:pPr marL="0" indent="0">
                  <a:buNone/>
                </a:pPr>
                <a:endParaRPr lang="tr-TR" sz="1100" dirty="0" smtClean="0">
                  <a:solidFill>
                    <a:prstClr val="black"/>
                  </a:solidFill>
                  <a:latin typeface="Consolas"/>
                </a:endParaRPr>
              </a:p>
              <a:p>
                <a:pPr marL="0" indent="0">
                  <a:buNone/>
                </a:pPr>
                <a:endParaRPr lang="tr-TR" sz="1100" dirty="0" smtClean="0">
                  <a:solidFill>
                    <a:prstClr val="black"/>
                  </a:solidFill>
                  <a:latin typeface="Consolas"/>
                </a:endParaRPr>
              </a:p>
              <a:p>
                <a:pPr marL="0" indent="0">
                  <a:buNone/>
                </a:pPr>
                <a:endParaRPr lang="tr-TR" sz="1100" dirty="0">
                  <a:solidFill>
                    <a:prstClr val="black"/>
                  </a:solidFill>
                  <a:latin typeface="Consolas"/>
                </a:endParaRPr>
              </a:p>
              <a:p>
                <a:pPr lvl="1"/>
                <a:r>
                  <a:rPr lang="tr-TR" sz="2200" dirty="0"/>
                  <a:t>Açı </a:t>
                </a:r>
                <a:r>
                  <a:rPr lang="tr-TR" sz="2200" b="1" dirty="0" err="1">
                    <a:solidFill>
                      <a:srgbClr val="0000FF"/>
                    </a:solidFill>
                    <a:latin typeface="Consolas"/>
                  </a:rPr>
                  <a:t>double</a:t>
                </a:r>
                <a:r>
                  <a:rPr lang="tr-TR" sz="2200" dirty="0"/>
                  <a:t> veya </a:t>
                </a:r>
                <a:r>
                  <a:rPr lang="tr-TR" sz="2200" dirty="0" err="1"/>
                  <a:t>double</a:t>
                </a:r>
                <a:r>
                  <a:rPr lang="tr-TR" sz="2200" dirty="0"/>
                  <a:t> türüne direk dönüştürülebilir ve </a:t>
                </a:r>
                <a:r>
                  <a:rPr lang="tr-TR" sz="2200" b="1" dirty="0"/>
                  <a:t>radyan</a:t>
                </a:r>
                <a:r>
                  <a:rPr lang="tr-TR" sz="2200" dirty="0"/>
                  <a:t> cinsinden olmak zorundadır.</a:t>
                </a:r>
              </a:p>
              <a:p>
                <a:pPr lvl="2"/>
                <a:r>
                  <a:rPr lang="tr-TR" sz="1800" dirty="0"/>
                  <a:t>Örneğin 30 derecelik açıyı pi cinsinden 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tr-TR" sz="2400" i="1">
                        <a:latin typeface="Cambria Math"/>
                        <a:ea typeface="Cambria Math"/>
                      </a:rPr>
                      <m:t> ∗</m:t>
                    </m:r>
                  </m:oMath>
                </a14:m>
                <a:r>
                  <a:rPr lang="tr-TR" sz="1800" dirty="0"/>
                  <a:t> (30/180) şeklinde yazmamız gerekir.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480" y="930884"/>
                <a:ext cx="8149590" cy="3343936"/>
              </a:xfrm>
              <a:blipFill rotWithShape="1">
                <a:blip r:embed="rId2"/>
                <a:stretch>
                  <a:fillRect l="-1123" t="-1460" b="-41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Dikdörtgen 4"/>
          <p:cNvSpPr/>
          <p:nvPr/>
        </p:nvSpPr>
        <p:spPr bwMode="auto">
          <a:xfrm>
            <a:off x="726325" y="986097"/>
            <a:ext cx="2656955" cy="12999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3683577" y="1008681"/>
            <a:ext cx="50260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lvl="1" indent="-285750">
              <a:spcBef>
                <a:spcPct val="20000"/>
              </a:spcBef>
              <a:buFontTx/>
              <a:buChar char="–"/>
            </a:pPr>
            <a:r>
              <a:rPr lang="tr-TR" sz="2400" kern="0" dirty="0" smtClean="0">
                <a:solidFill>
                  <a:srgbClr val="000000"/>
                </a:solidFill>
                <a:latin typeface="Comic Sans MS"/>
              </a:rPr>
              <a:t>Verilen açıların hiperbolik Sin, cos ve tan değerlerini hesaplar.</a:t>
            </a:r>
          </a:p>
          <a:p>
            <a:pPr marL="536575" lvl="2" indent="-285750">
              <a:spcBef>
                <a:spcPct val="20000"/>
              </a:spcBef>
              <a:buFontTx/>
              <a:buChar char="–"/>
            </a:pPr>
            <a:r>
              <a:rPr lang="tr-TR" sz="2000" kern="0" dirty="0" smtClean="0">
                <a:solidFill>
                  <a:srgbClr val="000000"/>
                </a:solidFill>
                <a:latin typeface="Comic Sans MS"/>
              </a:rPr>
              <a:t>Hesaplanan açı radyan cinsindendir. Açıya dönüştürmek için 180 ile çarpılmalıdır.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ikdörtgen 9"/>
              <p:cNvSpPr/>
              <p:nvPr/>
            </p:nvSpPr>
            <p:spPr>
              <a:xfrm>
                <a:off x="411480" y="4431872"/>
                <a:ext cx="2339513" cy="502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tr-TR" sz="2000" b="0" i="1" smtClean="0">
                            <a:latin typeface="Cambria Math"/>
                          </a:rPr>
                          <m:t> </m:t>
                        </m:r>
                      </m:fName>
                      <m:e>
                        <m:func>
                          <m:funcPr>
                            <m:ctrlP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tr-TR" sz="2000" b="0" i="1" smtClean="0">
                                <a:latin typeface="Cambria Math"/>
                              </a:rPr>
                              <m:t>𝑠𝑖𝑛h</m:t>
                            </m:r>
                          </m:fName>
                          <m:e>
                            <m:d>
                              <m:dPr>
                                <m:ctrlPr>
                                  <a:rPr lang="tr-T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2000" b="0" i="1" smtClean="0">
                                    <a:latin typeface="Cambria Math"/>
                                  </a:rPr>
                                  <m:t>30</m:t>
                                </m:r>
                              </m:e>
                            </m:d>
                            <m:r>
                              <a:rPr lang="tr-TR" sz="2000" b="0" i="1" smtClean="0">
                                <a:latin typeface="Cambria Math"/>
                              </a:rPr>
                              <m:t>⇒</m:t>
                            </m:r>
                            <m:r>
                              <m:rPr>
                                <m:sty m:val="p"/>
                              </m:rPr>
                              <a:rPr lang="tr-TR" sz="2000" b="0" i="0" smtClean="0">
                                <a:latin typeface="Cambria Math"/>
                              </a:rPr>
                              <m:t>sinh</m:t>
                            </m:r>
                            <m:r>
                              <a:rPr lang="tr-TR" sz="2000" b="0" i="1" smtClean="0">
                                <a:latin typeface="Cambria Math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tr-TR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tr-TR" sz="2000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sz="2000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tr-TR" sz="20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tr-TR" sz="2000" dirty="0" smtClean="0"/>
                  <a:t>  </a:t>
                </a:r>
                <a:endParaRPr lang="tr-TR" sz="2000" dirty="0"/>
              </a:p>
            </p:txBody>
          </p:sp>
        </mc:Choice>
        <mc:Fallback xmlns="">
          <p:sp>
            <p:nvSpPr>
              <p:cNvPr id="10" name="Dikdörtge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4431872"/>
                <a:ext cx="2339513" cy="502573"/>
              </a:xfrm>
              <a:prstGeom prst="rect">
                <a:avLst/>
              </a:prstGeom>
              <a:blipFill rotWithShape="1">
                <a:blip r:embed="rId3"/>
                <a:stretch>
                  <a:fillRect r="-5222" b="-24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Dikdörtgen 11"/>
              <p:cNvSpPr/>
              <p:nvPr/>
            </p:nvSpPr>
            <p:spPr>
              <a:xfrm>
                <a:off x="3089216" y="4363566"/>
                <a:ext cx="2409648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tr-TR" sz="2000" b="0" i="1" smtClean="0">
                                  <a:latin typeface="Cambria Math"/>
                                </a:rPr>
                                <m:t>𝑐𝑜𝑠h</m:t>
                              </m:r>
                            </m:fName>
                            <m:e>
                              <m:r>
                                <a:rPr lang="tr-TR" sz="2000" i="1">
                                  <a:latin typeface="Cambria Math"/>
                                </a:rPr>
                                <m:t>(30)⇒</m:t>
                              </m:r>
                              <m:r>
                                <m:rPr>
                                  <m:sty m:val="p"/>
                                </m:rPr>
                                <a:rPr lang="tr-TR" sz="2000" b="0" i="0" smtClean="0">
                                  <a:latin typeface="Cambria Math"/>
                                </a:rPr>
                                <m:t>cos</m:t>
                              </m:r>
                              <m:r>
                                <m:rPr>
                                  <m:sty m:val="p"/>
                                </m:rPr>
                                <a:rPr lang="tr-TR" sz="2000">
                                  <a:latin typeface="Cambria Math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2" name="Dikdörtgen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16" y="4363566"/>
                <a:ext cx="2409648" cy="6173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887484" y="4317097"/>
                <a:ext cx="2822176" cy="617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func>
                            <m:func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tr-TR" sz="2000" b="0" i="1" smtClean="0">
                                  <a:latin typeface="Cambria Math"/>
                                </a:rPr>
                                <m:t>𝑡𝑎𝑛h</m:t>
                              </m:r>
                            </m:fName>
                            <m:e>
                              <m:r>
                                <a:rPr lang="tr-TR" sz="2000" i="1">
                                  <a:latin typeface="Cambria Math"/>
                                </a:rPr>
                                <m:t>(30)⇒</m:t>
                              </m:r>
                              <m:r>
                                <m:rPr>
                                  <m:sty m:val="p"/>
                                </m:rPr>
                                <a:rPr lang="tr-TR" sz="2000" b="0" i="0" smtClean="0">
                                  <a:latin typeface="Cambria Math"/>
                                </a:rPr>
                                <m:t>tan</m:t>
                              </m:r>
                              <m:r>
                                <m:rPr>
                                  <m:sty m:val="p"/>
                                </m:rPr>
                                <a:rPr lang="tr-TR" sz="2000">
                                  <a:latin typeface="Cambria Math"/>
                                </a:rPr>
                                <m:t>h</m:t>
                              </m:r>
                              <m:r>
                                <a:rPr lang="tr-TR" sz="2000" i="1">
                                  <a:latin typeface="Cambria Math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tr-T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tr-TR" sz="2000" i="1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tr-TR" sz="2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tr-TR" sz="2000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84" y="4317097"/>
                <a:ext cx="2822176" cy="6173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11480" y="4980914"/>
            <a:ext cx="8423910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Sinh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0,54785347388804</a:t>
            </a:r>
            <a:endParaRPr lang="tr-TR" sz="2000" dirty="0" smtClean="0">
              <a:latin typeface="Consolas"/>
            </a:endParaRPr>
          </a:p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Cosh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1,01972674369545</a:t>
            </a:r>
            <a:endParaRPr lang="tr-TR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tr-TR" sz="2000" dirty="0" smtClean="0">
                <a:latin typeface="Consolas"/>
              </a:rPr>
              <a:t> x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Tanh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/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8000"/>
                </a:solidFill>
                <a:latin typeface="Consolas"/>
              </a:rPr>
              <a:t>Sonuç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 0,482347907101025</a:t>
            </a:r>
          </a:p>
        </p:txBody>
      </p:sp>
    </p:spTree>
    <p:extLst>
      <p:ext uri="{BB962C8B-B14F-4D97-AF65-F5344CB8AC3E}">
        <p14:creationId xmlns:p14="http://schemas.microsoft.com/office/powerpoint/2010/main" val="28077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Rastgele Sayı Üretimi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990908"/>
          </a:xfrm>
        </p:spPr>
        <p:txBody>
          <a:bodyPr/>
          <a:lstStyle/>
          <a:p>
            <a:r>
              <a:rPr lang="tr-TR" dirty="0" smtClean="0"/>
              <a:t>C# programlama dilinde rastgele sayı üretmek için </a:t>
            </a:r>
            <a:r>
              <a:rPr lang="tr-TR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Random</a:t>
            </a:r>
            <a:r>
              <a:rPr lang="tr-TR" dirty="0" smtClean="0"/>
              <a:t> sınıfı kullanılır.</a:t>
            </a:r>
          </a:p>
          <a:p>
            <a:r>
              <a:rPr lang="tr-TR" dirty="0" err="1" smtClean="0"/>
              <a:t>Random</a:t>
            </a:r>
            <a:r>
              <a:rPr lang="tr-TR" dirty="0" smtClean="0"/>
              <a:t> sınıfı sistem zamanına (tarih-saat) bağımlı olarak rastgele bir sayı üretir.</a:t>
            </a:r>
          </a:p>
          <a:p>
            <a:endParaRPr lang="tr-TR" dirty="0"/>
          </a:p>
          <a:p>
            <a:r>
              <a:rPr lang="tr-TR" dirty="0" smtClean="0"/>
              <a:t>En basit kullanımı: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9709" y="3965250"/>
            <a:ext cx="7730836" cy="2000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r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endParaRPr lang="tr-TR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r isminde bir rastgele sayı üretme nesnesi oluşturuluyor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  <a:p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sayı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r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Next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();</a:t>
            </a:r>
            <a:r>
              <a:rPr lang="tr-TR" sz="2000" dirty="0" smtClean="0"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* r ismindeki bu rastgele </a:t>
            </a:r>
            <a:r>
              <a:rPr lang="tr-TR" sz="1600" dirty="0">
                <a:solidFill>
                  <a:srgbClr val="008000"/>
                </a:solidFill>
                <a:latin typeface="Consolas"/>
              </a:rPr>
              <a:t>sayı üretme nesnesi 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ile rastgele bir sayı oluşturularak sayı değişkenine atanıyor.</a:t>
            </a:r>
          </a:p>
          <a:p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Üretilen bu sayı </a:t>
            </a:r>
            <a:r>
              <a:rPr lang="tr-TR" sz="1600" u="sng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tipinden olup her zaman 0’dan büyük-eşittir.*/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42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088996"/>
          </a:xfrm>
        </p:spPr>
        <p:txBody>
          <a:bodyPr/>
          <a:lstStyle/>
          <a:p>
            <a:r>
              <a:rPr lang="tr-TR" dirty="0" smtClean="0"/>
              <a:t>Aralık belirterek rastgele sayı üretimi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1644" y="1440592"/>
            <a:ext cx="7647710" cy="22467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r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endParaRPr lang="tr-TR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r isminde bir rastgele sayı üretme nesnesi oluşturuluyor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  <a:p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sayı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r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Next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tr-TR" sz="2000" dirty="0" smtClean="0"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* r ismindeki bu rastgele </a:t>
            </a:r>
            <a:r>
              <a:rPr lang="tr-TR" sz="1600" dirty="0">
                <a:solidFill>
                  <a:srgbClr val="008000"/>
                </a:solidFill>
                <a:latin typeface="Consolas"/>
              </a:rPr>
              <a:t>sayı üretme nesnesi 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ile rastgele bir sayı oluşturularak sayı değişkenine atanıyor.</a:t>
            </a:r>
          </a:p>
          <a:p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Üretilen bu sayı </a:t>
            </a:r>
            <a:r>
              <a:rPr lang="tr-TR" sz="1600" u="sng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tipinden olup her zaman </a:t>
            </a:r>
            <a:r>
              <a:rPr lang="tr-TR" sz="1600" b="1" dirty="0" smtClean="0">
                <a:solidFill>
                  <a:srgbClr val="008000"/>
                </a:solidFill>
                <a:latin typeface="Consolas"/>
              </a:rPr>
              <a:t>0’dan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büyük-eşit ve 100’den küçüktür */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1644" y="3962119"/>
            <a:ext cx="7647710" cy="22467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r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endParaRPr lang="tr-TR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r isminde bir rastgele sayı üretme nesnesi oluşturuluyor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  <a:p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sayı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r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Next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10, 100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);</a:t>
            </a:r>
            <a:r>
              <a:rPr lang="tr-TR" sz="2000" dirty="0" smtClean="0">
                <a:latin typeface="Consolas"/>
              </a:rPr>
              <a:t> 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* r ismindeki bu rastgele </a:t>
            </a:r>
            <a:r>
              <a:rPr lang="tr-TR" sz="1600" dirty="0">
                <a:solidFill>
                  <a:srgbClr val="008000"/>
                </a:solidFill>
                <a:latin typeface="Consolas"/>
              </a:rPr>
              <a:t>sayı üretme nesnesi 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ile rastgele bir sayı oluşturularak sayı değişkenine atanıyor.</a:t>
            </a:r>
          </a:p>
          <a:p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Üretilen bu sayı </a:t>
            </a:r>
            <a:r>
              <a:rPr lang="tr-TR" sz="1600" u="sng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tipinden olup her zaman </a:t>
            </a:r>
            <a:r>
              <a:rPr lang="tr-TR" sz="1600" b="1" dirty="0" smtClean="0">
                <a:solidFill>
                  <a:srgbClr val="008000"/>
                </a:solidFill>
                <a:latin typeface="Consolas"/>
              </a:rPr>
              <a:t>10’dan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büyük-eşit ve 100’den küçüktür */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76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Rastgele </a:t>
            </a:r>
            <a:r>
              <a:rPr lang="tr-TR" dirty="0" err="1" smtClean="0"/>
              <a:t>double</a:t>
            </a:r>
            <a:r>
              <a:rPr lang="tr-TR" dirty="0" smtClean="0"/>
              <a:t> sayı üretimi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1644" y="1188720"/>
            <a:ext cx="7772400" cy="1039091"/>
          </a:xfrm>
        </p:spPr>
        <p:txBody>
          <a:bodyPr/>
          <a:lstStyle/>
          <a:p>
            <a:r>
              <a:rPr lang="tr-TR" dirty="0" smtClean="0"/>
              <a:t>Rastgele </a:t>
            </a:r>
            <a:r>
              <a:rPr lang="tr-TR" dirty="0" err="1" smtClean="0"/>
              <a:t>double</a:t>
            </a:r>
            <a:r>
              <a:rPr lang="tr-TR" dirty="0" smtClean="0"/>
              <a:t> sayı üretimi aşağıdaki şekilde yapılır: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1644" y="2446432"/>
            <a:ext cx="7647710" cy="224676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err="1" smtClean="0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r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</a:rPr>
              <a:t>new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Random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</a:t>
            </a:r>
            <a:endParaRPr lang="tr-TR" sz="20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r isminde bir rastgele sayı üretme nesnesi oluşturuluyor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  <a:p>
            <a:endParaRPr lang="tr-T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sayı 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r</a:t>
            </a:r>
            <a:r>
              <a:rPr lang="tr-TR" sz="20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Next</a:t>
            </a:r>
            <a:r>
              <a:rPr lang="tr-TR" sz="2000" dirty="0" err="1" smtClean="0">
                <a:latin typeface="Consolas"/>
              </a:rPr>
              <a:t>Double</a:t>
            </a:r>
            <a:r>
              <a:rPr lang="tr-TR" sz="2000" smtClean="0">
                <a:solidFill>
                  <a:prstClr val="black"/>
                </a:solidFill>
                <a:latin typeface="Consolas"/>
              </a:rPr>
              <a:t>();</a:t>
            </a:r>
            <a:r>
              <a:rPr lang="tr-TR" sz="2000" smtClean="0">
                <a:latin typeface="Consolas"/>
              </a:rPr>
              <a:t> </a:t>
            </a:r>
            <a:endParaRPr lang="tr-TR" sz="2000" dirty="0" smtClean="0">
              <a:latin typeface="Consolas"/>
            </a:endParaRP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* r ismindeki bu rastgele </a:t>
            </a:r>
            <a:r>
              <a:rPr lang="tr-TR" sz="1600" dirty="0">
                <a:solidFill>
                  <a:srgbClr val="008000"/>
                </a:solidFill>
                <a:latin typeface="Consolas"/>
              </a:rPr>
              <a:t>sayı üretme nesnesi 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ile rastgele bir sayı oluşturularak sayı değişkenine atanıyor.</a:t>
            </a:r>
          </a:p>
          <a:p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Üretilen bu sayı </a:t>
            </a:r>
            <a:r>
              <a:rPr lang="tr-TR" sz="1600" b="1" u="sng" dirty="0" err="1" smtClean="0">
                <a:solidFill>
                  <a:srgbClr val="008000"/>
                </a:solidFill>
                <a:latin typeface="Consolas"/>
              </a:rPr>
              <a:t>double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tipinden olup her zaman </a:t>
            </a:r>
            <a:r>
              <a:rPr lang="tr-TR" sz="1600" b="1" dirty="0" smtClean="0">
                <a:solidFill>
                  <a:srgbClr val="008000"/>
                </a:solidFill>
                <a:latin typeface="Consolas"/>
              </a:rPr>
              <a:t>0.0’dan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 büyük-eşit ve 0.1’den küçüktür */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145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Console işlemleri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Console ekranı büyüklük ayarlamaları</a:t>
            </a:r>
          </a:p>
          <a:p>
            <a:r>
              <a:rPr lang="tr-TR" dirty="0" smtClean="0"/>
              <a:t>Console renkleri</a:t>
            </a:r>
          </a:p>
          <a:p>
            <a:pPr lvl="1"/>
            <a:r>
              <a:rPr lang="tr-TR" dirty="0" smtClean="0"/>
              <a:t>Yazının arka plan rengini değiştirme</a:t>
            </a:r>
          </a:p>
          <a:p>
            <a:pPr lvl="1"/>
            <a:r>
              <a:rPr lang="tr-TR" dirty="0" smtClean="0"/>
              <a:t>Yazı rengini değiştirme</a:t>
            </a:r>
          </a:p>
          <a:p>
            <a:r>
              <a:rPr lang="tr-TR" dirty="0" smtClean="0"/>
              <a:t>İmleç (</a:t>
            </a:r>
            <a:r>
              <a:rPr lang="tr-TR" dirty="0" err="1" smtClean="0"/>
              <a:t>kursör</a:t>
            </a:r>
            <a:r>
              <a:rPr lang="tr-TR" dirty="0" smtClean="0"/>
              <a:t>) </a:t>
            </a:r>
            <a:r>
              <a:rPr lang="tr-TR" dirty="0"/>
              <a:t>konumunu ayarlama</a:t>
            </a:r>
          </a:p>
          <a:p>
            <a:r>
              <a:rPr lang="tr-TR" dirty="0" smtClean="0"/>
              <a:t>Console </a:t>
            </a:r>
            <a:r>
              <a:rPr lang="tr-TR" dirty="0"/>
              <a:t>ekranı </a:t>
            </a:r>
            <a:r>
              <a:rPr lang="tr-TR" dirty="0" smtClean="0"/>
              <a:t>temizleme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19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Console ekranı büyüklük </a:t>
            </a:r>
            <a:r>
              <a:rPr lang="tr-TR" sz="3200" dirty="0" smtClean="0"/>
              <a:t>ayarlamaları</a:t>
            </a:r>
            <a:endParaRPr lang="tr-TR" sz="3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3084" y="1049894"/>
            <a:ext cx="7647710" cy="89255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SetWindowSize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100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50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/>
              </a:rPr>
              <a:t>/</a:t>
            </a:r>
            <a:r>
              <a:rPr lang="tr-TR" sz="1600" dirty="0" smtClean="0">
                <a:solidFill>
                  <a:srgbClr val="008000"/>
                </a:solidFill>
                <a:latin typeface="Consolas"/>
              </a:rPr>
              <a:t>* Console ekranın genişliği 100 karakter, yüksekliği 50 satır olacaktır. */</a:t>
            </a:r>
            <a:endParaRPr lang="tr-TR" sz="1600" dirty="0">
              <a:solidFill>
                <a:srgbClr val="008000"/>
              </a:solidFill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48" y="2460135"/>
            <a:ext cx="4572382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ol Sağ Ok 7"/>
          <p:cNvSpPr/>
          <p:nvPr/>
        </p:nvSpPr>
        <p:spPr bwMode="auto">
          <a:xfrm>
            <a:off x="2310749" y="3350029"/>
            <a:ext cx="4430874" cy="91010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100 karakter</a:t>
            </a:r>
          </a:p>
        </p:txBody>
      </p:sp>
      <p:sp>
        <p:nvSpPr>
          <p:cNvPr id="7" name="Yukarı Aşağı Ok 6"/>
          <p:cNvSpPr/>
          <p:nvPr/>
        </p:nvSpPr>
        <p:spPr bwMode="auto">
          <a:xfrm>
            <a:off x="2934393" y="2460135"/>
            <a:ext cx="806335" cy="3600000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50 satır</a:t>
            </a:r>
          </a:p>
        </p:txBody>
      </p:sp>
    </p:spTree>
    <p:extLst>
      <p:ext uri="{BB962C8B-B14F-4D97-AF65-F5344CB8AC3E}">
        <p14:creationId xmlns:p14="http://schemas.microsoft.com/office/powerpoint/2010/main" val="13104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Console Renkleri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702424" y="1057391"/>
            <a:ext cx="4351713" cy="5143904"/>
          </a:xfrm>
        </p:spPr>
        <p:txBody>
          <a:bodyPr/>
          <a:lstStyle/>
          <a:p>
            <a:r>
              <a:rPr lang="tr-TR" dirty="0" smtClean="0"/>
              <a:t>Console ekranda yazı renkleri ve yazının vurgu renkleri ayarlanabilir.</a:t>
            </a:r>
          </a:p>
          <a:p>
            <a:pPr marL="542925" lvl="2"/>
            <a:r>
              <a:rPr lang="tr-TR" dirty="0" smtClean="0"/>
              <a:t>Yazı rengi </a:t>
            </a:r>
            <a:r>
              <a:rPr lang="tr-TR" b="1" u="sng" dirty="0" err="1" smtClean="0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dirty="0" smtClean="0">
                <a:solidFill>
                  <a:prstClr val="black"/>
                </a:solidFill>
                <a:latin typeface="Consolas"/>
              </a:rPr>
              <a:t>, </a:t>
            </a:r>
          </a:p>
          <a:p>
            <a:pPr marL="314325" lvl="2" indent="0">
              <a:buNone/>
            </a:pPr>
            <a:endParaRPr lang="tr-TR" dirty="0" smtClean="0">
              <a:solidFill>
                <a:prstClr val="black"/>
              </a:solidFill>
              <a:latin typeface="Consolas"/>
            </a:endParaRPr>
          </a:p>
          <a:p>
            <a:pPr marL="542925" lvl="2"/>
            <a:r>
              <a:rPr lang="tr-TR" dirty="0" smtClean="0"/>
              <a:t>yazının vurgu rengi </a:t>
            </a:r>
            <a:r>
              <a:rPr lang="tr-TR" b="1" u="sng" dirty="0" err="1" smtClean="0">
                <a:solidFill>
                  <a:prstClr val="black"/>
                </a:solidFill>
                <a:latin typeface="Consolas"/>
              </a:rPr>
              <a:t>BackgroundColor</a:t>
            </a:r>
            <a:r>
              <a:rPr lang="tr-TR" dirty="0" smtClean="0"/>
              <a:t> ile </a:t>
            </a:r>
            <a:r>
              <a:rPr lang="tr-TR" dirty="0"/>
              <a:t>ayarlanır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Metin kutusu 6"/>
          <p:cNvSpPr txBox="1"/>
          <p:nvPr/>
        </p:nvSpPr>
        <p:spPr>
          <a:xfrm>
            <a:off x="789705" y="5098242"/>
            <a:ext cx="3815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+mj-lt"/>
                <a:cs typeface="Consolas" pitchFamily="49" charset="0"/>
              </a:rPr>
              <a:t>Console renkleri yandaki 16 renkten oluşmaktadır.</a:t>
            </a:r>
            <a:endParaRPr lang="tr-TR" sz="2400" dirty="0">
              <a:latin typeface="+mj-lt"/>
              <a:cs typeface="Consolas" pitchFamily="49" charset="0"/>
            </a:endParaRPr>
          </a:p>
        </p:txBody>
      </p:sp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73974"/>
              </p:ext>
            </p:extLst>
          </p:nvPr>
        </p:nvGraphicFramePr>
        <p:xfrm>
          <a:off x="5059674" y="1196342"/>
          <a:ext cx="3336180" cy="5029200"/>
        </p:xfrm>
        <a:graphic>
          <a:graphicData uri="http://schemas.openxmlformats.org/drawingml/2006/table">
            <a:tbl>
              <a:tblPr/>
              <a:tblGrid>
                <a:gridCol w="1668090"/>
                <a:gridCol w="1668090"/>
              </a:tblGrid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/>
                        </a:rPr>
                        <a:t>Black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Siyah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00008B"/>
                          </a:solidFill>
                          <a:effectLst/>
                          <a:latin typeface="Microsoft Sans Serif"/>
                        </a:rPr>
                        <a:t>DarkBlue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Mavi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006400"/>
                          </a:solidFill>
                          <a:effectLst/>
                          <a:latin typeface="Microsoft Sans Serif"/>
                        </a:rPr>
                        <a:t>DarkGreen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Yeşil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008B8B"/>
                          </a:solidFill>
                          <a:effectLst/>
                          <a:latin typeface="Microsoft Sans Serif"/>
                        </a:rPr>
                        <a:t>DarkCyan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</a:t>
                      </a:r>
                      <a:r>
                        <a:rPr lang="tr-T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Çiyan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8B0000"/>
                          </a:solidFill>
                          <a:effectLst/>
                          <a:latin typeface="Microsoft Sans Serif"/>
                        </a:rPr>
                        <a:t>DarkRed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Kırmızı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8B008B"/>
                          </a:solidFill>
                          <a:effectLst/>
                          <a:latin typeface="Microsoft Sans Serif"/>
                        </a:rPr>
                        <a:t>DarkMagenta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</a:t>
                      </a:r>
                      <a:r>
                        <a:rPr lang="tr-T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Magenta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DAA520"/>
                          </a:solidFill>
                          <a:effectLst/>
                          <a:latin typeface="Microsoft Sans Serif"/>
                        </a:rPr>
                        <a:t>DarkYellow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Sarı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808080"/>
                          </a:solidFill>
                          <a:effectLst/>
                          <a:latin typeface="Microsoft Sans Serif"/>
                        </a:rPr>
                        <a:t>Gray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Gri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 dirty="0" err="1">
                          <a:solidFill>
                            <a:srgbClr val="A9A9A9"/>
                          </a:solidFill>
                          <a:effectLst/>
                          <a:latin typeface="Microsoft Sans Serif"/>
                        </a:rPr>
                        <a:t>DarkGray</a:t>
                      </a:r>
                      <a:endParaRPr lang="tr-TR" sz="1600" b="1" i="0" u="none" strike="noStrike" dirty="0">
                        <a:solidFill>
                          <a:srgbClr val="A9A9A9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Koyu Gri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0000FF"/>
                          </a:solidFill>
                          <a:effectLst/>
                          <a:latin typeface="Microsoft Sans Serif"/>
                        </a:rPr>
                        <a:t>Blue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Mavi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008000"/>
                          </a:solidFill>
                          <a:effectLst/>
                          <a:latin typeface="Microsoft Sans Serif"/>
                        </a:rPr>
                        <a:t>Green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Yeşil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00FFFF"/>
                          </a:solidFill>
                          <a:effectLst/>
                          <a:latin typeface="Microsoft Sans Serif"/>
                        </a:rPr>
                        <a:t>Cyan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Çiyan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Microsoft Sans Serif"/>
                        </a:rPr>
                        <a:t>Red</a:t>
                      </a:r>
                      <a:endParaRPr lang="tr-TR" sz="1600" b="1" i="0" u="none" strike="noStrike" dirty="0">
                        <a:solidFill>
                          <a:srgbClr val="FF0000"/>
                        </a:solidFill>
                        <a:effectLst/>
                        <a:latin typeface="Microsoft Sans Serif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Kırmızı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FF00FF"/>
                          </a:solidFill>
                          <a:effectLst/>
                          <a:latin typeface="Microsoft Sans Serif"/>
                        </a:rPr>
                        <a:t>Magenta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Magenta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>
                          <a:solidFill>
                            <a:srgbClr val="FFFF00"/>
                          </a:solidFill>
                          <a:effectLst/>
                          <a:latin typeface="Microsoft Sans Serif"/>
                        </a:rPr>
                        <a:t>Yellow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Sarı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205726">
                <a:tc>
                  <a:txBody>
                    <a:bodyPr/>
                    <a:lstStyle/>
                    <a:p>
                      <a:pPr algn="l" rtl="0" fontAlgn="ctr"/>
                      <a:r>
                        <a:rPr lang="tr-TR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Sans Serif"/>
                        </a:rPr>
                        <a:t>White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Beyaz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10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2AEC04-2F14-41FA-B6B5-D23A15F15A5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895350"/>
            <a:ext cx="8612187" cy="5694363"/>
          </a:xfrm>
        </p:spPr>
        <p:txBody>
          <a:bodyPr/>
          <a:lstStyle/>
          <a:p>
            <a:r>
              <a:rPr lang="tr-TR" dirty="0" smtClean="0"/>
              <a:t>C# programlama dilinde matematiksel olan bazı işlemlerde kolaylık sağlamak için </a:t>
            </a:r>
            <a:r>
              <a:rPr lang="tr-TR" dirty="0" err="1" smtClean="0">
                <a:latin typeface="Consolas" pitchFamily="49" charset="0"/>
                <a:cs typeface="Consolas" pitchFamily="49" charset="0"/>
              </a:rPr>
              <a:t>System.Math</a:t>
            </a:r>
            <a:r>
              <a:rPr lang="tr-TR" dirty="0" smtClean="0"/>
              <a:t> sınıfı içinde bazı matematiksel işlemler tanımlanmıştır.</a:t>
            </a:r>
          </a:p>
          <a:p>
            <a:r>
              <a:rPr lang="tr-TR" dirty="0" smtClean="0"/>
              <a:t>Örneğin;</a:t>
            </a:r>
          </a:p>
          <a:p>
            <a:pPr lvl="1"/>
            <a:r>
              <a:rPr lang="tr-TR" dirty="0"/>
              <a:t>B</a:t>
            </a:r>
            <a:r>
              <a:rPr lang="tr-TR" dirty="0" smtClean="0"/>
              <a:t>ir sayının karesini alma,</a:t>
            </a:r>
          </a:p>
          <a:p>
            <a:pPr lvl="1"/>
            <a:r>
              <a:rPr lang="tr-TR" dirty="0" smtClean="0"/>
              <a:t>Bir sayının karekökünü alma,</a:t>
            </a:r>
          </a:p>
          <a:p>
            <a:pPr lvl="1"/>
            <a:r>
              <a:rPr lang="tr-TR" dirty="0" smtClean="0"/>
              <a:t>Bir sayının </a:t>
            </a:r>
            <a:r>
              <a:rPr lang="tr-TR" dirty="0" err="1" smtClean="0"/>
              <a:t>n’inci</a:t>
            </a:r>
            <a:r>
              <a:rPr lang="tr-TR" dirty="0" smtClean="0"/>
              <a:t> dereceden kuvvetini alma,</a:t>
            </a:r>
          </a:p>
          <a:p>
            <a:pPr lvl="1"/>
            <a:r>
              <a:rPr lang="tr-TR" dirty="0" smtClean="0"/>
              <a:t>Bir sayıyı alta veya üste yuvarlama,</a:t>
            </a:r>
          </a:p>
          <a:p>
            <a:pPr lvl="1"/>
            <a:r>
              <a:rPr lang="tr-TR" dirty="0" smtClean="0"/>
              <a:t>Sin, Cos, … gibi trigonometrik işlemler,</a:t>
            </a:r>
          </a:p>
          <a:p>
            <a:pPr lvl="1"/>
            <a:r>
              <a:rPr lang="tr-TR" dirty="0" smtClean="0"/>
              <a:t>İki sayının büyük ve küçük olanını bulma</a:t>
            </a:r>
            <a:endParaRPr lang="en-US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dirty="0" smtClean="0"/>
              <a:t>Matematik Sınıfı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579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Console Renkleri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4648" y="1114071"/>
            <a:ext cx="7647710" cy="353943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BackgroundColor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Gray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DarkGreen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"Merhaba Sınıf!"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BackgroundColor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Yellow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DarkRed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"Nasılsınız..."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BackgroundColor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White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Blue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"işler nasıl gidiyor..."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ResetColor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"Renkler eski haline geldi!"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4885982"/>
            <a:ext cx="3250276" cy="91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4098175" y="4806651"/>
            <a:ext cx="4139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>
                <a:latin typeface="Consolas" pitchFamily="49" charset="0"/>
                <a:cs typeface="Consolas" pitchFamily="49" charset="0"/>
              </a:rPr>
              <a:t>Console.ResetColor</a:t>
            </a:r>
            <a:r>
              <a:rPr lang="tr-TR" sz="24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r>
              <a:rPr lang="tr-TR" sz="2000" dirty="0" smtClean="0">
                <a:latin typeface="+mj-lt"/>
              </a:rPr>
              <a:t>ile renkler eski haline getirilebiliyor.</a:t>
            </a:r>
            <a:endParaRPr lang="tr-T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4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İmleç konumunu ayarlama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623452" y="1485128"/>
            <a:ext cx="7739149" cy="107721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CursorLeft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tr-TR" sz="1600" dirty="0">
                <a:solidFill>
                  <a:srgbClr val="008000"/>
                </a:solidFill>
                <a:latin typeface="Consolas"/>
              </a:rPr>
              <a:t>// yazıya başlama 10 karakter sonra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CursorTop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  </a:t>
            </a:r>
            <a:r>
              <a:rPr lang="tr-TR" sz="1600" dirty="0">
                <a:solidFill>
                  <a:srgbClr val="008000"/>
                </a:solidFill>
                <a:latin typeface="Consolas"/>
              </a:rPr>
              <a:t>// yazıya başlama 10 satır sonra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DarkGreen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"Merhaba Sınıf</a:t>
            </a:r>
            <a:r>
              <a:rPr lang="tr-TR" sz="1600" dirty="0" smtClean="0">
                <a:solidFill>
                  <a:srgbClr val="A31515"/>
                </a:solidFill>
                <a:latin typeface="Consolas"/>
              </a:rPr>
              <a:t>!"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758" y="3049300"/>
            <a:ext cx="37052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57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232753" y="211705"/>
            <a:ext cx="6991003" cy="6555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00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1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/>
              </a:rPr>
              <a:t>Program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ad,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soyad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CursorTop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  </a:t>
            </a:r>
            <a:r>
              <a:rPr lang="tr-TR" sz="1400" dirty="0">
                <a:solidFill>
                  <a:srgbClr val="008000"/>
                </a:solidFill>
                <a:latin typeface="Consolas"/>
              </a:rPr>
              <a:t>// yazıya başlama 10 satır sonra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CursorLeft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tr-TR" sz="1400" dirty="0">
                <a:solidFill>
                  <a:srgbClr val="008000"/>
                </a:solidFill>
                <a:latin typeface="Consolas"/>
              </a:rPr>
              <a:t>// yazıya başlama 10 karakter sonra</a:t>
            </a:r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Green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"Adınızı Giriniz  : 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Yellow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ad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CursorLeft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Green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/>
              </a:rPr>
              <a:t>Soyınızı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 Giriniz : 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Yellow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soyad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CursorLeft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10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Yellow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"Merhaba"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tr-TR" sz="1400" dirty="0">
              <a:solidFill>
                <a:prstClr val="black"/>
              </a:solidFill>
              <a:latin typeface="Consolas"/>
            </a:endParaRP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ForegroundColor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Red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</a:rPr>
              <a:t>" {0} {1}!"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, ad, 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soyad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4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tr-TR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48" y="3131388"/>
            <a:ext cx="33242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075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Console ekranı temizleme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245235"/>
          </a:xfrm>
        </p:spPr>
        <p:txBody>
          <a:bodyPr/>
          <a:lstStyle/>
          <a:p>
            <a:r>
              <a:rPr lang="tr-TR" dirty="0" smtClean="0"/>
              <a:t>Program içerisinde Console ekranı </a:t>
            </a:r>
            <a:r>
              <a:rPr lang="tr-TR" b="1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Console.Clear</a:t>
            </a:r>
            <a:r>
              <a:rPr lang="tr-TR" b="1" dirty="0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tr-TR" dirty="0" smtClean="0"/>
              <a:t>komutu ile temizlenir.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257693" y="1955692"/>
            <a:ext cx="7606148" cy="4370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3300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/>
              </a:rPr>
              <a:t>Program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en, boy, alan;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"Dikdörtgenin enini gir:"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en);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"Dikdörtgenin boyunu gir:"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boy);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alan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en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boy;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Clear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"Girilen dikdörtgenin alanı:{0}"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, alan);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7" y="2730298"/>
            <a:ext cx="2589280" cy="104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7" y="3881340"/>
            <a:ext cx="2589280" cy="104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764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Math.PI</a:t>
            </a:r>
            <a:r>
              <a:rPr lang="tr-TR" dirty="0" smtClean="0"/>
              <a:t>, </a:t>
            </a:r>
            <a:r>
              <a:rPr lang="tr-TR" dirty="0" err="1" smtClean="0"/>
              <a:t>Math.E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Matematik sınıfı içinde sabit olarak aşağıdaki gibi tanımlanmıştırlar. </a:t>
            </a:r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tr-TR" dirty="0" smtClean="0"/>
              <a:t>Kullanımı:</a:t>
            </a:r>
          </a:p>
          <a:p>
            <a:endParaRPr lang="tr-TR" dirty="0" smtClean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1C270-B277-4FED-9C3A-EE9A3A6D86D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80611" y="2060725"/>
            <a:ext cx="7027523" cy="83099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8163" indent="0">
              <a:buNone/>
            </a:pPr>
            <a:r>
              <a:rPr lang="tr-TR" sz="2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E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2.71828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538163" indent="0">
              <a:buNone/>
            </a:pPr>
            <a:r>
              <a:rPr lang="tr-TR" sz="2400" dirty="0" err="1">
                <a:solidFill>
                  <a:srgbClr val="0000FF"/>
                </a:solidFill>
                <a:latin typeface="Consolas"/>
              </a:rPr>
              <a:t>public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const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PI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3.14159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80611" y="4008560"/>
            <a:ext cx="7027523" cy="83099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400" dirty="0" smtClean="0">
                <a:latin typeface="Consolas"/>
              </a:rPr>
              <a:t>   alan  </a:t>
            </a:r>
            <a:r>
              <a:rPr lang="tr-TR" sz="2400" b="1" dirty="0" smtClean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r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r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2400" dirty="0" smtClean="0">
                <a:latin typeface="Consolas"/>
              </a:rPr>
              <a:t>   çevre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4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 smtClean="0">
                <a:solidFill>
                  <a:prstClr val="black"/>
                </a:solidFill>
                <a:latin typeface="Consolas"/>
              </a:rPr>
              <a:t>PI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b="1" dirty="0" smtClean="0">
                <a:solidFill>
                  <a:srgbClr val="0000FF"/>
                </a:solidFill>
                <a:latin typeface="Consolas"/>
              </a:rPr>
              <a:t>* 2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r;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80609" y="5360288"/>
            <a:ext cx="7027523" cy="46166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400" dirty="0" smtClean="0">
                <a:latin typeface="Consolas"/>
              </a:rPr>
              <a:t>   </a:t>
            </a:r>
            <a:r>
              <a:rPr lang="tr-TR" sz="2400" dirty="0" err="1" smtClean="0">
                <a:latin typeface="Consolas"/>
              </a:rPr>
              <a:t>deger</a:t>
            </a:r>
            <a:r>
              <a:rPr lang="tr-TR" sz="2400" dirty="0" smtClean="0"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4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*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t;</a:t>
            </a:r>
            <a:endParaRPr lang="tr-TR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3066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Math.Abs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1575665"/>
          </a:xfrm>
        </p:spPr>
        <p:txBody>
          <a:bodyPr/>
          <a:lstStyle/>
          <a:p>
            <a:r>
              <a:rPr lang="tr-TR" dirty="0" smtClean="0"/>
              <a:t>Mutlak değer hesaplamak için kullanılan bir fonksiyondur.</a:t>
            </a:r>
          </a:p>
          <a:p>
            <a:r>
              <a:rPr lang="tr-TR" dirty="0" err="1" smtClean="0"/>
              <a:t>Kulanımı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0608" y="2628704"/>
            <a:ext cx="7027523" cy="46166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400" dirty="0">
                <a:latin typeface="Consolas"/>
              </a:rPr>
              <a:t>   </a:t>
            </a:r>
            <a:r>
              <a:rPr lang="tr-TR" sz="2400" dirty="0" err="1">
                <a:latin typeface="Consolas"/>
              </a:rPr>
              <a:t>mutlak_deger</a:t>
            </a:r>
            <a:r>
              <a:rPr lang="tr-TR" sz="2400" dirty="0"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4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Abs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err="1">
                <a:solidFill>
                  <a:prstClr val="black"/>
                </a:solidFill>
                <a:latin typeface="Consolas"/>
              </a:rPr>
              <a:t>sayi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808169" y="3637108"/>
            <a:ext cx="7772400" cy="268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Parametre olarak herhangi bir sayısal değer alabilir.</a:t>
            </a:r>
          </a:p>
          <a:p>
            <a:pPr lvl="1"/>
            <a:r>
              <a:rPr lang="tr-TR" dirty="0" smtClean="0"/>
              <a:t>Ancak sayısal değer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/>
              <a:t>ve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byte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 smtClean="0"/>
              <a:t>olamaz!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Neden 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Math.Min</a:t>
            </a:r>
            <a:r>
              <a:rPr lang="tr-TR" dirty="0" smtClean="0"/>
              <a:t>(), </a:t>
            </a:r>
            <a:r>
              <a:rPr lang="tr-TR" dirty="0" err="1" smtClean="0"/>
              <a:t>Math.Max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1305502"/>
          </a:xfrm>
        </p:spPr>
        <p:txBody>
          <a:bodyPr/>
          <a:lstStyle/>
          <a:p>
            <a:r>
              <a:rPr lang="tr-TR" dirty="0" smtClean="0"/>
              <a:t>İki sayıdan küçük ve büyük olanını bulmak için kullanılır.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9318" y="2116707"/>
            <a:ext cx="7637317" cy="101566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  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a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, b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6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fr-F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c </a:t>
            </a:r>
            <a:r>
              <a:rPr lang="fr-F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fr-F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fr-FR" sz="2000" dirty="0" err="1">
                <a:solidFill>
                  <a:prstClr val="black"/>
                </a:solidFill>
                <a:latin typeface="Consolas"/>
              </a:rPr>
              <a:t>Min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(a, b); 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// c'</a:t>
            </a:r>
            <a:r>
              <a:rPr lang="fr-FR" sz="2000" dirty="0" err="1">
                <a:solidFill>
                  <a:srgbClr val="008000"/>
                </a:solidFill>
                <a:latin typeface="Consolas"/>
              </a:rPr>
              <a:t>nin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008000"/>
                </a:solidFill>
                <a:latin typeface="Consolas"/>
              </a:rPr>
              <a:t>değeri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 5 </a:t>
            </a:r>
            <a:r>
              <a:rPr lang="fr-FR" sz="2000" dirty="0" err="1">
                <a:solidFill>
                  <a:srgbClr val="008000"/>
                </a:solidFill>
                <a:latin typeface="Consolas"/>
              </a:rPr>
              <a:t>olur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d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>
                <a:solidFill>
                  <a:prstClr val="black"/>
                </a:solidFill>
                <a:latin typeface="Consolas"/>
              </a:rPr>
              <a:t>Max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(a, b); </a:t>
            </a:r>
            <a:r>
              <a:rPr lang="tr-TR" sz="2000" dirty="0">
                <a:solidFill>
                  <a:srgbClr val="008000"/>
                </a:solidFill>
                <a:latin typeface="Consolas"/>
              </a:rPr>
              <a:t>// d'nin değeri 6 olur</a:t>
            </a:r>
            <a:endParaRPr lang="tr-TR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808169" y="3637108"/>
            <a:ext cx="7772400" cy="268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Parametre olarak herhangi bir sayısal değer alabilirler.</a:t>
            </a:r>
          </a:p>
        </p:txBody>
      </p:sp>
    </p:spTree>
    <p:extLst>
      <p:ext uri="{BB962C8B-B14F-4D97-AF65-F5344CB8AC3E}">
        <p14:creationId xmlns:p14="http://schemas.microsoft.com/office/powerpoint/2010/main" val="14648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Math.Sign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2365375"/>
          </a:xfrm>
        </p:spPr>
        <p:txBody>
          <a:bodyPr/>
          <a:lstStyle/>
          <a:p>
            <a:r>
              <a:rPr lang="tr-TR" dirty="0" smtClean="0"/>
              <a:t>Sayının işaretini bulmak için kullanılır.</a:t>
            </a:r>
          </a:p>
          <a:p>
            <a:pPr lvl="1"/>
            <a:r>
              <a:rPr lang="tr-TR" dirty="0"/>
              <a:t>Negatif sayılar için -1, pozitif sayılar için +1 ve </a:t>
            </a:r>
            <a:r>
              <a:rPr lang="tr-TR" dirty="0" smtClean="0"/>
              <a:t>sıfır </a:t>
            </a:r>
            <a:r>
              <a:rPr lang="tr-TR" dirty="0"/>
              <a:t>için </a:t>
            </a:r>
            <a:r>
              <a:rPr lang="tr-TR" dirty="0" smtClean="0"/>
              <a:t>0 değerini geri döndürür.</a:t>
            </a:r>
          </a:p>
          <a:p>
            <a:pPr lvl="1"/>
            <a:r>
              <a:rPr lang="tr-TR" dirty="0" smtClean="0"/>
              <a:t>Geri dönüş tipi </a:t>
            </a:r>
            <a:r>
              <a:rPr lang="tr-TR" b="1" kern="1200" dirty="0" err="1">
                <a:solidFill>
                  <a:srgbClr val="0000FF"/>
                </a:solidFill>
                <a:latin typeface="Consolas"/>
                <a:ea typeface="+mn-ea"/>
                <a:cs typeface="+mn-cs"/>
              </a:rPr>
              <a:t>int</a:t>
            </a:r>
            <a:r>
              <a:rPr lang="tr-TR" dirty="0" smtClean="0"/>
              <a:t> türündendir.</a:t>
            </a:r>
          </a:p>
          <a:p>
            <a:r>
              <a:rPr lang="tr-TR" dirty="0" smtClean="0"/>
              <a:t>Kullanımı: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0607" y="3381889"/>
            <a:ext cx="7027523" cy="46166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400" dirty="0" err="1" smtClean="0">
                <a:latin typeface="Consolas"/>
              </a:rPr>
              <a:t>deger</a:t>
            </a:r>
            <a:r>
              <a:rPr lang="tr-TR" sz="2400" dirty="0" smtClean="0">
                <a:latin typeface="Consolas"/>
              </a:rPr>
              <a:t> </a:t>
            </a:r>
            <a:r>
              <a:rPr lang="tr-TR" sz="24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400" dirty="0" err="1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tr-TR" sz="2400" b="1" dirty="0" err="1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400" dirty="0" err="1" smtClean="0">
                <a:solidFill>
                  <a:prstClr val="black"/>
                </a:solidFill>
                <a:latin typeface="Consolas"/>
              </a:rPr>
              <a:t>Sign</a:t>
            </a:r>
            <a:r>
              <a:rPr lang="tr-TR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2400" dirty="0" err="1" smtClean="0">
                <a:solidFill>
                  <a:prstClr val="black"/>
                </a:solidFill>
                <a:latin typeface="Consolas"/>
              </a:rPr>
              <a:t>sayi</a:t>
            </a:r>
            <a:r>
              <a:rPr lang="tr-TR" sz="24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808168" y="3990400"/>
            <a:ext cx="7772400" cy="226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dirty="0" smtClean="0"/>
              <a:t>Parametre olarak herhangi bir sayısal değer alabilir.</a:t>
            </a:r>
          </a:p>
          <a:p>
            <a:pPr lvl="1"/>
            <a:r>
              <a:rPr lang="tr-TR" dirty="0" smtClean="0"/>
              <a:t>Ancak sayısal değer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uint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ushort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ulong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/>
              <a:t>ve </a:t>
            </a:r>
            <a:r>
              <a:rPr lang="tr-TR" b="1" dirty="0" err="1">
                <a:solidFill>
                  <a:srgbClr val="0000FF"/>
                </a:solidFill>
                <a:latin typeface="Consolas"/>
              </a:rPr>
              <a:t>byte</a:t>
            </a:r>
            <a:r>
              <a:rPr lang="tr-T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dirty="0" smtClean="0"/>
              <a:t>olamaz!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Neden ?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Math.BigMul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2148204"/>
          </a:xfrm>
        </p:spPr>
        <p:txBody>
          <a:bodyPr/>
          <a:lstStyle/>
          <a:p>
            <a:r>
              <a:rPr lang="tr-TR" dirty="0" smtClean="0"/>
              <a:t>İki </a:t>
            </a:r>
            <a:r>
              <a:rPr lang="tr-TR" dirty="0" err="1" smtClean="0"/>
              <a:t>int</a:t>
            </a:r>
            <a:r>
              <a:rPr lang="tr-TR" dirty="0" smtClean="0"/>
              <a:t> sayıyı çarpmak için kullanılır.</a:t>
            </a:r>
          </a:p>
          <a:p>
            <a:pPr lvl="1"/>
            <a:r>
              <a:rPr lang="tr-TR" dirty="0" smtClean="0"/>
              <a:t>Normalde çarpma operatörü ile yapılabilir ancak çarpma sunucu </a:t>
            </a:r>
            <a:r>
              <a:rPr lang="tr-TR" dirty="0" err="1" smtClean="0"/>
              <a:t>int</a:t>
            </a:r>
            <a:r>
              <a:rPr lang="tr-TR" dirty="0" smtClean="0"/>
              <a:t> sınırlarını taşınca hatalı sonuç verecektir. </a:t>
            </a:r>
          </a:p>
          <a:p>
            <a:pPr lvl="1"/>
            <a:r>
              <a:rPr lang="tr-TR" dirty="0" smtClean="0"/>
              <a:t>Bu yüzden büyük sayıların çarpımı için kullanılır.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50527" y="3317244"/>
            <a:ext cx="7637317" cy="13234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smtClean="0">
                <a:latin typeface="Consolas"/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a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21002154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b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6</a:t>
            </a:r>
            <a:r>
              <a:rPr lang="tr-TR" sz="2000" b="1" dirty="0" smtClean="0">
                <a:solidFill>
                  <a:srgbClr val="0000FF"/>
                </a:solidFill>
                <a:latin typeface="Consolas"/>
              </a:rPr>
              <a:t>46123165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tr-TR" sz="20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c </a:t>
            </a:r>
            <a:r>
              <a:rPr lang="fr-F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000" dirty="0" smtClean="0">
                <a:solidFill>
                  <a:srgbClr val="2B91AF"/>
                </a:solidFill>
                <a:latin typeface="Consolas"/>
              </a:rPr>
              <a:t>Math</a:t>
            </a:r>
            <a:r>
              <a:rPr lang="fr-FR" sz="2000" b="1" dirty="0" smtClean="0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2000" dirty="0" err="1" smtClean="0">
                <a:solidFill>
                  <a:prstClr val="black"/>
                </a:solidFill>
                <a:latin typeface="Consolas"/>
              </a:rPr>
              <a:t>BigMul</a:t>
            </a:r>
            <a:r>
              <a:rPr lang="fr-FR" sz="2000" dirty="0" smtClean="0">
                <a:solidFill>
                  <a:prstClr val="black"/>
                </a:solidFill>
                <a:latin typeface="Consolas"/>
              </a:rPr>
              <a:t>(a</a:t>
            </a:r>
            <a:r>
              <a:rPr lang="fr-FR" sz="2000" dirty="0">
                <a:solidFill>
                  <a:prstClr val="black"/>
                </a:solidFill>
                <a:latin typeface="Consolas"/>
              </a:rPr>
              <a:t>, b); </a:t>
            </a:r>
            <a:endParaRPr lang="tr-TR" sz="2000" dirty="0" smtClean="0">
              <a:solidFill>
                <a:prstClr val="black"/>
              </a:solidFill>
              <a:latin typeface="Consolas"/>
            </a:endParaRPr>
          </a:p>
          <a:p>
            <a:r>
              <a:rPr lang="fr-FR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c'</a:t>
            </a:r>
            <a:r>
              <a:rPr lang="fr-FR" sz="2000" dirty="0" err="1">
                <a:solidFill>
                  <a:srgbClr val="008000"/>
                </a:solidFill>
                <a:latin typeface="Consolas"/>
              </a:rPr>
              <a:t>nin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 </a:t>
            </a:r>
            <a:r>
              <a:rPr lang="fr-FR" sz="2000" dirty="0" err="1">
                <a:solidFill>
                  <a:srgbClr val="008000"/>
                </a:solidFill>
                <a:latin typeface="Consolas"/>
              </a:rPr>
              <a:t>değeri</a:t>
            </a:r>
            <a:r>
              <a:rPr lang="fr-FR" sz="2000" dirty="0">
                <a:solidFill>
                  <a:srgbClr val="008000"/>
                </a:solidFill>
                <a:latin typeface="Consolas"/>
              </a:rPr>
              <a:t> 336631560714297410 </a:t>
            </a:r>
            <a:r>
              <a:rPr lang="fr-FR" sz="2000" dirty="0" err="1" smtClean="0">
                <a:solidFill>
                  <a:srgbClr val="008000"/>
                </a:solidFill>
                <a:latin typeface="Consolas"/>
              </a:rPr>
              <a:t>olur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. </a:t>
            </a:r>
          </a:p>
          <a:p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// Normalde bu değer </a:t>
            </a:r>
            <a:r>
              <a:rPr lang="tr-TR" sz="2000" dirty="0" err="1" smtClean="0">
                <a:solidFill>
                  <a:srgbClr val="008000"/>
                </a:solidFill>
                <a:latin typeface="Consolas"/>
              </a:rPr>
              <a:t>int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sınırlarını taşar.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782985" y="4848477"/>
            <a:ext cx="7772400" cy="15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Parametre olarak </a:t>
            </a:r>
            <a:r>
              <a:rPr lang="tr-TR" sz="2400" dirty="0" err="1" smtClean="0"/>
              <a:t>int</a:t>
            </a:r>
            <a:r>
              <a:rPr lang="tr-TR" sz="2400" dirty="0" smtClean="0"/>
              <a:t> veya </a:t>
            </a:r>
            <a:r>
              <a:rPr lang="tr-TR" sz="2400" dirty="0" err="1" smtClean="0"/>
              <a:t>int</a:t>
            </a:r>
            <a:r>
              <a:rPr lang="tr-TR" sz="2400" dirty="0" smtClean="0"/>
              <a:t> türüne doğrudan dönüşebilir değerler alabilir.</a:t>
            </a:r>
          </a:p>
          <a:p>
            <a:r>
              <a:rPr lang="tr-TR" sz="2400" dirty="0" smtClean="0"/>
              <a:t>Geri dönüş değeri </a:t>
            </a:r>
            <a:r>
              <a:rPr lang="tr-TR" sz="2400" dirty="0" err="1" smtClean="0"/>
              <a:t>long</a:t>
            </a:r>
            <a:r>
              <a:rPr lang="tr-TR" sz="2400" dirty="0" smtClean="0"/>
              <a:t> türündendir. </a:t>
            </a:r>
          </a:p>
        </p:txBody>
      </p:sp>
    </p:spTree>
    <p:extLst>
      <p:ext uri="{BB962C8B-B14F-4D97-AF65-F5344CB8AC3E}">
        <p14:creationId xmlns:p14="http://schemas.microsoft.com/office/powerpoint/2010/main" val="36199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Math.DivRem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1416684"/>
          </a:xfrm>
        </p:spPr>
        <p:txBody>
          <a:bodyPr/>
          <a:lstStyle/>
          <a:p>
            <a:r>
              <a:rPr lang="tr-TR" dirty="0" smtClean="0"/>
              <a:t>İki tam sayının bölümünden sonucu ve kalanı bulmak için kullanılır.</a:t>
            </a:r>
          </a:p>
          <a:p>
            <a:pPr lvl="1"/>
            <a:r>
              <a:rPr lang="tr-TR" dirty="0" smtClean="0"/>
              <a:t>Normalde % operatörü ile kalan hesaplanabilir.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50526" y="2631636"/>
            <a:ext cx="7637317" cy="132343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a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52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; b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Consolas"/>
              </a:rPr>
              <a:t>9</a:t>
            </a:r>
            <a:r>
              <a:rPr lang="tr-TR" sz="2000" dirty="0">
                <a:solidFill>
                  <a:prstClr val="black"/>
                </a:solidFill>
                <a:latin typeface="Consolas"/>
              </a:rPr>
              <a:t> , kalan;</a:t>
            </a:r>
          </a:p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sonuc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DivRem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(a, b,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kalan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fr-FR" sz="20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tr-TR" sz="2000" dirty="0" err="1" smtClean="0">
                <a:solidFill>
                  <a:srgbClr val="008000"/>
                </a:solidFill>
                <a:latin typeface="Consolas"/>
              </a:rPr>
              <a:t>sonuc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 = 5 </a:t>
            </a:r>
            <a:r>
              <a:rPr lang="fr-FR" sz="2000" dirty="0" err="1" smtClean="0">
                <a:solidFill>
                  <a:srgbClr val="008000"/>
                </a:solidFill>
                <a:latin typeface="Consolas"/>
              </a:rPr>
              <a:t>olur</a:t>
            </a:r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. </a:t>
            </a:r>
          </a:p>
          <a:p>
            <a:r>
              <a:rPr lang="tr-TR" sz="2000" dirty="0" smtClean="0">
                <a:solidFill>
                  <a:srgbClr val="008000"/>
                </a:solidFill>
                <a:latin typeface="Consolas"/>
              </a:rPr>
              <a:t>// kalan = 7 olur.</a:t>
            </a:r>
            <a:endParaRPr lang="fr-FR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 bwMode="auto">
          <a:xfrm>
            <a:off x="782985" y="4471287"/>
            <a:ext cx="7704858" cy="15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tr-TR" sz="2400" dirty="0" smtClean="0"/>
              <a:t>a, b, kalan ve </a:t>
            </a:r>
            <a:r>
              <a:rPr lang="tr-TR" sz="2400" dirty="0" err="1" smtClean="0"/>
              <a:t>sonuc</a:t>
            </a:r>
            <a:r>
              <a:rPr lang="tr-TR" sz="2400" dirty="0" smtClean="0"/>
              <a:t>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2400" dirty="0" smtClean="0"/>
              <a:t> veya </a:t>
            </a:r>
            <a:r>
              <a:rPr lang="tr-TR" sz="24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tr-TR" sz="2400" dirty="0" smtClean="0"/>
              <a:t> olabilirler.</a:t>
            </a:r>
          </a:p>
        </p:txBody>
      </p:sp>
    </p:spTree>
    <p:extLst>
      <p:ext uri="{BB962C8B-B14F-4D97-AF65-F5344CB8AC3E}">
        <p14:creationId xmlns:p14="http://schemas.microsoft.com/office/powerpoint/2010/main" val="6221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7248</TotalTime>
  <Words>1918</Words>
  <Application>Microsoft Office PowerPoint</Application>
  <PresentationFormat>Ekran Gösterisi (4:3)</PresentationFormat>
  <Paragraphs>406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41" baseType="lpstr">
      <vt:lpstr>Calibri</vt:lpstr>
      <vt:lpstr>Cambria Math</vt:lpstr>
      <vt:lpstr>Comic Sans MS</vt:lpstr>
      <vt:lpstr>Consolas</vt:lpstr>
      <vt:lpstr>Microsoft Sans Serif</vt:lpstr>
      <vt:lpstr>Times New Roman</vt:lpstr>
      <vt:lpstr>Blank Presentation</vt:lpstr>
      <vt:lpstr>PROGRAMLAMA - I</vt:lpstr>
      <vt:lpstr>Konular</vt:lpstr>
      <vt:lpstr>Matematik Sınıfı</vt:lpstr>
      <vt:lpstr>Math.PI, Math.E</vt:lpstr>
      <vt:lpstr>Math.Abs()</vt:lpstr>
      <vt:lpstr>Math.Min(), Math.Max()</vt:lpstr>
      <vt:lpstr>Math.Sign()</vt:lpstr>
      <vt:lpstr>Math.BigMul()</vt:lpstr>
      <vt:lpstr>Math.DivRem()</vt:lpstr>
      <vt:lpstr>Yuvarlama Fonksiyonları</vt:lpstr>
      <vt:lpstr>Yuvarlama Fonksiyonları</vt:lpstr>
      <vt:lpstr>Yuvarlama Fonksiyonları</vt:lpstr>
      <vt:lpstr>Yuvarlama Fonksiyonları</vt:lpstr>
      <vt:lpstr>Yuvarlama Fonksiyonları</vt:lpstr>
      <vt:lpstr>Logaritma Fonksiyonları</vt:lpstr>
      <vt:lpstr>Logaritma Fonksiyonları</vt:lpstr>
      <vt:lpstr>Logaritma Fonksiyonları</vt:lpstr>
      <vt:lpstr>Üstel Fonksiyonlar</vt:lpstr>
      <vt:lpstr>Üstel Fonksiyonlar</vt:lpstr>
      <vt:lpstr>Üstel Fonksiyonlar</vt:lpstr>
      <vt:lpstr>Trigonometrik Fonksiyonlar</vt:lpstr>
      <vt:lpstr>Ters Trigonometrik Fonksiyonlar</vt:lpstr>
      <vt:lpstr>Hiperbolik Fonksiyonlar</vt:lpstr>
      <vt:lpstr>Rastgele Sayı Üretimi</vt:lpstr>
      <vt:lpstr>Aralık belirterek rastgele sayı üretimi</vt:lpstr>
      <vt:lpstr>Rastgele double sayı üretimi</vt:lpstr>
      <vt:lpstr>Console işlemleri</vt:lpstr>
      <vt:lpstr>Console ekranı büyüklük ayarlamaları</vt:lpstr>
      <vt:lpstr>Console Renkleri</vt:lpstr>
      <vt:lpstr>Console Renkleri</vt:lpstr>
      <vt:lpstr>İmleç konumunu ayarlama</vt:lpstr>
      <vt:lpstr>PowerPoint Sunusu</vt:lpstr>
      <vt:lpstr>Console ekranı temizleme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862</cp:revision>
  <dcterms:created xsi:type="dcterms:W3CDTF">1999-11-19T17:16:32Z</dcterms:created>
  <dcterms:modified xsi:type="dcterms:W3CDTF">2015-09-30T18:16:46Z</dcterms:modified>
</cp:coreProperties>
</file>