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53" r:id="rId2"/>
    <p:sldId id="417" r:id="rId3"/>
    <p:sldId id="528" r:id="rId4"/>
    <p:sldId id="507" r:id="rId5"/>
    <p:sldId id="488" r:id="rId6"/>
    <p:sldId id="487" r:id="rId7"/>
    <p:sldId id="489" r:id="rId8"/>
    <p:sldId id="529" r:id="rId9"/>
    <p:sldId id="547" r:id="rId10"/>
    <p:sldId id="530" r:id="rId11"/>
    <p:sldId id="531" r:id="rId12"/>
    <p:sldId id="495" r:id="rId13"/>
    <p:sldId id="526" r:id="rId14"/>
    <p:sldId id="548" r:id="rId15"/>
    <p:sldId id="493" r:id="rId16"/>
    <p:sldId id="532" r:id="rId17"/>
    <p:sldId id="533" r:id="rId18"/>
    <p:sldId id="496" r:id="rId19"/>
    <p:sldId id="534" r:id="rId20"/>
    <p:sldId id="497" r:id="rId21"/>
    <p:sldId id="520" r:id="rId22"/>
    <p:sldId id="549" r:id="rId23"/>
    <p:sldId id="550" r:id="rId24"/>
    <p:sldId id="551" r:id="rId25"/>
    <p:sldId id="524" r:id="rId26"/>
    <p:sldId id="538" r:id="rId27"/>
    <p:sldId id="539" r:id="rId28"/>
    <p:sldId id="540" r:id="rId29"/>
    <p:sldId id="55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99"/>
    <a:srgbClr val="FFCC00"/>
    <a:srgbClr val="FFFFCC"/>
    <a:srgbClr val="66CCFF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00D5B-D6FA-40F3-A6C6-038DA0381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ABF789-2A9B-40F4-A887-D0803C45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1C69-6D49-4D33-8C5A-7F7C3C99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1CB0-CFC7-4E5F-AE09-43EBD025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8581-989D-4BA6-BE8E-99D90001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2F91-B093-4E1C-A24E-277E7E22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8B95-49AC-4257-B1CF-B54874BB7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729F2-945E-4AC7-8B0C-FB77A66E8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572F6-E4EB-486F-9670-5689C6F9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29CF-6F00-4FAD-A3A9-27DD43235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357D-85DA-4E63-B225-0B842191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9886-20FF-4879-B37A-CFEB3E92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D7B1-6DA1-4116-8826-3C9BE06F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D9DB-C80E-4785-8975-C3B4D04D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9263-C3D2-4BAD-A3C6-798C5DDF3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B4CF2F-72ED-42FA-B7F2-390F74B1E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45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527CFC-79A9-4D57-AD5C-C6D7B053614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19088"/>
            <a:ext cx="8359775" cy="1154112"/>
          </a:xfrm>
        </p:spPr>
        <p:txBody>
          <a:bodyPr/>
          <a:lstStyle/>
          <a:p>
            <a:r>
              <a:rPr lang="tr-TR" sz="3600" dirty="0" smtClean="0"/>
              <a:t>Koşulun durumuna göre birden fazla ifade çalıştıracaksak ne yapmalıyız?</a:t>
            </a:r>
            <a:endParaRPr lang="en-US" sz="3600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23975" y="1787525"/>
            <a:ext cx="7173044" cy="429409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…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50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100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"Geçti!"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"Tebrikler!"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100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100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"Kaldı!"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"Daha iyi çalış."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100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2971800"/>
            <a:ext cx="8334375" cy="1196975"/>
            <a:chOff x="30" y="2592"/>
            <a:chExt cx="5250" cy="754"/>
          </a:xfrm>
        </p:grpSpPr>
        <p:sp>
          <p:nvSpPr>
            <p:cNvPr id="9222" name="Oval 5"/>
            <p:cNvSpPr>
              <a:spLocks noChangeArrowheads="1"/>
            </p:cNvSpPr>
            <p:nvPr/>
          </p:nvSpPr>
          <p:spPr bwMode="auto">
            <a:xfrm>
              <a:off x="672" y="2592"/>
              <a:ext cx="4608" cy="720"/>
            </a:xfrm>
            <a:prstGeom prst="ellipse">
              <a:avLst/>
            </a:prstGeom>
            <a:noFill/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1718" name="Text Box 6"/>
            <p:cNvSpPr txBox="1">
              <a:spLocks noChangeArrowheads="1"/>
            </p:cNvSpPr>
            <p:nvPr/>
          </p:nvSpPr>
          <p:spPr bwMode="auto">
            <a:xfrm>
              <a:off x="30" y="2784"/>
              <a:ext cx="872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blok</a:t>
              </a:r>
              <a:endPara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  <a:p>
              <a:pPr eaLnBrk="1" hangingPunct="1">
                <a:defRPr/>
              </a:pPr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(</a:t>
              </a:r>
              <a:r>
                <a:rPr lang="tr-TR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birleşmiş durumlar</a:t>
              </a:r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7B264-DB3B-41F1-8C14-8ED220A2507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19088"/>
            <a:ext cx="8359775" cy="731837"/>
          </a:xfrm>
        </p:spPr>
        <p:txBody>
          <a:bodyPr/>
          <a:lstStyle/>
          <a:p>
            <a:r>
              <a:rPr lang="tr-TR" smtClean="0"/>
              <a:t>Süslü parantezlerin yeri</a:t>
            </a:r>
            <a:endParaRPr lang="en-US" smtClean="0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325438" y="1285875"/>
            <a:ext cx="8588375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>
                <a:latin typeface="Comic Sans MS" pitchFamily="66" charset="0"/>
              </a:rPr>
              <a:t>Süslü parantezlerin yeri bir stil sorunudur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omic Sans MS" pitchFamily="66" charset="0"/>
              </a:rPr>
              <a:t>Compiler</a:t>
            </a:r>
            <a:r>
              <a:rPr lang="tr-TR" sz="2400">
                <a:latin typeface="Comic Sans MS" pitchFamily="66" charset="0"/>
              </a:rPr>
              <a:t> için bir sorun değildir.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01750" y="2574925"/>
            <a:ext cx="6400800" cy="34655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…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45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</a:t>
            </a:r>
            <a:r>
              <a:rPr lang="tr-TR" sz="2000" b="1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100" b="1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"Geçti! 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"Tebrikler! 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b="1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}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tr-TR" sz="1100" b="1" dirty="0" smtClean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"Kaldı! 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"Daha iyi çalış. 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2000" b="1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tr-TR" sz="1100" b="1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0CE664-8142-4FF3-8322-C092A23ABC6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269240"/>
            <a:ext cx="8891587" cy="54540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tr-TR" sz="3200" dirty="0" smtClean="0"/>
              <a:t>2 tam sayıdan küçük ve büyük olanını bulma</a:t>
            </a:r>
            <a:endParaRPr lang="en-US" sz="3200" dirty="0" smtClean="0"/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4028536" y="976944"/>
            <a:ext cx="4994695" cy="575849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sayı1, sayı2, küçük, büyük;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"iki sayı giriniz:"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"Birinci Sayı:"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"İkinci Sayı:"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(sayı1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sayı2)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küçük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büyük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}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küçük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büyük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}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"Büyük ={0}, Küçük ={1}"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, </a:t>
            </a:r>
            <a:br>
              <a:rPr lang="tr-TR" sz="1400" dirty="0" smtClean="0">
                <a:latin typeface="Consolas"/>
                <a:ea typeface="Calibri"/>
                <a:cs typeface="Times New Roman"/>
              </a:rPr>
            </a:b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            büyük, küçük);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329944" y="1284288"/>
            <a:ext cx="3578515" cy="5202237"/>
            <a:chOff x="3101" y="970"/>
            <a:chExt cx="2186" cy="3122"/>
          </a:xfrm>
        </p:grpSpPr>
        <p:sp>
          <p:nvSpPr>
            <p:cNvPr id="11270" name="AutoShape 5"/>
            <p:cNvSpPr>
              <a:spLocks noChangeArrowheads="1"/>
            </p:cNvSpPr>
            <p:nvPr/>
          </p:nvSpPr>
          <p:spPr bwMode="auto">
            <a:xfrm>
              <a:off x="3101" y="1249"/>
              <a:ext cx="1596" cy="353"/>
            </a:xfrm>
            <a:prstGeom prst="parallelogram">
              <a:avLst>
                <a:gd name="adj" fmla="val 1249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Kullanıcıdan sayı1 ve </a:t>
              </a:r>
            </a:p>
            <a:p>
              <a:pPr algn="ctr"/>
              <a:r>
                <a:rPr lang="tr-TR" sz="1400">
                  <a:latin typeface="Comic Sans MS" pitchFamily="66" charset="0"/>
                </a:rPr>
                <a:t>sayı2 girmelerini iste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11271" name="AutoShape 6"/>
            <p:cNvSpPr>
              <a:spLocks noChangeArrowheads="1"/>
            </p:cNvSpPr>
            <p:nvPr/>
          </p:nvSpPr>
          <p:spPr bwMode="auto">
            <a:xfrm>
              <a:off x="3252" y="3471"/>
              <a:ext cx="1160" cy="34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Küçük ve büyük </a:t>
              </a:r>
            </a:p>
            <a:p>
              <a:pPr algn="ctr"/>
              <a:r>
                <a:rPr lang="tr-TR" sz="1400" dirty="0" smtClean="0">
                  <a:latin typeface="Comic Sans MS" pitchFamily="66" charset="0"/>
                </a:rPr>
                <a:t>sayıları </a:t>
              </a:r>
              <a:r>
                <a:rPr lang="tr-TR" sz="1400" dirty="0">
                  <a:latin typeface="Comic Sans MS" pitchFamily="66" charset="0"/>
                </a:rPr>
                <a:t>yazdır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1272" name="Line 7"/>
            <p:cNvSpPr>
              <a:spLocks noChangeShapeType="1"/>
            </p:cNvSpPr>
            <p:nvPr/>
          </p:nvSpPr>
          <p:spPr bwMode="auto">
            <a:xfrm>
              <a:off x="3856" y="3048"/>
              <a:ext cx="3" cy="4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73" name="AutoShape 8"/>
            <p:cNvSpPr>
              <a:spLocks noChangeArrowheads="1"/>
            </p:cNvSpPr>
            <p:nvPr/>
          </p:nvSpPr>
          <p:spPr bwMode="auto">
            <a:xfrm>
              <a:off x="3205" y="1689"/>
              <a:ext cx="1300" cy="592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sayı</a:t>
              </a:r>
              <a:r>
                <a:rPr lang="en-US" sz="1400">
                  <a:latin typeface="Comic Sans MS" pitchFamily="66" charset="0"/>
                </a:rPr>
                <a:t>1 &lt; </a:t>
              </a:r>
              <a:r>
                <a:rPr lang="tr-TR" sz="1400">
                  <a:latin typeface="Comic Sans MS" pitchFamily="66" charset="0"/>
                </a:rPr>
                <a:t>sayı</a:t>
              </a:r>
              <a:r>
                <a:rPr lang="en-US" sz="1400">
                  <a:latin typeface="Comic Sans MS" pitchFamily="66" charset="0"/>
                </a:rPr>
                <a:t>2 ?</a:t>
              </a: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4505" y="2372"/>
              <a:ext cx="782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küçük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</a:t>
              </a:r>
              <a:r>
                <a:rPr lang="tr-TR" sz="1400" dirty="0">
                  <a:latin typeface="Comic Sans MS" pitchFamily="66" charset="0"/>
                </a:rPr>
                <a:t>sayı</a:t>
              </a:r>
              <a:r>
                <a:rPr lang="en-US" sz="14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V="1">
              <a:off x="4505" y="1983"/>
              <a:ext cx="3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3867" y="3360"/>
              <a:ext cx="103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4883" y="1983"/>
              <a:ext cx="1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4898" y="2915"/>
              <a:ext cx="6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4685" y="1809"/>
              <a:ext cx="181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E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4883" y="2558"/>
              <a:ext cx="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4488" y="2738"/>
              <a:ext cx="799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büyük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</a:t>
              </a:r>
              <a:r>
                <a:rPr lang="tr-TR" sz="1400" dirty="0">
                  <a:latin typeface="Comic Sans MS" pitchFamily="66" charset="0"/>
                </a:rPr>
                <a:t>sayı</a:t>
              </a:r>
              <a:r>
                <a:rPr lang="en-US" sz="1400" dirty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3367" y="2477"/>
              <a:ext cx="879" cy="18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küçük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</a:t>
              </a:r>
              <a:r>
                <a:rPr lang="tr-TR" sz="1400" dirty="0">
                  <a:latin typeface="Comic Sans MS" pitchFamily="66" charset="0"/>
                </a:rPr>
                <a:t>sayı</a:t>
              </a:r>
              <a:r>
                <a:rPr lang="en-US" sz="1400" dirty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3848" y="2662"/>
              <a:ext cx="1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3371" y="2843"/>
              <a:ext cx="923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 smtClean="0">
                  <a:latin typeface="Comic Sans MS" pitchFamily="66" charset="0"/>
                </a:rPr>
                <a:t>büyük</a:t>
              </a:r>
              <a:r>
                <a:rPr lang="en-US" sz="1400" dirty="0" smtClean="0">
                  <a:latin typeface="Comic Sans MS" pitchFamily="66" charset="0"/>
                </a:rPr>
                <a:t> </a:t>
              </a:r>
              <a:r>
                <a:rPr lang="en-US" sz="1400" dirty="0">
                  <a:latin typeface="Comic Sans MS" pitchFamily="66" charset="0"/>
                </a:rPr>
                <a:t>= </a:t>
              </a:r>
              <a:r>
                <a:rPr lang="tr-TR" sz="1400" dirty="0">
                  <a:latin typeface="Comic Sans MS" pitchFamily="66" charset="0"/>
                </a:rPr>
                <a:t>sayı</a:t>
              </a:r>
              <a:r>
                <a:rPr lang="en-US" sz="14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3855" y="2288"/>
              <a:ext cx="1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3642" y="2277"/>
              <a:ext cx="197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400">
                  <a:latin typeface="Comic Sans MS" pitchFamily="66" charset="0"/>
                </a:rPr>
                <a:t>H</a:t>
              </a:r>
              <a:endParaRPr lang="en-US" sz="1400">
                <a:latin typeface="Comic Sans MS" pitchFamily="66" charset="0"/>
              </a:endParaRPr>
            </a:p>
          </p:txBody>
        </p:sp>
        <p:sp>
          <p:nvSpPr>
            <p:cNvPr id="405526" name="AutoShape 22"/>
            <p:cNvSpPr>
              <a:spLocks noChangeArrowheads="1"/>
            </p:cNvSpPr>
            <p:nvPr/>
          </p:nvSpPr>
          <p:spPr bwMode="auto">
            <a:xfrm>
              <a:off x="3606" y="970"/>
              <a:ext cx="454" cy="16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3831" y="1138"/>
              <a:ext cx="7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850" y="1592"/>
              <a:ext cx="7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405529" name="AutoShape 25"/>
            <p:cNvSpPr>
              <a:spLocks noChangeArrowheads="1"/>
            </p:cNvSpPr>
            <p:nvPr/>
          </p:nvSpPr>
          <p:spPr bwMode="auto">
            <a:xfrm>
              <a:off x="3651" y="3928"/>
              <a:ext cx="453" cy="16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>
              <a:off x="3870" y="3821"/>
              <a:ext cx="7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97B653-28EE-4A25-AEC7-5F7FFC71862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77800"/>
            <a:ext cx="8515350" cy="727808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tr-TR" dirty="0" err="1" smtClean="0"/>
              <a:t>ın</a:t>
            </a:r>
            <a:r>
              <a:rPr lang="tr-TR" dirty="0" smtClean="0"/>
              <a:t> Çalışması</a:t>
            </a:r>
            <a:r>
              <a:rPr lang="en-US" dirty="0" smtClean="0"/>
              <a:t>(1)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98937" y="967155"/>
            <a:ext cx="8660425" cy="504753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sayı1, sayı2, küçük, büyük;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"&lt;iki sayı giriniz&gt;"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"Birinci Sayı:"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"İkinci Sayı :"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(sayı1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sayı2)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küçük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büyük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}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küçük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büyük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}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"Büyük Sayı {0}, Küçük Sayı {1}"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, büyük, küçük);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2293" name="Oval 27"/>
          <p:cNvSpPr>
            <a:spLocks noChangeArrowheads="1"/>
          </p:cNvSpPr>
          <p:nvPr/>
        </p:nvSpPr>
        <p:spPr bwMode="auto">
          <a:xfrm>
            <a:off x="4967539" y="1605817"/>
            <a:ext cx="3411537" cy="1884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Rectangle 28"/>
          <p:cNvSpPr>
            <a:spLocks noChangeArrowheads="1"/>
          </p:cNvSpPr>
          <p:nvPr/>
        </p:nvSpPr>
        <p:spPr bwMode="auto">
          <a:xfrm>
            <a:off x="5573721" y="2021742"/>
            <a:ext cx="10175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5" name="Text Box 29"/>
          <p:cNvSpPr txBox="1">
            <a:spLocks noChangeArrowheads="1"/>
          </p:cNvSpPr>
          <p:nvPr/>
        </p:nvSpPr>
        <p:spPr bwMode="auto">
          <a:xfrm>
            <a:off x="5816612" y="1618517"/>
            <a:ext cx="704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sayı1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6" name="Rectangle 30"/>
          <p:cNvSpPr>
            <a:spLocks noChangeArrowheads="1"/>
          </p:cNvSpPr>
          <p:nvPr/>
        </p:nvSpPr>
        <p:spPr bwMode="auto">
          <a:xfrm>
            <a:off x="5561021" y="2777392"/>
            <a:ext cx="10175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7" name="Text Box 31"/>
          <p:cNvSpPr txBox="1">
            <a:spLocks noChangeArrowheads="1"/>
          </p:cNvSpPr>
          <p:nvPr/>
        </p:nvSpPr>
        <p:spPr bwMode="auto">
          <a:xfrm>
            <a:off x="5691200" y="244878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küçük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8" name="Text Box 32"/>
          <p:cNvSpPr txBox="1">
            <a:spLocks noChangeArrowheads="1"/>
          </p:cNvSpPr>
          <p:nvPr/>
        </p:nvSpPr>
        <p:spPr bwMode="auto">
          <a:xfrm>
            <a:off x="6289683" y="1061305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DATA</a:t>
            </a:r>
          </a:p>
        </p:txBody>
      </p:sp>
      <p:sp>
        <p:nvSpPr>
          <p:cNvPr id="12299" name="Rectangle 33"/>
          <p:cNvSpPr>
            <a:spLocks noChangeArrowheads="1"/>
          </p:cNvSpPr>
          <p:nvPr/>
        </p:nvSpPr>
        <p:spPr bwMode="auto">
          <a:xfrm>
            <a:off x="5573721" y="2021742"/>
            <a:ext cx="10175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54690" name="Rectangle 34"/>
          <p:cNvSpPr>
            <a:spLocks noChangeArrowheads="1"/>
          </p:cNvSpPr>
          <p:nvPr/>
        </p:nvSpPr>
        <p:spPr bwMode="auto">
          <a:xfrm>
            <a:off x="5565783" y="2015392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45</a:t>
            </a:r>
          </a:p>
        </p:txBody>
      </p:sp>
      <p:sp>
        <p:nvSpPr>
          <p:cNvPr id="454691" name="Rectangle 35"/>
          <p:cNvSpPr>
            <a:spLocks noChangeArrowheads="1"/>
          </p:cNvSpPr>
          <p:nvPr/>
        </p:nvSpPr>
        <p:spPr bwMode="auto">
          <a:xfrm>
            <a:off x="5551496" y="2772630"/>
            <a:ext cx="1030287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45</a:t>
            </a:r>
          </a:p>
        </p:txBody>
      </p:sp>
      <p:sp>
        <p:nvSpPr>
          <p:cNvPr id="12302" name="Rectangle 36"/>
          <p:cNvSpPr>
            <a:spLocks noChangeArrowheads="1"/>
          </p:cNvSpPr>
          <p:nvPr/>
        </p:nvSpPr>
        <p:spPr bwMode="auto">
          <a:xfrm>
            <a:off x="6823083" y="2018567"/>
            <a:ext cx="10175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303" name="Text Box 37"/>
          <p:cNvSpPr txBox="1">
            <a:spLocks noChangeArrowheads="1"/>
          </p:cNvSpPr>
          <p:nvPr/>
        </p:nvSpPr>
        <p:spPr bwMode="auto">
          <a:xfrm>
            <a:off x="6918098" y="1689955"/>
            <a:ext cx="740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sayı2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54694" name="Rectangle 38"/>
          <p:cNvSpPr>
            <a:spLocks noChangeArrowheads="1"/>
          </p:cNvSpPr>
          <p:nvPr/>
        </p:nvSpPr>
        <p:spPr bwMode="auto">
          <a:xfrm>
            <a:off x="6813558" y="2013805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56</a:t>
            </a:r>
          </a:p>
        </p:txBody>
      </p:sp>
      <p:sp>
        <p:nvSpPr>
          <p:cNvPr id="12305" name="Rectangle 39"/>
          <p:cNvSpPr>
            <a:spLocks noChangeArrowheads="1"/>
          </p:cNvSpPr>
          <p:nvPr/>
        </p:nvSpPr>
        <p:spPr bwMode="auto">
          <a:xfrm>
            <a:off x="6861183" y="2777392"/>
            <a:ext cx="10175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306" name="Text Box 40"/>
          <p:cNvSpPr txBox="1">
            <a:spLocks noChangeArrowheads="1"/>
          </p:cNvSpPr>
          <p:nvPr/>
        </p:nvSpPr>
        <p:spPr bwMode="auto">
          <a:xfrm>
            <a:off x="6947402" y="2448780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büyük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54697" name="Rectangle 41"/>
          <p:cNvSpPr>
            <a:spLocks noChangeArrowheads="1"/>
          </p:cNvSpPr>
          <p:nvPr/>
        </p:nvSpPr>
        <p:spPr bwMode="auto">
          <a:xfrm>
            <a:off x="6851658" y="2772630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CC3300"/>
                </a:solidFill>
                <a:latin typeface="Comic Sans MS" pitchFamily="66" charset="0"/>
              </a:rPr>
              <a:t>56</a:t>
            </a:r>
          </a:p>
        </p:txBody>
      </p:sp>
      <p:sp>
        <p:nvSpPr>
          <p:cNvPr id="454698" name="Text Box 42"/>
          <p:cNvSpPr txBox="1">
            <a:spLocks noChangeArrowheads="1"/>
          </p:cNvSpPr>
          <p:nvPr/>
        </p:nvSpPr>
        <p:spPr bwMode="auto">
          <a:xfrm>
            <a:off x="4327411" y="3736731"/>
            <a:ext cx="4570413" cy="141577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square"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&lt;iki </a:t>
            </a:r>
            <a:r>
              <a:rPr lang="tr-TR" sz="2000" b="1" dirty="0">
                <a:solidFill>
                  <a:schemeClr val="bg1"/>
                </a:solidFill>
                <a:latin typeface="Courier New" pitchFamily="49" charset="0"/>
              </a:rPr>
              <a:t>sayı 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giriniz&gt;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Birinci Sayı: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İkinci Sayı :</a:t>
            </a: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Büyük Sayı 56, Küçük Sayı 45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54699" name="Text Box 43"/>
          <p:cNvSpPr txBox="1">
            <a:spLocks noChangeArrowheads="1"/>
          </p:cNvSpPr>
          <p:nvPr/>
        </p:nvSpPr>
        <p:spPr bwMode="auto">
          <a:xfrm>
            <a:off x="6358311" y="4050813"/>
            <a:ext cx="613996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60" tIns="91440" rIns="137160" bIns="91440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66CCFF"/>
                </a:solidFill>
                <a:latin typeface="Courier New" pitchFamily="49" charset="0"/>
              </a:rPr>
              <a:t>45</a:t>
            </a:r>
            <a:endParaRPr lang="en-US" sz="2000" b="1" dirty="0">
              <a:solidFill>
                <a:srgbClr val="66CCFF"/>
              </a:solidFill>
              <a:latin typeface="Courier New" pitchFamily="49" charset="0"/>
            </a:endParaRPr>
          </a:p>
        </p:txBody>
      </p:sp>
      <p:sp>
        <p:nvSpPr>
          <p:cNvPr id="454700" name="Line 44"/>
          <p:cNvSpPr>
            <a:spLocks noChangeShapeType="1"/>
          </p:cNvSpPr>
          <p:nvPr/>
        </p:nvSpPr>
        <p:spPr bwMode="auto">
          <a:xfrm flipV="1">
            <a:off x="0" y="1635369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flipV="1">
            <a:off x="0" y="1884485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V="1">
            <a:off x="0" y="2113085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V="1">
            <a:off x="-19051" y="2626485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-10258" y="2861242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V="1">
            <a:off x="-8626" y="3353133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V="1">
            <a:off x="0" y="3827584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8" name="Line 44"/>
          <p:cNvSpPr>
            <a:spLocks noChangeShapeType="1"/>
          </p:cNvSpPr>
          <p:nvPr/>
        </p:nvSpPr>
        <p:spPr bwMode="auto">
          <a:xfrm flipV="1">
            <a:off x="-19488" y="4050813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-19489" y="4302921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-10258" y="5815144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6370680" y="4370264"/>
            <a:ext cx="66381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60" tIns="91440" rIns="137160" bIns="91440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66CCFF"/>
                </a:solidFill>
                <a:latin typeface="Courier New" pitchFamily="49" charset="0"/>
              </a:rPr>
              <a:t>56</a:t>
            </a:r>
            <a:endParaRPr lang="en-US" sz="2000" b="1" dirty="0">
              <a:solidFill>
                <a:srgbClr val="66CC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90" grpId="0" animBg="1"/>
      <p:bldP spid="454691" grpId="0" animBg="1"/>
      <p:bldP spid="454694" grpId="0" animBg="1"/>
      <p:bldP spid="454697" grpId="0" animBg="1"/>
      <p:bldP spid="454699" grpId="0"/>
      <p:bldP spid="454700" grpId="0" animBg="1"/>
      <p:bldP spid="454700" grpId="1" animBg="1"/>
      <p:bldP spid="31" grpId="0" animBg="1"/>
      <p:bldP spid="31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97B653-28EE-4A25-AEC7-5F7FFC71862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177800"/>
            <a:ext cx="8515350" cy="727808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tr-TR" dirty="0" err="1" smtClean="0"/>
              <a:t>ın</a:t>
            </a:r>
            <a:r>
              <a:rPr lang="tr-TR" dirty="0" smtClean="0"/>
              <a:t> Çalışması</a:t>
            </a:r>
            <a:r>
              <a:rPr lang="en-US" dirty="0" smtClean="0"/>
              <a:t>(</a:t>
            </a:r>
            <a:r>
              <a:rPr lang="tr-TR" dirty="0" smtClean="0"/>
              <a:t>2</a:t>
            </a:r>
            <a:r>
              <a:rPr lang="en-US" dirty="0" smtClean="0"/>
              <a:t>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98937" y="967155"/>
            <a:ext cx="8660425" cy="554305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sayı1, sayı2, küçük, büyük;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"&lt;iki sayı giriniz&gt;"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"Birinci Sayı:"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str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str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"İkinci Sayı :"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str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str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(sayı1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sayı2)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küçük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büyük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}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küçük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sayı2;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büyük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sayı1;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} 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"Büyük Sayı {0}, Küçük Sayı {1}"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, büyük, küçük);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2293" name="Oval 27"/>
          <p:cNvSpPr>
            <a:spLocks noChangeArrowheads="1"/>
          </p:cNvSpPr>
          <p:nvPr/>
        </p:nvSpPr>
        <p:spPr bwMode="auto">
          <a:xfrm>
            <a:off x="4967539" y="1605817"/>
            <a:ext cx="3411537" cy="1884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Rectangle 28"/>
          <p:cNvSpPr>
            <a:spLocks noChangeArrowheads="1"/>
          </p:cNvSpPr>
          <p:nvPr/>
        </p:nvSpPr>
        <p:spPr bwMode="auto">
          <a:xfrm>
            <a:off x="5573721" y="2021742"/>
            <a:ext cx="10175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5" name="Text Box 29"/>
          <p:cNvSpPr txBox="1">
            <a:spLocks noChangeArrowheads="1"/>
          </p:cNvSpPr>
          <p:nvPr/>
        </p:nvSpPr>
        <p:spPr bwMode="auto">
          <a:xfrm>
            <a:off x="5816612" y="1618517"/>
            <a:ext cx="704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sayı1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6" name="Rectangle 30"/>
          <p:cNvSpPr>
            <a:spLocks noChangeArrowheads="1"/>
          </p:cNvSpPr>
          <p:nvPr/>
        </p:nvSpPr>
        <p:spPr bwMode="auto">
          <a:xfrm>
            <a:off x="5561021" y="2777392"/>
            <a:ext cx="10175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7" name="Text Box 31"/>
          <p:cNvSpPr txBox="1">
            <a:spLocks noChangeArrowheads="1"/>
          </p:cNvSpPr>
          <p:nvPr/>
        </p:nvSpPr>
        <p:spPr bwMode="auto">
          <a:xfrm>
            <a:off x="5691200" y="244878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küçük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8" name="Text Box 32"/>
          <p:cNvSpPr txBox="1">
            <a:spLocks noChangeArrowheads="1"/>
          </p:cNvSpPr>
          <p:nvPr/>
        </p:nvSpPr>
        <p:spPr bwMode="auto">
          <a:xfrm>
            <a:off x="6289683" y="1061305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DATA</a:t>
            </a:r>
          </a:p>
        </p:txBody>
      </p:sp>
      <p:sp>
        <p:nvSpPr>
          <p:cNvPr id="12299" name="Rectangle 33"/>
          <p:cNvSpPr>
            <a:spLocks noChangeArrowheads="1"/>
          </p:cNvSpPr>
          <p:nvPr/>
        </p:nvSpPr>
        <p:spPr bwMode="auto">
          <a:xfrm>
            <a:off x="5573721" y="2021742"/>
            <a:ext cx="1017587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54690" name="Rectangle 34"/>
          <p:cNvSpPr>
            <a:spLocks noChangeArrowheads="1"/>
          </p:cNvSpPr>
          <p:nvPr/>
        </p:nvSpPr>
        <p:spPr bwMode="auto">
          <a:xfrm>
            <a:off x="5565783" y="2015392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77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454691" name="Rectangle 35"/>
          <p:cNvSpPr>
            <a:spLocks noChangeArrowheads="1"/>
          </p:cNvSpPr>
          <p:nvPr/>
        </p:nvSpPr>
        <p:spPr bwMode="auto">
          <a:xfrm>
            <a:off x="5551496" y="2772630"/>
            <a:ext cx="1030287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22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2302" name="Rectangle 36"/>
          <p:cNvSpPr>
            <a:spLocks noChangeArrowheads="1"/>
          </p:cNvSpPr>
          <p:nvPr/>
        </p:nvSpPr>
        <p:spPr bwMode="auto">
          <a:xfrm>
            <a:off x="6823083" y="2018567"/>
            <a:ext cx="10175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303" name="Text Box 37"/>
          <p:cNvSpPr txBox="1">
            <a:spLocks noChangeArrowheads="1"/>
          </p:cNvSpPr>
          <p:nvPr/>
        </p:nvSpPr>
        <p:spPr bwMode="auto">
          <a:xfrm>
            <a:off x="6918098" y="1689955"/>
            <a:ext cx="740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sayı2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54694" name="Rectangle 38"/>
          <p:cNvSpPr>
            <a:spLocks noChangeArrowheads="1"/>
          </p:cNvSpPr>
          <p:nvPr/>
        </p:nvSpPr>
        <p:spPr bwMode="auto">
          <a:xfrm>
            <a:off x="6813558" y="2013805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22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2305" name="Rectangle 39"/>
          <p:cNvSpPr>
            <a:spLocks noChangeArrowheads="1"/>
          </p:cNvSpPr>
          <p:nvPr/>
        </p:nvSpPr>
        <p:spPr bwMode="auto">
          <a:xfrm>
            <a:off x="6861183" y="2777392"/>
            <a:ext cx="1017588" cy="322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306" name="Text Box 40"/>
          <p:cNvSpPr txBox="1">
            <a:spLocks noChangeArrowheads="1"/>
          </p:cNvSpPr>
          <p:nvPr/>
        </p:nvSpPr>
        <p:spPr bwMode="auto">
          <a:xfrm>
            <a:off x="6947402" y="2448780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büyük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54697" name="Rectangle 41"/>
          <p:cNvSpPr>
            <a:spLocks noChangeArrowheads="1"/>
          </p:cNvSpPr>
          <p:nvPr/>
        </p:nvSpPr>
        <p:spPr bwMode="auto">
          <a:xfrm>
            <a:off x="6851658" y="2772630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77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454698" name="Text Box 42"/>
          <p:cNvSpPr txBox="1">
            <a:spLocks noChangeArrowheads="1"/>
          </p:cNvSpPr>
          <p:nvPr/>
        </p:nvSpPr>
        <p:spPr bwMode="auto">
          <a:xfrm>
            <a:off x="4327411" y="3736731"/>
            <a:ext cx="4570413" cy="141577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wrap="square"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&lt;iki </a:t>
            </a:r>
            <a:r>
              <a:rPr lang="tr-TR" sz="2000" b="1" dirty="0">
                <a:solidFill>
                  <a:schemeClr val="bg1"/>
                </a:solidFill>
                <a:latin typeface="Courier New" pitchFamily="49" charset="0"/>
              </a:rPr>
              <a:t>sayı 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giriniz&gt;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Birinci Sayı: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İkinci Sayı :</a:t>
            </a: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Büyük Sayı 77, Küçük Sayı 22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54699" name="Text Box 43"/>
          <p:cNvSpPr txBox="1">
            <a:spLocks noChangeArrowheads="1"/>
          </p:cNvSpPr>
          <p:nvPr/>
        </p:nvSpPr>
        <p:spPr bwMode="auto">
          <a:xfrm>
            <a:off x="6358311" y="4050813"/>
            <a:ext cx="613996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rgbClr val="66CCFF"/>
                </a:solidFill>
                <a:latin typeface="Courier New" pitchFamily="49" charset="0"/>
              </a:rPr>
              <a:t>77</a:t>
            </a:r>
            <a:endParaRPr lang="en-US" sz="2000" b="1" dirty="0">
              <a:solidFill>
                <a:srgbClr val="66CCFF"/>
              </a:solidFill>
              <a:latin typeface="Courier New" pitchFamily="49" charset="0"/>
            </a:endParaRPr>
          </a:p>
        </p:txBody>
      </p:sp>
      <p:sp>
        <p:nvSpPr>
          <p:cNvPr id="454700" name="Line 44"/>
          <p:cNvSpPr>
            <a:spLocks noChangeShapeType="1"/>
          </p:cNvSpPr>
          <p:nvPr/>
        </p:nvSpPr>
        <p:spPr bwMode="auto">
          <a:xfrm flipV="1">
            <a:off x="0" y="1635369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 flipV="1">
            <a:off x="0" y="1884485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V="1">
            <a:off x="0" y="2113085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3" name="Line 44"/>
          <p:cNvSpPr>
            <a:spLocks noChangeShapeType="1"/>
          </p:cNvSpPr>
          <p:nvPr/>
        </p:nvSpPr>
        <p:spPr bwMode="auto">
          <a:xfrm flipV="1">
            <a:off x="0" y="2368061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4" name="Line 44"/>
          <p:cNvSpPr>
            <a:spLocks noChangeShapeType="1"/>
          </p:cNvSpPr>
          <p:nvPr/>
        </p:nvSpPr>
        <p:spPr bwMode="auto">
          <a:xfrm flipV="1">
            <a:off x="0" y="2869223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flipV="1">
            <a:off x="0" y="3115408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V="1">
            <a:off x="0" y="3370385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V="1">
            <a:off x="0" y="3827584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8" name="Line 44"/>
          <p:cNvSpPr>
            <a:spLocks noChangeShapeType="1"/>
          </p:cNvSpPr>
          <p:nvPr/>
        </p:nvSpPr>
        <p:spPr bwMode="auto">
          <a:xfrm flipV="1">
            <a:off x="169984" y="5562655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187403" y="5799716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 flipV="1">
            <a:off x="0" y="6298223"/>
            <a:ext cx="378069" cy="6961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6370680" y="4370264"/>
            <a:ext cx="66381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rgbClr val="66CCFF"/>
                </a:solidFill>
                <a:latin typeface="Courier New" pitchFamily="49" charset="0"/>
              </a:rPr>
              <a:t>22</a:t>
            </a:r>
            <a:endParaRPr lang="en-US" sz="2000" b="1" dirty="0">
              <a:solidFill>
                <a:srgbClr val="66CC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90" grpId="0" animBg="1"/>
      <p:bldP spid="454691" grpId="0" animBg="1"/>
      <p:bldP spid="454694" grpId="0" animBg="1"/>
      <p:bldP spid="454697" grpId="0" animBg="1"/>
      <p:bldP spid="454699" grpId="0"/>
      <p:bldP spid="454700" grpId="0" animBg="1"/>
      <p:bldP spid="45470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Numarası Yer Tutucusu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4480A3-64A1-44DC-8300-9DA1211BF64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176213"/>
            <a:ext cx="8577263" cy="663575"/>
          </a:xfrm>
        </p:spPr>
        <p:txBody>
          <a:bodyPr/>
          <a:lstStyle/>
          <a:p>
            <a:r>
              <a:rPr lang="en-US" sz="3600" dirty="0" smtClean="0"/>
              <a:t>if </a:t>
            </a:r>
            <a:r>
              <a:rPr lang="tr-TR" sz="3600" dirty="0" smtClean="0"/>
              <a:t>ifadesinde karşılaştırma işlemleri</a:t>
            </a:r>
            <a:endParaRPr lang="en-US" sz="3600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906463"/>
            <a:ext cx="8491538" cy="1940254"/>
          </a:xfrm>
        </p:spPr>
        <p:txBody>
          <a:bodyPr>
            <a:normAutofit/>
          </a:bodyPr>
          <a:lstStyle/>
          <a:p>
            <a:pPr marL="361950" indent="-361950">
              <a:spcAft>
                <a:spcPts val="600"/>
              </a:spcAft>
              <a:defRPr/>
            </a:pPr>
            <a:r>
              <a:rPr lang="tr-TR" sz="2400" dirty="0" err="1" smtClean="0">
                <a:solidFill>
                  <a:schemeClr val="accent2"/>
                </a:solidFill>
              </a:rPr>
              <a:t>if</a:t>
            </a:r>
            <a:r>
              <a:rPr lang="tr-TR" sz="2400" dirty="0" smtClean="0">
                <a:solidFill>
                  <a:schemeClr val="accent2"/>
                </a:solidFill>
              </a:rPr>
              <a:t> </a:t>
            </a:r>
            <a:r>
              <a:rPr lang="tr-TR" sz="2400" dirty="0" smtClean="0"/>
              <a:t>ifadesinin içindeki </a:t>
            </a:r>
            <a:r>
              <a:rPr lang="tr-TR" sz="2400" dirty="0" smtClean="0">
                <a:solidFill>
                  <a:schemeClr val="accent2"/>
                </a:solidFill>
              </a:rPr>
              <a:t>koşul </a:t>
            </a:r>
            <a:r>
              <a:rPr lang="tr-TR" sz="2400" dirty="0" smtClean="0"/>
              <a:t>iki değeri karşılaştırır ve doğru</a:t>
            </a:r>
            <a:r>
              <a:rPr lang="tr-TR" sz="2400" dirty="0" smtClean="0">
                <a:solidFill>
                  <a:schemeClr val="accent2"/>
                </a:solidFill>
              </a:rPr>
              <a:t> </a:t>
            </a:r>
            <a:r>
              <a:rPr lang="tr-TR" sz="2400" dirty="0" smtClean="0"/>
              <a:t>(</a:t>
            </a:r>
            <a:r>
              <a:rPr lang="en-US" sz="2400" dirty="0" smtClean="0">
                <a:solidFill>
                  <a:srgbClr val="CC3300"/>
                </a:solidFill>
              </a:rPr>
              <a:t>True</a:t>
            </a:r>
            <a:r>
              <a:rPr lang="tr-TR" sz="2400" dirty="0" smtClean="0"/>
              <a:t>)</a:t>
            </a:r>
            <a:r>
              <a:rPr lang="en-US" sz="2400" dirty="0" smtClean="0">
                <a:solidFill>
                  <a:srgbClr val="CC3300"/>
                </a:solidFill>
              </a:rPr>
              <a:t> </a:t>
            </a:r>
            <a:r>
              <a:rPr lang="tr-TR" sz="2400" dirty="0" smtClean="0"/>
              <a:t>veya yanlış (</a:t>
            </a:r>
            <a:r>
              <a:rPr lang="en-US" sz="2400" dirty="0" smtClean="0">
                <a:solidFill>
                  <a:srgbClr val="CC3300"/>
                </a:solidFill>
              </a:rPr>
              <a:t>False</a:t>
            </a:r>
            <a:r>
              <a:rPr lang="tr-TR" sz="2400" dirty="0" smtClean="0"/>
              <a:t>)</a:t>
            </a:r>
            <a:r>
              <a:rPr lang="en-US" sz="2400" dirty="0" smtClean="0">
                <a:solidFill>
                  <a:srgbClr val="CC3300"/>
                </a:solidFill>
              </a:rPr>
              <a:t> </a:t>
            </a:r>
            <a:r>
              <a:rPr lang="tr-TR" sz="2400" dirty="0" smtClean="0"/>
              <a:t>değer üretir.</a:t>
            </a:r>
            <a:endParaRPr lang="en-US" sz="2400" dirty="0" smtClean="0">
              <a:solidFill>
                <a:srgbClr val="CC3300"/>
              </a:solidFill>
            </a:endParaRPr>
          </a:p>
          <a:p>
            <a:pPr marL="633413" lvl="4" indent="0">
              <a:spcAft>
                <a:spcPts val="600"/>
              </a:spcAft>
              <a:defRPr/>
            </a:pPr>
            <a:r>
              <a:rPr lang="tr-TR" sz="2000" dirty="0" smtClean="0">
                <a:solidFill>
                  <a:schemeClr val="accent2"/>
                </a:solidFill>
              </a:rPr>
              <a:t>Koşul ifadesi </a:t>
            </a:r>
            <a:r>
              <a:rPr lang="tr-TR" sz="2000" dirty="0" smtClean="0"/>
              <a:t>olarak adlandırılır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633413" lvl="4" indent="0">
              <a:spcAft>
                <a:spcPts val="600"/>
              </a:spcAft>
              <a:defRPr/>
            </a:pPr>
            <a:r>
              <a:rPr lang="tr-TR" sz="2000" dirty="0" smtClean="0"/>
              <a:t>Karşılaştırma operatörleri kullanılarak biçimlendirilirler.</a:t>
            </a:r>
            <a:endParaRPr lang="en-US" sz="20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35450" y="3382873"/>
            <a:ext cx="4156075" cy="2238375"/>
            <a:chOff x="1248" y="2880"/>
            <a:chExt cx="2314" cy="1223"/>
          </a:xfrm>
        </p:grpSpPr>
        <p:sp>
          <p:nvSpPr>
            <p:cNvPr id="14356" name="Rectangle 5"/>
            <p:cNvSpPr>
              <a:spLocks noChangeArrowheads="1"/>
            </p:cNvSpPr>
            <p:nvPr/>
          </p:nvSpPr>
          <p:spPr bwMode="auto">
            <a:xfrm>
              <a:off x="1955" y="3931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 dirty="0">
                  <a:latin typeface="Comic Sans MS" pitchFamily="66" charset="0"/>
                  <a:cs typeface="Times New Roman" pitchFamily="18" charset="0"/>
                </a:rPr>
                <a:t>büyük eşit</a:t>
              </a:r>
              <a:endParaRPr lang="en-US" sz="1600" b="1" dirty="0">
                <a:latin typeface="Comic Sans MS" pitchFamily="66" charset="0"/>
              </a:endParaRPr>
            </a:p>
          </p:txBody>
        </p:sp>
        <p:sp>
          <p:nvSpPr>
            <p:cNvPr id="14357" name="Rectangle 6"/>
            <p:cNvSpPr>
              <a:spLocks noChangeArrowheads="1"/>
            </p:cNvSpPr>
            <p:nvPr/>
          </p:nvSpPr>
          <p:spPr bwMode="auto">
            <a:xfrm>
              <a:off x="1248" y="3931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&gt;=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58" name="Rectangle 7"/>
            <p:cNvSpPr>
              <a:spLocks noChangeArrowheads="1"/>
            </p:cNvSpPr>
            <p:nvPr/>
          </p:nvSpPr>
          <p:spPr bwMode="auto">
            <a:xfrm>
              <a:off x="1955" y="3759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büyüktür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59" name="Rectangle 8"/>
            <p:cNvSpPr>
              <a:spLocks noChangeArrowheads="1"/>
            </p:cNvSpPr>
            <p:nvPr/>
          </p:nvSpPr>
          <p:spPr bwMode="auto">
            <a:xfrm>
              <a:off x="1248" y="3759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&gt;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0" name="Rectangle 9"/>
            <p:cNvSpPr>
              <a:spLocks noChangeArrowheads="1"/>
            </p:cNvSpPr>
            <p:nvPr/>
          </p:nvSpPr>
          <p:spPr bwMode="auto">
            <a:xfrm>
              <a:off x="1955" y="3587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küçük eşit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1" name="Rectangle 10"/>
            <p:cNvSpPr>
              <a:spLocks noChangeArrowheads="1"/>
            </p:cNvSpPr>
            <p:nvPr/>
          </p:nvSpPr>
          <p:spPr bwMode="auto">
            <a:xfrm>
              <a:off x="1248" y="3587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&lt;=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2" name="Rectangle 11"/>
            <p:cNvSpPr>
              <a:spLocks noChangeArrowheads="1"/>
            </p:cNvSpPr>
            <p:nvPr/>
          </p:nvSpPr>
          <p:spPr bwMode="auto">
            <a:xfrm>
              <a:off x="1955" y="3415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küçüktür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3" name="Rectangle 12"/>
            <p:cNvSpPr>
              <a:spLocks noChangeArrowheads="1"/>
            </p:cNvSpPr>
            <p:nvPr/>
          </p:nvSpPr>
          <p:spPr bwMode="auto">
            <a:xfrm>
              <a:off x="1248" y="3415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&lt;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4" name="Rectangle 13"/>
            <p:cNvSpPr>
              <a:spLocks noChangeArrowheads="1"/>
            </p:cNvSpPr>
            <p:nvPr/>
          </p:nvSpPr>
          <p:spPr bwMode="auto">
            <a:xfrm>
              <a:off x="1955" y="3243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eşit değil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5" name="Rectangle 14"/>
            <p:cNvSpPr>
              <a:spLocks noChangeArrowheads="1"/>
            </p:cNvSpPr>
            <p:nvPr/>
          </p:nvSpPr>
          <p:spPr bwMode="auto">
            <a:xfrm>
              <a:off x="1248" y="3243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!=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6" name="Rectangle 15"/>
            <p:cNvSpPr>
              <a:spLocks noChangeArrowheads="1"/>
            </p:cNvSpPr>
            <p:nvPr/>
          </p:nvSpPr>
          <p:spPr bwMode="auto">
            <a:xfrm>
              <a:off x="1955" y="3071"/>
              <a:ext cx="16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latin typeface="Comic Sans MS" pitchFamily="66" charset="0"/>
                  <a:cs typeface="Times New Roman" pitchFamily="18" charset="0"/>
                </a:rPr>
                <a:t>eşittir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7" name="Rectangle 16"/>
            <p:cNvSpPr>
              <a:spLocks noChangeArrowheads="1"/>
            </p:cNvSpPr>
            <p:nvPr/>
          </p:nvSpPr>
          <p:spPr bwMode="auto">
            <a:xfrm>
              <a:off x="1248" y="3071"/>
              <a:ext cx="707" cy="17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==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4368" name="Rectangle 17"/>
            <p:cNvSpPr>
              <a:spLocks noChangeArrowheads="1"/>
            </p:cNvSpPr>
            <p:nvPr/>
          </p:nvSpPr>
          <p:spPr bwMode="auto">
            <a:xfrm>
              <a:off x="1955" y="2880"/>
              <a:ext cx="1607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Anlamı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4369" name="Rectangle 18"/>
            <p:cNvSpPr>
              <a:spLocks noChangeArrowheads="1"/>
            </p:cNvSpPr>
            <p:nvPr/>
          </p:nvSpPr>
          <p:spPr bwMode="auto">
            <a:xfrm>
              <a:off x="1248" y="2880"/>
              <a:ext cx="707" cy="19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Operator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4370" name="Line 19"/>
            <p:cNvSpPr>
              <a:spLocks noChangeShapeType="1"/>
            </p:cNvSpPr>
            <p:nvPr/>
          </p:nvSpPr>
          <p:spPr bwMode="auto">
            <a:xfrm>
              <a:off x="1248" y="2880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1" name="Line 20"/>
            <p:cNvSpPr>
              <a:spLocks noChangeShapeType="1"/>
            </p:cNvSpPr>
            <p:nvPr/>
          </p:nvSpPr>
          <p:spPr bwMode="auto">
            <a:xfrm>
              <a:off x="1248" y="4103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2" name="Line 21"/>
            <p:cNvSpPr>
              <a:spLocks noChangeShapeType="1"/>
            </p:cNvSpPr>
            <p:nvPr/>
          </p:nvSpPr>
          <p:spPr bwMode="auto">
            <a:xfrm>
              <a:off x="1248" y="2880"/>
              <a:ext cx="0" cy="122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3" name="Line 22"/>
            <p:cNvSpPr>
              <a:spLocks noChangeShapeType="1"/>
            </p:cNvSpPr>
            <p:nvPr/>
          </p:nvSpPr>
          <p:spPr bwMode="auto">
            <a:xfrm>
              <a:off x="3562" y="2880"/>
              <a:ext cx="0" cy="122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4" name="Line 23"/>
            <p:cNvSpPr>
              <a:spLocks noChangeShapeType="1"/>
            </p:cNvSpPr>
            <p:nvPr/>
          </p:nvSpPr>
          <p:spPr bwMode="auto">
            <a:xfrm>
              <a:off x="1248" y="3071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5" name="Line 24"/>
            <p:cNvSpPr>
              <a:spLocks noChangeShapeType="1"/>
            </p:cNvSpPr>
            <p:nvPr/>
          </p:nvSpPr>
          <p:spPr bwMode="auto">
            <a:xfrm>
              <a:off x="1955" y="2880"/>
              <a:ext cx="0" cy="122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6" name="Line 25"/>
            <p:cNvSpPr>
              <a:spLocks noChangeShapeType="1"/>
            </p:cNvSpPr>
            <p:nvPr/>
          </p:nvSpPr>
          <p:spPr bwMode="auto">
            <a:xfrm>
              <a:off x="1248" y="3243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7" name="Line 26"/>
            <p:cNvSpPr>
              <a:spLocks noChangeShapeType="1"/>
            </p:cNvSpPr>
            <p:nvPr/>
          </p:nvSpPr>
          <p:spPr bwMode="auto">
            <a:xfrm>
              <a:off x="1248" y="3415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8" name="Line 27"/>
            <p:cNvSpPr>
              <a:spLocks noChangeShapeType="1"/>
            </p:cNvSpPr>
            <p:nvPr/>
          </p:nvSpPr>
          <p:spPr bwMode="auto">
            <a:xfrm>
              <a:off x="1248" y="3587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79" name="Line 28"/>
            <p:cNvSpPr>
              <a:spLocks noChangeShapeType="1"/>
            </p:cNvSpPr>
            <p:nvPr/>
          </p:nvSpPr>
          <p:spPr bwMode="auto">
            <a:xfrm>
              <a:off x="1248" y="3759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4380" name="Line 29"/>
            <p:cNvSpPr>
              <a:spLocks noChangeShapeType="1"/>
            </p:cNvSpPr>
            <p:nvPr/>
          </p:nvSpPr>
          <p:spPr bwMode="auto">
            <a:xfrm>
              <a:off x="1248" y="3931"/>
              <a:ext cx="231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14343" name="Group 31"/>
          <p:cNvGrpSpPr>
            <a:grpSpLocks/>
          </p:cNvGrpSpPr>
          <p:nvPr/>
        </p:nvGrpSpPr>
        <p:grpSpPr bwMode="auto">
          <a:xfrm>
            <a:off x="671993" y="3274982"/>
            <a:ext cx="2690812" cy="2403475"/>
            <a:chOff x="3524" y="1256"/>
            <a:chExt cx="1695" cy="1514"/>
          </a:xfrm>
        </p:grpSpPr>
        <p:sp>
          <p:nvSpPr>
            <p:cNvPr id="14344" name="Line 32"/>
            <p:cNvSpPr>
              <a:spLocks noChangeShapeType="1"/>
            </p:cNvSpPr>
            <p:nvPr/>
          </p:nvSpPr>
          <p:spPr bwMode="auto">
            <a:xfrm>
              <a:off x="3923" y="12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3489" name="AutoShape 33"/>
            <p:cNvSpPr>
              <a:spLocks noChangeArrowheads="1"/>
            </p:cNvSpPr>
            <p:nvPr/>
          </p:nvSpPr>
          <p:spPr bwMode="auto">
            <a:xfrm>
              <a:off x="3539" y="1496"/>
              <a:ext cx="768" cy="384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koşul</a:t>
              </a:r>
              <a:endParaRPr 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03490" name="Text Box 34"/>
            <p:cNvSpPr txBox="1">
              <a:spLocks noChangeArrowheads="1"/>
            </p:cNvSpPr>
            <p:nvPr/>
          </p:nvSpPr>
          <p:spPr bwMode="auto">
            <a:xfrm>
              <a:off x="4307" y="1544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Y</a:t>
              </a:r>
            </a:p>
          </p:txBody>
        </p:sp>
        <p:sp>
          <p:nvSpPr>
            <p:cNvPr id="14347" name="Line 35"/>
            <p:cNvSpPr>
              <a:spLocks noChangeShapeType="1"/>
            </p:cNvSpPr>
            <p:nvPr/>
          </p:nvSpPr>
          <p:spPr bwMode="auto">
            <a:xfrm>
              <a:off x="3923" y="1880"/>
              <a:ext cx="8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3492" name="Text Box 36"/>
            <p:cNvSpPr txBox="1">
              <a:spLocks noChangeArrowheads="1"/>
            </p:cNvSpPr>
            <p:nvPr/>
          </p:nvSpPr>
          <p:spPr bwMode="auto">
            <a:xfrm>
              <a:off x="3731" y="1880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N</a:t>
              </a:r>
            </a:p>
          </p:txBody>
        </p:sp>
        <p:sp>
          <p:nvSpPr>
            <p:cNvPr id="403493" name="AutoShape 37"/>
            <p:cNvSpPr>
              <a:spLocks noChangeArrowheads="1"/>
            </p:cNvSpPr>
            <p:nvPr/>
          </p:nvSpPr>
          <p:spPr bwMode="auto">
            <a:xfrm>
              <a:off x="4451" y="2185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 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1</a:t>
              </a:r>
            </a:p>
          </p:txBody>
        </p:sp>
        <p:sp>
          <p:nvSpPr>
            <p:cNvPr id="403494" name="AutoShape 38"/>
            <p:cNvSpPr>
              <a:spLocks noChangeArrowheads="1"/>
            </p:cNvSpPr>
            <p:nvPr/>
          </p:nvSpPr>
          <p:spPr bwMode="auto">
            <a:xfrm>
              <a:off x="3524" y="2188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 2</a:t>
              </a: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3939" y="2402"/>
              <a:ext cx="8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352" name="Line 40"/>
            <p:cNvSpPr>
              <a:spLocks noChangeShapeType="1"/>
            </p:cNvSpPr>
            <p:nvPr/>
          </p:nvSpPr>
          <p:spPr bwMode="auto">
            <a:xfrm>
              <a:off x="4795" y="2378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353" name="Line 41"/>
            <p:cNvSpPr>
              <a:spLocks noChangeShapeType="1"/>
            </p:cNvSpPr>
            <p:nvPr/>
          </p:nvSpPr>
          <p:spPr bwMode="auto">
            <a:xfrm flipH="1">
              <a:off x="3931" y="2606"/>
              <a:ext cx="85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354" name="Line 42"/>
            <p:cNvSpPr>
              <a:spLocks noChangeShapeType="1"/>
            </p:cNvSpPr>
            <p:nvPr/>
          </p:nvSpPr>
          <p:spPr bwMode="auto">
            <a:xfrm>
              <a:off x="4779" y="1694"/>
              <a:ext cx="1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355" name="Line 43"/>
            <p:cNvSpPr>
              <a:spLocks noChangeShapeType="1"/>
            </p:cNvSpPr>
            <p:nvPr/>
          </p:nvSpPr>
          <p:spPr bwMode="auto">
            <a:xfrm flipH="1">
              <a:off x="4312" y="1685"/>
              <a:ext cx="47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FD5902-E0A8-4C18-BC02-F0293CF2DE4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50825"/>
            <a:ext cx="8632825" cy="1033463"/>
          </a:xfrm>
        </p:spPr>
        <p:txBody>
          <a:bodyPr/>
          <a:lstStyle/>
          <a:p>
            <a:r>
              <a:rPr lang="tr-TR" dirty="0" smtClean="0"/>
              <a:t>Karşılaştırma operatörleri - Örnek</a:t>
            </a:r>
            <a:endParaRPr 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2152666"/>
            <a:ext cx="7772400" cy="709613"/>
          </a:xfrm>
        </p:spPr>
        <p:txBody>
          <a:bodyPr/>
          <a:lstStyle/>
          <a:p>
            <a:r>
              <a:rPr lang="tr-TR" dirty="0" smtClean="0"/>
              <a:t>Varsayalım</a:t>
            </a:r>
            <a:r>
              <a:rPr lang="en-US" dirty="0" smtClean="0"/>
              <a:t> a = 1, b = 2, </a:t>
            </a:r>
            <a:r>
              <a:rPr lang="tr-TR" dirty="0" smtClean="0"/>
              <a:t>ve</a:t>
            </a:r>
            <a:r>
              <a:rPr lang="en-US" dirty="0" smtClean="0"/>
              <a:t> c = 3</a:t>
            </a:r>
            <a:r>
              <a:rPr lang="tr-TR" dirty="0" smtClean="0"/>
              <a:t> olsun.</a:t>
            </a:r>
            <a:endParaRPr lang="en-US" dirty="0" smtClean="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785757" y="3053587"/>
            <a:ext cx="4224016" cy="2039938"/>
            <a:chOff x="864" y="1920"/>
            <a:chExt cx="2681" cy="1285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2403" y="2994"/>
              <a:ext cx="1142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True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864" y="2994"/>
              <a:ext cx="1539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b ==  2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2403" y="2783"/>
              <a:ext cx="1142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False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864" y="2783"/>
              <a:ext cx="1539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c != 3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2403" y="2572"/>
              <a:ext cx="1142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False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864" y="2572"/>
              <a:ext cx="1539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(b + c) &gt; (a + 5)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2403" y="2361"/>
              <a:ext cx="1142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True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864" y="2361"/>
              <a:ext cx="1539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(a + b) &gt;= c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2403" y="2150"/>
              <a:ext cx="1142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True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80" name="Rectangle 19"/>
            <p:cNvSpPr>
              <a:spLocks noChangeArrowheads="1"/>
            </p:cNvSpPr>
            <p:nvPr/>
          </p:nvSpPr>
          <p:spPr bwMode="auto">
            <a:xfrm>
              <a:off x="864" y="2150"/>
              <a:ext cx="1539" cy="21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1600" b="1">
                  <a:latin typeface="Comic Sans MS" pitchFamily="66" charset="0"/>
                  <a:cs typeface="Times New Roman" pitchFamily="18" charset="0"/>
                </a:rPr>
                <a:t>a &lt; b</a:t>
              </a:r>
              <a:endParaRPr lang="en-US" sz="1600" b="1">
                <a:latin typeface="Comic Sans MS" pitchFamily="66" charset="0"/>
              </a:endParaRPr>
            </a:p>
          </p:txBody>
        </p:sp>
        <p:sp>
          <p:nvSpPr>
            <p:cNvPr id="15382" name="Rectangle 21"/>
            <p:cNvSpPr>
              <a:spLocks noChangeArrowheads="1"/>
            </p:cNvSpPr>
            <p:nvPr/>
          </p:nvSpPr>
          <p:spPr bwMode="auto">
            <a:xfrm>
              <a:off x="2403" y="1920"/>
              <a:ext cx="1142" cy="23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Karar 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864" y="1920"/>
              <a:ext cx="1539" cy="230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tr-TR" sz="1600" b="1">
                  <a:solidFill>
                    <a:srgbClr val="CC3300"/>
                  </a:solidFill>
                  <a:latin typeface="Comic Sans MS" pitchFamily="66" charset="0"/>
                  <a:cs typeface="Times New Roman" pitchFamily="18" charset="0"/>
                </a:rPr>
                <a:t>İfade </a:t>
              </a:r>
              <a:endParaRPr lang="en-US" sz="1600" b="1">
                <a:solidFill>
                  <a:srgbClr val="CC3300"/>
                </a:solidFill>
                <a:latin typeface="Comic Sans MS" pitchFamily="66" charset="0"/>
              </a:endParaRPr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>
              <a:off x="864" y="1920"/>
              <a:ext cx="267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>
              <a:off x="864" y="3205"/>
              <a:ext cx="267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>
              <a:off x="864" y="1920"/>
              <a:ext cx="0" cy="128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>
              <a:off x="864" y="2150"/>
              <a:ext cx="267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>
              <a:off x="2403" y="1920"/>
              <a:ext cx="0" cy="128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>
              <a:off x="3541" y="1920"/>
              <a:ext cx="0" cy="128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1" name="Line 30"/>
            <p:cNvSpPr>
              <a:spLocks noChangeShapeType="1"/>
            </p:cNvSpPr>
            <p:nvPr/>
          </p:nvSpPr>
          <p:spPr bwMode="auto">
            <a:xfrm>
              <a:off x="864" y="2361"/>
              <a:ext cx="267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>
              <a:off x="864" y="2572"/>
              <a:ext cx="267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 flipV="1">
              <a:off x="864" y="2782"/>
              <a:ext cx="2673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15394" name="Line 33"/>
            <p:cNvSpPr>
              <a:spLocks noChangeShapeType="1"/>
            </p:cNvSpPr>
            <p:nvPr/>
          </p:nvSpPr>
          <p:spPr bwMode="auto">
            <a:xfrm>
              <a:off x="864" y="2994"/>
              <a:ext cx="2673" cy="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7898F969-A27B-44D0-AFCF-56992CC46A98}" type="slidenum">
              <a:rPr lang="en-US" smtClean="0">
                <a:latin typeface="Comic Sans MS" pitchFamily="66" charset="0"/>
              </a:rPr>
              <a:pPr eaLnBrk="1" hangingPunct="1"/>
              <a:t>17</a:t>
            </a:fld>
            <a:endParaRPr lang="en-US" smtClean="0">
              <a:latin typeface="Comic Sans MS" pitchFamily="6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7638"/>
            <a:ext cx="8731250" cy="1095375"/>
          </a:xfrm>
        </p:spPr>
        <p:txBody>
          <a:bodyPr/>
          <a:lstStyle/>
          <a:p>
            <a:r>
              <a:rPr lang="tr-TR" sz="3600" smtClean="0"/>
              <a:t>Akış diyagramı </a:t>
            </a:r>
            <a:br>
              <a:rPr lang="tr-TR" sz="3600" smtClean="0"/>
            </a:br>
            <a:r>
              <a:rPr lang="tr-TR" sz="3600" smtClean="0"/>
              <a:t>3 sayının küçük olanını bulma</a:t>
            </a:r>
            <a:r>
              <a:rPr lang="en-US" sz="3600" smtClean="0"/>
              <a:t> (1)</a:t>
            </a:r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233363" y="1917700"/>
            <a:ext cx="3860800" cy="527050"/>
          </a:xfrm>
          <a:prstGeom prst="parallelogram">
            <a:avLst>
              <a:gd name="adj" fmla="val 48636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err="1">
                <a:latin typeface="Comic Sans MS" pitchFamily="66" charset="0"/>
              </a:rPr>
              <a:t>Kullanıcıdan</a:t>
            </a:r>
            <a:r>
              <a:rPr lang="en-US" sz="1600" dirty="0">
                <a:latin typeface="Comic Sans MS" pitchFamily="66" charset="0"/>
              </a:rPr>
              <a:t> sayı1, sayı2 </a:t>
            </a:r>
            <a:r>
              <a:rPr lang="en-US" sz="1600" dirty="0" err="1">
                <a:latin typeface="Comic Sans MS" pitchFamily="66" charset="0"/>
              </a:rPr>
              <a:t>ve</a:t>
            </a:r>
            <a:r>
              <a:rPr lang="en-US" sz="1600" dirty="0">
                <a:latin typeface="Comic Sans MS" pitchFamily="66" charset="0"/>
              </a:rPr>
              <a:t> </a:t>
            </a:r>
            <a:endParaRPr lang="tr-TR" sz="1600" dirty="0">
              <a:latin typeface="Comic Sans MS" pitchFamily="66" charset="0"/>
            </a:endParaRPr>
          </a:p>
          <a:p>
            <a:pPr algn="ctr"/>
            <a:r>
              <a:rPr lang="en-US" sz="1600" dirty="0">
                <a:latin typeface="Comic Sans MS" pitchFamily="66" charset="0"/>
              </a:rPr>
              <a:t>sayı3 ü </a:t>
            </a:r>
            <a:r>
              <a:rPr lang="en-US" sz="1600" dirty="0" err="1">
                <a:latin typeface="Comic Sans MS" pitchFamily="66" charset="0"/>
              </a:rPr>
              <a:t>girmelerini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iste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427038" y="2701925"/>
            <a:ext cx="2822575" cy="647700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sayı1 &lt; sayı2 ?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236913" y="3030538"/>
            <a:ext cx="2901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>
            <a:off x="6142038" y="3013075"/>
            <a:ext cx="1587" cy="730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3257550" y="2720975"/>
            <a:ext cx="604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342036" name="AutoShape 20"/>
          <p:cNvSpPr>
            <a:spLocks noChangeArrowheads="1"/>
          </p:cNvSpPr>
          <p:nvPr/>
        </p:nvSpPr>
        <p:spPr bwMode="auto">
          <a:xfrm>
            <a:off x="1436688" y="1435100"/>
            <a:ext cx="760412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394" name="Line 21"/>
          <p:cNvSpPr>
            <a:spLocks noChangeShapeType="1"/>
          </p:cNvSpPr>
          <p:nvPr/>
        </p:nvSpPr>
        <p:spPr bwMode="auto">
          <a:xfrm>
            <a:off x="1814513" y="1670050"/>
            <a:ext cx="11112" cy="236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395" name="Line 22"/>
          <p:cNvSpPr>
            <a:spLocks noChangeShapeType="1"/>
          </p:cNvSpPr>
          <p:nvPr/>
        </p:nvSpPr>
        <p:spPr bwMode="auto">
          <a:xfrm>
            <a:off x="1835150" y="2470150"/>
            <a:ext cx="11113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396" name="AutoShape 26"/>
          <p:cNvSpPr>
            <a:spLocks noChangeArrowheads="1"/>
          </p:cNvSpPr>
          <p:nvPr/>
        </p:nvSpPr>
        <p:spPr bwMode="auto">
          <a:xfrm>
            <a:off x="4857750" y="3706813"/>
            <a:ext cx="2538413" cy="647700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sayı1 &lt; sayı3 ?</a:t>
            </a:r>
          </a:p>
        </p:txBody>
      </p:sp>
      <p:sp>
        <p:nvSpPr>
          <p:cNvPr id="16397" name="AutoShape 28"/>
          <p:cNvSpPr>
            <a:spLocks noChangeArrowheads="1"/>
          </p:cNvSpPr>
          <p:nvPr/>
        </p:nvSpPr>
        <p:spPr bwMode="auto">
          <a:xfrm>
            <a:off x="568325" y="3681413"/>
            <a:ext cx="2538413" cy="647700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sayı2 &lt; sayı3 ?</a:t>
            </a:r>
          </a:p>
        </p:txBody>
      </p:sp>
      <p:sp>
        <p:nvSpPr>
          <p:cNvPr id="16398" name="Line 29"/>
          <p:cNvSpPr>
            <a:spLocks noChangeShapeType="1"/>
          </p:cNvSpPr>
          <p:nvPr/>
        </p:nvSpPr>
        <p:spPr bwMode="auto">
          <a:xfrm>
            <a:off x="1841500" y="3360738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399" name="Line 30"/>
          <p:cNvSpPr>
            <a:spLocks noChangeShapeType="1"/>
          </p:cNvSpPr>
          <p:nvPr/>
        </p:nvSpPr>
        <p:spPr bwMode="auto">
          <a:xfrm flipV="1">
            <a:off x="3121025" y="4008438"/>
            <a:ext cx="7651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>
            <a:off x="3876675" y="4017963"/>
            <a:ext cx="1588" cy="639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01" name="Rectangle 33"/>
          <p:cNvSpPr>
            <a:spLocks noChangeArrowheads="1"/>
          </p:cNvSpPr>
          <p:nvPr/>
        </p:nvSpPr>
        <p:spPr bwMode="auto">
          <a:xfrm>
            <a:off x="3155950" y="4673600"/>
            <a:ext cx="1473200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sayı2</a:t>
            </a:r>
          </a:p>
        </p:txBody>
      </p:sp>
      <p:sp>
        <p:nvSpPr>
          <p:cNvPr id="16402" name="Line 34"/>
          <p:cNvSpPr>
            <a:spLocks noChangeShapeType="1"/>
          </p:cNvSpPr>
          <p:nvPr/>
        </p:nvSpPr>
        <p:spPr bwMode="auto">
          <a:xfrm>
            <a:off x="1828800" y="4340225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03" name="Rectangle 35"/>
          <p:cNvSpPr>
            <a:spLocks noChangeArrowheads="1"/>
          </p:cNvSpPr>
          <p:nvPr/>
        </p:nvSpPr>
        <p:spPr bwMode="auto">
          <a:xfrm>
            <a:off x="1068388" y="4651375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sayı3</a:t>
            </a:r>
          </a:p>
        </p:txBody>
      </p:sp>
      <p:sp>
        <p:nvSpPr>
          <p:cNvPr id="16404" name="Text Box 36"/>
          <p:cNvSpPr txBox="1">
            <a:spLocks noChangeArrowheads="1"/>
          </p:cNvSpPr>
          <p:nvPr/>
        </p:nvSpPr>
        <p:spPr bwMode="auto">
          <a:xfrm>
            <a:off x="1214438" y="3289300"/>
            <a:ext cx="9572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6405" name="Line 37"/>
          <p:cNvSpPr>
            <a:spLocks noChangeShapeType="1"/>
          </p:cNvSpPr>
          <p:nvPr/>
        </p:nvSpPr>
        <p:spPr bwMode="auto">
          <a:xfrm>
            <a:off x="6130925" y="4352925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06" name="Rectangle 38"/>
          <p:cNvSpPr>
            <a:spLocks noChangeArrowheads="1"/>
          </p:cNvSpPr>
          <p:nvPr/>
        </p:nvSpPr>
        <p:spPr bwMode="auto">
          <a:xfrm>
            <a:off x="5370513" y="4664075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sayı</a:t>
            </a:r>
            <a:r>
              <a:rPr lang="tr-TR" sz="1600" dirty="0">
                <a:latin typeface="Comic Sans MS" pitchFamily="66" charset="0"/>
              </a:rPr>
              <a:t>3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407" name="Line 39"/>
          <p:cNvSpPr>
            <a:spLocks noChangeShapeType="1"/>
          </p:cNvSpPr>
          <p:nvPr/>
        </p:nvSpPr>
        <p:spPr bwMode="auto">
          <a:xfrm flipV="1">
            <a:off x="7385050" y="4033838"/>
            <a:ext cx="765175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08" name="Line 40"/>
          <p:cNvSpPr>
            <a:spLocks noChangeShapeType="1"/>
          </p:cNvSpPr>
          <p:nvPr/>
        </p:nvSpPr>
        <p:spPr bwMode="auto">
          <a:xfrm>
            <a:off x="8140700" y="4043363"/>
            <a:ext cx="1588" cy="639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09" name="Rectangle 41"/>
          <p:cNvSpPr>
            <a:spLocks noChangeArrowheads="1"/>
          </p:cNvSpPr>
          <p:nvPr/>
        </p:nvSpPr>
        <p:spPr bwMode="auto">
          <a:xfrm>
            <a:off x="7419975" y="4699000"/>
            <a:ext cx="1473200" cy="307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</a:t>
            </a:r>
            <a:r>
              <a:rPr lang="en-US" sz="1600" dirty="0" err="1">
                <a:latin typeface="Comic Sans MS" pitchFamily="66" charset="0"/>
              </a:rPr>
              <a:t>sayı</a:t>
            </a:r>
            <a:r>
              <a:rPr lang="tr-TR" sz="1600" dirty="0">
                <a:latin typeface="Comic Sans MS" pitchFamily="66" charset="0"/>
              </a:rPr>
              <a:t>1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410" name="Text Box 42"/>
          <p:cNvSpPr txBox="1">
            <a:spLocks noChangeArrowheads="1"/>
          </p:cNvSpPr>
          <p:nvPr/>
        </p:nvSpPr>
        <p:spPr bwMode="auto">
          <a:xfrm>
            <a:off x="3141663" y="3700463"/>
            <a:ext cx="604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6411" name="Oval 43"/>
          <p:cNvSpPr>
            <a:spLocks noChangeArrowheads="1"/>
          </p:cNvSpPr>
          <p:nvPr/>
        </p:nvSpPr>
        <p:spPr bwMode="auto">
          <a:xfrm>
            <a:off x="5964238" y="5216525"/>
            <a:ext cx="309562" cy="271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16412" name="Line 44"/>
          <p:cNvSpPr>
            <a:spLocks noChangeShapeType="1"/>
          </p:cNvSpPr>
          <p:nvPr/>
        </p:nvSpPr>
        <p:spPr bwMode="auto">
          <a:xfrm flipV="1">
            <a:off x="1833563" y="5591175"/>
            <a:ext cx="4283075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13" name="Line 45"/>
          <p:cNvSpPr>
            <a:spLocks noChangeShapeType="1"/>
          </p:cNvSpPr>
          <p:nvPr/>
        </p:nvSpPr>
        <p:spPr bwMode="auto">
          <a:xfrm flipH="1" flipV="1">
            <a:off x="1798638" y="5349875"/>
            <a:ext cx="2039937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14" name="Line 46"/>
          <p:cNvSpPr>
            <a:spLocks noChangeShapeType="1"/>
          </p:cNvSpPr>
          <p:nvPr/>
        </p:nvSpPr>
        <p:spPr bwMode="auto">
          <a:xfrm>
            <a:off x="1828800" y="4997450"/>
            <a:ext cx="1588" cy="858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15" name="Line 47"/>
          <p:cNvSpPr>
            <a:spLocks noChangeShapeType="1"/>
          </p:cNvSpPr>
          <p:nvPr/>
        </p:nvSpPr>
        <p:spPr bwMode="auto">
          <a:xfrm>
            <a:off x="6118225" y="4957763"/>
            <a:ext cx="1588" cy="277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16" name="Text Box 48"/>
          <p:cNvSpPr txBox="1">
            <a:spLocks noChangeArrowheads="1"/>
          </p:cNvSpPr>
          <p:nvPr/>
        </p:nvSpPr>
        <p:spPr bwMode="auto">
          <a:xfrm>
            <a:off x="7364413" y="3738563"/>
            <a:ext cx="604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6417" name="Text Box 49"/>
          <p:cNvSpPr txBox="1">
            <a:spLocks noChangeArrowheads="1"/>
          </p:cNvSpPr>
          <p:nvPr/>
        </p:nvSpPr>
        <p:spPr bwMode="auto">
          <a:xfrm>
            <a:off x="1143000" y="4306888"/>
            <a:ext cx="977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6418" name="Text Box 50"/>
          <p:cNvSpPr txBox="1">
            <a:spLocks noChangeArrowheads="1"/>
          </p:cNvSpPr>
          <p:nvPr/>
        </p:nvSpPr>
        <p:spPr bwMode="auto">
          <a:xfrm>
            <a:off x="5429250" y="4306888"/>
            <a:ext cx="1006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6419" name="Line 51"/>
          <p:cNvSpPr>
            <a:spLocks noChangeShapeType="1"/>
          </p:cNvSpPr>
          <p:nvPr/>
        </p:nvSpPr>
        <p:spPr bwMode="auto">
          <a:xfrm>
            <a:off x="3838575" y="4957763"/>
            <a:ext cx="15875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20" name="Line 52"/>
          <p:cNvSpPr>
            <a:spLocks noChangeShapeType="1"/>
          </p:cNvSpPr>
          <p:nvPr/>
        </p:nvSpPr>
        <p:spPr bwMode="auto">
          <a:xfrm flipV="1">
            <a:off x="6284913" y="5335588"/>
            <a:ext cx="1889125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21" name="Line 53"/>
          <p:cNvSpPr>
            <a:spLocks noChangeShapeType="1"/>
          </p:cNvSpPr>
          <p:nvPr/>
        </p:nvSpPr>
        <p:spPr bwMode="auto">
          <a:xfrm>
            <a:off x="8166100" y="5010150"/>
            <a:ext cx="1588" cy="328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6422" name="AutoShape 55"/>
          <p:cNvSpPr>
            <a:spLocks noChangeArrowheads="1"/>
          </p:cNvSpPr>
          <p:nvPr/>
        </p:nvSpPr>
        <p:spPr bwMode="auto">
          <a:xfrm>
            <a:off x="642938" y="5848350"/>
            <a:ext cx="2286000" cy="323850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 </a:t>
            </a:r>
            <a:r>
              <a:rPr lang="en-US" sz="1600" dirty="0" err="1" smtClean="0">
                <a:latin typeface="Comic Sans MS" pitchFamily="66" charset="0"/>
              </a:rPr>
              <a:t>sayı</a:t>
            </a:r>
            <a:r>
              <a:rPr lang="tr-TR" sz="1600" dirty="0" smtClean="0">
                <a:latin typeface="Comic Sans MS" pitchFamily="66" charset="0"/>
              </a:rPr>
              <a:t>y</a:t>
            </a:r>
            <a:r>
              <a:rPr lang="en-US" sz="1600" dirty="0" err="1" smtClean="0">
                <a:latin typeface="Comic Sans MS" pitchFamily="66" charset="0"/>
              </a:rPr>
              <a:t>ı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yaz</a:t>
            </a:r>
            <a:r>
              <a:rPr lang="tr-TR" sz="1600" dirty="0">
                <a:latin typeface="Comic Sans MS" pitchFamily="66" charset="0"/>
              </a:rPr>
              <a:t>dır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42072" name="AutoShape 56"/>
          <p:cNvSpPr>
            <a:spLocks noChangeArrowheads="1"/>
          </p:cNvSpPr>
          <p:nvPr/>
        </p:nvSpPr>
        <p:spPr bwMode="auto">
          <a:xfrm>
            <a:off x="1479550" y="6324600"/>
            <a:ext cx="760413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6424" name="Line 57"/>
          <p:cNvSpPr>
            <a:spLocks noChangeShapeType="1"/>
          </p:cNvSpPr>
          <p:nvPr/>
        </p:nvSpPr>
        <p:spPr bwMode="auto">
          <a:xfrm>
            <a:off x="1847850" y="6175375"/>
            <a:ext cx="11113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6425" name="Line 58"/>
          <p:cNvSpPr>
            <a:spLocks noChangeShapeType="1"/>
          </p:cNvSpPr>
          <p:nvPr/>
        </p:nvSpPr>
        <p:spPr bwMode="auto">
          <a:xfrm>
            <a:off x="6118225" y="5500688"/>
            <a:ext cx="1588" cy="93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781C2-D3BA-424F-92DC-363D9FE420E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19089"/>
            <a:ext cx="8359775" cy="545436"/>
          </a:xfrm>
        </p:spPr>
        <p:txBody>
          <a:bodyPr/>
          <a:lstStyle/>
          <a:p>
            <a:r>
              <a:rPr lang="tr-TR" sz="3600" dirty="0" smtClean="0"/>
              <a:t>Kod: 3 sayının küçük olanını bulma</a:t>
            </a:r>
            <a:r>
              <a:rPr lang="en-US" sz="3600" dirty="0" smtClean="0"/>
              <a:t> (1)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06337" y="1068070"/>
            <a:ext cx="7207132" cy="529529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a, b, c,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kucuk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.WriteLine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 sayı giriniz: 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"1. sayı:"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 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/>
            </a:r>
            <a:br>
              <a:rPr lang="tr-TR" sz="1400" dirty="0" smtClean="0">
                <a:latin typeface="Consolas"/>
                <a:ea typeface="Calibri"/>
                <a:cs typeface="Times New Roman"/>
              </a:rPr>
            </a:b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.ReadLine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a);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"2. sayı:"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  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/>
            </a:r>
            <a:br>
              <a:rPr lang="tr-TR" sz="1400" dirty="0" smtClean="0">
                <a:latin typeface="Consolas"/>
                <a:ea typeface="Calibri"/>
                <a:cs typeface="Times New Roman"/>
              </a:rPr>
            </a:b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.ReadLine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b);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"3. sayı:"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 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/>
            </a:r>
            <a:br>
              <a:rPr lang="tr-TR" sz="1400" dirty="0" smtClean="0">
                <a:latin typeface="Consolas"/>
                <a:ea typeface="Calibri"/>
                <a:cs typeface="Times New Roman"/>
              </a:rPr>
            </a:b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.ReadLine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(),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c);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 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(a &lt; b)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(a &lt; c)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kucuk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= a;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kucuk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= c;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}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(b &lt; c)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kucuk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= b;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kucuk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= c;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}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0}, {1}, {2} sayılardan küçüğü {3}"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, a, b, c,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kucuk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A8AA9237-F857-498B-B112-26955C357F93}" type="slidenum">
              <a:rPr lang="en-US" smtClean="0">
                <a:latin typeface="Comic Sans MS" pitchFamily="66" charset="0"/>
              </a:rPr>
              <a:pPr eaLnBrk="1" hangingPunct="1"/>
              <a:t>19</a:t>
            </a:fld>
            <a:endParaRPr lang="en-US" smtClean="0"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7638"/>
            <a:ext cx="8731250" cy="1095375"/>
          </a:xfrm>
        </p:spPr>
        <p:txBody>
          <a:bodyPr/>
          <a:lstStyle/>
          <a:p>
            <a:r>
              <a:rPr lang="tr-TR" sz="3600" smtClean="0"/>
              <a:t>Akış diyagramı </a:t>
            </a:r>
            <a:br>
              <a:rPr lang="tr-TR" sz="3600" smtClean="0"/>
            </a:br>
            <a:r>
              <a:rPr lang="tr-TR" sz="3600" smtClean="0"/>
              <a:t>3 sayının küçük olanını bulma(2)</a:t>
            </a:r>
            <a:endParaRPr lang="en-US" sz="3600" smtClean="0"/>
          </a:p>
        </p:txBody>
      </p:sp>
      <p:sp>
        <p:nvSpPr>
          <p:cNvPr id="18436" name="AutoShape 3"/>
          <p:cNvSpPr>
            <a:spLocks noChangeArrowheads="1"/>
          </p:cNvSpPr>
          <p:nvPr/>
        </p:nvSpPr>
        <p:spPr bwMode="auto">
          <a:xfrm>
            <a:off x="2408238" y="1917700"/>
            <a:ext cx="3860800" cy="527050"/>
          </a:xfrm>
          <a:prstGeom prst="parallelogram">
            <a:avLst>
              <a:gd name="adj" fmla="val 47059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Kullanıcıdan sayı1, sayı2 ve </a:t>
            </a:r>
            <a:endParaRPr lang="tr-TR" sz="1600">
              <a:latin typeface="Comic Sans MS" pitchFamily="66" charset="0"/>
            </a:endParaRPr>
          </a:p>
          <a:p>
            <a:pPr algn="ctr"/>
            <a:r>
              <a:rPr lang="en-US" sz="1600">
                <a:latin typeface="Comic Sans MS" pitchFamily="66" charset="0"/>
              </a:rPr>
              <a:t>sayı3 ü girmelerini iste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2886075" y="3168650"/>
            <a:ext cx="2306638" cy="506413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pitchFamily="66" charset="0"/>
              </a:rPr>
              <a:t>sayı2 &lt; </a:t>
            </a:r>
            <a:r>
              <a:rPr lang="tr-TR" sz="1600" dirty="0" smtClean="0">
                <a:latin typeface="Comic Sans MS" pitchFamily="66" charset="0"/>
              </a:rPr>
              <a:t>küçük </a:t>
            </a:r>
            <a:r>
              <a:rPr lang="en-US" sz="1600" dirty="0">
                <a:latin typeface="Comic Sans MS" pitchFamily="66" charset="0"/>
              </a:rPr>
              <a:t>?</a:t>
            </a:r>
          </a:p>
        </p:txBody>
      </p:sp>
      <p:sp>
        <p:nvSpPr>
          <p:cNvPr id="345096" name="AutoShape 8"/>
          <p:cNvSpPr>
            <a:spLocks noChangeArrowheads="1"/>
          </p:cNvSpPr>
          <p:nvPr/>
        </p:nvSpPr>
        <p:spPr bwMode="auto">
          <a:xfrm>
            <a:off x="3611563" y="1435100"/>
            <a:ext cx="760412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Start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3989388" y="1670050"/>
            <a:ext cx="11112" cy="236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4010025" y="2470150"/>
            <a:ext cx="11113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8441" name="Line 13"/>
          <p:cNvSpPr>
            <a:spLocks noChangeShapeType="1"/>
          </p:cNvSpPr>
          <p:nvPr/>
        </p:nvSpPr>
        <p:spPr bwMode="auto">
          <a:xfrm flipH="1">
            <a:off x="4005263" y="3686175"/>
            <a:ext cx="11112" cy="946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8442" name="Text Box 19"/>
          <p:cNvSpPr txBox="1">
            <a:spLocks noChangeArrowheads="1"/>
          </p:cNvSpPr>
          <p:nvPr/>
        </p:nvSpPr>
        <p:spPr bwMode="auto">
          <a:xfrm>
            <a:off x="3338513" y="3806825"/>
            <a:ext cx="673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8443" name="Rectangle 41"/>
          <p:cNvSpPr>
            <a:spLocks noChangeArrowheads="1"/>
          </p:cNvSpPr>
          <p:nvPr/>
        </p:nvSpPr>
        <p:spPr bwMode="auto">
          <a:xfrm>
            <a:off x="3282950" y="2682875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sayı1</a:t>
            </a:r>
          </a:p>
        </p:txBody>
      </p:sp>
      <p:sp>
        <p:nvSpPr>
          <p:cNvPr id="18444" name="Line 42"/>
          <p:cNvSpPr>
            <a:spLocks noChangeShapeType="1"/>
          </p:cNvSpPr>
          <p:nvPr/>
        </p:nvSpPr>
        <p:spPr bwMode="auto">
          <a:xfrm>
            <a:off x="4003675" y="2965450"/>
            <a:ext cx="1588" cy="214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8445" name="Line 43"/>
          <p:cNvSpPr>
            <a:spLocks noChangeShapeType="1"/>
          </p:cNvSpPr>
          <p:nvPr/>
        </p:nvSpPr>
        <p:spPr bwMode="auto">
          <a:xfrm flipV="1">
            <a:off x="5192713" y="3421063"/>
            <a:ext cx="8286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46" name="Rectangle 44"/>
          <p:cNvSpPr>
            <a:spLocks noChangeArrowheads="1"/>
          </p:cNvSpPr>
          <p:nvPr/>
        </p:nvSpPr>
        <p:spPr bwMode="auto">
          <a:xfrm>
            <a:off x="5253038" y="3729038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sayı2</a:t>
            </a:r>
          </a:p>
        </p:txBody>
      </p:sp>
      <p:sp>
        <p:nvSpPr>
          <p:cNvPr id="18447" name="Line 45"/>
          <p:cNvSpPr>
            <a:spLocks noChangeShapeType="1"/>
          </p:cNvSpPr>
          <p:nvPr/>
        </p:nvSpPr>
        <p:spPr bwMode="auto">
          <a:xfrm>
            <a:off x="6026150" y="3417888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8448" name="Text Box 47"/>
          <p:cNvSpPr txBox="1">
            <a:spLocks noChangeArrowheads="1"/>
          </p:cNvSpPr>
          <p:nvPr/>
        </p:nvSpPr>
        <p:spPr bwMode="auto">
          <a:xfrm>
            <a:off x="5137150" y="3135313"/>
            <a:ext cx="6048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8449" name="Line 48"/>
          <p:cNvSpPr>
            <a:spLocks noChangeShapeType="1"/>
          </p:cNvSpPr>
          <p:nvPr/>
        </p:nvSpPr>
        <p:spPr bwMode="auto">
          <a:xfrm>
            <a:off x="6024563" y="4010025"/>
            <a:ext cx="14287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50" name="Line 49"/>
          <p:cNvSpPr>
            <a:spLocks noChangeShapeType="1"/>
          </p:cNvSpPr>
          <p:nvPr/>
        </p:nvSpPr>
        <p:spPr bwMode="auto">
          <a:xfrm flipV="1">
            <a:off x="3994150" y="4268788"/>
            <a:ext cx="206851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51" name="AutoShape 61"/>
          <p:cNvSpPr>
            <a:spLocks noChangeArrowheads="1"/>
          </p:cNvSpPr>
          <p:nvPr/>
        </p:nvSpPr>
        <p:spPr bwMode="auto">
          <a:xfrm>
            <a:off x="2886075" y="4635500"/>
            <a:ext cx="2306638" cy="506413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latin typeface="Comic Sans MS" pitchFamily="66" charset="0"/>
              </a:rPr>
              <a:t>sayı3 &lt; </a:t>
            </a:r>
            <a:r>
              <a:rPr lang="tr-TR" sz="1600" dirty="0" smtClean="0">
                <a:latin typeface="Comic Sans MS" pitchFamily="66" charset="0"/>
              </a:rPr>
              <a:t>küçük </a:t>
            </a:r>
            <a:r>
              <a:rPr lang="en-US" sz="1600" dirty="0">
                <a:latin typeface="Comic Sans MS" pitchFamily="66" charset="0"/>
              </a:rPr>
              <a:t>?</a:t>
            </a:r>
          </a:p>
        </p:txBody>
      </p:sp>
      <p:sp>
        <p:nvSpPr>
          <p:cNvPr id="18452" name="Line 62"/>
          <p:cNvSpPr>
            <a:spLocks noChangeShapeType="1"/>
          </p:cNvSpPr>
          <p:nvPr/>
        </p:nvSpPr>
        <p:spPr bwMode="auto">
          <a:xfrm>
            <a:off x="4016375" y="5153025"/>
            <a:ext cx="1588" cy="869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8453" name="Text Box 63"/>
          <p:cNvSpPr txBox="1">
            <a:spLocks noChangeArrowheads="1"/>
          </p:cNvSpPr>
          <p:nvPr/>
        </p:nvSpPr>
        <p:spPr bwMode="auto">
          <a:xfrm>
            <a:off x="3338513" y="5273675"/>
            <a:ext cx="673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hayır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8454" name="Line 64"/>
          <p:cNvSpPr>
            <a:spLocks noChangeShapeType="1"/>
          </p:cNvSpPr>
          <p:nvPr/>
        </p:nvSpPr>
        <p:spPr bwMode="auto">
          <a:xfrm flipV="1">
            <a:off x="5192713" y="4887913"/>
            <a:ext cx="8286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55" name="Rectangle 65"/>
          <p:cNvSpPr>
            <a:spLocks noChangeArrowheads="1"/>
          </p:cNvSpPr>
          <p:nvPr/>
        </p:nvSpPr>
        <p:spPr bwMode="auto">
          <a:xfrm>
            <a:off x="5253038" y="5195888"/>
            <a:ext cx="15367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>
                <a:latin typeface="Comic Sans MS" pitchFamily="66" charset="0"/>
              </a:rPr>
              <a:t>= sayı3</a:t>
            </a:r>
          </a:p>
        </p:txBody>
      </p:sp>
      <p:sp>
        <p:nvSpPr>
          <p:cNvPr id="18456" name="Line 66"/>
          <p:cNvSpPr>
            <a:spLocks noChangeShapeType="1"/>
          </p:cNvSpPr>
          <p:nvPr/>
        </p:nvSpPr>
        <p:spPr bwMode="auto">
          <a:xfrm>
            <a:off x="6026150" y="4884738"/>
            <a:ext cx="1588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8457" name="Text Box 68"/>
          <p:cNvSpPr txBox="1">
            <a:spLocks noChangeArrowheads="1"/>
          </p:cNvSpPr>
          <p:nvPr/>
        </p:nvSpPr>
        <p:spPr bwMode="auto">
          <a:xfrm>
            <a:off x="5137150" y="4602163"/>
            <a:ext cx="6048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1600">
                <a:latin typeface="Comic Sans MS" pitchFamily="66" charset="0"/>
              </a:rPr>
              <a:t>evet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8458" name="Line 69"/>
          <p:cNvSpPr>
            <a:spLocks noChangeShapeType="1"/>
          </p:cNvSpPr>
          <p:nvPr/>
        </p:nvSpPr>
        <p:spPr bwMode="auto">
          <a:xfrm>
            <a:off x="6024563" y="5476875"/>
            <a:ext cx="14287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59" name="Line 70"/>
          <p:cNvSpPr>
            <a:spLocks noChangeShapeType="1"/>
          </p:cNvSpPr>
          <p:nvPr/>
        </p:nvSpPr>
        <p:spPr bwMode="auto">
          <a:xfrm flipV="1">
            <a:off x="4006850" y="5735638"/>
            <a:ext cx="205581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8460" name="AutoShape 72"/>
          <p:cNvSpPr>
            <a:spLocks noChangeArrowheads="1"/>
          </p:cNvSpPr>
          <p:nvPr/>
        </p:nvSpPr>
        <p:spPr bwMode="auto">
          <a:xfrm>
            <a:off x="2500313" y="6072188"/>
            <a:ext cx="3071812" cy="323850"/>
          </a:xfrm>
          <a:prstGeom prst="flowChartDocumen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küçük</a:t>
            </a:r>
            <a:r>
              <a:rPr lang="en-US" sz="1600" dirty="0" smtClean="0">
                <a:latin typeface="Comic Sans MS" pitchFamily="66" charset="0"/>
              </a:rPr>
              <a:t>  </a:t>
            </a:r>
            <a:r>
              <a:rPr lang="en-US" sz="1600" dirty="0" err="1" smtClean="0">
                <a:latin typeface="Comic Sans MS" pitchFamily="66" charset="0"/>
              </a:rPr>
              <a:t>sayı</a:t>
            </a:r>
            <a:r>
              <a:rPr lang="tr-TR" sz="1600" dirty="0">
                <a:latin typeface="Comic Sans MS" pitchFamily="66" charset="0"/>
              </a:rPr>
              <a:t>y</a:t>
            </a:r>
            <a:r>
              <a:rPr lang="en-US" sz="1600" dirty="0" err="1" smtClean="0">
                <a:latin typeface="Comic Sans MS" pitchFamily="66" charset="0"/>
              </a:rPr>
              <a:t>ı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ekrana</a:t>
            </a:r>
            <a:r>
              <a:rPr lang="en-US" sz="1600" dirty="0">
                <a:latin typeface="Comic Sans MS" pitchFamily="66" charset="0"/>
              </a:rPr>
              <a:t> </a:t>
            </a:r>
            <a:r>
              <a:rPr lang="en-US" sz="1600" dirty="0" err="1">
                <a:latin typeface="Comic Sans MS" pitchFamily="66" charset="0"/>
              </a:rPr>
              <a:t>yaz</a:t>
            </a:r>
            <a:r>
              <a:rPr lang="tr-TR" sz="1600" dirty="0" err="1">
                <a:latin typeface="Comic Sans MS" pitchFamily="66" charset="0"/>
              </a:rPr>
              <a:t>dır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45161" name="AutoShape 73"/>
          <p:cNvSpPr>
            <a:spLocks noChangeArrowheads="1"/>
          </p:cNvSpPr>
          <p:nvPr/>
        </p:nvSpPr>
        <p:spPr bwMode="auto">
          <a:xfrm>
            <a:off x="3616325" y="6537325"/>
            <a:ext cx="760413" cy="2301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End</a:t>
            </a:r>
            <a:endParaRPr lang="en-US" sz="1600">
              <a:latin typeface="Comic Sans MS" pitchFamily="66" charset="0"/>
            </a:endParaRPr>
          </a:p>
        </p:txBody>
      </p:sp>
      <p:sp>
        <p:nvSpPr>
          <p:cNvPr id="18462" name="Line 74"/>
          <p:cNvSpPr>
            <a:spLocks noChangeShapeType="1"/>
          </p:cNvSpPr>
          <p:nvPr/>
        </p:nvSpPr>
        <p:spPr bwMode="auto">
          <a:xfrm>
            <a:off x="3984625" y="6389688"/>
            <a:ext cx="11113" cy="161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F46842-9C0A-4571-8C02-538E8421E35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954088"/>
            <a:ext cx="8507412" cy="5635625"/>
          </a:xfrm>
        </p:spPr>
        <p:txBody>
          <a:bodyPr/>
          <a:lstStyle/>
          <a:p>
            <a:r>
              <a:rPr lang="tr-TR" sz="2400" dirty="0" smtClean="0">
                <a:solidFill>
                  <a:schemeClr val="accent2"/>
                </a:solidFill>
              </a:rPr>
              <a:t>Koşul İfadeleri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tr-TR" sz="2000" dirty="0" smtClean="0"/>
              <a:t>yapısı ve karşılaştırma operatörleri</a:t>
            </a:r>
            <a:endParaRPr lang="en-US" sz="2000" dirty="0" smtClean="0"/>
          </a:p>
          <a:p>
            <a:pPr lvl="2">
              <a:buFontTx/>
              <a:buNone/>
            </a:pPr>
            <a:r>
              <a:rPr lang="en-US" sz="1600" dirty="0" smtClean="0">
                <a:solidFill>
                  <a:schemeClr val="accent2"/>
                </a:solidFill>
              </a:rPr>
              <a:t>&lt;, &lt;=, &gt;, &gt;=, ==, !=</a:t>
            </a:r>
          </a:p>
          <a:p>
            <a:pPr lvl="1"/>
            <a:r>
              <a:rPr lang="tr-TR" sz="2000" dirty="0" smtClean="0"/>
              <a:t>Kompleks karşılaştırma ifadelerini anlama</a:t>
            </a:r>
            <a:endParaRPr lang="en-US" sz="2000" dirty="0" smtClean="0"/>
          </a:p>
          <a:p>
            <a:pPr lvl="2"/>
            <a:r>
              <a:rPr lang="tr-TR" sz="1600" dirty="0" smtClean="0"/>
              <a:t>Mantıksal operatörler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accent2"/>
                </a:solidFill>
              </a:rPr>
              <a:t>!, &amp;&amp;, ||</a:t>
            </a:r>
            <a:r>
              <a:rPr lang="en-US" sz="1600" dirty="0" smtClean="0"/>
              <a:t>)</a:t>
            </a:r>
          </a:p>
          <a:p>
            <a:pPr lvl="1"/>
            <a:r>
              <a:rPr lang="tr-TR" sz="2000" dirty="0" smtClean="0"/>
              <a:t>Kademeli ve iç içe</a:t>
            </a:r>
            <a:r>
              <a:rPr lang="tr-TR" sz="2000" dirty="0" smtClean="0">
                <a:solidFill>
                  <a:schemeClr val="accent2"/>
                </a:solidFill>
              </a:rPr>
              <a:t> </a:t>
            </a:r>
            <a:r>
              <a:rPr lang="tr-TR" sz="2000" dirty="0" err="1" smtClean="0">
                <a:solidFill>
                  <a:schemeClr val="accent2"/>
                </a:solidFill>
              </a:rPr>
              <a:t>if</a:t>
            </a:r>
            <a:r>
              <a:rPr lang="tr-TR" sz="2000" dirty="0" smtClean="0">
                <a:solidFill>
                  <a:schemeClr val="accent2"/>
                </a:solidFill>
              </a:rPr>
              <a:t> </a:t>
            </a:r>
            <a:r>
              <a:rPr lang="tr-TR" sz="2000" dirty="0" smtClean="0"/>
              <a:t>yapıları</a:t>
            </a:r>
            <a:endParaRPr lang="en-US" sz="2000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Bu Günkü Konular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A38BD0-7CE5-4158-AAC0-24A8E48D7A8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19088"/>
            <a:ext cx="8359775" cy="731837"/>
          </a:xfrm>
        </p:spPr>
        <p:txBody>
          <a:bodyPr/>
          <a:lstStyle/>
          <a:p>
            <a:r>
              <a:rPr lang="tr-TR" sz="3600" dirty="0" smtClean="0"/>
              <a:t>Kod: 3 sayının küçük olanını bulma</a:t>
            </a:r>
            <a:r>
              <a:rPr lang="en-US" sz="3600" dirty="0" smtClean="0"/>
              <a:t> (2)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89955" y="1067835"/>
            <a:ext cx="7680961" cy="518911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>
                <a:latin typeface="Consolas"/>
                <a:ea typeface="Calibri"/>
                <a:cs typeface="Times New Roman"/>
              </a:rPr>
              <a:t> a, b, c, 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kucuk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; </a:t>
            </a:r>
            <a:r>
              <a:rPr lang="tr-TR" dirty="0">
                <a:latin typeface="Consolas"/>
                <a:ea typeface="Calibri"/>
                <a:cs typeface="Times New Roman"/>
              </a:rPr>
              <a:t> 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.WriteLine</a:t>
            </a:r>
            <a:r>
              <a:rPr lang="tr-TR" dirty="0">
                <a:latin typeface="Consolas"/>
                <a:ea typeface="Calibri"/>
                <a:cs typeface="Times New Roman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 sayı giriniz: </a:t>
            </a: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dirty="0">
                <a:latin typeface="Consolas"/>
                <a:ea typeface="Calibri"/>
                <a:cs typeface="Times New Roman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"1. sayı:"</a:t>
            </a:r>
            <a:r>
              <a:rPr lang="tr-TR" dirty="0">
                <a:latin typeface="Consolas"/>
                <a:ea typeface="Calibri"/>
                <a:cs typeface="Times New Roman"/>
              </a:rPr>
              <a:t>);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/>
            </a:r>
            <a:br>
              <a:rPr lang="tr-TR" dirty="0" smtClean="0">
                <a:latin typeface="Consolas"/>
                <a:ea typeface="Calibri"/>
                <a:cs typeface="Times New Roman"/>
              </a:rPr>
            </a:br>
            <a:r>
              <a:rPr lang="tr-TR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tr-TR" dirty="0">
                <a:latin typeface="Consolas"/>
                <a:ea typeface="Calibri"/>
                <a:cs typeface="Times New Roman"/>
              </a:rPr>
              <a:t>(),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dirty="0">
                <a:latin typeface="Consolas"/>
                <a:ea typeface="Calibri"/>
                <a:cs typeface="Times New Roman"/>
              </a:rPr>
              <a:t> a);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dirty="0">
                <a:latin typeface="Consolas"/>
                <a:ea typeface="Calibri"/>
                <a:cs typeface="Times New Roman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"2. sayı:"</a:t>
            </a:r>
            <a:r>
              <a:rPr lang="tr-TR" dirty="0">
                <a:latin typeface="Consolas"/>
                <a:ea typeface="Calibri"/>
                <a:cs typeface="Times New Roman"/>
              </a:rPr>
              <a:t>);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/>
            </a:r>
            <a:br>
              <a:rPr lang="tr-TR" dirty="0" smtClean="0">
                <a:latin typeface="Consolas"/>
                <a:ea typeface="Calibri"/>
                <a:cs typeface="Times New Roman"/>
              </a:rPr>
            </a:br>
            <a:r>
              <a:rPr lang="tr-TR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tr-TR" dirty="0">
                <a:latin typeface="Consolas"/>
                <a:ea typeface="Calibri"/>
                <a:cs typeface="Times New Roman"/>
              </a:rPr>
              <a:t>(),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dirty="0">
                <a:latin typeface="Consolas"/>
                <a:ea typeface="Calibri"/>
                <a:cs typeface="Times New Roman"/>
              </a:rPr>
              <a:t> b);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dirty="0">
                <a:latin typeface="Consolas"/>
                <a:ea typeface="Calibri"/>
                <a:cs typeface="Times New Roman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"3. sayı:"</a:t>
            </a:r>
            <a:r>
              <a:rPr lang="tr-TR" dirty="0">
                <a:latin typeface="Consolas"/>
                <a:ea typeface="Calibri"/>
                <a:cs typeface="Times New Roman"/>
              </a:rPr>
              <a:t>);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/>
            </a:r>
            <a:br>
              <a:rPr lang="tr-TR" dirty="0" smtClean="0">
                <a:latin typeface="Consolas"/>
                <a:ea typeface="Calibri"/>
                <a:cs typeface="Times New Roman"/>
              </a:rPr>
            </a:br>
            <a:r>
              <a:rPr lang="tr-TR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.TryParse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tr-TR" dirty="0">
                <a:latin typeface="Consolas"/>
                <a:ea typeface="Calibri"/>
                <a:cs typeface="Times New Roman"/>
              </a:rPr>
              <a:t>(), 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dirty="0">
                <a:latin typeface="Consolas"/>
                <a:ea typeface="Calibri"/>
                <a:cs typeface="Times New Roman"/>
              </a:rPr>
              <a:t> c);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latin typeface="Consolas"/>
                <a:ea typeface="Calibri"/>
                <a:cs typeface="Times New Roman"/>
              </a:rPr>
              <a:t> 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latin typeface="Consolas"/>
                <a:ea typeface="Calibri"/>
                <a:cs typeface="Times New Roman"/>
              </a:rPr>
              <a:t>kucuk</a:t>
            </a:r>
            <a:r>
              <a:rPr lang="tr-TR" dirty="0">
                <a:latin typeface="Consolas"/>
                <a:ea typeface="Calibri"/>
                <a:cs typeface="Times New Roman"/>
              </a:rPr>
              <a:t> = a;   </a:t>
            </a:r>
            <a:r>
              <a:rPr lang="tr-TR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tr-TR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farzet</a:t>
            </a:r>
            <a:r>
              <a:rPr lang="tr-TR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; a en küçüğü*/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dirty="0">
                <a:latin typeface="Consolas"/>
                <a:ea typeface="Calibri"/>
                <a:cs typeface="Times New Roman"/>
              </a:rPr>
              <a:t> (b &lt; 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kucuk</a:t>
            </a:r>
            <a:r>
              <a:rPr lang="tr-TR" dirty="0">
                <a:latin typeface="Consolas"/>
                <a:ea typeface="Calibri"/>
                <a:cs typeface="Times New Roman"/>
              </a:rPr>
              <a:t>) 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kucuk</a:t>
            </a:r>
            <a:r>
              <a:rPr lang="tr-TR" dirty="0">
                <a:latin typeface="Consolas"/>
                <a:ea typeface="Calibri"/>
                <a:cs typeface="Times New Roman"/>
              </a:rPr>
              <a:t> = b;  </a:t>
            </a:r>
            <a:r>
              <a:rPr lang="tr-TR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b daha küçük mü? */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dirty="0">
                <a:latin typeface="Consolas"/>
                <a:ea typeface="Calibri"/>
                <a:cs typeface="Times New Roman"/>
              </a:rPr>
              <a:t> (c &lt; 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kucuk</a:t>
            </a:r>
            <a:r>
              <a:rPr lang="tr-TR" dirty="0">
                <a:latin typeface="Consolas"/>
                <a:ea typeface="Calibri"/>
                <a:cs typeface="Times New Roman"/>
              </a:rPr>
              <a:t>) 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kucuk</a:t>
            </a:r>
            <a:r>
              <a:rPr lang="tr-TR" dirty="0">
                <a:latin typeface="Consolas"/>
                <a:ea typeface="Calibri"/>
                <a:cs typeface="Times New Roman"/>
              </a:rPr>
              <a:t> = c;  </a:t>
            </a:r>
            <a:r>
              <a:rPr lang="tr-TR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c daha küçük mü? */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>
                <a:latin typeface="Consolas"/>
                <a:ea typeface="Calibri"/>
                <a:cs typeface="Times New Roman"/>
              </a:rPr>
              <a:t> </a:t>
            </a:r>
            <a:endParaRPr lang="tr-TR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.WriteLine</a:t>
            </a:r>
            <a:r>
              <a:rPr lang="tr-TR" dirty="0">
                <a:latin typeface="Consolas"/>
                <a:ea typeface="Calibri"/>
                <a:cs typeface="Times New Roman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"{0}, {1}, {2} sayılardan küçüğü {3</a:t>
            </a: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}"</a:t>
            </a:r>
            <a:r>
              <a:rPr lang="tr-TR" dirty="0">
                <a:latin typeface="Consolas"/>
                <a:ea typeface="Calibri"/>
                <a:cs typeface="Times New Roman"/>
              </a:rPr>
              <a:t>,</a:t>
            </a: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/>
            </a:r>
            <a:b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</a:br>
            <a:r>
              <a:rPr lang="tr-TR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                 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a</a:t>
            </a:r>
            <a:r>
              <a:rPr lang="tr-TR" dirty="0">
                <a:latin typeface="Consolas"/>
                <a:ea typeface="Calibri"/>
                <a:cs typeface="Times New Roman"/>
              </a:rPr>
              <a:t>, b, c, </a:t>
            </a:r>
            <a:r>
              <a:rPr lang="tr-TR" dirty="0" err="1">
                <a:latin typeface="Consolas"/>
                <a:ea typeface="Calibri"/>
                <a:cs typeface="Times New Roman"/>
              </a:rPr>
              <a:t>kucuk</a:t>
            </a:r>
            <a:r>
              <a:rPr lang="tr-TR" dirty="0">
                <a:latin typeface="Consolas"/>
                <a:ea typeface="Calibri"/>
                <a:cs typeface="Times New Roman"/>
              </a:rPr>
              <a:t>);</a:t>
            </a:r>
            <a:endParaRPr lang="tr-TR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ayt Numarası Yer Tutucusu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01362-C2DF-4581-9221-43D4787A378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179388"/>
            <a:ext cx="8583613" cy="706437"/>
          </a:xfrm>
        </p:spPr>
        <p:txBody>
          <a:bodyPr/>
          <a:lstStyle/>
          <a:p>
            <a:r>
              <a:rPr lang="tr-TR" smtClean="0"/>
              <a:t>Mantıksal Operatörler</a:t>
            </a:r>
            <a:endParaRPr lang="en-US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3363" y="912813"/>
            <a:ext cx="8540750" cy="5526087"/>
          </a:xfrm>
        </p:spPr>
        <p:txBody>
          <a:bodyPr/>
          <a:lstStyle/>
          <a:p>
            <a:r>
              <a:rPr lang="tr-TR" dirty="0" smtClean="0"/>
              <a:t>Bazı durumlarda daha kompleks karşılaştırma işlemleri yapmak isteyebilirsiniz. </a:t>
            </a:r>
            <a:endParaRPr lang="en-US" dirty="0" smtClean="0"/>
          </a:p>
          <a:p>
            <a:pPr lvl="1"/>
            <a:r>
              <a:rPr lang="en-US" dirty="0" smtClean="0"/>
              <a:t>(x </a:t>
            </a:r>
            <a:r>
              <a:rPr lang="tr-TR" dirty="0" smtClean="0">
                <a:solidFill>
                  <a:schemeClr val="accent2"/>
                </a:solidFill>
              </a:rPr>
              <a:t>eşittir</a:t>
            </a:r>
            <a:r>
              <a:rPr lang="en-US" dirty="0" smtClean="0"/>
              <a:t> 5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mi</a:t>
            </a:r>
            <a:r>
              <a:rPr lang="en-US" dirty="0" smtClean="0"/>
              <a:t>)  </a:t>
            </a:r>
            <a:r>
              <a:rPr lang="tr-TR" dirty="0" smtClean="0">
                <a:solidFill>
                  <a:srgbClr val="CC3300"/>
                </a:solidFill>
              </a:rPr>
              <a:t>VEYA</a:t>
            </a:r>
            <a:r>
              <a:rPr lang="en-US" dirty="0" smtClean="0"/>
              <a:t> (x </a:t>
            </a:r>
            <a:r>
              <a:rPr lang="tr-TR" dirty="0" smtClean="0">
                <a:solidFill>
                  <a:schemeClr val="accent2"/>
                </a:solidFill>
              </a:rPr>
              <a:t>eşittir </a:t>
            </a:r>
            <a:r>
              <a:rPr lang="en-US" dirty="0" smtClean="0"/>
              <a:t>8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mi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(x == 5) </a:t>
            </a:r>
            <a:r>
              <a:rPr lang="tr-TR" dirty="0" smtClean="0">
                <a:solidFill>
                  <a:schemeClr val="tx1"/>
                </a:solidFill>
              </a:rPr>
              <a:t>||</a:t>
            </a:r>
            <a:r>
              <a:rPr lang="en-US" dirty="0" smtClean="0">
                <a:solidFill>
                  <a:schemeClr val="tx1"/>
                </a:solidFill>
              </a:rPr>
              <a:t> (x == 8)</a:t>
            </a:r>
          </a:p>
          <a:p>
            <a:pPr lvl="1"/>
            <a:r>
              <a:rPr lang="en-US" dirty="0" smtClean="0"/>
              <a:t>(x </a:t>
            </a:r>
            <a:r>
              <a:rPr lang="tr-TR" dirty="0" smtClean="0">
                <a:solidFill>
                  <a:schemeClr val="accent2"/>
                </a:solidFill>
              </a:rPr>
              <a:t>büyüktür</a:t>
            </a:r>
            <a:r>
              <a:rPr lang="en-US" dirty="0" smtClean="0"/>
              <a:t> 5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mi</a:t>
            </a:r>
            <a:r>
              <a:rPr lang="en-US" dirty="0" smtClean="0"/>
              <a:t>) </a:t>
            </a:r>
            <a:r>
              <a:rPr lang="tr-TR" dirty="0" smtClean="0">
                <a:solidFill>
                  <a:srgbClr val="CC3300"/>
                </a:solidFill>
              </a:rPr>
              <a:t>VE</a:t>
            </a:r>
            <a:r>
              <a:rPr lang="en-US" dirty="0" smtClean="0"/>
              <a:t> (x </a:t>
            </a:r>
            <a:r>
              <a:rPr lang="tr-TR" dirty="0" smtClean="0">
                <a:solidFill>
                  <a:schemeClr val="accent2"/>
                </a:solidFill>
              </a:rPr>
              <a:t>küçüktür</a:t>
            </a:r>
            <a:r>
              <a:rPr lang="en-US" dirty="0" smtClean="0"/>
              <a:t> 10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mu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(x &gt; 5) </a:t>
            </a:r>
            <a:r>
              <a:rPr lang="tr-TR" dirty="0" smtClean="0">
                <a:solidFill>
                  <a:schemeClr val="tx1"/>
                </a:solidFill>
              </a:rPr>
              <a:t>&amp;&amp;</a:t>
            </a:r>
            <a:r>
              <a:rPr lang="en-US" dirty="0" smtClean="0">
                <a:solidFill>
                  <a:schemeClr val="tx1"/>
                </a:solidFill>
              </a:rPr>
              <a:t> (x &lt; 10)</a:t>
            </a:r>
          </a:p>
          <a:p>
            <a:pPr lvl="1"/>
            <a:r>
              <a:rPr lang="en-US" dirty="0" smtClean="0"/>
              <a:t>(x </a:t>
            </a:r>
            <a:r>
              <a:rPr lang="tr-TR" dirty="0" smtClean="0">
                <a:solidFill>
                  <a:schemeClr val="accent2"/>
                </a:solidFill>
              </a:rPr>
              <a:t>küçüktür </a:t>
            </a:r>
            <a:r>
              <a:rPr lang="en-US" dirty="0" smtClean="0"/>
              <a:t>y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mi</a:t>
            </a:r>
            <a:r>
              <a:rPr lang="en-US" dirty="0" smtClean="0"/>
              <a:t>) </a:t>
            </a:r>
            <a:r>
              <a:rPr lang="tr-TR" dirty="0" smtClean="0">
                <a:solidFill>
                  <a:srgbClr val="CC3300"/>
                </a:solidFill>
              </a:rPr>
              <a:t>VE</a:t>
            </a:r>
            <a:r>
              <a:rPr lang="en-US" dirty="0" smtClean="0"/>
              <a:t> (y </a:t>
            </a:r>
            <a:r>
              <a:rPr lang="tr-TR" dirty="0" smtClean="0">
                <a:solidFill>
                  <a:schemeClr val="accent2"/>
                </a:solidFill>
              </a:rPr>
              <a:t>eşit değil</a:t>
            </a:r>
            <a:r>
              <a:rPr lang="en-US" dirty="0" smtClean="0"/>
              <a:t> 20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accent2"/>
                </a:solidFill>
              </a:rPr>
              <a:t>mi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(x &lt; y) </a:t>
            </a:r>
            <a:r>
              <a:rPr lang="tr-TR" dirty="0" smtClean="0">
                <a:solidFill>
                  <a:schemeClr val="tx1"/>
                </a:solidFill>
              </a:rPr>
              <a:t>&amp;&amp;</a:t>
            </a:r>
            <a:r>
              <a:rPr lang="en-US" dirty="0" smtClean="0">
                <a:solidFill>
                  <a:schemeClr val="tx1"/>
                </a:solidFill>
              </a:rPr>
              <a:t> (y != 20)</a:t>
            </a:r>
          </a:p>
          <a:p>
            <a:endParaRPr lang="en-US" sz="2000" dirty="0" smtClean="0"/>
          </a:p>
          <a:p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</a:t>
            </a:r>
            <a:r>
              <a:rPr lang="tr-TR" dirty="0" smtClean="0"/>
              <a:t>programlama dili</a:t>
            </a:r>
            <a:r>
              <a:rPr lang="en-US" dirty="0" smtClean="0"/>
              <a:t> </a:t>
            </a:r>
            <a:r>
              <a:rPr lang="tr-TR" dirty="0" smtClean="0"/>
              <a:t>daha </a:t>
            </a:r>
            <a:r>
              <a:rPr lang="tr-TR" dirty="0" err="1" smtClean="0"/>
              <a:t>komplex</a:t>
            </a:r>
            <a:r>
              <a:rPr lang="tr-TR" dirty="0" smtClean="0"/>
              <a:t> karşılaştırma işlemleri yapmak için </a:t>
            </a:r>
            <a:r>
              <a:rPr lang="en-US" dirty="0" smtClean="0"/>
              <a:t>3 </a:t>
            </a:r>
            <a:r>
              <a:rPr lang="tr-TR" dirty="0" smtClean="0">
                <a:solidFill>
                  <a:srgbClr val="CC3300"/>
                </a:solidFill>
              </a:rPr>
              <a:t>mantıksal operatör </a:t>
            </a:r>
            <a:r>
              <a:rPr lang="tr-TR" dirty="0" smtClean="0"/>
              <a:t>sunuyor</a:t>
            </a:r>
            <a:endParaRPr lang="en-US" dirty="0" smtClean="0"/>
          </a:p>
          <a:p>
            <a:pPr lvl="1"/>
            <a:r>
              <a:rPr lang="tr-TR" dirty="0" smtClean="0"/>
              <a:t>AND </a:t>
            </a:r>
            <a:r>
              <a:rPr lang="en-US" dirty="0" smtClean="0"/>
              <a:t> (&amp;&amp;), </a:t>
            </a:r>
            <a:r>
              <a:rPr lang="tr-TR" dirty="0" smtClean="0"/>
              <a:t>OR </a:t>
            </a:r>
            <a:r>
              <a:rPr lang="en-US" dirty="0" smtClean="0"/>
              <a:t> (||), </a:t>
            </a:r>
            <a:r>
              <a:rPr lang="tr-TR" dirty="0" smtClean="0"/>
              <a:t>NOT </a:t>
            </a:r>
            <a:r>
              <a:rPr lang="en-US" dirty="0" smtClean="0"/>
              <a:t> (!)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8379A6-20B3-45EE-ADD6-3895098D253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31788"/>
            <a:ext cx="7785100" cy="706437"/>
          </a:xfrm>
        </p:spPr>
        <p:txBody>
          <a:bodyPr/>
          <a:lstStyle/>
          <a:p>
            <a:r>
              <a:rPr lang="tr-TR" dirty="0" smtClean="0"/>
              <a:t>Mantıksal Operatörler</a:t>
            </a:r>
            <a:endParaRPr 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676" y="1166697"/>
            <a:ext cx="8447088" cy="1751069"/>
          </a:xfrm>
        </p:spPr>
        <p:txBody>
          <a:bodyPr/>
          <a:lstStyle/>
          <a:p>
            <a:r>
              <a:rPr lang="tr-TR" dirty="0" smtClean="0"/>
              <a:t>Karşılaştırma işlemlerini doğru mu (</a:t>
            </a:r>
            <a:r>
              <a:rPr lang="en-US" dirty="0" smtClean="0">
                <a:solidFill>
                  <a:srgbClr val="CC3300"/>
                </a:solidFill>
              </a:rPr>
              <a:t>True</a:t>
            </a:r>
            <a:r>
              <a:rPr lang="tr-TR" dirty="0" smtClean="0"/>
              <a:t>) veya yanlış mı (</a:t>
            </a:r>
            <a:r>
              <a:rPr lang="en-US" dirty="0" smtClean="0">
                <a:solidFill>
                  <a:srgbClr val="CC3300"/>
                </a:solidFill>
              </a:rPr>
              <a:t>False</a:t>
            </a:r>
            <a:r>
              <a:rPr lang="tr-TR" dirty="0" smtClean="0"/>
              <a:t>) diye birleştirmede kullanılır.</a:t>
            </a:r>
          </a:p>
          <a:p>
            <a:pPr lvl="1"/>
            <a:r>
              <a:rPr lang="tr-TR" sz="2000" dirty="0"/>
              <a:t>Mantıksal operatörler kullanılarak oluşturulan kompleks karşılaştırmalar </a:t>
            </a:r>
            <a:r>
              <a:rPr lang="tr-TR" sz="2000" dirty="0" err="1"/>
              <a:t>if</a:t>
            </a:r>
            <a:r>
              <a:rPr lang="tr-TR" sz="2000" dirty="0"/>
              <a:t> ifadelerinin içinde kullanılabilir</a:t>
            </a:r>
            <a:r>
              <a:rPr lang="tr-TR" sz="2000" dirty="0" smtClean="0"/>
              <a:t>.</a:t>
            </a:r>
            <a:endParaRPr lang="en-US" sz="2000" dirty="0"/>
          </a:p>
        </p:txBody>
      </p:sp>
      <p:graphicFrame>
        <p:nvGraphicFramePr>
          <p:cNvPr id="26" name="Tablo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23205"/>
              </p:ext>
            </p:extLst>
          </p:nvPr>
        </p:nvGraphicFramePr>
        <p:xfrm>
          <a:off x="1782787" y="4665660"/>
          <a:ext cx="52934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357"/>
                <a:gridCol w="1323357"/>
                <a:gridCol w="1323357"/>
                <a:gridCol w="1323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 &amp;&amp;</a:t>
                      </a:r>
                      <a:r>
                        <a:rPr lang="tr-TR" baseline="0" dirty="0" smtClean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FF0000"/>
                          </a:solidFill>
                        </a:rPr>
                        <a:t>a || b</a:t>
                      </a:r>
                      <a:endParaRPr lang="tr-T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False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True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13753"/>
              </p:ext>
            </p:extLst>
          </p:nvPr>
        </p:nvGraphicFramePr>
        <p:xfrm>
          <a:off x="2809701" y="2942705"/>
          <a:ext cx="34248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/>
                <a:gridCol w="2011679"/>
              </a:tblGrid>
              <a:tr h="27743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Sembol</a:t>
                      </a:r>
                      <a:endParaRPr lang="tr-TR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rgbClr val="C00000"/>
                          </a:solidFill>
                        </a:rPr>
                        <a:t>Anlamı</a:t>
                      </a:r>
                      <a:endParaRPr lang="tr-TR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3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&amp;&amp;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AND</a:t>
                      </a:r>
                      <a:r>
                        <a:rPr lang="tr-TR" baseline="0" dirty="0" smtClean="0"/>
                        <a:t> – ve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3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||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OR – veya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43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!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NOT – değil</a:t>
                      </a:r>
                      <a:endParaRPr lang="tr-T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802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5CD82-7EA2-4B64-8356-0D9F914F584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269875"/>
            <a:ext cx="8378825" cy="730250"/>
          </a:xfrm>
        </p:spPr>
        <p:txBody>
          <a:bodyPr/>
          <a:lstStyle/>
          <a:p>
            <a:r>
              <a:rPr lang="tr-TR" smtClean="0"/>
              <a:t>Lojik Operatörler – örnek-1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1147763"/>
            <a:ext cx="8429625" cy="1787525"/>
          </a:xfrm>
        </p:spPr>
        <p:txBody>
          <a:bodyPr/>
          <a:lstStyle/>
          <a:p>
            <a:r>
              <a:rPr lang="tr-TR" dirty="0" smtClean="0"/>
              <a:t>Varsayalım;</a:t>
            </a:r>
          </a:p>
          <a:p>
            <a:pPr lvl="1"/>
            <a:r>
              <a:rPr lang="tr-TR" dirty="0" smtClean="0"/>
              <a:t> a bir </a:t>
            </a:r>
            <a:r>
              <a:rPr lang="tr-TR" dirty="0" err="1" smtClean="0"/>
              <a:t>int</a:t>
            </a:r>
            <a:r>
              <a:rPr lang="tr-TR" dirty="0" smtClean="0"/>
              <a:t> değişken ve değeri 7, </a:t>
            </a:r>
          </a:p>
          <a:p>
            <a:pPr lvl="1"/>
            <a:r>
              <a:rPr lang="tr-TR" dirty="0" smtClean="0"/>
              <a:t>c bir </a:t>
            </a:r>
            <a:r>
              <a:rPr lang="tr-TR" dirty="0" err="1" smtClean="0"/>
              <a:t>char</a:t>
            </a:r>
            <a:r>
              <a:rPr lang="tr-TR" dirty="0" smtClean="0"/>
              <a:t> değişken ve değeri ‘r’</a:t>
            </a:r>
            <a:endParaRPr lang="en-US" dirty="0" smtClean="0"/>
          </a:p>
        </p:txBody>
      </p:sp>
      <p:graphicFrame>
        <p:nvGraphicFramePr>
          <p:cNvPr id="388122" name="Group 2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2904171"/>
              </p:ext>
            </p:extLst>
          </p:nvPr>
        </p:nvGraphicFramePr>
        <p:xfrm>
          <a:off x="1432895" y="3301876"/>
          <a:ext cx="6169025" cy="2782793"/>
        </p:xfrm>
        <a:graphic>
          <a:graphicData uri="http://schemas.openxmlformats.org/drawingml/2006/table">
            <a:tbl>
              <a:tblPr/>
              <a:tblGrid>
                <a:gridCol w="3667125"/>
                <a:gridCol w="2501900"/>
              </a:tblGrid>
              <a:tr h="436069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İfade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Sonuç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179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&gt;= 6) &amp;&amp; ( c == ‘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True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313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&gt;= 6) 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|| ( c == 'A')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True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&gt;= 6) &amp;&amp; ( c == 'A')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False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&gt;= 6) &amp;&amp; ( c == ‘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False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= 6) 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||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( c == ‘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(a 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&lt;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6) 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||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( c == ‘</a:t>
                      </a: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')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True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54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D952C-62FD-410D-8572-34AAD4AAB63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23863"/>
            <a:ext cx="8499475" cy="641350"/>
          </a:xfrm>
        </p:spPr>
        <p:txBody>
          <a:bodyPr/>
          <a:lstStyle/>
          <a:p>
            <a:r>
              <a:rPr lang="tr-TR" smtClean="0"/>
              <a:t>Lojik Operatörler – örnek-2</a:t>
            </a:r>
            <a:endParaRPr lang="en-US" smtClean="0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293298" y="1423988"/>
            <a:ext cx="8557404" cy="2438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75;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0.35;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&gt; 70 &amp;&amp;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&lt; 85)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)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ı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cak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&gt; 70 &amp;&amp;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&lt; 0.4)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)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ü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zel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&lt; 50 ||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sicaklik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&gt;85)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"ç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ok s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ı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cak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/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bulutlu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&gt; 0.3 &amp;&amp; </a:t>
            </a:r>
            <a:r>
              <a:rPr lang="en-US" sz="1600" dirty="0" err="1">
                <a:latin typeface="Consolas"/>
                <a:ea typeface="Calibri"/>
                <a:cs typeface="Times New Roman"/>
              </a:rPr>
              <a:t>yagmur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 &lt; 0.7)</a:t>
            </a:r>
            <a:r>
              <a:rPr lang="tr-TR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)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"r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ü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zgarl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ı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algn="l"/>
            <a:endParaRPr lang="tr-TR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1085850" y="4522788"/>
            <a:ext cx="6400800" cy="167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sıcak</a:t>
            </a:r>
          </a:p>
          <a:p>
            <a:pPr algn="l" eaLnBrk="1" hangingPunct="1"/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güzel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rüzgarli</a:t>
            </a:r>
            <a:endParaRPr lang="en-US" sz="2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8BD1B-18A5-4CE0-A8EC-600A56080AE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743075" y="1554163"/>
            <a:ext cx="5462588" cy="16716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/* </a:t>
            </a:r>
            <a:r>
              <a:rPr lang="tr-TR" b="1" dirty="0">
                <a:latin typeface="Courier New" pitchFamily="49" charset="0"/>
              </a:rPr>
              <a:t>Eğer</a:t>
            </a:r>
            <a:r>
              <a:rPr lang="en-US" b="1" dirty="0">
                <a:latin typeface="Courier New" pitchFamily="49" charset="0"/>
              </a:rPr>
              <a:t> a </a:t>
            </a:r>
            <a:r>
              <a:rPr lang="tr-TR" b="1" dirty="0">
                <a:latin typeface="Courier New" pitchFamily="49" charset="0"/>
              </a:rPr>
              <a:t>eşittir</a:t>
            </a:r>
            <a:r>
              <a:rPr lang="en-US" b="1" dirty="0">
                <a:latin typeface="Courier New" pitchFamily="49" charset="0"/>
              </a:rPr>
              <a:t> 4 </a:t>
            </a:r>
            <a:r>
              <a:rPr lang="tr-TR" b="1" dirty="0">
                <a:latin typeface="Courier New" pitchFamily="49" charset="0"/>
              </a:rPr>
              <a:t>VEYA</a:t>
            </a:r>
            <a:r>
              <a:rPr lang="en-US" b="1" dirty="0">
                <a:latin typeface="Courier New" pitchFamily="49" charset="0"/>
              </a:rPr>
              <a:t> a </a:t>
            </a:r>
            <a:r>
              <a:rPr lang="tr-TR" b="1" dirty="0">
                <a:latin typeface="Courier New" pitchFamily="49" charset="0"/>
              </a:rPr>
              <a:t>eşittir</a:t>
            </a:r>
            <a:r>
              <a:rPr lang="en-US" b="1" dirty="0">
                <a:latin typeface="Courier New" pitchFamily="49" charset="0"/>
              </a:rPr>
              <a:t> 10 */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a == 4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||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a == 10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...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} else 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...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52613" name="Rectangle 5"/>
          <p:cNvSpPr>
            <a:spLocks noChangeArrowheads="1"/>
          </p:cNvSpPr>
          <p:nvPr/>
        </p:nvSpPr>
        <p:spPr bwMode="auto">
          <a:xfrm>
            <a:off x="1936750" y="3357563"/>
            <a:ext cx="4597400" cy="12969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/* x 2 </a:t>
            </a:r>
            <a:r>
              <a:rPr lang="tr-TR" b="1" dirty="0">
                <a:latin typeface="Courier New" pitchFamily="49" charset="0"/>
              </a:rPr>
              <a:t>VE</a:t>
            </a:r>
            <a:r>
              <a:rPr lang="en-US" b="1" dirty="0">
                <a:latin typeface="Courier New" pitchFamily="49" charset="0"/>
              </a:rPr>
              <a:t> 20 </a:t>
            </a:r>
            <a:r>
              <a:rPr lang="tr-TR" b="1" dirty="0">
                <a:latin typeface="Courier New" pitchFamily="49" charset="0"/>
              </a:rPr>
              <a:t>arasında mı</a:t>
            </a:r>
            <a:r>
              <a:rPr lang="en-US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x &gt;= 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&amp;&amp;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x &lt;= 20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...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52614" name="Rectangle 6"/>
          <p:cNvSpPr>
            <a:spLocks noChangeArrowheads="1"/>
          </p:cNvSpPr>
          <p:nvPr/>
        </p:nvSpPr>
        <p:spPr bwMode="auto">
          <a:xfrm>
            <a:off x="569913" y="4743450"/>
            <a:ext cx="7378700" cy="14001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/* y 20</a:t>
            </a:r>
            <a:r>
              <a:rPr lang="tr-TR" b="1" dirty="0">
                <a:latin typeface="Courier New" pitchFamily="49" charset="0"/>
              </a:rPr>
              <a:t>’den büyük VE</a:t>
            </a:r>
            <a:r>
              <a:rPr lang="en-US" b="1" dirty="0">
                <a:latin typeface="Courier New" pitchFamily="49" charset="0"/>
              </a:rPr>
              <a:t> x </a:t>
            </a:r>
            <a:r>
              <a:rPr lang="tr-TR" b="1" dirty="0">
                <a:latin typeface="Courier New" pitchFamily="49" charset="0"/>
              </a:rPr>
              <a:t>eşit DEĞİL </a:t>
            </a:r>
            <a:r>
              <a:rPr lang="en-US" b="1" dirty="0">
                <a:latin typeface="Courier New" pitchFamily="49" charset="0"/>
              </a:rPr>
              <a:t>30</a:t>
            </a:r>
            <a:r>
              <a:rPr lang="tr-TR" b="1" dirty="0">
                <a:latin typeface="Courier New" pitchFamily="49" charset="0"/>
              </a:rPr>
              <a:t>’a</a:t>
            </a:r>
            <a:r>
              <a:rPr lang="en-US" b="1" dirty="0">
                <a:latin typeface="Courier New" pitchFamily="49" charset="0"/>
              </a:rPr>
              <a:t>  */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y &gt; 20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&amp;&amp;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x != 30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...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4582" name="Rectangle 8"/>
          <p:cNvSpPr>
            <a:spLocks noGrp="1" noChangeArrowheads="1"/>
          </p:cNvSpPr>
          <p:nvPr>
            <p:ph type="title"/>
          </p:nvPr>
        </p:nvSpPr>
        <p:spPr>
          <a:xfrm>
            <a:off x="360363" y="423863"/>
            <a:ext cx="8499475" cy="641350"/>
          </a:xfrm>
          <a:noFill/>
        </p:spPr>
        <p:txBody>
          <a:bodyPr/>
          <a:lstStyle/>
          <a:p>
            <a:r>
              <a:rPr lang="tr-TR" sz="3600" smtClean="0"/>
              <a:t>Lojik Operatörler </a:t>
            </a:r>
            <a:r>
              <a:rPr lang="en-US" sz="3600" smtClean="0"/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nimBg="1"/>
      <p:bldP spid="452613" grpId="0" animBg="1"/>
      <p:bldP spid="4526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152EDA-692A-4D2C-B5E8-A96DF48B03A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8288"/>
            <a:ext cx="8359775" cy="731837"/>
          </a:xfrm>
        </p:spPr>
        <p:txBody>
          <a:bodyPr/>
          <a:lstStyle/>
          <a:p>
            <a:r>
              <a:rPr lang="tr-TR" smtClean="0"/>
              <a:t>Kademeli if deyimleri</a:t>
            </a:r>
            <a:endParaRPr 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65113" y="1130300"/>
            <a:ext cx="8691562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>
                <a:latin typeface="Comic Sans MS" pitchFamily="66" charset="0"/>
              </a:rPr>
              <a:t>Bazen birden fazla koşulu test etmek isteriz, ta ki biri sağlanana kadar.</a:t>
            </a:r>
            <a:r>
              <a:rPr lang="tr-TR" sz="2400" dirty="0">
                <a:latin typeface="Arial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Örneğin “n” </a:t>
            </a:r>
            <a:r>
              <a:rPr lang="tr-TR" sz="2000" dirty="0" smtClean="0">
                <a:latin typeface="Comic Sans MS" pitchFamily="66" charset="0"/>
              </a:rPr>
              <a:t>sayısının </a:t>
            </a:r>
            <a:r>
              <a:rPr lang="tr-TR" sz="2000" dirty="0">
                <a:latin typeface="Comic Sans MS" pitchFamily="66" charset="0"/>
              </a:rPr>
              <a:t>0 a eşit , 0 dan büyük </a:t>
            </a:r>
            <a:r>
              <a:rPr lang="tr-TR" sz="2000" dirty="0" smtClean="0">
                <a:latin typeface="Comic Sans MS" pitchFamily="66" charset="0"/>
              </a:rPr>
              <a:t>veya </a:t>
            </a:r>
            <a:r>
              <a:rPr lang="tr-TR" sz="2000" dirty="0">
                <a:latin typeface="Comic Sans MS" pitchFamily="66" charset="0"/>
              </a:rPr>
              <a:t>0 dan küçük olmasını test etmek istiyoruz.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500924" y="2653880"/>
            <a:ext cx="6352944" cy="17912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(n &lt; 0)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sayısı 0'dan küçük"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nsolas"/>
                <a:ea typeface="Calibri"/>
                <a:cs typeface="Times New Roman"/>
              </a:rPr>
              <a:t>{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nsolas"/>
                <a:ea typeface="Calibri"/>
                <a:cs typeface="Times New Roman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(n == 0)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sayısı 0'a eşit"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nsolas"/>
                <a:ea typeface="Calibri"/>
                <a:cs typeface="Times New Roman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sayısı 0'dan büyük"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109538" y="4484484"/>
            <a:ext cx="8799512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300" dirty="0">
                <a:latin typeface="Comic Sans MS" pitchFamily="66" charset="0"/>
              </a:rPr>
              <a:t>İkinci </a:t>
            </a:r>
            <a:r>
              <a:rPr lang="tr-TR" sz="2300" dirty="0" err="1">
                <a:latin typeface="Comic Sans MS" pitchFamily="66" charset="0"/>
              </a:rPr>
              <a:t>if</a:t>
            </a:r>
            <a:r>
              <a:rPr lang="tr-TR" sz="2300" dirty="0">
                <a:latin typeface="Comic Sans MS" pitchFamily="66" charset="0"/>
              </a:rPr>
              <a:t> deyimini else içinde kullanmaktansa onun yerine aşağıdaki gibi kullanabiliriz. Kademeli </a:t>
            </a:r>
            <a:r>
              <a:rPr lang="tr-TR" sz="2300" dirty="0" err="1">
                <a:latin typeface="Comic Sans MS" pitchFamily="66" charset="0"/>
              </a:rPr>
              <a:t>if</a:t>
            </a:r>
            <a:r>
              <a:rPr lang="tr-TR" sz="2300" dirty="0">
                <a:latin typeface="Comic Sans MS" pitchFamily="66" charset="0"/>
              </a:rPr>
              <a:t> olarak adlandırılıyor. </a:t>
            </a:r>
            <a:endParaRPr lang="en-US" sz="2300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113905" y="5260349"/>
            <a:ext cx="6739963" cy="94179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(n &lt; 0)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sayısı 0'dan 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küçüktür"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(n == 0)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sayısı 0'a 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eşittir"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    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 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sayısı 0'dan 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büyüktür"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 animBg="1"/>
      <p:bldP spid="380934" grpId="0" build="p"/>
      <p:bldP spid="3809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B4A274-8EEC-47D4-B162-697D25DED74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468313"/>
            <a:ext cx="8135938" cy="735012"/>
          </a:xfrm>
        </p:spPr>
        <p:txBody>
          <a:bodyPr/>
          <a:lstStyle/>
          <a:p>
            <a:r>
              <a:rPr lang="tr-TR" dirty="0" smtClean="0"/>
              <a:t>kademeli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dirty="0" smtClean="0"/>
              <a:t>  </a:t>
            </a:r>
            <a:r>
              <a:rPr lang="tr-TR" dirty="0" smtClean="0"/>
              <a:t>Yazım Kuralı</a:t>
            </a:r>
            <a:endParaRPr lang="en-US" dirty="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87588" y="1958975"/>
            <a:ext cx="4478972" cy="379343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tr-TR" sz="2400" b="1" dirty="0">
                <a:latin typeface="Courier New" pitchFamily="49" charset="0"/>
                <a:cs typeface="Courier New" pitchFamily="49" charset="0"/>
              </a:rPr>
              <a:t>durum1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ifade1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else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tr-TR" sz="2400" b="1" dirty="0">
                <a:latin typeface="Courier New" pitchFamily="49" charset="0"/>
                <a:cs typeface="Courier New" pitchFamily="49" charset="0"/>
              </a:rPr>
              <a:t>durum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2) 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ifade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2;</a:t>
            </a:r>
          </a:p>
          <a:p>
            <a:pPr eaLnBrk="1" hangingPunct="1"/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else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tr-TR" sz="2400" b="1" dirty="0">
                <a:latin typeface="Courier New" pitchFamily="49" charset="0"/>
                <a:cs typeface="Courier New" pitchFamily="49" charset="0"/>
              </a:rPr>
              <a:t>durum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3) 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ifade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3;</a:t>
            </a:r>
          </a:p>
          <a:p>
            <a:pPr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pPr eaLnBrk="1" hangingPunct="1"/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else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ifade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CF730-C6CF-4895-84CD-AED2F28732F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74650"/>
            <a:ext cx="7877175" cy="769938"/>
          </a:xfrm>
        </p:spPr>
        <p:txBody>
          <a:bodyPr/>
          <a:lstStyle/>
          <a:p>
            <a:r>
              <a:rPr lang="tr-TR" dirty="0" smtClean="0"/>
              <a:t>kademeli</a:t>
            </a:r>
            <a:r>
              <a:rPr lang="en-US" b="1" dirty="0" smtClean="0">
                <a:latin typeface="Courier New" pitchFamily="49" charset="0"/>
              </a:rPr>
              <a:t> if</a:t>
            </a:r>
            <a:r>
              <a:rPr lang="en-US" b="1" dirty="0" smtClean="0"/>
              <a:t>  </a:t>
            </a:r>
            <a:r>
              <a:rPr lang="tr-TR" dirty="0" smtClean="0"/>
              <a:t>Örneği</a:t>
            </a:r>
            <a:endParaRPr lang="en-US" dirty="0" smtClean="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399905" y="1429501"/>
            <a:ext cx="4738256" cy="461385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not_ort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nsolas"/>
                <a:ea typeface="Calibri"/>
                <a:cs typeface="Times New Roman"/>
              </a:rPr>
              <a:t>…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not_ort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&gt;= 90)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   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"Geçti: Notun  AA"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not_ort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&gt;= 80)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"Geçti: Notun  AB"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not_ort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&gt;= 70)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"Geçti: Notun  BB"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not_ort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&gt;= 60)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"Geçti: Notun  BC"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(</a:t>
            </a:r>
            <a:r>
              <a:rPr lang="tr-TR" sz="1600" dirty="0" err="1">
                <a:latin typeface="Consolas"/>
                <a:ea typeface="Calibri"/>
                <a:cs typeface="Times New Roman"/>
              </a:rPr>
              <a:t>not_ort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&gt;= 50)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"Geçti: Notun  CC"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 </a:t>
            </a:r>
            <a:endParaRPr lang="tr-TR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6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tr-TR" sz="16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"Kaldı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!"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465513" y="1313122"/>
            <a:ext cx="278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+mj-lt"/>
              </a:rPr>
              <a:t>Örneğin not ortalamasının aşağıdaki tabloya göre harf notuna denk geldiğini varsayalım:</a:t>
            </a:r>
            <a:endParaRPr lang="tr-TR" dirty="0">
              <a:latin typeface="+mj-lt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98626"/>
              </p:ext>
            </p:extLst>
          </p:nvPr>
        </p:nvGraphicFramePr>
        <p:xfrm>
          <a:off x="617913" y="2976418"/>
          <a:ext cx="211697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487"/>
                <a:gridCol w="1058487"/>
              </a:tblGrid>
              <a:tr h="351097">
                <a:tc>
                  <a:txBody>
                    <a:bodyPr/>
                    <a:lstStyle/>
                    <a:p>
                      <a:r>
                        <a:rPr lang="tr-TR" dirty="0" smtClean="0"/>
                        <a:t>Not Aralığı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Harf Notu</a:t>
                      </a:r>
                      <a:endParaRPr lang="tr-TR" dirty="0"/>
                    </a:p>
                  </a:txBody>
                  <a:tcPr/>
                </a:tc>
              </a:tr>
              <a:tr h="351097">
                <a:tc>
                  <a:txBody>
                    <a:bodyPr/>
                    <a:lstStyle/>
                    <a:p>
                      <a:r>
                        <a:rPr lang="tr-TR" dirty="0" smtClean="0"/>
                        <a:t>90-100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AA</a:t>
                      </a:r>
                      <a:endParaRPr lang="tr-TR" dirty="0"/>
                    </a:p>
                  </a:txBody>
                  <a:tcPr/>
                </a:tc>
              </a:tr>
              <a:tr h="351097">
                <a:tc>
                  <a:txBody>
                    <a:bodyPr/>
                    <a:lstStyle/>
                    <a:p>
                      <a:r>
                        <a:rPr lang="tr-TR" dirty="0" smtClean="0"/>
                        <a:t>80-89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AB</a:t>
                      </a:r>
                      <a:endParaRPr lang="tr-TR" dirty="0"/>
                    </a:p>
                  </a:txBody>
                  <a:tcPr/>
                </a:tc>
              </a:tr>
              <a:tr h="351097">
                <a:tc>
                  <a:txBody>
                    <a:bodyPr/>
                    <a:lstStyle/>
                    <a:p>
                      <a:r>
                        <a:rPr lang="tr-TR" dirty="0" smtClean="0"/>
                        <a:t>70-79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BB</a:t>
                      </a:r>
                      <a:endParaRPr lang="tr-TR" dirty="0"/>
                    </a:p>
                  </a:txBody>
                  <a:tcPr/>
                </a:tc>
              </a:tr>
              <a:tr h="351097">
                <a:tc>
                  <a:txBody>
                    <a:bodyPr/>
                    <a:lstStyle/>
                    <a:p>
                      <a:r>
                        <a:rPr lang="tr-TR" dirty="0" smtClean="0"/>
                        <a:t>60-69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BC</a:t>
                      </a:r>
                      <a:endParaRPr lang="tr-TR" dirty="0"/>
                    </a:p>
                  </a:txBody>
                  <a:tcPr/>
                </a:tc>
              </a:tr>
              <a:tr h="351097">
                <a:tc>
                  <a:txBody>
                    <a:bodyPr/>
                    <a:lstStyle/>
                    <a:p>
                      <a:r>
                        <a:rPr lang="tr-TR" dirty="0" smtClean="0"/>
                        <a:t>50-59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CC</a:t>
                      </a:r>
                      <a:endParaRPr lang="tr-TR" dirty="0"/>
                    </a:p>
                  </a:txBody>
                  <a:tcPr/>
                </a:tc>
              </a:tr>
              <a:tr h="351097">
                <a:tc>
                  <a:txBody>
                    <a:bodyPr/>
                    <a:lstStyle/>
                    <a:p>
                      <a:r>
                        <a:rPr lang="tr-TR" dirty="0" smtClean="0"/>
                        <a:t>0-49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Kaldı!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A04EA-D39C-4267-990C-93DCF72B1E1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en-US" dirty="0" smtClean="0"/>
              <a:t>C</a:t>
            </a:r>
            <a:r>
              <a:rPr lang="tr-TR" dirty="0" smtClean="0"/>
              <a:t>#</a:t>
            </a:r>
            <a:r>
              <a:rPr lang="en-US" dirty="0" smtClean="0"/>
              <a:t> Program </a:t>
            </a:r>
            <a:r>
              <a:rPr lang="tr-TR" dirty="0" smtClean="0"/>
              <a:t>Yapısı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009650"/>
            <a:ext cx="8475662" cy="5429250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System;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400" dirty="0" smtClean="0">
                <a:solidFill>
                  <a:srgbClr val="008000"/>
                </a:solidFill>
                <a:latin typeface="Consolas"/>
                <a:ea typeface="Calibri"/>
              </a:rPr>
              <a:t>/* program alan adı olmak zorunda değil*/</a:t>
            </a:r>
            <a:endParaRPr lang="en-US" sz="2400" dirty="0" smtClean="0">
              <a:solidFill>
                <a:srgbClr val="008000"/>
              </a:solidFill>
              <a:latin typeface="Consolas"/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err="1" smtClean="0">
                <a:latin typeface="Consolas"/>
                <a:ea typeface="Calibri"/>
                <a:cs typeface="Times New Roman"/>
              </a:rPr>
              <a:t>ilk_program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sz="2400" dirty="0" smtClean="0">
                <a:solidFill>
                  <a:srgbClr val="008000"/>
                </a:solidFill>
                <a:latin typeface="Consolas"/>
                <a:ea typeface="Calibri"/>
              </a:rPr>
              <a:t>// program sınıfı olmak zorunda</a:t>
            </a:r>
            <a:endParaRPr lang="en-US" sz="2400" dirty="0" smtClean="0">
              <a:solidFill>
                <a:srgbClr val="008000"/>
              </a:solidFill>
              <a:latin typeface="Consolas"/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4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tr-TR" sz="2400" dirty="0" err="1" smtClean="0">
                <a:solidFill>
                  <a:srgbClr val="008000"/>
                </a:solidFill>
                <a:latin typeface="Consolas"/>
                <a:ea typeface="Calibri"/>
              </a:rPr>
              <a:t>Main</a:t>
            </a:r>
            <a:r>
              <a:rPr lang="tr-TR" sz="2400" dirty="0" smtClean="0">
                <a:solidFill>
                  <a:srgbClr val="008000"/>
                </a:solidFill>
                <a:latin typeface="Consolas"/>
                <a:ea typeface="Calibri"/>
              </a:rPr>
              <a:t> olmak zorunda </a:t>
            </a:r>
            <a:r>
              <a:rPr lang="en-US" sz="2400" dirty="0" smtClean="0">
                <a:solidFill>
                  <a:srgbClr val="008000"/>
                </a:solidFill>
                <a:latin typeface="Consolas"/>
                <a:ea typeface="Calibri"/>
              </a:rPr>
              <a:t>*/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4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/*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Değişkenler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programda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kullanılacak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verileri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tutar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. */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Değişken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Tanımlama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endParaRPr lang="en-US" dirty="0" smtClean="0">
              <a:latin typeface="Consolas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/* Program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basamakları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: I/O, 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hesaplamalar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 (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ea typeface="Calibri"/>
              </a:rPr>
              <a:t>ifadeler</a:t>
            </a:r>
            <a:r>
              <a:rPr lang="en-US" dirty="0" smtClean="0">
                <a:solidFill>
                  <a:srgbClr val="008000"/>
                </a:solidFill>
                <a:latin typeface="Consolas"/>
                <a:ea typeface="Calibri"/>
              </a:rPr>
              <a:t>) */ 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fade1;   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fade2;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 …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endParaRPr lang="en-US" dirty="0" smtClean="0">
              <a:latin typeface="Consolas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i</a:t>
            </a:r>
            <a:r>
              <a:rPr lang="en-US" dirty="0" err="1" smtClean="0">
                <a:latin typeface="Consolas"/>
                <a:ea typeface="Calibri"/>
                <a:cs typeface="Times New Roman"/>
              </a:rPr>
              <a:t>fadeN</a:t>
            </a:r>
            <a:r>
              <a:rPr lang="en-US" dirty="0" smtClean="0">
                <a:latin typeface="Consolas"/>
                <a:ea typeface="Calibri"/>
                <a:cs typeface="Times New Roman"/>
              </a:rPr>
              <a:t>; </a:t>
            </a:r>
            <a:endParaRPr lang="tr-TR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2400" dirty="0" smtClean="0"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  }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  }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latin typeface="Consolas"/>
                <a:ea typeface="Calibri"/>
                <a:cs typeface="Times New Roman"/>
              </a:rPr>
              <a:t>} </a:t>
            </a:r>
            <a:endParaRPr lang="tr-TR" sz="2400" dirty="0" smtClean="0">
              <a:latin typeface="Consolas"/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F1DDB3-E6F9-428F-9EE0-A5A32C362FA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134938"/>
            <a:ext cx="8191500" cy="6731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Program</a:t>
            </a:r>
            <a:r>
              <a:rPr lang="tr-TR" dirty="0" smtClean="0"/>
              <a:t>ı</a:t>
            </a:r>
            <a:endParaRPr lang="en-US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97215" y="1920875"/>
            <a:ext cx="5417390" cy="4627563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System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tr-TR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inch’i</a:t>
            </a:r>
            <a:r>
              <a:rPr lang="tr-TR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santimetreye dönüştürme */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Main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()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{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santimetre;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gir: 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Parse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());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santimetre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2.54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</a:t>
            </a:r>
            <a:r>
              <a:rPr lang="tr-TR" sz="14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inch</a:t>
            </a:r>
            <a:r>
              <a:rPr lang="tr-TR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{1} santimetre eder"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, </a:t>
            </a:r>
            <a:br>
              <a:rPr lang="tr-TR" sz="1400" dirty="0" smtClean="0">
                <a:latin typeface="Consolas"/>
                <a:ea typeface="Calibri"/>
                <a:cs typeface="Times New Roman"/>
              </a:rPr>
            </a:b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              </a:t>
            </a:r>
            <a:r>
              <a:rPr lang="tr-TR" sz="1400" dirty="0" err="1" smtClean="0">
                <a:latin typeface="Consolas"/>
                <a:ea typeface="Calibri"/>
                <a:cs typeface="Times New Roman"/>
              </a:rPr>
              <a:t>inch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, santimetre);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}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}</a:t>
            </a:r>
            <a:endParaRPr lang="tr-TR" sz="1800" dirty="0" smtClean="0">
              <a:latin typeface="Calibri"/>
              <a:ea typeface="Calibri"/>
              <a:cs typeface="Times New Roman"/>
            </a:endParaRPr>
          </a:p>
          <a:p>
            <a:pPr marL="533400" indent="-533400">
              <a:lnSpc>
                <a:spcPct val="90000"/>
              </a:lnSpc>
              <a:buNone/>
            </a:pPr>
            <a:endParaRPr lang="en-US" sz="1400" dirty="0" smtClean="0"/>
          </a:p>
        </p:txBody>
      </p:sp>
      <p:grpSp>
        <p:nvGrpSpPr>
          <p:cNvPr id="4102" name="Group 5"/>
          <p:cNvGrpSpPr>
            <a:grpSpLocks/>
          </p:cNvGrpSpPr>
          <p:nvPr/>
        </p:nvGrpSpPr>
        <p:grpSpPr bwMode="auto">
          <a:xfrm>
            <a:off x="177800" y="2743200"/>
            <a:ext cx="3367657" cy="3613150"/>
            <a:chOff x="434" y="1241"/>
            <a:chExt cx="2476" cy="1797"/>
          </a:xfrm>
        </p:grpSpPr>
        <p:sp>
          <p:nvSpPr>
            <p:cNvPr id="4104" name="AutoShape 6"/>
            <p:cNvSpPr>
              <a:spLocks noChangeArrowheads="1"/>
            </p:cNvSpPr>
            <p:nvPr/>
          </p:nvSpPr>
          <p:spPr bwMode="auto">
            <a:xfrm>
              <a:off x="434" y="1539"/>
              <a:ext cx="2476" cy="257"/>
            </a:xfrm>
            <a:prstGeom prst="parallelogram">
              <a:avLst>
                <a:gd name="adj" fmla="val 29572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 err="1">
                  <a:latin typeface="Comic Sans MS" pitchFamily="66" charset="0"/>
                </a:rPr>
                <a:t>Kullanıcıdan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tr-TR" sz="1600" dirty="0" err="1" smtClean="0">
                  <a:latin typeface="Comic Sans MS" pitchFamily="66" charset="0"/>
                </a:rPr>
                <a:t>inch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 err="1">
                  <a:latin typeface="Comic Sans MS" pitchFamily="66" charset="0"/>
                </a:rPr>
                <a:t>girmesini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en-US" sz="1600" dirty="0" err="1">
                  <a:latin typeface="Comic Sans MS" pitchFamily="66" charset="0"/>
                </a:rPr>
                <a:t>iste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4105" name="Line 7"/>
            <p:cNvSpPr>
              <a:spLocks noChangeShapeType="1"/>
            </p:cNvSpPr>
            <p:nvPr/>
          </p:nvSpPr>
          <p:spPr bwMode="auto">
            <a:xfrm>
              <a:off x="1706" y="1800"/>
              <a:ext cx="8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06" name="Rectangle 8"/>
            <p:cNvSpPr>
              <a:spLocks noChangeArrowheads="1"/>
            </p:cNvSpPr>
            <p:nvPr/>
          </p:nvSpPr>
          <p:spPr bwMode="auto">
            <a:xfrm>
              <a:off x="665" y="2023"/>
              <a:ext cx="2184" cy="23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santimetre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</a:t>
              </a:r>
              <a:r>
                <a:rPr lang="tr-TR" sz="1600" dirty="0" err="1" smtClean="0">
                  <a:latin typeface="Comic Sans MS" pitchFamily="66" charset="0"/>
                </a:rPr>
                <a:t>inch</a:t>
              </a:r>
              <a:r>
                <a:rPr lang="tr-TR" sz="1600" dirty="0" smtClean="0">
                  <a:latin typeface="Comic Sans MS" pitchFamily="66" charset="0"/>
                </a:rPr>
                <a:t> * 2.54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4107" name="AutoShape 9"/>
            <p:cNvSpPr>
              <a:spLocks noChangeArrowheads="1"/>
            </p:cNvSpPr>
            <p:nvPr/>
          </p:nvSpPr>
          <p:spPr bwMode="auto">
            <a:xfrm>
              <a:off x="511" y="2480"/>
              <a:ext cx="2146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İnch</a:t>
              </a:r>
              <a:r>
                <a:rPr lang="tr-TR" sz="1600" dirty="0" smtClean="0">
                  <a:latin typeface="Comic Sans MS" pitchFamily="66" charset="0"/>
                </a:rPr>
                <a:t> ve santimetre </a:t>
              </a:r>
              <a:r>
                <a:rPr lang="tr-TR" sz="1600" dirty="0" err="1" smtClean="0">
                  <a:latin typeface="Comic Sans MS" pitchFamily="66" charset="0"/>
                </a:rPr>
                <a:t>yi</a:t>
              </a:r>
              <a:r>
                <a:rPr lang="tr-TR" sz="1600" dirty="0" smtClean="0">
                  <a:latin typeface="Comic Sans MS" pitchFamily="66" charset="0"/>
                </a:rPr>
                <a:t> </a:t>
              </a:r>
            </a:p>
            <a:p>
              <a:pPr algn="ctr"/>
              <a:r>
                <a:rPr lang="tr-TR" sz="1600" dirty="0" smtClean="0">
                  <a:latin typeface="Comic Sans MS" pitchFamily="66" charset="0"/>
                </a:rPr>
                <a:t>ekrana yaz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>
              <a:off x="1732" y="2259"/>
              <a:ext cx="8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87" name="AutoShape 11"/>
            <p:cNvSpPr>
              <a:spLocks noChangeArrowheads="1"/>
            </p:cNvSpPr>
            <p:nvPr/>
          </p:nvSpPr>
          <p:spPr bwMode="auto">
            <a:xfrm>
              <a:off x="1419" y="1241"/>
              <a:ext cx="54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>
              <a:off x="1684" y="1428"/>
              <a:ext cx="8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4189" name="AutoShape 13"/>
            <p:cNvSpPr>
              <a:spLocks noChangeArrowheads="1"/>
            </p:cNvSpPr>
            <p:nvPr/>
          </p:nvSpPr>
          <p:spPr bwMode="auto">
            <a:xfrm>
              <a:off x="1486" y="2856"/>
              <a:ext cx="54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1753" y="2737"/>
              <a:ext cx="8" cy="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103" name="Rectangle 15"/>
          <p:cNvSpPr>
            <a:spLocks noChangeArrowheads="1"/>
          </p:cNvSpPr>
          <p:nvPr/>
        </p:nvSpPr>
        <p:spPr bwMode="auto">
          <a:xfrm>
            <a:off x="331788" y="904875"/>
            <a:ext cx="8609012" cy="89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 smtClean="0">
                <a:latin typeface="Comic Sans MS" pitchFamily="66" charset="0"/>
              </a:rPr>
              <a:t>Program; bitene kadar </a:t>
            </a:r>
            <a:r>
              <a:rPr lang="tr-TR" sz="2400" dirty="0">
                <a:latin typeface="Comic Sans MS" pitchFamily="66" charset="0"/>
              </a:rPr>
              <a:t>adım adım çalışacak ifadelerden </a:t>
            </a:r>
            <a:r>
              <a:rPr lang="tr-TR" sz="2400" dirty="0" smtClean="0">
                <a:latin typeface="Comic Sans MS" pitchFamily="66" charset="0"/>
              </a:rPr>
              <a:t>oluşur</a:t>
            </a:r>
            <a:r>
              <a:rPr lang="tr-TR" sz="2400" dirty="0">
                <a:latin typeface="Comic Sans MS" pitchFamily="66" charset="0"/>
              </a:rPr>
              <a:t>. 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32E77-ECCA-4DA3-9C9D-6AF270F27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1788" y="1187450"/>
            <a:ext cx="8467725" cy="4739525"/>
          </a:xfrm>
        </p:spPr>
        <p:txBody>
          <a:bodyPr/>
          <a:lstStyle/>
          <a:p>
            <a:r>
              <a:rPr lang="tr-TR" sz="3200" dirty="0" smtClean="0"/>
              <a:t>İki farklı seçenekten birinin seçilmesi gereken  durumlarda ne yapmalıyız ?</a:t>
            </a:r>
            <a:endParaRPr lang="en-US" sz="3200" dirty="0" smtClean="0"/>
          </a:p>
          <a:p>
            <a:pPr lvl="1"/>
            <a:r>
              <a:rPr lang="tr-TR" sz="2800" dirty="0" smtClean="0"/>
              <a:t>Bir karşılaştırma yaparsın ve karşılaştırma sonucuna göre iki farklı ifadeden birini çalıştırırsın.</a:t>
            </a:r>
            <a:endParaRPr lang="en-US" sz="2800" dirty="0" smtClean="0"/>
          </a:p>
          <a:p>
            <a:pPr lvl="1"/>
            <a:r>
              <a:rPr lang="tr-TR" sz="2800" dirty="0" smtClean="0"/>
              <a:t>Karşılaştırma, karar verme ile ilgili verdiğimiz örnekleri hatırlayın</a:t>
            </a:r>
            <a:endParaRPr lang="en-US" sz="2800" dirty="0" smtClean="0"/>
          </a:p>
          <a:p>
            <a:pPr lvl="1"/>
            <a:r>
              <a:rPr lang="tr-TR" sz="2800" dirty="0" smtClean="0"/>
              <a:t>İki sayıdan büyük ve küçük olanını nasıl çözdüğümüzü hatırlayalım.</a:t>
            </a:r>
            <a:endParaRPr lang="en-US" sz="2800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327025" y="242888"/>
            <a:ext cx="8507413" cy="698500"/>
          </a:xfrm>
          <a:noFill/>
        </p:spPr>
        <p:txBody>
          <a:bodyPr/>
          <a:lstStyle/>
          <a:p>
            <a:r>
              <a:rPr lang="en-US" smtClean="0"/>
              <a:t>If </a:t>
            </a:r>
            <a:r>
              <a:rPr lang="tr-TR" smtClean="0"/>
              <a:t>yapıları ile programlar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4ECEF4-82C1-4B68-B1F8-A23C6E79D58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6538"/>
            <a:ext cx="8731250" cy="774700"/>
          </a:xfrm>
        </p:spPr>
        <p:txBody>
          <a:bodyPr/>
          <a:lstStyle/>
          <a:p>
            <a:r>
              <a:rPr lang="tr-TR" sz="3600" dirty="0" smtClean="0"/>
              <a:t>2 sayıdan küçük ve büyük olanını bulma</a:t>
            </a:r>
            <a:endParaRPr lang="en-US" sz="3600" dirty="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892675" y="1374775"/>
            <a:ext cx="4122738" cy="5241685"/>
            <a:chOff x="3010" y="970"/>
            <a:chExt cx="2597" cy="3122"/>
          </a:xfrm>
        </p:grpSpPr>
        <p:sp>
          <p:nvSpPr>
            <p:cNvPr id="6150" name="AutoShape 3"/>
            <p:cNvSpPr>
              <a:spLocks noChangeArrowheads="1"/>
            </p:cNvSpPr>
            <p:nvPr/>
          </p:nvSpPr>
          <p:spPr bwMode="auto">
            <a:xfrm>
              <a:off x="3101" y="1249"/>
              <a:ext cx="1596" cy="353"/>
            </a:xfrm>
            <a:prstGeom prst="parallelogram">
              <a:avLst>
                <a:gd name="adj" fmla="val 1249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Kullanıcıdan sayı1 ve </a:t>
              </a:r>
              <a:endParaRPr lang="tr-TR" sz="1600">
                <a:latin typeface="Comic Sans MS" pitchFamily="66" charset="0"/>
              </a:endParaRPr>
            </a:p>
            <a:p>
              <a:pPr algn="ctr"/>
              <a:r>
                <a:rPr lang="en-US" sz="1600">
                  <a:latin typeface="Comic Sans MS" pitchFamily="66" charset="0"/>
                </a:rPr>
                <a:t>sayı2 yi girmelerini iste</a:t>
              </a:r>
            </a:p>
          </p:txBody>
        </p:sp>
        <p:sp>
          <p:nvSpPr>
            <p:cNvPr id="6151" name="AutoShape 4"/>
            <p:cNvSpPr>
              <a:spLocks noChangeArrowheads="1"/>
            </p:cNvSpPr>
            <p:nvPr/>
          </p:nvSpPr>
          <p:spPr bwMode="auto">
            <a:xfrm>
              <a:off x="3138" y="3541"/>
              <a:ext cx="1430" cy="281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" sz="1400" dirty="0" smtClean="0">
                  <a:latin typeface="Comic Sans MS" pitchFamily="66" charset="0"/>
                </a:rPr>
                <a:t>küçük ve büyük sayıları </a:t>
              </a:r>
              <a:endParaRPr lang="tr-TR" sz="1400" dirty="0" smtClean="0">
                <a:latin typeface="Comic Sans MS" pitchFamily="66" charset="0"/>
              </a:endParaRPr>
            </a:p>
            <a:p>
              <a:pPr algn="ctr"/>
              <a:r>
                <a:rPr lang="es-ES" sz="1400" dirty="0" smtClean="0">
                  <a:latin typeface="Comic Sans MS" pitchFamily="66" charset="0"/>
                </a:rPr>
                <a:t>ekrana yazdır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6152" name="Line 5"/>
            <p:cNvSpPr>
              <a:spLocks noChangeShapeType="1"/>
            </p:cNvSpPr>
            <p:nvPr/>
          </p:nvSpPr>
          <p:spPr bwMode="auto">
            <a:xfrm>
              <a:off x="3856" y="3048"/>
              <a:ext cx="6" cy="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53" name="AutoShape 6"/>
            <p:cNvSpPr>
              <a:spLocks noChangeArrowheads="1"/>
            </p:cNvSpPr>
            <p:nvPr/>
          </p:nvSpPr>
          <p:spPr bwMode="auto">
            <a:xfrm>
              <a:off x="3010" y="1689"/>
              <a:ext cx="1684" cy="592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sayı</a:t>
              </a:r>
              <a:r>
                <a:rPr lang="en-US" sz="1600">
                  <a:latin typeface="Comic Sans MS" pitchFamily="66" charset="0"/>
                </a:rPr>
                <a:t>1 &lt; </a:t>
              </a:r>
              <a:r>
                <a:rPr lang="tr-TR" sz="1600">
                  <a:latin typeface="Comic Sans MS" pitchFamily="66" charset="0"/>
                </a:rPr>
                <a:t>sayı</a:t>
              </a:r>
              <a:r>
                <a:rPr lang="en-US" sz="1600">
                  <a:latin typeface="Comic Sans MS" pitchFamily="66" charset="0"/>
                </a:rPr>
                <a:t>2 ?</a:t>
              </a:r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4674" y="2372"/>
              <a:ext cx="918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küçük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</a:t>
              </a:r>
              <a:r>
                <a:rPr lang="tr-TR" sz="1600" dirty="0">
                  <a:latin typeface="Comic Sans MS" pitchFamily="66" charset="0"/>
                </a:rPr>
                <a:t>sayı</a:t>
              </a:r>
              <a:r>
                <a:rPr lang="en-US" sz="16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155" name="Line 8"/>
            <p:cNvSpPr>
              <a:spLocks noChangeShapeType="1"/>
            </p:cNvSpPr>
            <p:nvPr/>
          </p:nvSpPr>
          <p:spPr bwMode="auto">
            <a:xfrm>
              <a:off x="4687" y="1988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56" name="Line 9"/>
            <p:cNvSpPr>
              <a:spLocks noChangeShapeType="1"/>
            </p:cNvSpPr>
            <p:nvPr/>
          </p:nvSpPr>
          <p:spPr bwMode="auto">
            <a:xfrm>
              <a:off x="3867" y="3360"/>
              <a:ext cx="13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57" name="Line 10"/>
            <p:cNvSpPr>
              <a:spLocks noChangeShapeType="1"/>
            </p:cNvSpPr>
            <p:nvPr/>
          </p:nvSpPr>
          <p:spPr bwMode="auto">
            <a:xfrm>
              <a:off x="5157" y="1983"/>
              <a:ext cx="1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58" name="Line 11"/>
            <p:cNvSpPr>
              <a:spLocks noChangeShapeType="1"/>
            </p:cNvSpPr>
            <p:nvPr/>
          </p:nvSpPr>
          <p:spPr bwMode="auto">
            <a:xfrm>
              <a:off x="5177" y="2920"/>
              <a:ext cx="6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59" name="Text Box 12"/>
            <p:cNvSpPr txBox="1">
              <a:spLocks noChangeArrowheads="1"/>
            </p:cNvSpPr>
            <p:nvPr/>
          </p:nvSpPr>
          <p:spPr bwMode="auto">
            <a:xfrm>
              <a:off x="4685" y="1809"/>
              <a:ext cx="19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5172" y="2558"/>
              <a:ext cx="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4678" y="2738"/>
              <a:ext cx="929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büyük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</a:t>
              </a:r>
              <a:r>
                <a:rPr lang="tr-TR" sz="1600" dirty="0">
                  <a:latin typeface="Comic Sans MS" pitchFamily="66" charset="0"/>
                </a:rPr>
                <a:t>sayı</a:t>
              </a:r>
              <a:r>
                <a:rPr lang="en-US" sz="1600" dirty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6162" name="Rectangle 15"/>
            <p:cNvSpPr>
              <a:spLocks noChangeArrowheads="1"/>
            </p:cNvSpPr>
            <p:nvPr/>
          </p:nvSpPr>
          <p:spPr bwMode="auto">
            <a:xfrm>
              <a:off x="3367" y="2477"/>
              <a:ext cx="879" cy="18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küçük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</a:t>
              </a:r>
              <a:r>
                <a:rPr lang="tr-TR" sz="1600" dirty="0">
                  <a:latin typeface="Comic Sans MS" pitchFamily="66" charset="0"/>
                </a:rPr>
                <a:t>sayı</a:t>
              </a:r>
              <a:r>
                <a:rPr lang="en-US" sz="1600" dirty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6163" name="Line 16"/>
            <p:cNvSpPr>
              <a:spLocks noChangeShapeType="1"/>
            </p:cNvSpPr>
            <p:nvPr/>
          </p:nvSpPr>
          <p:spPr bwMode="auto">
            <a:xfrm>
              <a:off x="3848" y="2662"/>
              <a:ext cx="1" cy="1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64" name="Rectangle 17"/>
            <p:cNvSpPr>
              <a:spLocks noChangeArrowheads="1"/>
            </p:cNvSpPr>
            <p:nvPr/>
          </p:nvSpPr>
          <p:spPr bwMode="auto">
            <a:xfrm>
              <a:off x="3371" y="2843"/>
              <a:ext cx="923" cy="1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büyük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</a:t>
              </a:r>
              <a:r>
                <a:rPr lang="tr-TR" sz="1600" dirty="0">
                  <a:latin typeface="Comic Sans MS" pitchFamily="66" charset="0"/>
                </a:rPr>
                <a:t>sayı</a:t>
              </a:r>
              <a:r>
                <a:rPr lang="en-US" sz="16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165" name="Line 18"/>
            <p:cNvSpPr>
              <a:spLocks noChangeShapeType="1"/>
            </p:cNvSpPr>
            <p:nvPr/>
          </p:nvSpPr>
          <p:spPr bwMode="auto">
            <a:xfrm>
              <a:off x="3855" y="2288"/>
              <a:ext cx="1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66" name="Text Box 19"/>
            <p:cNvSpPr txBox="1">
              <a:spLocks noChangeArrowheads="1"/>
            </p:cNvSpPr>
            <p:nvPr/>
          </p:nvSpPr>
          <p:spPr bwMode="auto">
            <a:xfrm>
              <a:off x="3642" y="2277"/>
              <a:ext cx="2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396308" name="AutoShape 20"/>
            <p:cNvSpPr>
              <a:spLocks noChangeArrowheads="1"/>
            </p:cNvSpPr>
            <p:nvPr/>
          </p:nvSpPr>
          <p:spPr bwMode="auto">
            <a:xfrm>
              <a:off x="3606" y="970"/>
              <a:ext cx="454" cy="16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168" name="Line 21"/>
            <p:cNvSpPr>
              <a:spLocks noChangeShapeType="1"/>
            </p:cNvSpPr>
            <p:nvPr/>
          </p:nvSpPr>
          <p:spPr bwMode="auto">
            <a:xfrm>
              <a:off x="3831" y="1138"/>
              <a:ext cx="7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6169" name="Line 22"/>
            <p:cNvSpPr>
              <a:spLocks noChangeShapeType="1"/>
            </p:cNvSpPr>
            <p:nvPr/>
          </p:nvSpPr>
          <p:spPr bwMode="auto">
            <a:xfrm>
              <a:off x="3850" y="1592"/>
              <a:ext cx="7" cy="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6311" name="AutoShape 23"/>
            <p:cNvSpPr>
              <a:spLocks noChangeArrowheads="1"/>
            </p:cNvSpPr>
            <p:nvPr/>
          </p:nvSpPr>
          <p:spPr bwMode="auto">
            <a:xfrm>
              <a:off x="3651" y="3928"/>
              <a:ext cx="453" cy="16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171" name="Line 24"/>
            <p:cNvSpPr>
              <a:spLocks noChangeShapeType="1"/>
            </p:cNvSpPr>
            <p:nvPr/>
          </p:nvSpPr>
          <p:spPr bwMode="auto">
            <a:xfrm>
              <a:off x="3870" y="3821"/>
              <a:ext cx="7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9631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190500" y="1673225"/>
            <a:ext cx="4568825" cy="4839718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z="2400" dirty="0" smtClean="0"/>
              <a:t>Kullanıcıdan sayı1 ve sayı2 </a:t>
            </a:r>
            <a:r>
              <a:rPr lang="tr-TR" sz="2400" dirty="0" err="1" smtClean="0"/>
              <a:t>yi</a:t>
            </a:r>
            <a:r>
              <a:rPr lang="tr-TR" sz="2400" dirty="0" smtClean="0"/>
              <a:t> girmelerini iste</a:t>
            </a:r>
            <a:endParaRPr lang="en-US" sz="2400" dirty="0" smtClean="0"/>
          </a:p>
          <a:p>
            <a:pPr marL="533400" indent="-533400">
              <a:buFontTx/>
              <a:buAutoNum type="arabicPeriod"/>
            </a:pPr>
            <a:endParaRPr lang="en-US" sz="2400" dirty="0" smtClean="0">
              <a:solidFill>
                <a:srgbClr val="CC3300"/>
              </a:solidFill>
            </a:endParaRPr>
          </a:p>
          <a:p>
            <a:pPr marL="533400" indent="-533400">
              <a:buFontTx/>
              <a:buAutoNum type="arabicPeriod"/>
            </a:pPr>
            <a:r>
              <a:rPr lang="tr-TR" sz="2400" dirty="0" smtClean="0">
                <a:solidFill>
                  <a:srgbClr val="CC3300"/>
                </a:solidFill>
              </a:rPr>
              <a:t>eğer</a:t>
            </a:r>
            <a:r>
              <a:rPr lang="en-US" sz="2400" dirty="0" smtClean="0"/>
              <a:t> (</a:t>
            </a:r>
            <a:r>
              <a:rPr lang="tr-TR" sz="2400" dirty="0" smtClean="0"/>
              <a:t>sayı</a:t>
            </a:r>
            <a:r>
              <a:rPr lang="en-US" sz="2400" dirty="0" smtClean="0"/>
              <a:t>1 &lt; </a:t>
            </a:r>
            <a:r>
              <a:rPr lang="tr-TR" sz="2400" dirty="0" smtClean="0"/>
              <a:t>sayı</a:t>
            </a:r>
            <a:r>
              <a:rPr lang="en-US" sz="2400" dirty="0" smtClean="0"/>
              <a:t>2)</a:t>
            </a:r>
          </a:p>
          <a:p>
            <a:pPr marL="914400" lvl="1" indent="-457200"/>
            <a:r>
              <a:rPr lang="en-US" sz="2000" dirty="0" smtClean="0"/>
              <a:t>2.1. </a:t>
            </a:r>
            <a:r>
              <a:rPr lang="tr-TR" sz="2000" dirty="0" smtClean="0"/>
              <a:t>küçük</a:t>
            </a:r>
            <a:r>
              <a:rPr lang="en-US" sz="2000" dirty="0" smtClean="0"/>
              <a:t> = </a:t>
            </a:r>
            <a:r>
              <a:rPr lang="tr-TR" sz="2000" dirty="0" smtClean="0"/>
              <a:t>sayı</a:t>
            </a:r>
            <a:r>
              <a:rPr lang="en-US" sz="2000" dirty="0" smtClean="0"/>
              <a:t>1;</a:t>
            </a:r>
          </a:p>
          <a:p>
            <a:pPr marL="914400" lvl="1" indent="-457200"/>
            <a:r>
              <a:rPr lang="en-US" sz="2000" dirty="0" smtClean="0"/>
              <a:t>2.2. </a:t>
            </a:r>
            <a:r>
              <a:rPr lang="tr-TR" sz="2000" dirty="0" smtClean="0"/>
              <a:t>büyük</a:t>
            </a:r>
            <a:r>
              <a:rPr lang="en-US" sz="2000" dirty="0" smtClean="0"/>
              <a:t> = </a:t>
            </a:r>
            <a:r>
              <a:rPr lang="tr-TR" sz="2000" dirty="0" smtClean="0"/>
              <a:t>sayı</a:t>
            </a:r>
            <a:r>
              <a:rPr lang="en-US" sz="2000" dirty="0" smtClean="0"/>
              <a:t>2;</a:t>
            </a:r>
          </a:p>
          <a:p>
            <a:pPr marL="533400" indent="-533400">
              <a:buFontTx/>
              <a:buAutoNum type="arabicPeriod"/>
            </a:pPr>
            <a:r>
              <a:rPr lang="tr-TR" sz="2400" dirty="0" smtClean="0">
                <a:solidFill>
                  <a:srgbClr val="CC3300"/>
                </a:solidFill>
              </a:rPr>
              <a:t>değilse</a:t>
            </a:r>
            <a:r>
              <a:rPr lang="en-US" sz="2400" dirty="0" smtClean="0"/>
              <a:t> </a:t>
            </a:r>
            <a:r>
              <a:rPr lang="en-US" sz="2000" dirty="0" smtClean="0"/>
              <a:t>(</a:t>
            </a:r>
            <a:r>
              <a:rPr lang="tr-TR" sz="2000" dirty="0" smtClean="0"/>
              <a:t>sayı</a:t>
            </a:r>
            <a:r>
              <a:rPr lang="en-US" sz="2000" dirty="0" smtClean="0"/>
              <a:t>1 &gt;= </a:t>
            </a:r>
            <a:r>
              <a:rPr lang="tr-TR" sz="2000" dirty="0" smtClean="0"/>
              <a:t>sayı</a:t>
            </a:r>
            <a:r>
              <a:rPr lang="en-US" sz="2000" dirty="0" smtClean="0"/>
              <a:t>2)</a:t>
            </a:r>
          </a:p>
          <a:p>
            <a:pPr marL="914400" lvl="1" indent="-457200"/>
            <a:r>
              <a:rPr lang="en-US" sz="2000" dirty="0" smtClean="0"/>
              <a:t>3.1. </a:t>
            </a:r>
            <a:r>
              <a:rPr lang="tr-TR" sz="2000" dirty="0" smtClean="0"/>
              <a:t>küçük</a:t>
            </a:r>
            <a:r>
              <a:rPr lang="en-US" sz="2000" dirty="0" smtClean="0"/>
              <a:t> = </a:t>
            </a:r>
            <a:r>
              <a:rPr lang="tr-TR" sz="2000" dirty="0" smtClean="0"/>
              <a:t>sayı</a:t>
            </a:r>
            <a:r>
              <a:rPr lang="en-US" sz="2000" dirty="0" smtClean="0"/>
              <a:t>2;</a:t>
            </a:r>
          </a:p>
          <a:p>
            <a:pPr marL="914400" lvl="1" indent="-457200"/>
            <a:r>
              <a:rPr lang="en-US" sz="2000" dirty="0" smtClean="0"/>
              <a:t>3.2. </a:t>
            </a:r>
            <a:r>
              <a:rPr lang="tr-TR" sz="2000" dirty="0" smtClean="0"/>
              <a:t>büyük</a:t>
            </a:r>
            <a:r>
              <a:rPr lang="en-US" sz="2000" dirty="0" smtClean="0"/>
              <a:t> = </a:t>
            </a:r>
            <a:r>
              <a:rPr lang="tr-TR" sz="2000" dirty="0" smtClean="0"/>
              <a:t>sayı</a:t>
            </a:r>
            <a:r>
              <a:rPr lang="en-US" sz="2000" dirty="0" smtClean="0"/>
              <a:t>1;</a:t>
            </a:r>
          </a:p>
          <a:p>
            <a:pPr marL="914400" lvl="1" indent="-457200"/>
            <a:endParaRPr lang="en-US" sz="2000" dirty="0" smtClean="0"/>
          </a:p>
          <a:p>
            <a:pPr marL="533400" indent="-533400">
              <a:buFontTx/>
              <a:buAutoNum type="arabicPeriod"/>
            </a:pPr>
            <a:r>
              <a:rPr lang="tr-TR" sz="2400" dirty="0" smtClean="0"/>
              <a:t>küçük</a:t>
            </a:r>
            <a:r>
              <a:rPr lang="en-US" sz="2400" dirty="0" smtClean="0"/>
              <a:t> </a:t>
            </a:r>
            <a:r>
              <a:rPr lang="tr-TR" sz="2400" dirty="0" smtClean="0"/>
              <a:t>ve</a:t>
            </a:r>
            <a:r>
              <a:rPr lang="en-US" sz="2400" dirty="0" smtClean="0"/>
              <a:t> </a:t>
            </a:r>
            <a:r>
              <a:rPr lang="tr-TR" sz="2400" dirty="0" smtClean="0"/>
              <a:t>büyük sayıları ekrana yazdır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72AE1A-E0CB-469D-A9AA-E27DFCBAE4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92100"/>
            <a:ext cx="7924800" cy="547688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if-else</a:t>
            </a:r>
            <a:r>
              <a:rPr lang="en-US" smtClean="0"/>
              <a:t> </a:t>
            </a:r>
            <a:r>
              <a:rPr lang="tr-TR" smtClean="0"/>
              <a:t>İfadesi</a:t>
            </a:r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935038"/>
            <a:ext cx="8164512" cy="1344612"/>
          </a:xfrm>
        </p:spPr>
        <p:txBody>
          <a:bodyPr/>
          <a:lstStyle/>
          <a:p>
            <a:r>
              <a:rPr lang="tr-TR" sz="2400" dirty="0" smtClean="0"/>
              <a:t>Bir karşılaştırma yaparak programın iki seçenekten birini çalıştırmasına izin verir.</a:t>
            </a:r>
            <a:endParaRPr lang="en-US" sz="2400" dirty="0" smtClean="0"/>
          </a:p>
          <a:p>
            <a:r>
              <a:rPr lang="tr-TR" sz="2400" dirty="0" smtClean="0"/>
              <a:t>Kullanımı</a:t>
            </a:r>
            <a:r>
              <a:rPr lang="en-US" sz="2400" dirty="0" smtClean="0"/>
              <a:t>: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447800" y="2749550"/>
            <a:ext cx="3054350" cy="14509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900" b="1" dirty="0">
                <a:latin typeface="Courier New" pitchFamily="49" charset="0"/>
              </a:rPr>
              <a:t>if </a:t>
            </a:r>
            <a:r>
              <a:rPr lang="en-US" sz="1900" b="1" dirty="0" smtClean="0">
                <a:latin typeface="Courier New" pitchFamily="49" charset="0"/>
              </a:rPr>
              <a:t>(</a:t>
            </a:r>
            <a:r>
              <a:rPr lang="tr-TR" sz="1900" b="1" dirty="0" smtClean="0">
                <a:latin typeface="Courier New" pitchFamily="49" charset="0"/>
              </a:rPr>
              <a:t>Koşul</a:t>
            </a:r>
            <a:r>
              <a:rPr lang="en-US" sz="1900" b="1" dirty="0" smtClean="0">
                <a:latin typeface="Courier New" pitchFamily="49" charset="0"/>
              </a:rPr>
              <a:t>)</a:t>
            </a:r>
            <a:endParaRPr lang="en-US" sz="1900" b="1" dirty="0">
              <a:latin typeface="Courier New" pitchFamily="49" charset="0"/>
            </a:endParaRPr>
          </a:p>
          <a:p>
            <a:pPr eaLnBrk="1" hangingPunct="1"/>
            <a:r>
              <a:rPr lang="en-US" sz="1900" b="1" dirty="0">
                <a:latin typeface="Courier New" pitchFamily="49" charset="0"/>
              </a:rPr>
              <a:t>	</a:t>
            </a:r>
            <a:r>
              <a:rPr lang="tr-TR" sz="1900" b="1" dirty="0">
                <a:latin typeface="Courier New" pitchFamily="49" charset="0"/>
              </a:rPr>
              <a:t>ifade</a:t>
            </a:r>
            <a:r>
              <a:rPr lang="en-US" sz="1900" b="1" dirty="0">
                <a:latin typeface="Courier New" pitchFamily="49" charset="0"/>
              </a:rPr>
              <a:t>1;</a:t>
            </a:r>
          </a:p>
          <a:p>
            <a:pPr eaLnBrk="1" hangingPunct="1"/>
            <a:r>
              <a:rPr lang="en-US" sz="1900" b="1" dirty="0">
                <a:latin typeface="Courier New" pitchFamily="49" charset="0"/>
              </a:rPr>
              <a:t>[else</a:t>
            </a:r>
          </a:p>
          <a:p>
            <a:pPr eaLnBrk="1" hangingPunct="1"/>
            <a:r>
              <a:rPr lang="en-US" sz="1900" b="1" dirty="0">
                <a:latin typeface="Courier New" pitchFamily="49" charset="0"/>
              </a:rPr>
              <a:t>	</a:t>
            </a:r>
            <a:r>
              <a:rPr lang="tr-TR" sz="1900" b="1" dirty="0">
                <a:latin typeface="Courier New" pitchFamily="49" charset="0"/>
              </a:rPr>
              <a:t>ifade</a:t>
            </a:r>
            <a:r>
              <a:rPr lang="en-US" sz="1900" b="1" dirty="0">
                <a:latin typeface="Courier New" pitchFamily="49" charset="0"/>
              </a:rPr>
              <a:t>2;]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342900" y="4683125"/>
            <a:ext cx="82835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>
                <a:latin typeface="Comic Sans MS" pitchFamily="66" charset="0"/>
              </a:rPr>
              <a:t>Eğer </a:t>
            </a:r>
            <a:r>
              <a:rPr lang="tr-TR" sz="2400" dirty="0" smtClean="0">
                <a:latin typeface="Comic Sans MS" pitchFamily="66" charset="0"/>
              </a:rPr>
              <a:t>koşul </a:t>
            </a:r>
            <a:r>
              <a:rPr lang="tr-TR" sz="2400" dirty="0">
                <a:latin typeface="Comic Sans MS" pitchFamily="66" charset="0"/>
              </a:rPr>
              <a:t>sonucu doğru </a:t>
            </a:r>
            <a:r>
              <a:rPr lang="en-US" sz="2400" dirty="0">
                <a:latin typeface="Comic Sans MS" pitchFamily="66" charset="0"/>
              </a:rPr>
              <a:t>is</a:t>
            </a:r>
            <a:r>
              <a:rPr lang="tr-TR" sz="2400" dirty="0">
                <a:latin typeface="Comic Sans MS" pitchFamily="66" charset="0"/>
              </a:rPr>
              <a:t>e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tr-TR" sz="2400" dirty="0">
                <a:latin typeface="Comic Sans MS" pitchFamily="66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true</a:t>
            </a:r>
            <a:r>
              <a:rPr lang="en-US" sz="2400" dirty="0" smtClean="0">
                <a:latin typeface="Comic Sans MS" pitchFamily="66" charset="0"/>
              </a:rPr>
              <a:t>) </a:t>
            </a:r>
            <a:r>
              <a:rPr lang="tr-TR" sz="2400" dirty="0">
                <a:latin typeface="Comic Sans MS" pitchFamily="66" charset="0"/>
              </a:rPr>
              <a:t>ifade</a:t>
            </a:r>
            <a:r>
              <a:rPr lang="en-US" sz="2400" dirty="0">
                <a:latin typeface="Comic Sans MS" pitchFamily="66" charset="0"/>
              </a:rPr>
              <a:t>1 </a:t>
            </a:r>
            <a:r>
              <a:rPr lang="tr-TR" sz="2400" dirty="0">
                <a:latin typeface="Comic Sans MS" pitchFamily="66" charset="0"/>
              </a:rPr>
              <a:t>çalışacak, değilse ifade2 çalışacak.</a:t>
            </a:r>
            <a:endParaRPr lang="en-US" sz="2400" dirty="0">
              <a:latin typeface="Comic Sans MS" pitchFamily="66" charset="0"/>
            </a:endParaRPr>
          </a:p>
        </p:txBody>
      </p:sp>
      <p:grpSp>
        <p:nvGrpSpPr>
          <p:cNvPr id="7175" name="Group 6"/>
          <p:cNvGrpSpPr>
            <a:grpSpLocks/>
          </p:cNvGrpSpPr>
          <p:nvPr/>
        </p:nvGrpSpPr>
        <p:grpSpPr bwMode="auto">
          <a:xfrm>
            <a:off x="5594350" y="1993900"/>
            <a:ext cx="2690813" cy="2403475"/>
            <a:chOff x="3524" y="1256"/>
            <a:chExt cx="1695" cy="1514"/>
          </a:xfrm>
        </p:grpSpPr>
        <p:sp>
          <p:nvSpPr>
            <p:cNvPr id="7176" name="Line 7"/>
            <p:cNvSpPr>
              <a:spLocks noChangeShapeType="1"/>
            </p:cNvSpPr>
            <p:nvPr/>
          </p:nvSpPr>
          <p:spPr bwMode="auto">
            <a:xfrm>
              <a:off x="3923" y="12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368" name="AutoShape 8"/>
            <p:cNvSpPr>
              <a:spLocks noChangeArrowheads="1"/>
            </p:cNvSpPr>
            <p:nvPr/>
          </p:nvSpPr>
          <p:spPr bwMode="auto">
            <a:xfrm>
              <a:off x="3539" y="1496"/>
              <a:ext cx="768" cy="384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Koşul</a:t>
              </a:r>
              <a:endParaRPr 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4307" y="1544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E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>
              <a:off x="3923" y="1880"/>
              <a:ext cx="8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9371" name="Text Box 11"/>
            <p:cNvSpPr txBox="1">
              <a:spLocks noChangeArrowheads="1"/>
            </p:cNvSpPr>
            <p:nvPr/>
          </p:nvSpPr>
          <p:spPr bwMode="auto">
            <a:xfrm>
              <a:off x="3731" y="1880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H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99372" name="AutoShape 12"/>
            <p:cNvSpPr>
              <a:spLocks noChangeArrowheads="1"/>
            </p:cNvSpPr>
            <p:nvPr/>
          </p:nvSpPr>
          <p:spPr bwMode="auto">
            <a:xfrm>
              <a:off x="4451" y="2185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 1</a:t>
              </a:r>
            </a:p>
          </p:txBody>
        </p:sp>
        <p:sp>
          <p:nvSpPr>
            <p:cNvPr id="399373" name="AutoShape 13"/>
            <p:cNvSpPr>
              <a:spLocks noChangeArrowheads="1"/>
            </p:cNvSpPr>
            <p:nvPr/>
          </p:nvSpPr>
          <p:spPr bwMode="auto">
            <a:xfrm>
              <a:off x="3524" y="2188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 2</a:t>
              </a:r>
            </a:p>
          </p:txBody>
        </p:sp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>
              <a:off x="3939" y="2402"/>
              <a:ext cx="8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4" name="Line 15"/>
            <p:cNvSpPr>
              <a:spLocks noChangeShapeType="1"/>
            </p:cNvSpPr>
            <p:nvPr/>
          </p:nvSpPr>
          <p:spPr bwMode="auto">
            <a:xfrm>
              <a:off x="4795" y="2378"/>
              <a:ext cx="0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5" name="Line 16"/>
            <p:cNvSpPr>
              <a:spLocks noChangeShapeType="1"/>
            </p:cNvSpPr>
            <p:nvPr/>
          </p:nvSpPr>
          <p:spPr bwMode="auto">
            <a:xfrm flipH="1">
              <a:off x="3931" y="2606"/>
              <a:ext cx="85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>
              <a:off x="4779" y="1694"/>
              <a:ext cx="1" cy="4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 flipH="1">
              <a:off x="4312" y="1685"/>
              <a:ext cx="47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F4B7B-738E-4C3A-A1F0-8D47470E274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74638"/>
            <a:ext cx="7810500" cy="56515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if-else</a:t>
            </a:r>
            <a:r>
              <a:rPr lang="en-US" dirty="0" smtClean="0"/>
              <a:t> </a:t>
            </a:r>
            <a:r>
              <a:rPr lang="tr-TR" dirty="0" smtClean="0"/>
              <a:t>Örnekler</a:t>
            </a:r>
            <a:endParaRPr lang="en-US" dirty="0" smtClean="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59972" y="1856622"/>
            <a:ext cx="7380514" cy="3089396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>
                <a:latin typeface="Consolas"/>
                <a:ea typeface="Calibri"/>
                <a:cs typeface="Times New Roman"/>
              </a:rPr>
              <a:t>Write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"Final Notu Giriniz:"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int.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TryParse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(), </a:t>
            </a:r>
            <a:r>
              <a:rPr lang="tr-TR" sz="2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);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50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</a:rPr>
              <a:t>if-else</a:t>
            </a:r>
            <a:r>
              <a:rPr lang="en-US" dirty="0" smtClean="0"/>
              <a:t> </a:t>
            </a:r>
            <a:r>
              <a:rPr lang="tr-TR" dirty="0" smtClean="0"/>
              <a:t>Örnekler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69886-20FF-4879-B37A-CFEB3E92879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09291" y="1328468"/>
            <a:ext cx="7185803" cy="403024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</a:p>
          <a:p>
            <a:pPr>
              <a:spcAft>
                <a:spcPts val="0"/>
              </a:spcAft>
            </a:pP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"Final Notu Giriniz:"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b="1" dirty="0" err="1" smtClean="0"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err="1" smtClean="0"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(), </a:t>
            </a:r>
            <a:r>
              <a:rPr lang="tr-TR" sz="20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 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20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finalNotu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latin typeface="Consolas"/>
                <a:ea typeface="Calibri"/>
                <a:cs typeface="Times New Roman"/>
              </a:rPr>
              <a:t>&gt;=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50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"Geçti"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20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tr-TR" sz="20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b="1" dirty="0" smtClean="0"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"Kaldı!"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6728</TotalTime>
  <Words>1497</Words>
  <Application>Microsoft Office PowerPoint</Application>
  <PresentationFormat>Ekran Gösterisi (4:3)</PresentationFormat>
  <Paragraphs>533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Arial</vt:lpstr>
      <vt:lpstr>Calibri</vt:lpstr>
      <vt:lpstr>Comic Sans MS</vt:lpstr>
      <vt:lpstr>Consolas</vt:lpstr>
      <vt:lpstr>Courier New</vt:lpstr>
      <vt:lpstr>Times New Roman</vt:lpstr>
      <vt:lpstr>Verdana</vt:lpstr>
      <vt:lpstr>Blank Presentation</vt:lpstr>
      <vt:lpstr>PROGRAMLAMA - I</vt:lpstr>
      <vt:lpstr>Bu Günkü Konular</vt:lpstr>
      <vt:lpstr>C# Program Yapısı</vt:lpstr>
      <vt:lpstr>Örnek Programı</vt:lpstr>
      <vt:lpstr>If yapıları ile programlar</vt:lpstr>
      <vt:lpstr>2 sayıdan küçük ve büyük olanını bulma</vt:lpstr>
      <vt:lpstr>if-else İfadesi</vt:lpstr>
      <vt:lpstr>if-else Örnekler</vt:lpstr>
      <vt:lpstr>if-else Örnekler</vt:lpstr>
      <vt:lpstr>Koşulun durumuna göre birden fazla ifade çalıştıracaksak ne yapmalıyız?</vt:lpstr>
      <vt:lpstr>Süslü parantezlerin yeri</vt:lpstr>
      <vt:lpstr>2 tam sayıdan küçük ve büyük olanını bulma</vt:lpstr>
      <vt:lpstr>Programın Çalışması(1)</vt:lpstr>
      <vt:lpstr>Programın Çalışması(2)</vt:lpstr>
      <vt:lpstr>if ifadesinde karşılaştırma işlemleri</vt:lpstr>
      <vt:lpstr>Karşılaştırma operatörleri - Örnek</vt:lpstr>
      <vt:lpstr>Akış diyagramı  3 sayının küçük olanını bulma (1)</vt:lpstr>
      <vt:lpstr>Kod: 3 sayının küçük olanını bulma (1)</vt:lpstr>
      <vt:lpstr>Akış diyagramı  3 sayının küçük olanını bulma(2)</vt:lpstr>
      <vt:lpstr>Kod: 3 sayının küçük olanını bulma (2)</vt:lpstr>
      <vt:lpstr>Mantıksal Operatörler</vt:lpstr>
      <vt:lpstr>Mantıksal Operatörler</vt:lpstr>
      <vt:lpstr>Lojik Operatörler – örnek-1</vt:lpstr>
      <vt:lpstr>Lojik Operatörler – örnek-2</vt:lpstr>
      <vt:lpstr>Lojik Operatörler (3)</vt:lpstr>
      <vt:lpstr>Kademeli if deyimleri</vt:lpstr>
      <vt:lpstr>kademeli if  Yazım Kuralı</vt:lpstr>
      <vt:lpstr>kademeli if  Örneği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995</cp:revision>
  <dcterms:created xsi:type="dcterms:W3CDTF">1999-11-19T17:16:32Z</dcterms:created>
  <dcterms:modified xsi:type="dcterms:W3CDTF">2015-09-30T18:18:15Z</dcterms:modified>
</cp:coreProperties>
</file>