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53" r:id="rId2"/>
    <p:sldId id="417" r:id="rId3"/>
    <p:sldId id="541" r:id="rId4"/>
    <p:sldId id="562" r:id="rId5"/>
    <p:sldId id="542" r:id="rId6"/>
    <p:sldId id="543" r:id="rId7"/>
    <p:sldId id="555" r:id="rId8"/>
    <p:sldId id="544" r:id="rId9"/>
    <p:sldId id="557" r:id="rId10"/>
    <p:sldId id="558" r:id="rId11"/>
    <p:sldId id="559" r:id="rId12"/>
    <p:sldId id="561" r:id="rId13"/>
    <p:sldId id="560" r:id="rId14"/>
    <p:sldId id="556" r:id="rId15"/>
    <p:sldId id="552" r:id="rId16"/>
    <p:sldId id="563" r:id="rId17"/>
    <p:sldId id="564" r:id="rId18"/>
    <p:sldId id="55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FF99"/>
    <a:srgbClr val="FFCC00"/>
    <a:srgbClr val="FFFFCC"/>
    <a:srgbClr val="66CCFF"/>
    <a:srgbClr val="DDDDD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00D5B-D6FA-40F3-A6C6-038DA0381A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8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ABF789-2A9B-40F4-A887-D0803C45D9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73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Asıl alt başlık stilini düzenlemek için tıklatın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61C69-6D49-4D33-8C5A-7F7C3C996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71CB0-CFC7-4E5F-AE09-43EBD025A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38581-989D-4BA6-BE8E-99D900016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32F91-B093-4E1C-A24E-277E7E22A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949325"/>
            <a:ext cx="3810000" cy="2497138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648200" y="3598863"/>
            <a:ext cx="3810000" cy="2497137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68B95-49AC-4257-B1CF-B54874BB72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729F2-945E-4AC7-8B0C-FB77A66E8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572F6-E4EB-486F-9670-5689C6F9B8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F29CF-6F00-4FAD-A3A9-27DD43235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3357D-85DA-4E63-B225-0B842191C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69886-20FF-4879-B37A-CFEB3E9287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CD7B1-6DA1-4116-8826-3C9BE06FA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8D9DB-C80E-4785-8975-C3B4D04DA1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59263-C3D2-4BAD-A3C6-798C5DDF3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B4CF2F-72ED-42FA-B7F2-390F74B1E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491880" y="620688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smtClean="0"/>
              <a:t>PROGRAMLAMA </a:t>
            </a:r>
            <a:r>
              <a:rPr lang="tr-TR" sz="2700" b="1" dirty="0" smtClean="0"/>
              <a:t>- I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645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>
                <a:solidFill>
                  <a:srgbClr val="3333CC"/>
                </a:solidFill>
              </a:rPr>
              <a:t>Switch ile ilgili bilinmesi gerekenler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1145482"/>
          </a:xfrm>
        </p:spPr>
        <p:txBody>
          <a:bodyPr/>
          <a:lstStyle/>
          <a:p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tr-TR" dirty="0"/>
              <a:t> ifadesinde aynı </a:t>
            </a:r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tr-TR" dirty="0"/>
              <a:t> tekrardan yazılamaz.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6048" y="2118273"/>
            <a:ext cx="5785658" cy="3600986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1900" dirty="0" err="1">
                <a:solidFill>
                  <a:srgbClr val="0000FF"/>
                </a:solidFill>
                <a:latin typeface="Consolas"/>
              </a:rPr>
              <a:t>switch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(not</a:t>
            </a:r>
            <a:r>
              <a:rPr lang="tr-TR" sz="19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9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tr-TR" sz="1900" dirty="0">
              <a:solidFill>
                <a:prstClr val="black"/>
              </a:solidFill>
              <a:latin typeface="Consolas"/>
            </a:endParaRP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 5: </a:t>
            </a:r>
            <a:r>
              <a:rPr lang="tr-TR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>
                <a:solidFill>
                  <a:srgbClr val="A31515"/>
                </a:solidFill>
                <a:latin typeface="Consolas"/>
              </a:rPr>
              <a:t>"Mükemmel"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900" dirty="0" smtClean="0">
                <a:solidFill>
                  <a:prstClr val="black"/>
                </a:solidFill>
                <a:latin typeface="Consolas"/>
              </a:rPr>
              <a:t>5: </a:t>
            </a:r>
            <a:r>
              <a:rPr lang="tr-TR" sz="19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 smtClean="0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 smtClean="0">
                <a:solidFill>
                  <a:srgbClr val="A31515"/>
                </a:solidFill>
                <a:latin typeface="Consolas"/>
              </a:rPr>
              <a:t>"Harika"</a:t>
            </a:r>
            <a:r>
              <a:rPr lang="tr-TR" sz="19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tr-TR" sz="1900" dirty="0">
              <a:solidFill>
                <a:prstClr val="black"/>
              </a:solidFill>
              <a:latin typeface="Consolas"/>
            </a:endParaRP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endParaRPr lang="tr-TR" sz="1900" dirty="0">
              <a:solidFill>
                <a:prstClr val="black"/>
              </a:solidFill>
              <a:latin typeface="Consolas"/>
            </a:endParaRP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900" dirty="0" smtClean="0">
                <a:solidFill>
                  <a:prstClr val="black"/>
                </a:solidFill>
                <a:latin typeface="Consolas"/>
              </a:rPr>
              <a:t>	 </a:t>
            </a:r>
            <a:r>
              <a:rPr lang="tr-TR" sz="1900" dirty="0" smtClean="0">
                <a:solidFill>
                  <a:srgbClr val="0000FF"/>
                </a:solidFill>
                <a:latin typeface="Consolas"/>
              </a:rPr>
              <a:t>...</a:t>
            </a:r>
          </a:p>
          <a:p>
            <a:endParaRPr lang="tr-TR" sz="1900" dirty="0">
              <a:solidFill>
                <a:prstClr val="black"/>
              </a:solidFill>
              <a:latin typeface="Consolas"/>
            </a:endParaRP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default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tr-TR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>
                <a:solidFill>
                  <a:srgbClr val="A31515"/>
                </a:solidFill>
                <a:latin typeface="Consolas"/>
              </a:rPr>
              <a:t>"geçersiz not"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Sağ Ok 6"/>
          <p:cNvSpPr/>
          <p:nvPr/>
        </p:nvSpPr>
        <p:spPr bwMode="auto">
          <a:xfrm>
            <a:off x="224443" y="3423457"/>
            <a:ext cx="656705" cy="174567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Sağ Ok 7"/>
          <p:cNvSpPr/>
          <p:nvPr/>
        </p:nvSpPr>
        <p:spPr bwMode="auto">
          <a:xfrm>
            <a:off x="224442" y="2836024"/>
            <a:ext cx="656705" cy="174567"/>
          </a:xfrm>
          <a:prstGeom prst="rightArrow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Dikdörtgen 8"/>
          <p:cNvSpPr/>
          <p:nvPr/>
        </p:nvSpPr>
        <p:spPr bwMode="auto">
          <a:xfrm>
            <a:off x="914399" y="3316778"/>
            <a:ext cx="4505499" cy="60198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6542117" y="313211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latin typeface="+mj-lt"/>
              </a:rPr>
              <a:t>case</a:t>
            </a:r>
            <a:r>
              <a:rPr lang="tr-TR" dirty="0" smtClean="0">
                <a:latin typeface="+mj-lt"/>
              </a:rPr>
              <a:t> tekrarlayamaz!</a:t>
            </a:r>
            <a:endParaRPr lang="tr-TR" dirty="0">
              <a:latin typeface="+mj-lt"/>
            </a:endParaRPr>
          </a:p>
        </p:txBody>
      </p:sp>
      <p:cxnSp>
        <p:nvCxnSpPr>
          <p:cNvPr id="12" name="Düz Ok Bağlayıcısı 11"/>
          <p:cNvCxnSpPr>
            <a:endCxn id="10" idx="1"/>
          </p:cNvCxnSpPr>
          <p:nvPr/>
        </p:nvCxnSpPr>
        <p:spPr bwMode="auto">
          <a:xfrm flipV="1">
            <a:off x="5261956" y="3316778"/>
            <a:ext cx="1280161" cy="281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0847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>
                <a:solidFill>
                  <a:srgbClr val="3333CC"/>
                </a:solidFill>
              </a:rPr>
              <a:t>Switch ile ilgili bilinmesi gerekenler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1419802"/>
          </a:xfrm>
        </p:spPr>
        <p:txBody>
          <a:bodyPr/>
          <a:lstStyle/>
          <a:p>
            <a:r>
              <a:rPr lang="tr-TR" b="1" dirty="0" err="1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tr-TR" dirty="0" smtClean="0"/>
              <a:t> </a:t>
            </a:r>
            <a:r>
              <a:rPr lang="tr-TR" dirty="0"/>
              <a:t>ifadesindeki değer herhangi bir </a:t>
            </a:r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tr-TR" dirty="0"/>
              <a:t> ifadesinde yoksa </a:t>
            </a:r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tr-TR" dirty="0"/>
              <a:t> kısmı çalışacaktır.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71106" y="2511753"/>
            <a:ext cx="5087389" cy="3877985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/>
              </a:rPr>
              <a:t>switch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(not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5: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"Mükemmel"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4: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"iyi"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3: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"geçer"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16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2: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"zayıf"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1: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"kalır"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default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"geçersiz not"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Dikdörtgen 5"/>
          <p:cNvSpPr/>
          <p:nvPr/>
        </p:nvSpPr>
        <p:spPr bwMode="auto">
          <a:xfrm>
            <a:off x="1787235" y="5461461"/>
            <a:ext cx="4596940" cy="5320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Bulut 6"/>
          <p:cNvSpPr/>
          <p:nvPr/>
        </p:nvSpPr>
        <p:spPr bwMode="auto">
          <a:xfrm>
            <a:off x="3332327" y="2044173"/>
            <a:ext cx="1073418" cy="701854"/>
          </a:xfrm>
          <a:prstGeom prst="cloud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 : 8</a:t>
            </a:r>
          </a:p>
        </p:txBody>
      </p:sp>
      <p:cxnSp>
        <p:nvCxnSpPr>
          <p:cNvPr id="8" name="Düz Ok Bağlayıcısı 7"/>
          <p:cNvCxnSpPr/>
          <p:nvPr/>
        </p:nvCxnSpPr>
        <p:spPr bwMode="auto">
          <a:xfrm flipV="1">
            <a:off x="2693786" y="2395100"/>
            <a:ext cx="638541" cy="226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6714067" y="2589722"/>
            <a:ext cx="2080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+mj-lt"/>
              </a:rPr>
              <a:t>Eğer not 1,2,3,4,5 haricinde bir değer olursa  </a:t>
            </a:r>
            <a:r>
              <a:rPr lang="tr-TR" sz="2400" dirty="0" err="1" smtClean="0">
                <a:latin typeface="+mj-lt"/>
              </a:rPr>
              <a:t>default</a:t>
            </a:r>
            <a:r>
              <a:rPr lang="tr-TR" sz="2400" dirty="0" smtClean="0">
                <a:latin typeface="+mj-lt"/>
              </a:rPr>
              <a:t> kısmı çalışacaktır.</a:t>
            </a:r>
            <a:endParaRPr lang="tr-T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611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>
                <a:solidFill>
                  <a:srgbClr val="3333CC"/>
                </a:solidFill>
              </a:rPr>
              <a:t>Switch ile ilgili bilinmesi gerekenler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5826" y="949326"/>
            <a:ext cx="7992374" cy="1743998"/>
          </a:xfrm>
        </p:spPr>
        <p:txBody>
          <a:bodyPr/>
          <a:lstStyle/>
          <a:p>
            <a:r>
              <a:rPr lang="tr-TR" sz="2400" dirty="0" smtClean="0"/>
              <a:t>Switch ifadesi; sonucu hesaplanabilir bir ifade olabilir, </a:t>
            </a:r>
          </a:p>
          <a:p>
            <a:r>
              <a:rPr lang="tr-TR" sz="2400" dirty="0" smtClean="0"/>
              <a:t>Fakat her </a:t>
            </a:r>
            <a:r>
              <a:rPr lang="tr-TR" sz="2400" dirty="0"/>
              <a:t>bir </a:t>
            </a:r>
            <a:r>
              <a:rPr lang="tr-TR" sz="2400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tr-TR" sz="2400" dirty="0"/>
              <a:t> ifadesi kesinlikle </a:t>
            </a:r>
            <a:r>
              <a:rPr lang="tr-TR" sz="2400" dirty="0" smtClean="0"/>
              <a:t>sabit değer veya sabitlerden oluşmuş bir ifade olmak </a:t>
            </a:r>
            <a:r>
              <a:rPr lang="tr-TR" sz="2400" dirty="0"/>
              <a:t>zorundadır</a:t>
            </a:r>
            <a:r>
              <a:rPr lang="tr-TR" sz="2400" dirty="0" smtClean="0"/>
              <a:t>.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698264" y="3139191"/>
            <a:ext cx="7739151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/>
              </a:rPr>
              <a:t>switch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(sayı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%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3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0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"sayı 3n şeklinde ifade edilebilir"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1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"sayı 3n+1 şeklinde ifade edilebilir."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2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"sayı 3n+2 şeklinde ifade edilebilir."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tr-TR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163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>
                <a:solidFill>
                  <a:srgbClr val="3333CC"/>
                </a:solidFill>
              </a:rPr>
              <a:t>Switch ile ilgili bilinmesi gerekenler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tr-TR" dirty="0"/>
              <a:t> ifadeleri gruplandırılabilir.</a:t>
            </a:r>
          </a:p>
          <a:p>
            <a:r>
              <a:rPr lang="tr-TR" dirty="0" smtClean="0"/>
              <a:t>Her </a:t>
            </a:r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tr-TR" dirty="0"/>
              <a:t> kısmından sonra </a:t>
            </a:r>
            <a:r>
              <a:rPr lang="tr-TR" dirty="0" smtClean="0"/>
              <a:t>veya grubundan sonra kesinlikle </a:t>
            </a:r>
            <a:r>
              <a:rPr lang="tr-TR" b="1" dirty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tr-TR" dirty="0"/>
              <a:t> komutu kullanılmak zorundadır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>
                <a:latin typeface="Consolas" pitchFamily="49" charset="0"/>
                <a:cs typeface="Consolas" pitchFamily="49" charset="0"/>
              </a:rPr>
              <a:t>switch-case</a:t>
            </a:r>
            <a:r>
              <a:rPr lang="tr-TR" dirty="0" smtClean="0"/>
              <a:t> örnek-1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Dikdörtgen 7"/>
          <p:cNvSpPr/>
          <p:nvPr/>
        </p:nvSpPr>
        <p:spPr>
          <a:xfrm>
            <a:off x="1271849" y="778945"/>
            <a:ext cx="6774872" cy="60219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switch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(rakam)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{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0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: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>
                <a:latin typeface="Consolas"/>
                <a:ea typeface="Calibri"/>
                <a:cs typeface="Times New Roman"/>
              </a:rPr>
              <a:t>WriteLine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"0'ın ne değeri var ki:)"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2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: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6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: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8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: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>
                <a:latin typeface="Consolas"/>
                <a:ea typeface="Calibri"/>
                <a:cs typeface="Times New Roman"/>
              </a:rPr>
              <a:t>WriteLine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"Bu bir çift sayı"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1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: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4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: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9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: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>
                <a:latin typeface="Consolas"/>
                <a:ea typeface="Calibri"/>
                <a:cs typeface="Times New Roman"/>
              </a:rPr>
              <a:t>WriteLine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"Bu başka bir sayının karesi"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3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: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5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: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     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4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7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:</a:t>
            </a:r>
            <a:endParaRPr lang="tr-TR" sz="14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 smtClean="0"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>
                <a:latin typeface="Consolas"/>
                <a:ea typeface="Calibri"/>
                <a:cs typeface="Times New Roman"/>
              </a:rPr>
              <a:t>WriteLine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"Bu bir asal sayı."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</a:t>
            </a:r>
            <a:r>
              <a:rPr lang="tr-TR" sz="1400" dirty="0" smtClean="0">
                <a:latin typeface="Consolas"/>
                <a:ea typeface="Calibri"/>
                <a:cs typeface="Times New Roman"/>
              </a:rPr>
              <a:t>     </a:t>
            </a:r>
            <a:r>
              <a:rPr lang="tr-TR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: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1400" b="1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400" dirty="0" err="1">
                <a:latin typeface="Consolas"/>
                <a:ea typeface="Calibri"/>
                <a:cs typeface="Times New Roman"/>
              </a:rPr>
              <a:t>WriteLine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"Sadece rakam girilebilir!"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);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        </a:t>
            </a:r>
            <a:r>
              <a:rPr lang="tr-TR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tr-TR" sz="1400" dirty="0">
                <a:latin typeface="Consolas"/>
                <a:ea typeface="Calibri"/>
                <a:cs typeface="Times New Roman"/>
              </a:rPr>
              <a:t>;</a:t>
            </a:r>
            <a:endParaRPr lang="tr-TR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400" dirty="0">
                <a:latin typeface="Consolas"/>
                <a:ea typeface="Calibri"/>
                <a:cs typeface="Times New Roman"/>
              </a:rPr>
              <a:t>    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9771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B3B44-7F80-4A27-9714-32FD5437306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292100"/>
            <a:ext cx="7912100" cy="700088"/>
          </a:xfrm>
        </p:spPr>
        <p:txBody>
          <a:bodyPr/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switch</a:t>
            </a:r>
            <a:r>
              <a:rPr lang="en-US" dirty="0" smtClean="0"/>
              <a:t> </a:t>
            </a:r>
            <a:r>
              <a:rPr lang="tr-TR" dirty="0" smtClean="0"/>
              <a:t>– örnek-2</a:t>
            </a:r>
            <a:endParaRPr lang="en-US" dirty="0" smtClean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828136" y="931646"/>
            <a:ext cx="7233684" cy="56527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islem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deger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…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12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switch</a:t>
            </a:r>
            <a:r>
              <a:rPr lang="tr-TR" sz="12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1200" dirty="0" err="1">
                <a:latin typeface="Consolas"/>
                <a:ea typeface="Calibri"/>
                <a:cs typeface="Times New Roman"/>
              </a:rPr>
              <a:t>islem</a:t>
            </a:r>
            <a:r>
              <a:rPr lang="tr-TR" sz="1200" dirty="0">
                <a:latin typeface="Consolas"/>
                <a:ea typeface="Calibri"/>
                <a:cs typeface="Times New Roman"/>
              </a:rPr>
              <a:t>) 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{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</a:t>
            </a:r>
            <a:r>
              <a:rPr lang="tr-TR" sz="12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'+'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: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+=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deger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</a:t>
            </a:r>
            <a:r>
              <a:rPr lang="tr-TR" sz="12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'-'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: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-=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deger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</a:t>
            </a:r>
            <a:r>
              <a:rPr lang="tr-TR" sz="12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'*'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: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*=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deger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</a:t>
            </a:r>
            <a:r>
              <a:rPr lang="tr-TR" sz="12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case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'/'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: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tr-TR" sz="12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deger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0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) {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     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Console</a:t>
            </a: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Error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: sıfıra bölme hatası "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     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Console</a:t>
            </a: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       işlem iptal edildi  "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}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    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sonuc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/=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deger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          </a:t>
            </a: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  </a:t>
            </a:r>
            <a:r>
              <a:rPr lang="tr-TR" sz="12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: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Console</a:t>
            </a:r>
            <a:r>
              <a:rPr lang="tr-TR" sz="1200" b="1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sz="1200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"Geçersiz işlem!"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	</a:t>
            </a:r>
            <a:r>
              <a:rPr lang="tr-TR" sz="1200" b="1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break</a:t>
            </a:r>
            <a:r>
              <a:rPr lang="tr-TR" sz="1200" dirty="0" smtClean="0">
                <a:latin typeface="Consolas"/>
                <a:ea typeface="Calibri"/>
                <a:cs typeface="Times New Roman"/>
              </a:rPr>
              <a:t>;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>
              <a:lnSpc>
                <a:spcPct val="115000"/>
              </a:lnSpc>
              <a:spcAft>
                <a:spcPts val="0"/>
              </a:spcAft>
            </a:pPr>
            <a:r>
              <a:rPr lang="tr-TR" sz="1200" dirty="0" smtClean="0">
                <a:latin typeface="Consolas"/>
                <a:ea typeface="Calibri"/>
                <a:cs typeface="Times New Roman"/>
              </a:rPr>
              <a:t>} 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tr-TR" sz="12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end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-</a:t>
            </a:r>
            <a:r>
              <a:rPr lang="tr-TR" sz="12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switch</a:t>
            </a:r>
            <a:r>
              <a:rPr lang="tr-TR" sz="12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tr-TR" sz="800" dirty="0" smtClean="0">
              <a:latin typeface="Calibri"/>
              <a:ea typeface="Calibri"/>
              <a:cs typeface="Times New Roman"/>
            </a:endParaRPr>
          </a:p>
          <a:p>
            <a:pPr algn="l" eaLnBrk="1" hangingPunct="1"/>
            <a:endParaRPr lang="en-US" sz="1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>
                <a:solidFill>
                  <a:srgbClr val="3333CC"/>
                </a:solidFill>
              </a:rPr>
              <a:t>Switch ile ilgili bilinmesi gerekenler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5"/>
            <a:ext cx="7772400" cy="1453053"/>
          </a:xfrm>
        </p:spPr>
        <p:txBody>
          <a:bodyPr/>
          <a:lstStyle/>
          <a:p>
            <a:r>
              <a:rPr lang="tr-TR" dirty="0" smtClean="0">
                <a:latin typeface="+mj-lt"/>
                <a:cs typeface="Consolas" pitchFamily="49" charset="0"/>
              </a:rPr>
              <a:t>Eğer bir </a:t>
            </a:r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tr-TR" dirty="0" smtClean="0">
                <a:latin typeface="+mj-lt"/>
                <a:cs typeface="Consolas" pitchFamily="49" charset="0"/>
              </a:rPr>
              <a:t> ifadesinden başka bir </a:t>
            </a:r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tr-TR" dirty="0" smtClean="0">
                <a:latin typeface="+mj-lt"/>
                <a:cs typeface="Consolas" pitchFamily="49" charset="0"/>
              </a:rPr>
              <a:t> ifadesine gitmek istiyorsak </a:t>
            </a:r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goto</a:t>
            </a:r>
            <a:r>
              <a:rPr lang="tr-TR" dirty="0" smtClean="0">
                <a:latin typeface="+mj-lt"/>
                <a:cs typeface="Consolas" pitchFamily="49" charset="0"/>
              </a:rPr>
              <a:t> anahtar sözcüğünü kullanabiliriz.</a:t>
            </a:r>
            <a:endParaRPr lang="tr-TR" dirty="0" smtClean="0">
              <a:latin typeface="+mj-lt"/>
            </a:endParaRPr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548638" y="2458271"/>
            <a:ext cx="5860473" cy="40318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a ;</a:t>
            </a:r>
          </a:p>
          <a:p>
            <a:r>
              <a:rPr lang="tr-TR" sz="1600" b="1" dirty="0">
                <a:solidFill>
                  <a:srgbClr val="0000FF"/>
                </a:solidFill>
                <a:latin typeface="Consolas"/>
              </a:rPr>
              <a:t>...</a:t>
            </a:r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 err="1">
                <a:solidFill>
                  <a:srgbClr val="0000FF"/>
                </a:solidFill>
                <a:latin typeface="Consolas"/>
              </a:rPr>
              <a:t>switch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(a)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4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600" dirty="0" err="1">
                <a:solidFill>
                  <a:srgbClr val="A31515"/>
                </a:solidFill>
                <a:latin typeface="Consolas"/>
              </a:rPr>
              <a:t>case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 4'e geldi."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b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(b);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5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"case 5'ten case 4'e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git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goto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4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default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: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tr-TR" sz="1600" dirty="0" err="1">
                <a:solidFill>
                  <a:srgbClr val="A31515"/>
                </a:solidFill>
                <a:latin typeface="Consolas"/>
              </a:rPr>
              <a:t>default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 kısmı"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7" name="Bulut 6"/>
          <p:cNvSpPr/>
          <p:nvPr/>
        </p:nvSpPr>
        <p:spPr bwMode="auto">
          <a:xfrm>
            <a:off x="6497355" y="4172800"/>
            <a:ext cx="1996132" cy="1731874"/>
          </a:xfrm>
          <a:prstGeom prst="cloud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goto</a:t>
            </a: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varken break kullanmaya gerek yoktur.</a:t>
            </a:r>
          </a:p>
        </p:txBody>
      </p:sp>
      <p:cxnSp>
        <p:nvCxnSpPr>
          <p:cNvPr id="8" name="Düz Ok Bağlayıcısı 7"/>
          <p:cNvCxnSpPr/>
          <p:nvPr/>
        </p:nvCxnSpPr>
        <p:spPr bwMode="auto">
          <a:xfrm flipV="1">
            <a:off x="2851265" y="5286895"/>
            <a:ext cx="3652282" cy="8312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54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Switch üzerine notlar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tr-TR" dirty="0"/>
              <a:t> anahtar sözcüğünün yanındaki ifade mutlaka ya sabit ya da sabitlerden oluşan bir ifade olmalıdır.</a:t>
            </a:r>
          </a:p>
          <a:p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tr-TR" b="1" dirty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tr-TR" dirty="0" smtClean="0"/>
              <a:t> kısmı </a:t>
            </a:r>
            <a:r>
              <a:rPr lang="tr-TR" dirty="0" err="1" smtClean="0"/>
              <a:t>case</a:t>
            </a:r>
            <a:r>
              <a:rPr lang="tr-TR" dirty="0" smtClean="0"/>
              <a:t> ifadelerinin arasına veya başa yazılabilir fakat tipik olarak sona yazılır. </a:t>
            </a:r>
          </a:p>
          <a:p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tr-TR" dirty="0" err="1">
                <a:latin typeface="+mj-lt"/>
                <a:cs typeface="Consolas" pitchFamily="49" charset="0"/>
              </a:rPr>
              <a:t>'lerin</a:t>
            </a:r>
            <a:r>
              <a:rPr lang="tr-TR" dirty="0" smtClean="0"/>
              <a:t> </a:t>
            </a:r>
            <a:r>
              <a:rPr lang="tr-TR" dirty="0"/>
              <a:t>sırası önemli değildir.</a:t>
            </a:r>
          </a:p>
          <a:p>
            <a:r>
              <a:rPr lang="tr-TR" dirty="0"/>
              <a:t>Bir </a:t>
            </a:r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tr-TR" dirty="0"/>
              <a:t> bloğunda </a:t>
            </a:r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tr-TR" dirty="0"/>
              <a:t> durumu bulunmak zorunda değildir.</a:t>
            </a:r>
          </a:p>
          <a:p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tr-TR" dirty="0" err="1">
                <a:latin typeface="+mj-lt"/>
                <a:cs typeface="Consolas" pitchFamily="49" charset="0"/>
              </a:rPr>
              <a:t>'in</a:t>
            </a:r>
            <a:r>
              <a:rPr lang="tr-TR" dirty="0"/>
              <a:t> </a:t>
            </a:r>
            <a:r>
              <a:rPr lang="tr-TR" dirty="0" smtClean="0"/>
              <a:t>parantezi </a:t>
            </a:r>
            <a:r>
              <a:rPr lang="tr-TR" dirty="0"/>
              <a:t>içindeki </a:t>
            </a:r>
            <a:r>
              <a:rPr lang="tr-TR" dirty="0" smtClean="0"/>
              <a:t>ifade </a:t>
            </a:r>
            <a:r>
              <a:rPr lang="tr-TR" dirty="0"/>
              <a:t>bir </a:t>
            </a:r>
            <a:r>
              <a:rPr lang="tr-TR" dirty="0" smtClean="0"/>
              <a:t>değişken, </a:t>
            </a:r>
            <a:r>
              <a:rPr lang="tr-TR" dirty="0"/>
              <a:t>bir sabit ya da </a:t>
            </a:r>
            <a:r>
              <a:rPr lang="tr-TR" dirty="0" smtClean="0"/>
              <a:t>bir ifade olabilir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>
                <a:solidFill>
                  <a:prstClr val="black">
                    <a:tint val="75000"/>
                  </a:prstClr>
                </a:solidFill>
              </a:rPr>
              <a:t>Öğr</a:t>
            </a:r>
            <a:r>
              <a:rPr lang="tr-TR" dirty="0" smtClean="0">
                <a:solidFill>
                  <a:prstClr val="black">
                    <a:tint val="75000"/>
                  </a:prstClr>
                </a:solidFill>
              </a:rPr>
              <a:t>. Gör. Bayram AKGÜL</a:t>
            </a:r>
            <a:endParaRPr lang="tr-T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2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F46842-9C0A-4571-8C02-538E8421E35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954088"/>
            <a:ext cx="8507412" cy="5635625"/>
          </a:xfrm>
        </p:spPr>
        <p:txBody>
          <a:bodyPr/>
          <a:lstStyle/>
          <a:p>
            <a:r>
              <a:rPr lang="tr-TR" sz="2400" dirty="0" smtClean="0">
                <a:solidFill>
                  <a:schemeClr val="accent2"/>
                </a:solidFill>
              </a:rPr>
              <a:t>Koşul İfadeleri</a:t>
            </a:r>
          </a:p>
          <a:p>
            <a:pPr lvl="1"/>
            <a:r>
              <a:rPr lang="tr-TR" sz="2000" dirty="0" smtClean="0"/>
              <a:t>Koşullu</a:t>
            </a:r>
            <a:r>
              <a:rPr lang="en-US" sz="2000" dirty="0" smtClean="0"/>
              <a:t> </a:t>
            </a:r>
            <a:r>
              <a:rPr lang="tr-TR" sz="2000" dirty="0" smtClean="0"/>
              <a:t>atama </a:t>
            </a:r>
            <a:r>
              <a:rPr lang="tr-TR" sz="2000" dirty="0"/>
              <a:t>o</a:t>
            </a:r>
            <a:r>
              <a:rPr lang="en-US" sz="2000" dirty="0" err="1" smtClean="0"/>
              <a:t>perat</a:t>
            </a:r>
            <a:r>
              <a:rPr lang="tr-TR" sz="2000" dirty="0" smtClean="0"/>
              <a:t>ö</a:t>
            </a:r>
            <a:r>
              <a:rPr lang="en-US" sz="2000" dirty="0" smtClean="0"/>
              <a:t>r</a:t>
            </a:r>
            <a:r>
              <a:rPr lang="tr-TR" sz="2000" dirty="0" smtClean="0"/>
              <a:t>ü  </a:t>
            </a:r>
            <a:r>
              <a:rPr lang="tr-TR" sz="2000" dirty="0" smtClean="0">
                <a:sym typeface="Wingdings" pitchFamily="2" charset="2"/>
              </a:rPr>
              <a:t> </a:t>
            </a:r>
            <a:r>
              <a:rPr lang="tr-TR" sz="2000" dirty="0" smtClean="0">
                <a:solidFill>
                  <a:schemeClr val="accent2"/>
                </a:solidFill>
              </a:rPr>
              <a:t>? :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tr-TR" sz="2000" dirty="0" smtClean="0">
                <a:solidFill>
                  <a:schemeClr val="accent2"/>
                </a:solidFill>
              </a:rPr>
              <a:t>s</a:t>
            </a:r>
            <a:r>
              <a:rPr lang="en-US" sz="2000" dirty="0" smtClean="0">
                <a:solidFill>
                  <a:schemeClr val="accent2"/>
                </a:solidFill>
              </a:rPr>
              <a:t>witch</a:t>
            </a:r>
            <a:r>
              <a:rPr lang="tr-TR" sz="2000" dirty="0" smtClean="0">
                <a:solidFill>
                  <a:schemeClr val="accent2"/>
                </a:solidFill>
              </a:rPr>
              <a:t>-</a:t>
            </a:r>
            <a:r>
              <a:rPr lang="tr-TR" sz="2000" dirty="0" err="1" smtClean="0">
                <a:solidFill>
                  <a:schemeClr val="accent2"/>
                </a:solidFill>
              </a:rPr>
              <a:t>case</a:t>
            </a:r>
            <a:r>
              <a:rPr lang="en-US" sz="2000" dirty="0" smtClean="0"/>
              <a:t> </a:t>
            </a:r>
            <a:r>
              <a:rPr lang="tr-TR" sz="2000" dirty="0" smtClean="0"/>
              <a:t>ifadesi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tr-TR" smtClean="0"/>
              <a:t>Bu Günkü Konular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53200" y="6181725"/>
            <a:ext cx="1905000" cy="457200"/>
          </a:xfrm>
          <a:noFill/>
        </p:spPr>
        <p:txBody>
          <a:bodyPr/>
          <a:lstStyle/>
          <a:p>
            <a:fld id="{F946C0BE-8584-4969-9B3D-769B14AC27F1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323850"/>
            <a:ext cx="8024812" cy="660400"/>
          </a:xfrm>
        </p:spPr>
        <p:txBody>
          <a:bodyPr/>
          <a:lstStyle/>
          <a:p>
            <a:r>
              <a:rPr lang="tr-TR" dirty="0" smtClean="0"/>
              <a:t>Koşullu atama operatörü</a:t>
            </a:r>
            <a:endParaRPr lang="en-US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184275"/>
            <a:ext cx="8450263" cy="93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dirty="0" smtClean="0"/>
              <a:t>Program yazarken bir çok yerde aşağıdaki kodu bulabilirsiniz</a:t>
            </a:r>
            <a:r>
              <a:rPr lang="en-US" dirty="0" smtClean="0"/>
              <a:t>:</a:t>
            </a:r>
            <a:endParaRPr lang="en-US" sz="3700" b="1" dirty="0" smtClean="0">
              <a:solidFill>
                <a:srgbClr val="0099FF"/>
              </a:solidFill>
              <a:latin typeface="Courier New" pitchFamily="49" charset="0"/>
            </a:endParaRPr>
          </a:p>
        </p:txBody>
      </p:sp>
      <p:sp>
        <p:nvSpPr>
          <p:cNvPr id="29701" name="Text Box 8"/>
          <p:cNvSpPr txBox="1">
            <a:spLocks noChangeArrowheads="1"/>
          </p:cNvSpPr>
          <p:nvPr/>
        </p:nvSpPr>
        <p:spPr bwMode="auto">
          <a:xfrm>
            <a:off x="2466975" y="2247900"/>
            <a:ext cx="3644900" cy="711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/>
            <a:r>
              <a:rPr lang="en-US" sz="2000" dirty="0">
                <a:latin typeface="Comic Sans MS" pitchFamily="66" charset="0"/>
              </a:rPr>
              <a:t>if  </a:t>
            </a:r>
            <a:r>
              <a:rPr lang="en-US" sz="2000" dirty="0" smtClean="0">
                <a:latin typeface="Comic Sans MS" pitchFamily="66" charset="0"/>
              </a:rPr>
              <a:t>(</a:t>
            </a:r>
            <a:r>
              <a:rPr lang="tr-TR" sz="2000" dirty="0" smtClean="0">
                <a:latin typeface="Comic Sans MS" pitchFamily="66" charset="0"/>
              </a:rPr>
              <a:t>koşul</a:t>
            </a:r>
            <a:r>
              <a:rPr lang="en-US" sz="2000" dirty="0" smtClean="0">
                <a:latin typeface="Comic Sans MS" pitchFamily="66" charset="0"/>
              </a:rPr>
              <a:t>) </a:t>
            </a:r>
            <a:r>
              <a:rPr lang="tr-TR" sz="2000" dirty="0" smtClean="0">
                <a:latin typeface="Comic Sans MS" pitchFamily="66" charset="0"/>
              </a:rPr>
              <a:t>ifade</a:t>
            </a:r>
            <a:r>
              <a:rPr lang="en-US" sz="2000" dirty="0" smtClean="0">
                <a:latin typeface="Comic Sans MS" pitchFamily="66" charset="0"/>
              </a:rPr>
              <a:t>1</a:t>
            </a:r>
            <a:r>
              <a:rPr lang="en-US" sz="2000" dirty="0">
                <a:latin typeface="Comic Sans MS" pitchFamily="66" charset="0"/>
              </a:rPr>
              <a:t>;</a:t>
            </a:r>
          </a:p>
          <a:p>
            <a:pPr marL="342900" indent="-342900" eaLnBrk="1" hangingPunct="1"/>
            <a:r>
              <a:rPr lang="en-US" sz="2000" dirty="0">
                <a:latin typeface="Comic Sans MS" pitchFamily="66" charset="0"/>
              </a:rPr>
              <a:t>else          </a:t>
            </a:r>
            <a:r>
              <a:rPr lang="tr-TR" sz="2000" dirty="0" smtClean="0">
                <a:latin typeface="Comic Sans MS" pitchFamily="66" charset="0"/>
              </a:rPr>
              <a:t>ifade</a:t>
            </a:r>
            <a:r>
              <a:rPr lang="en-US" sz="2000" dirty="0" smtClean="0">
                <a:latin typeface="Comic Sans MS" pitchFamily="66" charset="0"/>
              </a:rPr>
              <a:t>2</a:t>
            </a:r>
            <a:r>
              <a:rPr lang="en-US" sz="2000" dirty="0">
                <a:latin typeface="Comic Sans MS" pitchFamily="66" charset="0"/>
              </a:rPr>
              <a:t>;</a:t>
            </a:r>
          </a:p>
        </p:txBody>
      </p:sp>
      <p:sp>
        <p:nvSpPr>
          <p:cNvPr id="384010" name="Rectangle 10"/>
          <p:cNvSpPr>
            <a:spLocks noChangeArrowheads="1"/>
          </p:cNvSpPr>
          <p:nvPr/>
        </p:nvSpPr>
        <p:spPr bwMode="auto">
          <a:xfrm>
            <a:off x="250825" y="3470275"/>
            <a:ext cx="8685213" cy="148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r-TR" sz="2800" dirty="0">
                <a:latin typeface="Comic Sans MS" pitchFamily="66" charset="0"/>
              </a:rPr>
              <a:t>Bu ifadeyi daha kısa yazabilecek bir operatör var</a:t>
            </a:r>
            <a:endParaRPr lang="en-US" sz="2800" dirty="0">
              <a:latin typeface="Comic Sans MS" pitchFamily="66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tr-TR" sz="2400" dirty="0">
                <a:solidFill>
                  <a:srgbClr val="0099FF"/>
                </a:solidFill>
                <a:latin typeface="Comic Sans MS" pitchFamily="66" charset="0"/>
              </a:rPr>
              <a:t>koşul</a:t>
            </a:r>
            <a:r>
              <a:rPr lang="en-US" sz="2400" dirty="0">
                <a:solidFill>
                  <a:srgbClr val="0099FF"/>
                </a:solidFill>
                <a:latin typeface="Comic Sans MS" pitchFamily="66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US" sz="2400" dirty="0">
                <a:solidFill>
                  <a:srgbClr val="0099FF"/>
                </a:solidFill>
                <a:latin typeface="Comic Sans MS" pitchFamily="66" charset="0"/>
              </a:rPr>
              <a:t> </a:t>
            </a:r>
            <a:r>
              <a:rPr lang="tr-TR" sz="2400" dirty="0">
                <a:solidFill>
                  <a:srgbClr val="0099FF"/>
                </a:solidFill>
                <a:latin typeface="Comic Sans MS" pitchFamily="66" charset="0"/>
              </a:rPr>
              <a:t>ifade</a:t>
            </a:r>
            <a:r>
              <a:rPr lang="en-US" sz="2400" dirty="0">
                <a:solidFill>
                  <a:srgbClr val="0099FF"/>
                </a:solidFill>
                <a:latin typeface="Comic Sans MS" pitchFamily="66" charset="0"/>
              </a:rPr>
              <a:t>1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:</a:t>
            </a:r>
            <a:r>
              <a:rPr lang="en-US" sz="2400" dirty="0">
                <a:solidFill>
                  <a:srgbClr val="0099FF"/>
                </a:solidFill>
                <a:latin typeface="Comic Sans MS" pitchFamily="66" charset="0"/>
              </a:rPr>
              <a:t> </a:t>
            </a:r>
            <a:r>
              <a:rPr lang="tr-TR" sz="2400" dirty="0">
                <a:solidFill>
                  <a:srgbClr val="0099FF"/>
                </a:solidFill>
                <a:latin typeface="Comic Sans MS" pitchFamily="66" charset="0"/>
              </a:rPr>
              <a:t>ifade</a:t>
            </a:r>
            <a:r>
              <a:rPr lang="en-US" sz="2400" dirty="0">
                <a:solidFill>
                  <a:srgbClr val="0099FF"/>
                </a:solidFill>
                <a:latin typeface="Comic Sans MS" pitchFamily="66" charset="0"/>
              </a:rPr>
              <a:t>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tr-TR" sz="2800" dirty="0">
                <a:latin typeface="Comic Sans MS" pitchFamily="66" charset="0"/>
              </a:rPr>
              <a:t>Örnekler</a:t>
            </a:r>
            <a:r>
              <a:rPr lang="en-US" sz="2800" dirty="0">
                <a:latin typeface="Comic Sans MS" pitchFamily="66" charset="0"/>
              </a:rPr>
              <a:t>: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31850" y="5673725"/>
            <a:ext cx="7731125" cy="406400"/>
            <a:chOff x="1008" y="3360"/>
            <a:chExt cx="4402" cy="240"/>
          </a:xfrm>
        </p:grpSpPr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1008" y="3360"/>
              <a:ext cx="1542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eaLnBrk="1" hangingPunct="1"/>
              <a:r>
                <a:rPr lang="en-US" sz="2000">
                  <a:latin typeface="Comic Sans MS" pitchFamily="66" charset="0"/>
                </a:rPr>
                <a:t>a = (b &gt;= 0) </a:t>
              </a:r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?</a:t>
              </a:r>
              <a:r>
                <a:rPr lang="en-US" sz="2000">
                  <a:latin typeface="Comic Sans MS" pitchFamily="66" charset="0"/>
                </a:rPr>
                <a:t> b </a:t>
              </a:r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:</a:t>
              </a:r>
              <a:r>
                <a:rPr lang="en-US" sz="2000">
                  <a:latin typeface="Comic Sans MS" pitchFamily="66" charset="0"/>
                </a:rPr>
                <a:t> -b;</a:t>
              </a:r>
            </a:p>
          </p:txBody>
        </p:sp>
        <p:sp>
          <p:nvSpPr>
            <p:cNvPr id="29708" name="Text Box 13"/>
            <p:cNvSpPr txBox="1">
              <a:spLocks noChangeArrowheads="1"/>
            </p:cNvSpPr>
            <p:nvPr/>
          </p:nvSpPr>
          <p:spPr bwMode="auto">
            <a:xfrm>
              <a:off x="2636" y="3360"/>
              <a:ext cx="2774" cy="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tr-TR" sz="2000" dirty="0" smtClean="0">
                  <a:latin typeface="Comic Sans MS" pitchFamily="66" charset="0"/>
                </a:rPr>
                <a:t>a’nın</a:t>
              </a:r>
              <a:r>
                <a:rPr lang="en-US" sz="2000" dirty="0" smtClean="0">
                  <a:latin typeface="Comic Sans MS" pitchFamily="66" charset="0"/>
                </a:rPr>
                <a:t> </a:t>
              </a:r>
              <a:r>
                <a:rPr lang="tr-TR" sz="2000" dirty="0" smtClean="0">
                  <a:latin typeface="Comic Sans MS" pitchFamily="66" charset="0"/>
                </a:rPr>
                <a:t>değeri b’nin </a:t>
              </a:r>
              <a:r>
                <a:rPr lang="tr-TR" sz="2000" dirty="0">
                  <a:latin typeface="Comic Sans MS" pitchFamily="66" charset="0"/>
                </a:rPr>
                <a:t>mutlak </a:t>
              </a:r>
              <a:r>
                <a:rPr lang="tr-TR" sz="2000" dirty="0" smtClean="0">
                  <a:latin typeface="Comic Sans MS" pitchFamily="66" charset="0"/>
                </a:rPr>
                <a:t>değeri olur.</a:t>
              </a:r>
              <a:endParaRPr lang="en-US" sz="2000" dirty="0">
                <a:latin typeface="Comic Sans MS" pitchFamily="66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841375" y="5087938"/>
            <a:ext cx="8016875" cy="406400"/>
            <a:chOff x="1008" y="3696"/>
            <a:chExt cx="4464" cy="240"/>
          </a:xfrm>
        </p:grpSpPr>
        <p:sp>
          <p:nvSpPr>
            <p:cNvPr id="29705" name="Text Box 15"/>
            <p:cNvSpPr txBox="1">
              <a:spLocks noChangeArrowheads="1"/>
            </p:cNvSpPr>
            <p:nvPr/>
          </p:nvSpPr>
          <p:spPr bwMode="auto">
            <a:xfrm>
              <a:off x="1008" y="3696"/>
              <a:ext cx="1503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eaLnBrk="1" hangingPunct="1"/>
              <a:r>
                <a:rPr lang="en-US" sz="2000">
                  <a:latin typeface="Comic Sans MS" pitchFamily="66" charset="0"/>
                </a:rPr>
                <a:t>min = (a &lt; b) </a:t>
              </a:r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?</a:t>
              </a:r>
              <a:r>
                <a:rPr lang="en-US" sz="2000">
                  <a:latin typeface="Comic Sans MS" pitchFamily="66" charset="0"/>
                </a:rPr>
                <a:t> a </a:t>
              </a:r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:</a:t>
              </a:r>
              <a:r>
                <a:rPr lang="en-US" sz="2000">
                  <a:latin typeface="Comic Sans MS" pitchFamily="66" charset="0"/>
                </a:rPr>
                <a:t> b;</a:t>
              </a:r>
            </a:p>
          </p:txBody>
        </p:sp>
        <p:sp>
          <p:nvSpPr>
            <p:cNvPr id="29706" name="Text Box 16"/>
            <p:cNvSpPr txBox="1">
              <a:spLocks noChangeArrowheads="1"/>
            </p:cNvSpPr>
            <p:nvPr/>
          </p:nvSpPr>
          <p:spPr bwMode="auto">
            <a:xfrm>
              <a:off x="2595" y="3696"/>
              <a:ext cx="2877" cy="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tr-TR" sz="2000" dirty="0" err="1" smtClean="0">
                  <a:latin typeface="Comic Sans MS" pitchFamily="66" charset="0"/>
                </a:rPr>
                <a:t>min’in</a:t>
              </a:r>
              <a:r>
                <a:rPr lang="tr-TR" sz="2000" dirty="0" smtClean="0">
                  <a:latin typeface="Comic Sans MS" pitchFamily="66" charset="0"/>
                </a:rPr>
                <a:t> değeri </a:t>
              </a:r>
              <a:r>
                <a:rPr lang="tr-TR" sz="2000" dirty="0">
                  <a:latin typeface="Comic Sans MS" pitchFamily="66" charset="0"/>
                </a:rPr>
                <a:t>a ve b den minimum </a:t>
              </a:r>
              <a:r>
                <a:rPr lang="tr-TR" sz="2000" dirty="0" smtClean="0">
                  <a:latin typeface="Comic Sans MS" pitchFamily="66" charset="0"/>
                </a:rPr>
                <a:t>olanı olur</a:t>
              </a:r>
              <a:endParaRPr lang="en-US" sz="2000" dirty="0">
                <a:latin typeface="Comic Sans MS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7"/>
            <a:ext cx="7772400" cy="864553"/>
          </a:xfrm>
        </p:spPr>
        <p:txBody>
          <a:bodyPr/>
          <a:lstStyle/>
          <a:p>
            <a:r>
              <a:rPr lang="tr-TR" sz="3200" dirty="0" smtClean="0"/>
              <a:t>İki sayıdan küçük ve büyük olanını bulma</a:t>
            </a:r>
            <a:endParaRPr lang="tr-TR" sz="3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Dikdörtgen 5"/>
          <p:cNvSpPr/>
          <p:nvPr/>
        </p:nvSpPr>
        <p:spPr>
          <a:xfrm>
            <a:off x="831276" y="1081727"/>
            <a:ext cx="7132320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Consolas"/>
              </a:rPr>
              <a:t>using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System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600" dirty="0" err="1">
                <a:solidFill>
                  <a:srgbClr val="0000FF"/>
                </a:solidFill>
                <a:latin typeface="Consolas"/>
              </a:rPr>
              <a:t>class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/>
              </a:rPr>
              <a:t>Program</a:t>
            </a:r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static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void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Main(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string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[] 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args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sayı1, sayı2, küçük, büyük;</a:t>
            </a:r>
          </a:p>
          <a:p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"1. sayı:"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sayı1);</a:t>
            </a:r>
          </a:p>
          <a:p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"2. sayı:"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TryParse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(), </a:t>
            </a:r>
            <a:r>
              <a:rPr lang="tr-TR" sz="1600" dirty="0" err="1">
                <a:solidFill>
                  <a:srgbClr val="0000FF"/>
                </a:solidFill>
                <a:latin typeface="Consolas"/>
              </a:rPr>
              <a:t>out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sayı2);</a:t>
            </a:r>
          </a:p>
          <a:p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küçük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sayı1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sayı2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?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sayı1 : sayı2;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büyük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=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sayı1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sayı2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?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sayı1 : sayı2;</a:t>
            </a:r>
          </a:p>
          <a:p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"Büyük Sayı:"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+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büyük);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WriteLine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600" dirty="0">
                <a:solidFill>
                  <a:srgbClr val="A31515"/>
                </a:solidFill>
                <a:latin typeface="Consolas"/>
              </a:rPr>
              <a:t>"küçük Sayı:"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tr-TR" sz="1600" b="1" dirty="0">
                <a:solidFill>
                  <a:srgbClr val="0000FF"/>
                </a:solidFill>
                <a:latin typeface="Consolas"/>
              </a:rPr>
              <a:t>+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 küçük);</a:t>
            </a:r>
          </a:p>
          <a:p>
            <a:endParaRPr lang="tr-TR" sz="1600" dirty="0">
              <a:solidFill>
                <a:prstClr val="black"/>
              </a:solidFill>
              <a:latin typeface="Consolas"/>
            </a:endParaRP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tr-TR" sz="16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600" b="1" dirty="0" err="1">
                <a:solidFill>
                  <a:srgbClr val="0000FF"/>
                </a:solidFill>
                <a:latin typeface="Consolas"/>
              </a:rPr>
              <a:t>.</a:t>
            </a:r>
            <a:r>
              <a:rPr lang="tr-TR" sz="1600" dirty="0" err="1">
                <a:solidFill>
                  <a:prstClr val="black"/>
                </a:solidFill>
                <a:latin typeface="Consolas"/>
              </a:rPr>
              <a:t>ReadLine</a:t>
            </a:r>
            <a:r>
              <a:rPr lang="tr-TR" sz="16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tr-TR" sz="16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tr-TR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tr-TR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529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C34460-9646-4F4C-86F7-317C0560D65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319088"/>
            <a:ext cx="8359775" cy="731837"/>
          </a:xfrm>
        </p:spPr>
        <p:txBody>
          <a:bodyPr/>
          <a:lstStyle/>
          <a:p>
            <a:r>
              <a:rPr lang="en-US" smtClean="0">
                <a:latin typeface="Courier New" pitchFamily="49" charset="0"/>
              </a:rPr>
              <a:t>switch</a:t>
            </a:r>
            <a:r>
              <a:rPr lang="en-US" sz="3600" smtClean="0"/>
              <a:t> </a:t>
            </a:r>
            <a:r>
              <a:rPr lang="tr-TR" smtClean="0"/>
              <a:t>deyimi</a:t>
            </a:r>
            <a:endParaRPr lang="en-US" smtClean="0"/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265113" y="1130300"/>
            <a:ext cx="8691562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400" dirty="0">
                <a:latin typeface="Comic Sans MS" pitchFamily="66" charset="0"/>
              </a:rPr>
              <a:t>Bazen bir karşılaştırmada bir </a:t>
            </a:r>
            <a:r>
              <a:rPr lang="tr-TR" sz="2400" dirty="0" smtClean="0">
                <a:latin typeface="Comic Sans MS" pitchFamily="66" charset="0"/>
              </a:rPr>
              <a:t>çok değerden </a:t>
            </a:r>
            <a:r>
              <a:rPr lang="tr-TR" sz="2400" dirty="0">
                <a:latin typeface="Comic Sans MS" pitchFamily="66" charset="0"/>
              </a:rPr>
              <a:t>hangisi olduğunu seçmek </a:t>
            </a:r>
            <a:r>
              <a:rPr lang="tr-TR" sz="2400" dirty="0" smtClean="0">
                <a:latin typeface="Comic Sans MS" pitchFamily="66" charset="0"/>
              </a:rPr>
              <a:t>isteye biliriz</a:t>
            </a:r>
            <a:r>
              <a:rPr lang="tr-TR" sz="2400" dirty="0">
                <a:latin typeface="Comic Sans MS" pitchFamily="66" charset="0"/>
              </a:rPr>
              <a:t>.</a:t>
            </a:r>
            <a:endParaRPr lang="en-US" sz="2400" dirty="0">
              <a:latin typeface="Comic Sans MS" pitchFamily="66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tr-TR" sz="2000" dirty="0">
                <a:latin typeface="Comic Sans MS" pitchFamily="66" charset="0"/>
              </a:rPr>
              <a:t>Bu durumda kademeli </a:t>
            </a:r>
            <a:r>
              <a:rPr lang="tr-TR" sz="2000" dirty="0" err="1">
                <a:latin typeface="Comic Sans MS" pitchFamily="66" charset="0"/>
              </a:rPr>
              <a:t>if</a:t>
            </a:r>
            <a:r>
              <a:rPr lang="tr-TR" sz="2000" dirty="0">
                <a:latin typeface="Comic Sans MS" pitchFamily="66" charset="0"/>
              </a:rPr>
              <a:t> </a:t>
            </a:r>
            <a:r>
              <a:rPr lang="tr-TR" sz="2000" dirty="0" smtClean="0">
                <a:latin typeface="Comic Sans MS" pitchFamily="66" charset="0"/>
              </a:rPr>
              <a:t>yapısını </a:t>
            </a:r>
            <a:r>
              <a:rPr lang="tr-TR" sz="2000" dirty="0">
                <a:latin typeface="Comic Sans MS" pitchFamily="66" charset="0"/>
              </a:rPr>
              <a:t>aşağıdaki gibi kullanabiliriz.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673100" y="2633663"/>
            <a:ext cx="7599363" cy="2194832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 (not == 5)      </a:t>
            </a:r>
            <a:r>
              <a:rPr lang="tr-TR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"Mükemmel"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);</a:t>
            </a:r>
            <a:endParaRPr lang="tr-TR" sz="2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 (not == 4) </a:t>
            </a:r>
            <a:r>
              <a:rPr lang="tr-TR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"iyi"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);</a:t>
            </a:r>
            <a:endParaRPr lang="tr-TR" sz="2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 (not == 3) </a:t>
            </a:r>
            <a:r>
              <a:rPr lang="tr-TR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"geçer"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);</a:t>
            </a:r>
            <a:endParaRPr lang="tr-TR" sz="2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 (not == 2) </a:t>
            </a:r>
            <a:r>
              <a:rPr lang="tr-TR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"zayıf"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);</a:t>
            </a:r>
            <a:endParaRPr lang="tr-TR" sz="2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 (not == 1) </a:t>
            </a:r>
            <a:r>
              <a:rPr lang="tr-TR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"kalır"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);</a:t>
            </a:r>
            <a:endParaRPr lang="tr-TR" sz="28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               </a:t>
            </a:r>
            <a:r>
              <a:rPr lang="tr-TR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sz="2000" dirty="0" err="1">
                <a:latin typeface="Consolas"/>
                <a:ea typeface="Calibri"/>
                <a:cs typeface="Times New Roman"/>
              </a:rPr>
              <a:t>.Write</a:t>
            </a:r>
            <a:r>
              <a:rPr lang="tr-TR" sz="2000" dirty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"geçersiz not</a:t>
            </a:r>
            <a:r>
              <a:rPr lang="tr-TR" sz="20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28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386055" name="Rectangle 7"/>
          <p:cNvSpPr>
            <a:spLocks noChangeArrowheads="1"/>
          </p:cNvSpPr>
          <p:nvPr/>
        </p:nvSpPr>
        <p:spPr bwMode="auto">
          <a:xfrm>
            <a:off x="265113" y="5092700"/>
            <a:ext cx="8713787" cy="90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FontTx/>
              <a:buChar char="•"/>
            </a:pPr>
            <a:r>
              <a:rPr lang="tr-TR" sz="2400" dirty="0" smtClean="0">
                <a:latin typeface="Comic Sans MS" pitchFamily="66" charset="0"/>
              </a:rPr>
              <a:t>Buna </a:t>
            </a:r>
            <a:r>
              <a:rPr lang="tr-TR" sz="2400" dirty="0">
                <a:latin typeface="Comic Sans MS" pitchFamily="66" charset="0"/>
              </a:rPr>
              <a:t>alternatif </a:t>
            </a:r>
            <a:r>
              <a:rPr lang="tr-TR" sz="2400" dirty="0" smtClean="0">
                <a:latin typeface="Comic Sans MS" pitchFamily="66" charset="0"/>
              </a:rPr>
              <a:t>olarak:</a:t>
            </a:r>
          </a:p>
          <a:p>
            <a:pPr marL="623888" lvl="1" indent="-166688">
              <a:spcBef>
                <a:spcPct val="20000"/>
              </a:spcBef>
              <a:buFontTx/>
              <a:buChar char="•"/>
            </a:pPr>
            <a:r>
              <a:rPr lang="tr-TR" sz="2000" dirty="0" smtClean="0">
                <a:latin typeface="Comic Sans MS" pitchFamily="66" charset="0"/>
              </a:rPr>
              <a:t>kademeli </a:t>
            </a:r>
            <a:r>
              <a:rPr lang="tr-TR" sz="2000" dirty="0" err="1">
                <a:latin typeface="Comic Sans MS" pitchFamily="66" charset="0"/>
              </a:rPr>
              <a:t>if</a:t>
            </a:r>
            <a:r>
              <a:rPr lang="tr-TR" sz="2000" dirty="0">
                <a:latin typeface="Comic Sans MS" pitchFamily="66" charset="0"/>
              </a:rPr>
              <a:t> deyimlerinin yerine </a:t>
            </a:r>
            <a:r>
              <a:rPr lang="tr-TR" sz="2000" dirty="0" err="1" smtClean="0">
                <a:solidFill>
                  <a:schemeClr val="accent2"/>
                </a:solidFill>
                <a:latin typeface="Comic Sans MS" pitchFamily="66" charset="0"/>
              </a:rPr>
              <a:t>switch</a:t>
            </a:r>
            <a:r>
              <a:rPr lang="tr-TR" sz="2000" dirty="0" smtClean="0">
                <a:latin typeface="Comic Sans MS" pitchFamily="66" charset="0"/>
              </a:rPr>
              <a:t> yapısını kullanabiliriz. </a:t>
            </a:r>
            <a:endParaRPr lang="en-US"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  <p:bldP spid="3860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63FEA4-21B8-46F3-A0F7-5D6685F1C40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44488" y="319088"/>
            <a:ext cx="8359775" cy="731837"/>
          </a:xfrm>
        </p:spPr>
        <p:txBody>
          <a:bodyPr/>
          <a:lstStyle/>
          <a:p>
            <a:r>
              <a:rPr lang="en-US" smtClean="0">
                <a:latin typeface="Courier New" pitchFamily="49" charset="0"/>
              </a:rPr>
              <a:t>switch</a:t>
            </a:r>
            <a:r>
              <a:rPr lang="en-US" sz="3600" smtClean="0"/>
              <a:t> </a:t>
            </a:r>
            <a:r>
              <a:rPr lang="tr-TR" smtClean="0"/>
              <a:t>deyimi- örnek</a:t>
            </a:r>
            <a:endParaRPr lang="en-US" smtClean="0"/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265113" y="1130300"/>
            <a:ext cx="8691562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tr-TR" sz="2400" dirty="0">
                <a:latin typeface="Comic Sans MS" pitchFamily="66" charset="0"/>
              </a:rPr>
              <a:t>Önceki kodun kademeli </a:t>
            </a:r>
            <a:r>
              <a:rPr lang="tr-TR" sz="2400" dirty="0" err="1">
                <a:latin typeface="Comic Sans MS" pitchFamily="66" charset="0"/>
              </a:rPr>
              <a:t>if</a:t>
            </a:r>
            <a:r>
              <a:rPr lang="tr-TR" sz="2400" dirty="0">
                <a:latin typeface="Comic Sans MS" pitchFamily="66" charset="0"/>
              </a:rPr>
              <a:t> yerine </a:t>
            </a:r>
            <a:r>
              <a:rPr lang="tr-TR" sz="2400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tr-TR" sz="2400" dirty="0">
                <a:solidFill>
                  <a:srgbClr val="003399"/>
                </a:solidFill>
                <a:latin typeface="Comic Sans MS" pitchFamily="66" charset="0"/>
              </a:rPr>
              <a:t> </a:t>
            </a:r>
            <a:r>
              <a:rPr lang="tr-TR" sz="2400" dirty="0">
                <a:latin typeface="Comic Sans MS" pitchFamily="66" charset="0"/>
              </a:rPr>
              <a:t>ile yeniden </a:t>
            </a:r>
            <a:r>
              <a:rPr lang="tr-TR" sz="2400" dirty="0" smtClean="0">
                <a:latin typeface="Comic Sans MS" pitchFamily="66" charset="0"/>
              </a:rPr>
              <a:t>yazımı şekildeki gibi olacaktır: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1213658" y="2118274"/>
            <a:ext cx="6282517" cy="418576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1900" dirty="0" err="1">
                <a:solidFill>
                  <a:srgbClr val="0000FF"/>
                </a:solidFill>
                <a:latin typeface="Consolas"/>
              </a:rPr>
              <a:t>switch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(not){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 5: </a:t>
            </a:r>
            <a:r>
              <a:rPr lang="tr-TR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>
                <a:solidFill>
                  <a:srgbClr val="A31515"/>
                </a:solidFill>
                <a:latin typeface="Consolas"/>
              </a:rPr>
              <a:t>"Mükemmel"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 4: </a:t>
            </a:r>
            <a:r>
              <a:rPr lang="tr-TR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>
                <a:solidFill>
                  <a:srgbClr val="A31515"/>
                </a:solidFill>
                <a:latin typeface="Consolas"/>
              </a:rPr>
              <a:t>"iyi"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 3: </a:t>
            </a:r>
            <a:r>
              <a:rPr lang="tr-TR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>
                <a:solidFill>
                  <a:srgbClr val="A31515"/>
                </a:solidFill>
                <a:latin typeface="Consolas"/>
              </a:rPr>
              <a:t>"geçer"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9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19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 2: </a:t>
            </a:r>
            <a:r>
              <a:rPr lang="tr-TR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>
                <a:solidFill>
                  <a:srgbClr val="A31515"/>
                </a:solidFill>
                <a:latin typeface="Consolas"/>
              </a:rPr>
              <a:t>"zayıf"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 1: </a:t>
            </a:r>
            <a:r>
              <a:rPr lang="tr-TR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>
                <a:solidFill>
                  <a:srgbClr val="A31515"/>
                </a:solidFill>
                <a:latin typeface="Consolas"/>
              </a:rPr>
              <a:t>"kalır"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default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tr-TR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>
                <a:solidFill>
                  <a:srgbClr val="A31515"/>
                </a:solidFill>
                <a:latin typeface="Consolas"/>
              </a:rPr>
              <a:t>"geçersiz not"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smtClean="0"/>
              <a:t>Switch</a:t>
            </a:r>
            <a:endParaRPr lang="tr-TR" sz="3600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889461" y="949325"/>
            <a:ext cx="7315201" cy="5146675"/>
          </a:xfrm>
        </p:spPr>
        <p:txBody>
          <a:bodyPr/>
          <a:lstStyle/>
          <a:p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tr-TR" dirty="0">
                <a:solidFill>
                  <a:srgbClr val="003399"/>
                </a:solidFill>
              </a:rPr>
              <a:t> </a:t>
            </a:r>
            <a:r>
              <a:rPr lang="tr-TR" dirty="0"/>
              <a:t>deyimi bazı </a:t>
            </a:r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tr-TR" b="1" dirty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-else</a:t>
            </a:r>
            <a:r>
              <a:rPr lang="tr-TR" dirty="0" smtClean="0"/>
              <a:t> </a:t>
            </a:r>
            <a:r>
              <a:rPr lang="tr-TR" dirty="0"/>
              <a:t>deyimlerinin yaptığı işi daha az kodla yapar</a:t>
            </a:r>
            <a:r>
              <a:rPr lang="tr-TR" dirty="0" smtClean="0"/>
              <a:t>.</a:t>
            </a:r>
          </a:p>
          <a:p>
            <a:endParaRPr lang="tr-TR" dirty="0" smtClean="0"/>
          </a:p>
          <a:p>
            <a:r>
              <a:rPr lang="tr-TR" dirty="0"/>
              <a:t>Genellikle </a:t>
            </a:r>
            <a:r>
              <a:rPr lang="tr-TR" dirty="0" smtClean="0"/>
              <a:t>karmaşık </a:t>
            </a:r>
            <a:r>
              <a:rPr lang="tr-TR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tr-TR" b="1" dirty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-else</a:t>
            </a:r>
            <a:r>
              <a:rPr lang="tr-TR" dirty="0" smtClean="0"/>
              <a:t> </a:t>
            </a:r>
            <a:r>
              <a:rPr lang="tr-TR" dirty="0"/>
              <a:t>bloklarını </a:t>
            </a:r>
            <a:r>
              <a:rPr lang="tr-TR" dirty="0" smtClean="0"/>
              <a:t>kullanmaktansa </a:t>
            </a:r>
            <a:r>
              <a:rPr lang="tr-TR" b="1" dirty="0" err="1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tr-TR" dirty="0" smtClean="0"/>
              <a:t> yapısını kullanmak </a:t>
            </a:r>
            <a:r>
              <a:rPr lang="tr-TR" dirty="0"/>
              <a:t>programın anlaşılırlığını artırır</a:t>
            </a:r>
            <a:r>
              <a:rPr lang="tr-TR" dirty="0" smtClean="0"/>
              <a:t>.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69886-20FF-4879-B37A-CFEB3E9287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20F401-F246-4858-A8CC-A727D2D966F8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98438"/>
            <a:ext cx="7985125" cy="64135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</a:rPr>
              <a:t>switch</a:t>
            </a:r>
            <a:r>
              <a:rPr lang="en-US" dirty="0" smtClean="0"/>
              <a:t> </a:t>
            </a:r>
            <a:r>
              <a:rPr lang="tr-TR" dirty="0" smtClean="0"/>
              <a:t>deyiminin</a:t>
            </a:r>
            <a:r>
              <a:rPr lang="en-US" dirty="0" smtClean="0"/>
              <a:t> </a:t>
            </a:r>
            <a:r>
              <a:rPr lang="tr-TR" dirty="0" smtClean="0"/>
              <a:t>yazım kuralı</a:t>
            </a:r>
            <a:endParaRPr lang="en-US" dirty="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640205"/>
            <a:ext cx="3815282" cy="3722428"/>
          </a:xfrm>
        </p:spPr>
        <p:txBody>
          <a:bodyPr/>
          <a:lstStyle/>
          <a:p>
            <a:r>
              <a:rPr lang="tr-TR" b="1" dirty="0" err="1" smtClean="0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tr-TR" dirty="0" smtClean="0"/>
              <a:t> yapısı ifadedeki duruma göre seçeneklerden sadece bir tanesini çalıştırır.</a:t>
            </a:r>
            <a:endParaRPr lang="en-US" dirty="0" smtClean="0"/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4877061" y="1161444"/>
            <a:ext cx="3198812" cy="510635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200" b="1" dirty="0" smtClean="0">
                <a:latin typeface="Courier New" pitchFamily="49" charset="0"/>
              </a:rPr>
              <a:t>switch</a:t>
            </a:r>
            <a:r>
              <a:rPr lang="en-US" sz="2200" dirty="0" smtClean="0">
                <a:latin typeface="Courier New" pitchFamily="49" charset="0"/>
              </a:rPr>
              <a:t>(</a:t>
            </a:r>
            <a:r>
              <a:rPr lang="tr-TR" sz="2200" dirty="0" smtClean="0">
                <a:latin typeface="Courier New" pitchFamily="49" charset="0"/>
              </a:rPr>
              <a:t>ifade</a:t>
            </a:r>
            <a:r>
              <a:rPr lang="en-US" sz="2200" dirty="0" smtClean="0">
                <a:latin typeface="Courier New" pitchFamily="49" charset="0"/>
              </a:rPr>
              <a:t>) </a:t>
            </a:r>
            <a:endParaRPr lang="tr-TR" sz="2200" dirty="0" smtClean="0">
              <a:latin typeface="Courier New" pitchFamily="49" charset="0"/>
            </a:endParaRPr>
          </a:p>
          <a:p>
            <a:pPr eaLnBrk="1" hangingPunct="1"/>
            <a:r>
              <a:rPr lang="en-US" sz="2200" b="1" dirty="0" smtClean="0">
                <a:latin typeface="Courier New" pitchFamily="49" charset="0"/>
              </a:rPr>
              <a:t>{</a:t>
            </a:r>
            <a:endParaRPr lang="en-US" sz="2200" b="1" dirty="0">
              <a:latin typeface="Courier New" pitchFamily="49" charset="0"/>
            </a:endParaRPr>
          </a:p>
          <a:p>
            <a:pPr eaLnBrk="1" hangingPunct="1"/>
            <a:r>
              <a:rPr lang="tr-TR" sz="2200" b="1" dirty="0" smtClean="0">
                <a:latin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</a:rPr>
              <a:t>case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tr-TR" sz="2200" dirty="0">
                <a:latin typeface="Courier New" pitchFamily="49" charset="0"/>
              </a:rPr>
              <a:t>değer</a:t>
            </a:r>
            <a:r>
              <a:rPr lang="en-US" sz="2200" dirty="0">
                <a:latin typeface="Courier New" pitchFamily="49" charset="0"/>
              </a:rPr>
              <a:t>1:</a:t>
            </a:r>
          </a:p>
          <a:p>
            <a:pPr eaLnBrk="1" hangingPunct="1"/>
            <a:r>
              <a:rPr lang="tr-TR" sz="2200" dirty="0" smtClean="0">
                <a:latin typeface="Courier New" pitchFamily="49" charset="0"/>
              </a:rPr>
              <a:t>       ifade</a:t>
            </a:r>
            <a:r>
              <a:rPr lang="en-US" sz="2200" dirty="0" smtClean="0">
                <a:latin typeface="Courier New" pitchFamily="49" charset="0"/>
              </a:rPr>
              <a:t>1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	</a:t>
            </a:r>
            <a:r>
              <a:rPr lang="tr-TR" sz="2200" dirty="0" smtClean="0">
                <a:latin typeface="Courier New" pitchFamily="49" charset="0"/>
              </a:rPr>
              <a:t>    </a:t>
            </a:r>
            <a:r>
              <a:rPr lang="en-US" sz="2200" dirty="0" smtClean="0">
                <a:latin typeface="Courier New" pitchFamily="49" charset="0"/>
              </a:rPr>
              <a:t>…</a:t>
            </a:r>
            <a:endParaRPr lang="en-US" sz="2200" dirty="0">
              <a:latin typeface="Courier New" pitchFamily="49" charset="0"/>
            </a:endParaRP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	</a:t>
            </a:r>
            <a:r>
              <a:rPr lang="tr-TR" sz="2200" dirty="0" smtClean="0">
                <a:latin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</a:rPr>
              <a:t>break</a:t>
            </a:r>
            <a:r>
              <a:rPr lang="en-US" sz="2200" dirty="0" smtClean="0">
                <a:latin typeface="Courier New" pitchFamily="49" charset="0"/>
              </a:rPr>
              <a:t>;</a:t>
            </a:r>
            <a:endParaRPr lang="en-US" sz="2200" dirty="0">
              <a:latin typeface="Courier New" pitchFamily="49" charset="0"/>
            </a:endParaRPr>
          </a:p>
          <a:p>
            <a:pPr eaLnBrk="1" hangingPunct="1"/>
            <a:r>
              <a:rPr lang="tr-TR" sz="2200" b="1" dirty="0" smtClean="0">
                <a:latin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</a:rPr>
              <a:t>case</a:t>
            </a:r>
            <a:r>
              <a:rPr lang="en-US" sz="2200" dirty="0" smtClean="0">
                <a:latin typeface="Courier New" pitchFamily="49" charset="0"/>
              </a:rPr>
              <a:t> </a:t>
            </a:r>
            <a:r>
              <a:rPr lang="tr-TR" sz="2200" dirty="0">
                <a:latin typeface="Courier New" pitchFamily="49" charset="0"/>
              </a:rPr>
              <a:t>değer</a:t>
            </a:r>
            <a:r>
              <a:rPr lang="en-US" sz="2200" dirty="0">
                <a:latin typeface="Courier New" pitchFamily="49" charset="0"/>
              </a:rPr>
              <a:t>2:</a:t>
            </a:r>
          </a:p>
          <a:p>
            <a:pPr eaLnBrk="1" hangingPunct="1"/>
            <a:r>
              <a:rPr lang="tr-TR" sz="2200" dirty="0" smtClean="0">
                <a:latin typeface="Courier New" pitchFamily="49" charset="0"/>
              </a:rPr>
              <a:t>       ifade</a:t>
            </a:r>
            <a:r>
              <a:rPr lang="en-US" sz="2200" dirty="0" smtClean="0">
                <a:latin typeface="Courier New" pitchFamily="49" charset="0"/>
              </a:rPr>
              <a:t>2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     	</a:t>
            </a:r>
            <a:r>
              <a:rPr lang="tr-TR" sz="2200" dirty="0" smtClean="0">
                <a:latin typeface="Courier New" pitchFamily="49" charset="0"/>
              </a:rPr>
              <a:t>    </a:t>
            </a:r>
            <a:r>
              <a:rPr lang="en-US" sz="2200" dirty="0" smtClean="0">
                <a:latin typeface="Courier New" pitchFamily="49" charset="0"/>
              </a:rPr>
              <a:t>…</a:t>
            </a:r>
            <a:endParaRPr lang="en-US" sz="2200" dirty="0">
              <a:latin typeface="Courier New" pitchFamily="49" charset="0"/>
            </a:endParaRP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	</a:t>
            </a:r>
            <a:r>
              <a:rPr lang="tr-TR" sz="2200" dirty="0" smtClean="0">
                <a:latin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</a:rPr>
              <a:t>break</a:t>
            </a:r>
            <a:r>
              <a:rPr lang="en-US" sz="2200" dirty="0" smtClean="0">
                <a:latin typeface="Courier New" pitchFamily="49" charset="0"/>
              </a:rPr>
              <a:t>;</a:t>
            </a:r>
            <a:endParaRPr lang="en-US" sz="2200" dirty="0">
              <a:latin typeface="Courier New" pitchFamily="49" charset="0"/>
            </a:endParaRPr>
          </a:p>
          <a:p>
            <a:pPr eaLnBrk="1" hangingPunct="1"/>
            <a:r>
              <a:rPr lang="tr-TR" sz="2200" b="1" dirty="0" smtClean="0">
                <a:latin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</a:rPr>
              <a:t>default</a:t>
            </a:r>
            <a:r>
              <a:rPr lang="en-US" sz="2200" dirty="0">
                <a:latin typeface="Courier New" pitchFamily="49" charset="0"/>
              </a:rPr>
              <a:t>:</a:t>
            </a:r>
          </a:p>
          <a:p>
            <a:pPr eaLnBrk="1" hangingPunct="1"/>
            <a:r>
              <a:rPr lang="tr-TR" sz="2200" dirty="0">
                <a:latin typeface="Courier New" pitchFamily="49" charset="0"/>
              </a:rPr>
              <a:t> </a:t>
            </a:r>
            <a:r>
              <a:rPr lang="tr-TR" sz="2200" dirty="0" smtClean="0">
                <a:latin typeface="Courier New" pitchFamily="49" charset="0"/>
              </a:rPr>
              <a:t>      ifade</a:t>
            </a:r>
            <a:r>
              <a:rPr lang="en-US" sz="2200" dirty="0" smtClean="0">
                <a:latin typeface="Courier New" pitchFamily="49" charset="0"/>
              </a:rPr>
              <a:t>N</a:t>
            </a:r>
            <a:r>
              <a:rPr lang="en-US" sz="2200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     </a:t>
            </a:r>
            <a:r>
              <a:rPr lang="tr-TR" sz="2200" dirty="0" smtClean="0">
                <a:latin typeface="Courier New" pitchFamily="49" charset="0"/>
              </a:rPr>
              <a:t>  </a:t>
            </a:r>
            <a:r>
              <a:rPr lang="tr-TR" sz="2200" dirty="0">
                <a:latin typeface="Courier New" pitchFamily="49" charset="0"/>
              </a:rPr>
              <a:t> </a:t>
            </a:r>
            <a:r>
              <a:rPr lang="tr-TR" sz="2200" dirty="0" smtClean="0">
                <a:latin typeface="Courier New" pitchFamily="49" charset="0"/>
              </a:rPr>
              <a:t> </a:t>
            </a:r>
            <a:r>
              <a:rPr lang="en-US" sz="2200" dirty="0" smtClean="0">
                <a:latin typeface="Courier New" pitchFamily="49" charset="0"/>
              </a:rPr>
              <a:t>…</a:t>
            </a:r>
            <a:endParaRPr lang="en-US" sz="2200" dirty="0">
              <a:latin typeface="Courier New" pitchFamily="49" charset="0"/>
            </a:endParaRPr>
          </a:p>
          <a:p>
            <a:pPr eaLnBrk="1" hangingPunct="1"/>
            <a:r>
              <a:rPr lang="en-US" sz="2200" dirty="0">
                <a:latin typeface="Courier New" pitchFamily="49" charset="0"/>
              </a:rPr>
              <a:t>	</a:t>
            </a:r>
            <a:r>
              <a:rPr lang="tr-TR" sz="2200" dirty="0" smtClean="0">
                <a:latin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</a:rPr>
              <a:t>break</a:t>
            </a:r>
            <a:r>
              <a:rPr lang="en-US" sz="2200" dirty="0" smtClean="0">
                <a:latin typeface="Courier New" pitchFamily="49" charset="0"/>
              </a:rPr>
              <a:t>;</a:t>
            </a:r>
            <a:endParaRPr lang="en-US" sz="2200" dirty="0">
              <a:latin typeface="Courier New" pitchFamily="49" charset="0"/>
            </a:endParaRPr>
          </a:p>
          <a:p>
            <a:pPr eaLnBrk="1" hangingPunct="1"/>
            <a:r>
              <a:rPr lang="en-US" sz="22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/>
              <a:t>Switch ile ilgili bilinmesi gerekenler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998008"/>
          </a:xfrm>
        </p:spPr>
        <p:txBody>
          <a:bodyPr/>
          <a:lstStyle/>
          <a:p>
            <a:r>
              <a:rPr lang="tr-TR" sz="2400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tr-TR" sz="2400" dirty="0"/>
              <a:t> ifadesindeki değer hangi </a:t>
            </a:r>
            <a:r>
              <a:rPr lang="tr-TR" sz="2400" b="1" dirty="0" err="1">
                <a:solidFill>
                  <a:srgbClr val="003399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tr-TR" sz="2400" dirty="0"/>
              <a:t> değerine karşılık gelir ise sadece o kısım çalışacaktır</a:t>
            </a:r>
            <a:r>
              <a:rPr lang="tr-TR" sz="2400" dirty="0" smtClean="0"/>
              <a:t>.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729F2-945E-4AC7-8B0C-FB77A66E8D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3579" y="2118273"/>
            <a:ext cx="5785658" cy="4185761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tr-TR" sz="1900" dirty="0" err="1">
                <a:solidFill>
                  <a:srgbClr val="0000FF"/>
                </a:solidFill>
                <a:latin typeface="Consolas"/>
              </a:rPr>
              <a:t>switch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(not){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 5: </a:t>
            </a:r>
            <a:r>
              <a:rPr lang="tr-TR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>
                <a:solidFill>
                  <a:srgbClr val="A31515"/>
                </a:solidFill>
                <a:latin typeface="Consolas"/>
              </a:rPr>
              <a:t>"Mükemmel"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 4: </a:t>
            </a:r>
            <a:r>
              <a:rPr lang="tr-TR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>
                <a:solidFill>
                  <a:srgbClr val="A31515"/>
                </a:solidFill>
                <a:latin typeface="Consolas"/>
              </a:rPr>
              <a:t>"iyi"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 3: </a:t>
            </a:r>
            <a:r>
              <a:rPr lang="tr-TR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>
                <a:solidFill>
                  <a:srgbClr val="A31515"/>
                </a:solidFill>
                <a:latin typeface="Consolas"/>
              </a:rPr>
              <a:t>"geçer"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tr-TR" sz="1900" dirty="0" smtClean="0">
                <a:solidFill>
                  <a:prstClr val="black"/>
                </a:solidFill>
                <a:latin typeface="Consolas"/>
              </a:rPr>
              <a:t>      </a:t>
            </a:r>
            <a:r>
              <a:rPr lang="tr-TR" sz="1900" dirty="0" smtClean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 2: </a:t>
            </a:r>
            <a:r>
              <a:rPr lang="tr-TR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>
                <a:solidFill>
                  <a:srgbClr val="A31515"/>
                </a:solidFill>
                <a:latin typeface="Consolas"/>
              </a:rPr>
              <a:t>"zayıf"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case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 1: </a:t>
            </a:r>
            <a:r>
              <a:rPr lang="tr-TR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>
                <a:solidFill>
                  <a:srgbClr val="A31515"/>
                </a:solidFill>
                <a:latin typeface="Consolas"/>
              </a:rPr>
              <a:t>"kalır"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</a:t>
            </a:r>
            <a:r>
              <a:rPr lang="tr-TR" sz="1900" dirty="0" err="1">
                <a:solidFill>
                  <a:srgbClr val="0000FF"/>
                </a:solidFill>
                <a:latin typeface="Consolas"/>
              </a:rPr>
              <a:t>default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tr-TR" sz="19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tr-TR" sz="1900" dirty="0" err="1">
                <a:solidFill>
                  <a:prstClr val="black"/>
                </a:solidFill>
                <a:latin typeface="Consolas"/>
              </a:rPr>
              <a:t>.Write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tr-TR" sz="1900" dirty="0">
                <a:solidFill>
                  <a:srgbClr val="A31515"/>
                </a:solidFill>
                <a:latin typeface="Consolas"/>
              </a:rPr>
              <a:t>"geçersiz not"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          </a:t>
            </a:r>
            <a:r>
              <a:rPr lang="tr-TR" sz="19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tr-TR" sz="19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tr-TR" sz="19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6714067" y="2589722"/>
            <a:ext cx="1989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+mj-lt"/>
              </a:rPr>
              <a:t>Eğer not 4 ise sadece </a:t>
            </a:r>
            <a:r>
              <a:rPr lang="tr-TR" sz="2400" dirty="0" err="1" smtClean="0">
                <a:latin typeface="+mj-lt"/>
              </a:rPr>
              <a:t>case</a:t>
            </a:r>
            <a:r>
              <a:rPr lang="tr-TR" sz="2400" dirty="0" smtClean="0">
                <a:latin typeface="+mj-lt"/>
              </a:rPr>
              <a:t> 4: kısmı çalışacaktır.</a:t>
            </a:r>
            <a:endParaRPr lang="tr-TR" sz="2400" dirty="0">
              <a:latin typeface="+mj-lt"/>
            </a:endParaRPr>
          </a:p>
        </p:txBody>
      </p:sp>
      <p:sp>
        <p:nvSpPr>
          <p:cNvPr id="7" name="Dikdörtgen 6"/>
          <p:cNvSpPr/>
          <p:nvPr/>
        </p:nvSpPr>
        <p:spPr bwMode="auto">
          <a:xfrm>
            <a:off x="656705" y="3039533"/>
            <a:ext cx="5419899" cy="59266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Bulut 7"/>
          <p:cNvSpPr/>
          <p:nvPr/>
        </p:nvSpPr>
        <p:spPr bwMode="auto">
          <a:xfrm>
            <a:off x="2492741" y="1699712"/>
            <a:ext cx="1037859" cy="583122"/>
          </a:xfrm>
          <a:prstGeom prst="cloud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not : 4</a:t>
            </a:r>
          </a:p>
        </p:txBody>
      </p:sp>
      <p:cxnSp>
        <p:nvCxnSpPr>
          <p:cNvPr id="10" name="Düz Ok Bağlayıcısı 9"/>
          <p:cNvCxnSpPr/>
          <p:nvPr/>
        </p:nvCxnSpPr>
        <p:spPr bwMode="auto">
          <a:xfrm flipV="1">
            <a:off x="1854200" y="1991273"/>
            <a:ext cx="638541" cy="22699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33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6901</TotalTime>
  <Words>1095</Words>
  <Application>Microsoft Office PowerPoint</Application>
  <PresentationFormat>Ekran Gösterisi (4:3)</PresentationFormat>
  <Paragraphs>255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Calibri</vt:lpstr>
      <vt:lpstr>Comic Sans MS</vt:lpstr>
      <vt:lpstr>Consolas</vt:lpstr>
      <vt:lpstr>Courier New</vt:lpstr>
      <vt:lpstr>Times New Roman</vt:lpstr>
      <vt:lpstr>Wingdings</vt:lpstr>
      <vt:lpstr>Blank Presentation</vt:lpstr>
      <vt:lpstr>PROGRAMLAMA - I</vt:lpstr>
      <vt:lpstr>Bu Günkü Konular</vt:lpstr>
      <vt:lpstr>Koşullu atama operatörü</vt:lpstr>
      <vt:lpstr>İki sayıdan küçük ve büyük olanını bulma</vt:lpstr>
      <vt:lpstr>switch deyimi</vt:lpstr>
      <vt:lpstr>switch deyimi- örnek</vt:lpstr>
      <vt:lpstr>Switch</vt:lpstr>
      <vt:lpstr>switch deyiminin yazım kuralı</vt:lpstr>
      <vt:lpstr>Switch ile ilgili bilinmesi gerekenler</vt:lpstr>
      <vt:lpstr>Switch ile ilgili bilinmesi gerekenler</vt:lpstr>
      <vt:lpstr>Switch ile ilgili bilinmesi gerekenler</vt:lpstr>
      <vt:lpstr>Switch ile ilgili bilinmesi gerekenler</vt:lpstr>
      <vt:lpstr>Switch ile ilgili bilinmesi gerekenler</vt:lpstr>
      <vt:lpstr>switch-case örnek-1</vt:lpstr>
      <vt:lpstr>switch – örnek-2</vt:lpstr>
      <vt:lpstr>Switch ile ilgili bilinmesi gerekenler</vt:lpstr>
      <vt:lpstr>Switch üzerine notlar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1008</cp:revision>
  <dcterms:created xsi:type="dcterms:W3CDTF">1999-11-19T17:16:32Z</dcterms:created>
  <dcterms:modified xsi:type="dcterms:W3CDTF">2015-09-30T18:19:06Z</dcterms:modified>
</cp:coreProperties>
</file>