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08" r:id="rId2"/>
    <p:sldId id="609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61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45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90303" y="626565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ACC50D-EC26-4A17-9B7F-04D05854520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65405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 </a:t>
            </a:r>
            <a:r>
              <a:rPr lang="tr-TR" dirty="0" smtClean="0">
                <a:solidFill>
                  <a:srgbClr val="FF0000"/>
                </a:solidFill>
              </a:rPr>
              <a:t>Akış Diyagramı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148" name="Group 27"/>
          <p:cNvGrpSpPr>
            <a:grpSpLocks/>
          </p:cNvGrpSpPr>
          <p:nvPr/>
        </p:nvGrpSpPr>
        <p:grpSpPr bwMode="auto">
          <a:xfrm>
            <a:off x="2328469" y="1216025"/>
            <a:ext cx="4575568" cy="4554538"/>
            <a:chOff x="1635" y="859"/>
            <a:chExt cx="2917" cy="2784"/>
          </a:xfrm>
        </p:grpSpPr>
        <p:sp>
          <p:nvSpPr>
            <p:cNvPr id="6149" name="Rectangle 3"/>
            <p:cNvSpPr>
              <a:spLocks noChangeArrowheads="1"/>
            </p:cNvSpPr>
            <p:nvPr/>
          </p:nvSpPr>
          <p:spPr bwMode="auto">
            <a:xfrm>
              <a:off x="2282" y="1637"/>
              <a:ext cx="667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309" y="859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dirty="0" smtClean="0"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151" name="Line 5"/>
            <p:cNvSpPr>
              <a:spLocks noChangeShapeType="1"/>
            </p:cNvSpPr>
            <p:nvPr/>
          </p:nvSpPr>
          <p:spPr bwMode="auto">
            <a:xfrm>
              <a:off x="2615" y="1434"/>
              <a:ext cx="21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2228" y="1964"/>
              <a:ext cx="83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>
              <a:off x="2628" y="1842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54" name="AutoShape 8"/>
            <p:cNvSpPr>
              <a:spLocks noChangeArrowheads="1"/>
            </p:cNvSpPr>
            <p:nvPr/>
          </p:nvSpPr>
          <p:spPr bwMode="auto">
            <a:xfrm>
              <a:off x="2154" y="2403"/>
              <a:ext cx="1003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&lt; n?</a:t>
              </a: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2651" y="2169"/>
              <a:ext cx="8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1635" y="1181"/>
              <a:ext cx="2042" cy="253"/>
            </a:xfrm>
            <a:prstGeom prst="parallelogram">
              <a:avLst>
                <a:gd name="adj" fmla="val 4112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anchor="ctr"/>
            <a:lstStyle/>
            <a:p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a” </a:t>
              </a:r>
              <a:r>
                <a:rPr lang="tr-TR" sz="1600" dirty="0">
                  <a:latin typeface="Comic Sans MS" pitchFamily="66" charset="0"/>
                </a:rPr>
                <a:t>ve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tr-TR" sz="1600" dirty="0">
                  <a:latin typeface="Comic Sans MS" pitchFamily="66" charset="0"/>
                </a:rPr>
                <a:t> </a:t>
              </a:r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n”</a:t>
              </a:r>
              <a:r>
                <a:rPr lang="tr-TR" sz="1600" dirty="0">
                  <a:latin typeface="Comic Sans MS" pitchFamily="66" charset="0"/>
                </a:rPr>
                <a:t> </a:t>
              </a:r>
              <a:r>
                <a:rPr lang="tr-TR" sz="1600" dirty="0" smtClean="0">
                  <a:latin typeface="Comic Sans MS" pitchFamily="66" charset="0"/>
                </a:rPr>
                <a:t>değerlerini giriniz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2605" y="1054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58" name="AutoShape 12"/>
            <p:cNvSpPr>
              <a:spLocks noChangeArrowheads="1"/>
            </p:cNvSpPr>
            <p:nvPr/>
          </p:nvSpPr>
          <p:spPr bwMode="auto">
            <a:xfrm>
              <a:off x="2058" y="3051"/>
              <a:ext cx="1210" cy="264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sonucu </a:t>
              </a:r>
              <a:r>
                <a:rPr lang="tr-TR" sz="1600" dirty="0">
                  <a:latin typeface="Comic Sans MS" pitchFamily="66" charset="0"/>
                </a:rPr>
                <a:t>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2661" y="2750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60" name="Text Box 14"/>
            <p:cNvSpPr txBox="1">
              <a:spLocks noChangeArrowheads="1"/>
            </p:cNvSpPr>
            <p:nvPr/>
          </p:nvSpPr>
          <p:spPr bwMode="auto">
            <a:xfrm>
              <a:off x="2416" y="2693"/>
              <a:ext cx="21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 flipV="1">
              <a:off x="3164" y="2576"/>
              <a:ext cx="64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9072" name="AutoShape 16"/>
            <p:cNvSpPr>
              <a:spLocks noChangeArrowheads="1"/>
            </p:cNvSpPr>
            <p:nvPr/>
          </p:nvSpPr>
          <p:spPr bwMode="auto">
            <a:xfrm>
              <a:off x="2375" y="3461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2659" y="3337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3153" y="2410"/>
              <a:ext cx="19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3388" y="2840"/>
              <a:ext cx="93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*= a;</a:t>
              </a:r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3804" y="2576"/>
              <a:ext cx="8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3530" y="3206"/>
              <a:ext cx="64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++;</a:t>
              </a: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3819" y="3044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H="1" flipV="1">
              <a:off x="4521" y="2286"/>
              <a:ext cx="28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2639" y="2287"/>
              <a:ext cx="1875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835" y="3418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 flipV="1">
              <a:off x="3842" y="3557"/>
              <a:ext cx="710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3841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4A8413-0112-4AE5-B710-0AAB342235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68" y="2188243"/>
            <a:ext cx="8393113" cy="2947894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“</a:t>
            </a:r>
            <a:r>
              <a:rPr lang="tr-TR" dirty="0" err="1" smtClean="0"/>
              <a:t>sayac</a:t>
            </a:r>
            <a:r>
              <a:rPr lang="tr-TR" dirty="0" smtClean="0"/>
              <a:t>” “n” değerine ulaşana kadar 5.1 ve 5.2 adımlarının tekrarlamalarını istiyoruz. </a:t>
            </a:r>
            <a:endParaRPr lang="en-US" dirty="0" smtClean="0"/>
          </a:p>
          <a:p>
            <a:pPr marL="933450" lvl="1" indent="-533400"/>
            <a:r>
              <a:rPr lang="tr-TR" dirty="0" smtClean="0"/>
              <a:t>5.1 ve 5.2 basamaklarını koşul sağlandıkça bir döngü içinde çalışmalarını istiyoruz.</a:t>
            </a:r>
            <a:endParaRPr lang="en-US" dirty="0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 – </a:t>
            </a:r>
            <a:r>
              <a:rPr lang="tr-TR" dirty="0" smtClean="0">
                <a:solidFill>
                  <a:srgbClr val="FF0000"/>
                </a:solidFill>
              </a:rPr>
              <a:t>Nasıl Yapmalıyız?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24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85D12-1B24-4EFD-832F-4B73C91BAAF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3800"/>
            <a:ext cx="8393113" cy="5351463"/>
          </a:xfrm>
          <a:noFill/>
        </p:spPr>
        <p:txBody>
          <a:bodyPr/>
          <a:lstStyle/>
          <a:p>
            <a:r>
              <a:rPr lang="tr-TR" dirty="0" smtClean="0"/>
              <a:t>C# ta döngü tanımlama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while</a:t>
            </a:r>
            <a:r>
              <a:rPr lang="en-US" dirty="0" smtClean="0"/>
              <a:t> </a:t>
            </a:r>
            <a:r>
              <a:rPr lang="tr-TR" dirty="0" smtClean="0"/>
              <a:t>döngüleri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do-while</a:t>
            </a:r>
            <a:r>
              <a:rPr lang="en-US" dirty="0" smtClean="0"/>
              <a:t> </a:t>
            </a:r>
            <a:r>
              <a:rPr lang="tr-TR" dirty="0" smtClean="0"/>
              <a:t>döngüleri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for</a:t>
            </a:r>
            <a:r>
              <a:rPr lang="en-US" dirty="0" smtClean="0"/>
              <a:t> </a:t>
            </a:r>
            <a:r>
              <a:rPr lang="tr-TR" dirty="0" smtClean="0"/>
              <a:t>döngüleri</a:t>
            </a:r>
          </a:p>
          <a:p>
            <a:pPr lvl="1"/>
            <a:r>
              <a:rPr lang="tr-TR" dirty="0" err="1" smtClean="0">
                <a:solidFill>
                  <a:srgbClr val="CC3300"/>
                </a:solidFill>
              </a:rPr>
              <a:t>foreach</a:t>
            </a:r>
            <a:r>
              <a:rPr lang="tr-TR" dirty="0" smtClean="0"/>
              <a:t> (listelerde ve koleksiyonlarda kullanılır)</a:t>
            </a:r>
          </a:p>
          <a:p>
            <a:pPr lvl="1"/>
            <a:endParaRPr lang="en-US" dirty="0" smtClean="0"/>
          </a:p>
          <a:p>
            <a:r>
              <a:rPr lang="tr-TR" dirty="0" smtClean="0"/>
              <a:t>Aşağıdaki yardımcı ifadeler döngülerin içerisinden çıkarmak için kullanılabilir.</a:t>
            </a:r>
            <a:endParaRPr lang="en-US" dirty="0" smtClean="0"/>
          </a:p>
          <a:p>
            <a:pPr lvl="1"/>
            <a:r>
              <a:rPr lang="en-US" dirty="0">
                <a:solidFill>
                  <a:srgbClr val="CC3300"/>
                </a:solidFill>
              </a:rPr>
              <a:t>break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continue</a:t>
            </a:r>
          </a:p>
          <a:p>
            <a:pPr lvl="1"/>
            <a:r>
              <a:rPr lang="en-US" dirty="0" err="1">
                <a:solidFill>
                  <a:srgbClr val="CC3300"/>
                </a:solidFill>
              </a:rPr>
              <a:t>goto</a:t>
            </a:r>
            <a:endParaRPr lang="en-US" dirty="0">
              <a:solidFill>
                <a:srgbClr val="CC3300"/>
              </a:solidFill>
            </a:endParaRPr>
          </a:p>
          <a:p>
            <a:pPr marL="533400" indent="-533400"/>
            <a:endParaRPr lang="en-US" dirty="0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tr-TR" dirty="0" err="1" smtClean="0"/>
              <a:t>C#’ta</a:t>
            </a:r>
            <a:r>
              <a:rPr lang="tr-TR" dirty="0" smtClean="0"/>
              <a:t> döngü yapıları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B4671-65C6-4914-BA00-FAE2E270A2B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4800"/>
            <a:ext cx="7983537" cy="558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tr-TR" dirty="0" smtClean="0"/>
              <a:t>Döngüsü</a:t>
            </a:r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73163"/>
            <a:ext cx="8413750" cy="2268537"/>
          </a:xfrm>
        </p:spPr>
        <p:txBody>
          <a:bodyPr/>
          <a:lstStyle/>
          <a:p>
            <a:r>
              <a:rPr lang="tr-TR" sz="2400" dirty="0" err="1" smtClean="0">
                <a:solidFill>
                  <a:schemeClr val="accent2"/>
                </a:solidFill>
              </a:rPr>
              <a:t>While</a:t>
            </a:r>
            <a:r>
              <a:rPr lang="tr-TR" sz="2400" dirty="0" smtClean="0"/>
              <a:t> döngüsü koşul sağlandıkça çalışır</a:t>
            </a:r>
            <a:r>
              <a:rPr lang="tr-TR" sz="2400" dirty="0"/>
              <a:t>;</a:t>
            </a:r>
            <a:r>
              <a:rPr lang="tr-TR" sz="2400" dirty="0" smtClean="0"/>
              <a:t> ta ki test edilen koşul </a:t>
            </a:r>
            <a:r>
              <a:rPr lang="tr-TR" sz="2400" dirty="0" err="1" smtClean="0">
                <a:solidFill>
                  <a:schemeClr val="accent2"/>
                </a:solidFill>
              </a:rPr>
              <a:t>false</a:t>
            </a:r>
            <a:r>
              <a:rPr lang="tr-TR" sz="2400" dirty="0" smtClean="0"/>
              <a:t> olursa döngü biter.</a:t>
            </a:r>
          </a:p>
          <a:p>
            <a:r>
              <a:rPr lang="tr-TR" sz="2400" dirty="0" smtClean="0"/>
              <a:t>Döngünün kaç defa çalışacağı bilinmediği durumlarda kullanılır. </a:t>
            </a:r>
          </a:p>
          <a:p>
            <a:endParaRPr lang="en-US" sz="1200" dirty="0" smtClean="0"/>
          </a:p>
          <a:p>
            <a:r>
              <a:rPr lang="tr-TR" sz="2400" dirty="0" smtClean="0"/>
              <a:t>Kullanımı</a:t>
            </a:r>
            <a:r>
              <a:rPr lang="en-US" sz="2400" dirty="0" smtClean="0"/>
              <a:t>: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71638" y="3703638"/>
            <a:ext cx="3276600" cy="2057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tr-T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koşul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00676" y="2979738"/>
            <a:ext cx="2514600" cy="2514600"/>
            <a:chOff x="3405" y="2237"/>
            <a:chExt cx="1584" cy="1584"/>
          </a:xfrm>
        </p:grpSpPr>
        <p:sp>
          <p:nvSpPr>
            <p:cNvPr id="8199" name="Freeform 6"/>
            <p:cNvSpPr>
              <a:spLocks/>
            </p:cNvSpPr>
            <p:nvPr/>
          </p:nvSpPr>
          <p:spPr bwMode="auto">
            <a:xfrm>
              <a:off x="3789" y="2333"/>
              <a:ext cx="1200" cy="1449"/>
            </a:xfrm>
            <a:custGeom>
              <a:avLst/>
              <a:gdLst>
                <a:gd name="T0" fmla="*/ 569 w 1200"/>
                <a:gd name="T1" fmla="*/ 1321 h 1449"/>
                <a:gd name="T2" fmla="*/ 569 w 1200"/>
                <a:gd name="T3" fmla="*/ 1449 h 1449"/>
                <a:gd name="T4" fmla="*/ 1200 w 1200"/>
                <a:gd name="T5" fmla="*/ 1449 h 1449"/>
                <a:gd name="T6" fmla="*/ 1200 w 1200"/>
                <a:gd name="T7" fmla="*/ 0 h 1449"/>
                <a:gd name="T8" fmla="*/ 0 w 1200"/>
                <a:gd name="T9" fmla="*/ 0 h 1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9"/>
                <a:gd name="T17" fmla="*/ 1200 w 1200"/>
                <a:gd name="T18" fmla="*/ 1449 h 1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9">
                  <a:moveTo>
                    <a:pt x="569" y="1321"/>
                  </a:moveTo>
                  <a:lnTo>
                    <a:pt x="569" y="1449"/>
                  </a:lnTo>
                  <a:lnTo>
                    <a:pt x="1200" y="1449"/>
                  </a:lnTo>
                  <a:lnTo>
                    <a:pt x="12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3789" y="22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64" name="AutoShape 8"/>
            <p:cNvSpPr>
              <a:spLocks noChangeArrowheads="1"/>
            </p:cNvSpPr>
            <p:nvPr/>
          </p:nvSpPr>
          <p:spPr bwMode="auto">
            <a:xfrm>
              <a:off x="3405" y="2477"/>
              <a:ext cx="768" cy="384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8202" name="Freeform 9"/>
            <p:cNvSpPr>
              <a:spLocks/>
            </p:cNvSpPr>
            <p:nvPr/>
          </p:nvSpPr>
          <p:spPr bwMode="auto">
            <a:xfrm>
              <a:off x="4173" y="2669"/>
              <a:ext cx="192" cy="240"/>
            </a:xfrm>
            <a:custGeom>
              <a:avLst/>
              <a:gdLst>
                <a:gd name="T0" fmla="*/ 0 w 199"/>
                <a:gd name="T1" fmla="*/ 0 h 240"/>
                <a:gd name="T2" fmla="*/ 166 w 199"/>
                <a:gd name="T3" fmla="*/ 0 h 240"/>
                <a:gd name="T4" fmla="*/ 160 w 199"/>
                <a:gd name="T5" fmla="*/ 240 h 240"/>
                <a:gd name="T6" fmla="*/ 0 60000 65536"/>
                <a:gd name="T7" fmla="*/ 0 60000 65536"/>
                <a:gd name="T8" fmla="*/ 0 60000 65536"/>
                <a:gd name="T9" fmla="*/ 0 w 199"/>
                <a:gd name="T10" fmla="*/ 0 h 240"/>
                <a:gd name="T11" fmla="*/ 199 w 199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40">
                  <a:moveTo>
                    <a:pt x="0" y="0"/>
                  </a:moveTo>
                  <a:lnTo>
                    <a:pt x="199" y="0"/>
                  </a:lnTo>
                  <a:lnTo>
                    <a:pt x="192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66" name="Text Box 10"/>
            <p:cNvSpPr txBox="1">
              <a:spLocks noChangeArrowheads="1"/>
            </p:cNvSpPr>
            <p:nvPr/>
          </p:nvSpPr>
          <p:spPr bwMode="auto">
            <a:xfrm>
              <a:off x="4173" y="2525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597" y="2861"/>
              <a:ext cx="240" cy="960"/>
              <a:chOff x="624" y="2256"/>
              <a:chExt cx="240" cy="1392"/>
            </a:xfrm>
          </p:grpSpPr>
          <p:sp>
            <p:nvSpPr>
              <p:cNvPr id="8210" name="Line 12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3469" name="Text Box 13"/>
              <p:cNvSpPr txBox="1">
                <a:spLocks noChangeArrowheads="1"/>
              </p:cNvSpPr>
              <p:nvPr/>
            </p:nvSpPr>
            <p:spPr bwMode="auto">
              <a:xfrm>
                <a:off x="624" y="2256"/>
                <a:ext cx="240" cy="2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tr-TR" sz="1200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H</a:t>
                </a:r>
                <a:endPara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981" y="2909"/>
              <a:ext cx="768" cy="384"/>
              <a:chOff x="1008" y="2304"/>
              <a:chExt cx="768" cy="384"/>
            </a:xfrm>
          </p:grpSpPr>
          <p:sp>
            <p:nvSpPr>
              <p:cNvPr id="8208" name="Line 15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3472" name="AutoShape 16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768" cy="192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tr-TR" sz="12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ifade</a:t>
                </a:r>
                <a:r>
                  <a:rPr lang="en-US" sz="12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1</a:t>
                </a:r>
              </a:p>
            </p:txBody>
          </p:sp>
        </p:grpSp>
        <p:sp>
          <p:nvSpPr>
            <p:cNvPr id="403473" name="AutoShape 17"/>
            <p:cNvSpPr>
              <a:spLocks noChangeArrowheads="1"/>
            </p:cNvSpPr>
            <p:nvPr/>
          </p:nvSpPr>
          <p:spPr bwMode="auto">
            <a:xfrm>
              <a:off x="3981" y="3293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4206" y="3457"/>
              <a:ext cx="28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ACC0DA-F3FD-4C82-BB70-BA8EEFE1942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27013"/>
            <a:ext cx="8205787" cy="1214437"/>
          </a:xfrm>
        </p:spPr>
        <p:txBody>
          <a:bodyPr/>
          <a:lstStyle/>
          <a:p>
            <a:r>
              <a:rPr lang="tr-TR" sz="3600" dirty="0" smtClean="0"/>
              <a:t>Bir sürü sayının toplamını hesaplama: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Akış diyagramı – kod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61030" y="1846052"/>
            <a:ext cx="5617936" cy="413088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sayı, toplam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"Bir sayı girin(durmak için 0):"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sayı);</a:t>
            </a:r>
          </a:p>
          <a:p>
            <a:endParaRPr lang="tr-TR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(sayı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!=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sayı;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"Sayı girin(durmak için 0):"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sayı);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"Toplam ="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sp>
        <p:nvSpPr>
          <p:cNvPr id="405509" name="AutoShape 5"/>
          <p:cNvSpPr>
            <a:spLocks noChangeArrowheads="1"/>
          </p:cNvSpPr>
          <p:nvPr/>
        </p:nvSpPr>
        <p:spPr bwMode="auto">
          <a:xfrm>
            <a:off x="7526338" y="3960813"/>
            <a:ext cx="1219200" cy="3048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Toplam+=</a:t>
            </a: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</a:t>
            </a:r>
            <a:endParaRPr 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6154738" y="5637213"/>
            <a:ext cx="873125" cy="339725"/>
          </a:xfrm>
          <a:prstGeom prst="flowChartTerminator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Bitir</a:t>
            </a: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6665913" y="25130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6589059" y="3361765"/>
            <a:ext cx="22879" cy="3704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5515" name="AutoShape 11"/>
          <p:cNvSpPr>
            <a:spLocks noChangeArrowheads="1"/>
          </p:cNvSpPr>
          <p:nvPr/>
        </p:nvSpPr>
        <p:spPr bwMode="auto">
          <a:xfrm>
            <a:off x="5943599" y="4799013"/>
            <a:ext cx="1201739" cy="609600"/>
          </a:xfrm>
          <a:prstGeom prst="flowChartDocumen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Toplamı </a:t>
            </a:r>
          </a:p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yazdır</a:t>
            </a:r>
            <a:endParaRPr 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05516" name="AutoShape 12"/>
          <p:cNvSpPr>
            <a:spLocks noChangeArrowheads="1"/>
          </p:cNvSpPr>
          <p:nvPr/>
        </p:nvSpPr>
        <p:spPr bwMode="auto">
          <a:xfrm>
            <a:off x="5943599" y="2733675"/>
            <a:ext cx="2043953" cy="614643"/>
          </a:xfrm>
          <a:prstGeom prst="parallelogram">
            <a:avLst>
              <a:gd name="adj" fmla="val 3829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Bir </a:t>
            </a:r>
            <a:r>
              <a:rPr lang="tr-TR" sz="12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sayi</a:t>
            </a:r>
            <a:r>
              <a:rPr lang="tr-TR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 girin</a:t>
            </a:r>
            <a:endParaRPr lang="tr-TR" sz="12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 eaLnBrk="1" hangingPunct="1"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(n)</a:t>
            </a:r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6611938" y="54086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5518" name="AutoShape 14"/>
          <p:cNvSpPr>
            <a:spLocks noChangeArrowheads="1"/>
          </p:cNvSpPr>
          <p:nvPr/>
        </p:nvSpPr>
        <p:spPr bwMode="auto">
          <a:xfrm>
            <a:off x="5900738" y="3732213"/>
            <a:ext cx="1320800" cy="762000"/>
          </a:xfrm>
          <a:prstGeom prst="flowChartDecision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 != </a:t>
            </a:r>
            <a:r>
              <a:rPr lang="tr-TR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0 </a:t>
            </a: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?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611938" y="4494213"/>
            <a:ext cx="381000" cy="304800"/>
            <a:chOff x="4032" y="2880"/>
            <a:chExt cx="240" cy="192"/>
          </a:xfrm>
        </p:grpSpPr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4032" y="28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5521" name="Text Box 17"/>
            <p:cNvSpPr txBox="1">
              <a:spLocks noChangeArrowheads="1"/>
            </p:cNvSpPr>
            <p:nvPr/>
          </p:nvSpPr>
          <p:spPr bwMode="auto">
            <a:xfrm>
              <a:off x="4032" y="2880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N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145338" y="3808413"/>
            <a:ext cx="381000" cy="304800"/>
            <a:chOff x="4368" y="2448"/>
            <a:chExt cx="240" cy="192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4416" y="26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5524" name="Text Box 20"/>
            <p:cNvSpPr txBox="1">
              <a:spLocks noChangeArrowheads="1"/>
            </p:cNvSpPr>
            <p:nvPr/>
          </p:nvSpPr>
          <p:spPr bwMode="auto">
            <a:xfrm>
              <a:off x="4368" y="2448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Y</a:t>
              </a:r>
            </a:p>
          </p:txBody>
        </p:sp>
      </p:grpSp>
      <p:sp>
        <p:nvSpPr>
          <p:cNvPr id="9231" name="Freeform 21"/>
          <p:cNvSpPr>
            <a:spLocks/>
          </p:cNvSpPr>
          <p:nvPr/>
        </p:nvSpPr>
        <p:spPr bwMode="auto">
          <a:xfrm>
            <a:off x="6611938" y="3590365"/>
            <a:ext cx="2241550" cy="1894448"/>
          </a:xfrm>
          <a:custGeom>
            <a:avLst/>
            <a:gdLst>
              <a:gd name="T0" fmla="*/ 2147483647 w 1485"/>
              <a:gd name="T1" fmla="*/ 2147483647 h 1200"/>
              <a:gd name="T2" fmla="*/ 2147483647 w 1485"/>
              <a:gd name="T3" fmla="*/ 2147483647 h 1200"/>
              <a:gd name="T4" fmla="*/ 2147483647 w 1485"/>
              <a:gd name="T5" fmla="*/ 2147483647 h 1200"/>
              <a:gd name="T6" fmla="*/ 2147483647 w 1485"/>
              <a:gd name="T7" fmla="*/ 0 h 1200"/>
              <a:gd name="T8" fmla="*/ 0 w 1485"/>
              <a:gd name="T9" fmla="*/ 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"/>
              <a:gd name="T16" fmla="*/ 0 h 1200"/>
              <a:gd name="T17" fmla="*/ 1485 w 1485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" h="1200">
                <a:moveTo>
                  <a:pt x="891" y="1047"/>
                </a:moveTo>
                <a:lnTo>
                  <a:pt x="891" y="1200"/>
                </a:lnTo>
                <a:lnTo>
                  <a:pt x="1481" y="1200"/>
                </a:lnTo>
                <a:lnTo>
                  <a:pt x="148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5526" name="AutoShape 22"/>
          <p:cNvSpPr>
            <a:spLocks noChangeArrowheads="1"/>
          </p:cNvSpPr>
          <p:nvPr/>
        </p:nvSpPr>
        <p:spPr bwMode="auto">
          <a:xfrm>
            <a:off x="7450138" y="4494213"/>
            <a:ext cx="1143000" cy="806450"/>
          </a:xfrm>
          <a:prstGeom prst="parallelogram">
            <a:avLst>
              <a:gd name="adj" fmla="val 38298"/>
            </a:avLst>
          </a:prstGeom>
          <a:solidFill>
            <a:srgbClr val="DDDDDD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Bir </a:t>
            </a:r>
          </a:p>
          <a:p>
            <a:pPr algn="ctr" eaLnBrk="1" hangingPunct="1">
              <a:defRPr/>
            </a:pPr>
            <a:r>
              <a:rPr lang="tr-TR" sz="12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sayi</a:t>
            </a: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girin</a:t>
            </a:r>
          </a:p>
          <a:p>
            <a:pPr algn="ctr" eaLnBrk="1" hangingPunct="1"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(n)</a:t>
            </a:r>
          </a:p>
        </p:txBody>
      </p:sp>
      <p:sp>
        <p:nvSpPr>
          <p:cNvPr id="9233" name="Line 23"/>
          <p:cNvSpPr>
            <a:spLocks noChangeShapeType="1"/>
          </p:cNvSpPr>
          <p:nvPr/>
        </p:nvSpPr>
        <p:spPr bwMode="auto">
          <a:xfrm>
            <a:off x="8059738" y="4265613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5528" name="AutoShape 24"/>
          <p:cNvSpPr>
            <a:spLocks noChangeArrowheads="1"/>
          </p:cNvSpPr>
          <p:nvPr/>
        </p:nvSpPr>
        <p:spPr bwMode="auto">
          <a:xfrm>
            <a:off x="6192838" y="2163763"/>
            <a:ext cx="873125" cy="339725"/>
          </a:xfrm>
          <a:prstGeom prst="flowChartTerminator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Başla</a:t>
            </a: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4800"/>
            <a:ext cx="7889875" cy="617538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Hesaplamak için Kod</a:t>
            </a:r>
            <a:endParaRPr lang="en-US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701666" y="1000664"/>
            <a:ext cx="5364000" cy="528039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= a^0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"a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*=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"{0}^{1} = {2} "</a:t>
            </a:r>
            <a:br>
              <a:rPr lang="tr-TR" dirty="0" smtClean="0">
                <a:solidFill>
                  <a:srgbClr val="A31515"/>
                </a:solidFill>
                <a:latin typeface="Consolas"/>
              </a:rPr>
            </a:br>
            <a:r>
              <a:rPr lang="tr-TR" dirty="0" smtClean="0">
                <a:solidFill>
                  <a:srgbClr val="A31515"/>
                </a:solidFill>
                <a:latin typeface="Consolas"/>
              </a:rPr>
              <a:t>               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a,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9221" name="Group 35"/>
          <p:cNvGrpSpPr>
            <a:grpSpLocks/>
          </p:cNvGrpSpPr>
          <p:nvPr/>
        </p:nvGrpSpPr>
        <p:grpSpPr bwMode="auto">
          <a:xfrm>
            <a:off x="198187" y="1706563"/>
            <a:ext cx="3382838" cy="4419600"/>
            <a:chOff x="198" y="859"/>
            <a:chExt cx="2270" cy="2784"/>
          </a:xfrm>
        </p:grpSpPr>
        <p:sp>
          <p:nvSpPr>
            <p:cNvPr id="9222" name="Rectangle 11"/>
            <p:cNvSpPr>
              <a:spLocks noChangeArrowheads="1"/>
            </p:cNvSpPr>
            <p:nvPr/>
          </p:nvSpPr>
          <p:spPr bwMode="auto">
            <a:xfrm>
              <a:off x="545" y="1637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428044" name="AutoShape 12"/>
            <p:cNvSpPr>
              <a:spLocks noChangeArrowheads="1"/>
            </p:cNvSpPr>
            <p:nvPr/>
          </p:nvSpPr>
          <p:spPr bwMode="auto">
            <a:xfrm>
              <a:off x="570" y="859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858" y="1515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5" name="Rectangle 14"/>
            <p:cNvSpPr>
              <a:spLocks noChangeArrowheads="1"/>
            </p:cNvSpPr>
            <p:nvPr/>
          </p:nvSpPr>
          <p:spPr bwMode="auto">
            <a:xfrm>
              <a:off x="496" y="1964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858" y="1842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7" name="AutoShape 16"/>
            <p:cNvSpPr>
              <a:spLocks noChangeArrowheads="1"/>
            </p:cNvSpPr>
            <p:nvPr/>
          </p:nvSpPr>
          <p:spPr bwMode="auto">
            <a:xfrm>
              <a:off x="429" y="2403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&lt; n?</a:t>
              </a: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>
              <a:off x="879" y="2169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9" name="AutoShape 18"/>
            <p:cNvSpPr>
              <a:spLocks noChangeArrowheads="1"/>
            </p:cNvSpPr>
            <p:nvPr/>
          </p:nvSpPr>
          <p:spPr bwMode="auto">
            <a:xfrm>
              <a:off x="198" y="1182"/>
              <a:ext cx="1431" cy="327"/>
            </a:xfrm>
            <a:prstGeom prst="parallelogram">
              <a:avLst>
                <a:gd name="adj" fmla="val 3203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/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a” </a:t>
              </a:r>
              <a:r>
                <a:rPr lang="tr-TR" sz="1600" dirty="0">
                  <a:latin typeface="Comic Sans MS" pitchFamily="66" charset="0"/>
                </a:rPr>
                <a:t>ve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n”</a:t>
              </a:r>
              <a:r>
                <a:rPr lang="tr-TR" sz="1600" dirty="0">
                  <a:latin typeface="Comic Sans MS" pitchFamily="66" charset="0"/>
                </a:rPr>
                <a:t> </a:t>
              </a:r>
              <a:r>
                <a:rPr lang="tr-TR" sz="1600" dirty="0" smtClean="0">
                  <a:latin typeface="Comic Sans MS" pitchFamily="66" charset="0"/>
                </a:rPr>
                <a:t>değer</a:t>
              </a:r>
            </a:p>
            <a:p>
              <a:pPr marL="533400" indent="-533400" algn="ctr"/>
              <a:r>
                <a:rPr lang="tr-TR" sz="1600" dirty="0" err="1" smtClean="0">
                  <a:latin typeface="Comic Sans MS" pitchFamily="66" charset="0"/>
                </a:rPr>
                <a:t>lerini</a:t>
              </a:r>
              <a:r>
                <a:rPr lang="tr-TR" sz="1600" dirty="0" smtClean="0">
                  <a:latin typeface="Comic Sans MS" pitchFamily="66" charset="0"/>
                </a:rPr>
                <a:t> giriniz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37" y="1054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1" name="AutoShape 20"/>
            <p:cNvSpPr>
              <a:spLocks noChangeArrowheads="1"/>
            </p:cNvSpPr>
            <p:nvPr/>
          </p:nvSpPr>
          <p:spPr bwMode="auto">
            <a:xfrm>
              <a:off x="427" y="3075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tr-TR" sz="1600" dirty="0" smtClean="0">
                  <a:latin typeface="Comic Sans MS" pitchFamily="66" charset="0"/>
                </a:rPr>
                <a:t> </a:t>
              </a:r>
              <a:r>
                <a:rPr lang="tr-TR" sz="1600" dirty="0">
                  <a:latin typeface="Comic Sans MS" pitchFamily="66" charset="0"/>
                </a:rPr>
                <a:t>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888" y="2750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3" name="Text Box 22"/>
            <p:cNvSpPr txBox="1">
              <a:spLocks noChangeArrowheads="1"/>
            </p:cNvSpPr>
            <p:nvPr/>
          </p:nvSpPr>
          <p:spPr bwMode="auto">
            <a:xfrm>
              <a:off x="666" y="2693"/>
              <a:ext cx="2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 flipV="1">
              <a:off x="1342" y="2576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8056" name="AutoShape 24"/>
            <p:cNvSpPr>
              <a:spLocks noChangeArrowheads="1"/>
            </p:cNvSpPr>
            <p:nvPr/>
          </p:nvSpPr>
          <p:spPr bwMode="auto">
            <a:xfrm>
              <a:off x="629" y="3461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886" y="3337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7" name="Text Box 26"/>
            <p:cNvSpPr txBox="1">
              <a:spLocks noChangeArrowheads="1"/>
            </p:cNvSpPr>
            <p:nvPr/>
          </p:nvSpPr>
          <p:spPr bwMode="auto">
            <a:xfrm>
              <a:off x="1332" y="2410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38" name="Rectangle 27"/>
            <p:cNvSpPr>
              <a:spLocks noChangeArrowheads="1"/>
            </p:cNvSpPr>
            <p:nvPr/>
          </p:nvSpPr>
          <p:spPr bwMode="auto">
            <a:xfrm>
              <a:off x="1545" y="2840"/>
              <a:ext cx="84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*= a;</a:t>
              </a:r>
            </a:p>
          </p:txBody>
        </p:sp>
        <p:sp>
          <p:nvSpPr>
            <p:cNvPr id="9239" name="Line 28"/>
            <p:cNvSpPr>
              <a:spLocks noChangeShapeType="1"/>
            </p:cNvSpPr>
            <p:nvPr/>
          </p:nvSpPr>
          <p:spPr bwMode="auto">
            <a:xfrm>
              <a:off x="1921" y="2576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0" name="Rectangle 29"/>
            <p:cNvSpPr>
              <a:spLocks noChangeArrowheads="1"/>
            </p:cNvSpPr>
            <p:nvPr/>
          </p:nvSpPr>
          <p:spPr bwMode="auto">
            <a:xfrm>
              <a:off x="1673" y="3206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++;</a:t>
              </a:r>
            </a:p>
          </p:txBody>
        </p:sp>
        <p:sp>
          <p:nvSpPr>
            <p:cNvPr id="9241" name="Line 30"/>
            <p:cNvSpPr>
              <a:spLocks noChangeShapeType="1"/>
            </p:cNvSpPr>
            <p:nvPr/>
          </p:nvSpPr>
          <p:spPr bwMode="auto">
            <a:xfrm>
              <a:off x="1934" y="3044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2" name="Line 31"/>
            <p:cNvSpPr>
              <a:spLocks noChangeShapeType="1"/>
            </p:cNvSpPr>
            <p:nvPr/>
          </p:nvSpPr>
          <p:spPr bwMode="auto">
            <a:xfrm flipH="1" flipV="1">
              <a:off x="2466" y="2286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3" name="Line 32"/>
            <p:cNvSpPr>
              <a:spLocks noChangeShapeType="1"/>
            </p:cNvSpPr>
            <p:nvPr/>
          </p:nvSpPr>
          <p:spPr bwMode="auto">
            <a:xfrm>
              <a:off x="868" y="2287"/>
              <a:ext cx="1598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4" name="Line 33"/>
            <p:cNvSpPr>
              <a:spLocks noChangeShapeType="1"/>
            </p:cNvSpPr>
            <p:nvPr/>
          </p:nvSpPr>
          <p:spPr bwMode="auto">
            <a:xfrm>
              <a:off x="1949" y="3418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5" name="Line 34"/>
            <p:cNvSpPr>
              <a:spLocks noChangeShapeType="1"/>
            </p:cNvSpPr>
            <p:nvPr/>
          </p:nvSpPr>
          <p:spPr bwMode="auto">
            <a:xfrm>
              <a:off x="1955" y="3574"/>
              <a:ext cx="513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8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157055" y="638642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38B087-15E8-4D9C-8231-1B0FFEE636CD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7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26067" y="6403677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DFB124-481D-422C-B966-1EDF031058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04800"/>
            <a:ext cx="8570912" cy="617538"/>
          </a:xfrm>
        </p:spPr>
        <p:txBody>
          <a:bodyPr/>
          <a:lstStyle/>
          <a:p>
            <a:r>
              <a:rPr lang="en-US" smtClean="0"/>
              <a:t>a = 3</a:t>
            </a:r>
            <a:r>
              <a:rPr lang="tr-TR" smtClean="0"/>
              <a:t> ve</a:t>
            </a:r>
            <a:r>
              <a:rPr lang="en-US" smtClean="0"/>
              <a:t> n = 5</a:t>
            </a:r>
            <a:r>
              <a:rPr lang="tr-TR" smtClean="0"/>
              <a:t> için kod izlemesi</a:t>
            </a:r>
            <a:endParaRPr lang="en-US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4013" y="895118"/>
            <a:ext cx="4373262" cy="54371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"a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*=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"{0}^{1} = {2} "</a:t>
            </a:r>
            <a:br>
              <a:rPr lang="tr-TR" dirty="0" smtClean="0">
                <a:solidFill>
                  <a:srgbClr val="A31515"/>
                </a:solidFill>
                <a:latin typeface="Consolas"/>
              </a:rPr>
            </a:br>
            <a:r>
              <a:rPr lang="tr-TR" dirty="0" smtClean="0">
                <a:solidFill>
                  <a:srgbClr val="A31515"/>
                </a:solidFill>
                <a:latin typeface="Consolas"/>
              </a:rPr>
              <a:t>               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a,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0245" name="Rectangle 32"/>
          <p:cNvSpPr>
            <a:spLocks noChangeArrowheads="1"/>
          </p:cNvSpPr>
          <p:nvPr/>
        </p:nvSpPr>
        <p:spPr bwMode="auto">
          <a:xfrm>
            <a:off x="7177181" y="1498601"/>
            <a:ext cx="620354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0246" name="Rectangle 33"/>
          <p:cNvSpPr>
            <a:spLocks noChangeArrowheads="1"/>
          </p:cNvSpPr>
          <p:nvPr/>
        </p:nvSpPr>
        <p:spPr bwMode="auto">
          <a:xfrm>
            <a:off x="8035266" y="1498601"/>
            <a:ext cx="672172" cy="317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0247" name="Text Box 34"/>
          <p:cNvSpPr txBox="1">
            <a:spLocks noChangeArrowheads="1"/>
          </p:cNvSpPr>
          <p:nvPr/>
        </p:nvSpPr>
        <p:spPr bwMode="auto">
          <a:xfrm>
            <a:off x="7084868" y="1136650"/>
            <a:ext cx="77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dirty="0" err="1">
                <a:latin typeface="Comic Sans MS" pitchFamily="66" charset="0"/>
              </a:rPr>
              <a:t>sayac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248" name="Text Box 35"/>
          <p:cNvSpPr txBox="1">
            <a:spLocks noChangeArrowheads="1"/>
          </p:cNvSpPr>
          <p:nvPr/>
        </p:nvSpPr>
        <p:spPr bwMode="auto">
          <a:xfrm>
            <a:off x="7848600" y="1123950"/>
            <a:ext cx="77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dirty="0" err="1" smtClean="0">
                <a:latin typeface="Comic Sans MS" pitchFamily="66" charset="0"/>
              </a:rPr>
              <a:t>sonuc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249" name="Rectangle 36"/>
          <p:cNvSpPr>
            <a:spLocks noChangeArrowheads="1"/>
          </p:cNvSpPr>
          <p:nvPr/>
        </p:nvSpPr>
        <p:spPr bwMode="auto">
          <a:xfrm>
            <a:off x="5231307" y="1482725"/>
            <a:ext cx="664468" cy="2968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0250" name="Rectangle 37"/>
          <p:cNvSpPr>
            <a:spLocks noChangeArrowheads="1"/>
          </p:cNvSpPr>
          <p:nvPr/>
        </p:nvSpPr>
        <p:spPr bwMode="auto">
          <a:xfrm>
            <a:off x="6243437" y="1482725"/>
            <a:ext cx="657225" cy="333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10251" name="Text Box 38"/>
          <p:cNvSpPr txBox="1">
            <a:spLocks noChangeArrowheads="1"/>
          </p:cNvSpPr>
          <p:nvPr/>
        </p:nvSpPr>
        <p:spPr bwMode="auto">
          <a:xfrm>
            <a:off x="5421112" y="114617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0252" name="Text Box 39"/>
          <p:cNvSpPr txBox="1">
            <a:spLocks noChangeArrowheads="1"/>
          </p:cNvSpPr>
          <p:nvPr/>
        </p:nvSpPr>
        <p:spPr bwMode="auto">
          <a:xfrm>
            <a:off x="6408537" y="11207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5231306" y="2028825"/>
            <a:ext cx="1692000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0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25" name="Rectangle 45"/>
          <p:cNvSpPr>
            <a:spLocks noChangeArrowheads="1"/>
          </p:cNvSpPr>
          <p:nvPr/>
        </p:nvSpPr>
        <p:spPr bwMode="auto">
          <a:xfrm>
            <a:off x="7177181" y="2347912"/>
            <a:ext cx="620354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30126" name="Rectangle 46"/>
          <p:cNvSpPr>
            <a:spLocks noChangeArrowheads="1"/>
          </p:cNvSpPr>
          <p:nvPr/>
        </p:nvSpPr>
        <p:spPr bwMode="auto">
          <a:xfrm>
            <a:off x="8035266" y="2347914"/>
            <a:ext cx="672172" cy="293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5231306" y="2906713"/>
            <a:ext cx="169200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30" name="Rectangle 50"/>
          <p:cNvSpPr>
            <a:spLocks noChangeArrowheads="1"/>
          </p:cNvSpPr>
          <p:nvPr/>
        </p:nvSpPr>
        <p:spPr bwMode="auto">
          <a:xfrm>
            <a:off x="7177181" y="3225800"/>
            <a:ext cx="633054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30131" name="Rectangle 51"/>
          <p:cNvSpPr>
            <a:spLocks noChangeArrowheads="1"/>
          </p:cNvSpPr>
          <p:nvPr/>
        </p:nvSpPr>
        <p:spPr bwMode="auto">
          <a:xfrm>
            <a:off x="8047966" y="3225801"/>
            <a:ext cx="672172" cy="293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30132" name="Rectangle 52"/>
          <p:cNvSpPr>
            <a:spLocks noChangeArrowheads="1"/>
          </p:cNvSpPr>
          <p:nvPr/>
        </p:nvSpPr>
        <p:spPr bwMode="auto">
          <a:xfrm>
            <a:off x="5231306" y="3784600"/>
            <a:ext cx="1692000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33" name="Rectangle 53"/>
          <p:cNvSpPr>
            <a:spLocks noChangeArrowheads="1"/>
          </p:cNvSpPr>
          <p:nvPr/>
        </p:nvSpPr>
        <p:spPr bwMode="auto">
          <a:xfrm>
            <a:off x="7177181" y="4103688"/>
            <a:ext cx="658454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30134" name="Rectangle 54"/>
          <p:cNvSpPr>
            <a:spLocks noChangeArrowheads="1"/>
          </p:cNvSpPr>
          <p:nvPr/>
        </p:nvSpPr>
        <p:spPr bwMode="auto">
          <a:xfrm>
            <a:off x="8073366" y="4103689"/>
            <a:ext cx="672172" cy="293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27</a:t>
            </a:r>
          </a:p>
        </p:txBody>
      </p:sp>
      <p:sp>
        <p:nvSpPr>
          <p:cNvPr id="430135" name="Rectangle 55"/>
          <p:cNvSpPr>
            <a:spLocks noChangeArrowheads="1"/>
          </p:cNvSpPr>
          <p:nvPr/>
        </p:nvSpPr>
        <p:spPr bwMode="auto">
          <a:xfrm>
            <a:off x="5231306" y="4660900"/>
            <a:ext cx="169200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36" name="Rectangle 56"/>
          <p:cNvSpPr>
            <a:spLocks noChangeArrowheads="1"/>
          </p:cNvSpPr>
          <p:nvPr/>
        </p:nvSpPr>
        <p:spPr bwMode="auto">
          <a:xfrm>
            <a:off x="7177181" y="4979988"/>
            <a:ext cx="669566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30137" name="Rectangle 57"/>
          <p:cNvSpPr>
            <a:spLocks noChangeArrowheads="1"/>
          </p:cNvSpPr>
          <p:nvPr/>
        </p:nvSpPr>
        <p:spPr bwMode="auto">
          <a:xfrm>
            <a:off x="8084478" y="4979989"/>
            <a:ext cx="672171" cy="293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81</a:t>
            </a:r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5231307" y="6229350"/>
            <a:ext cx="1692000" cy="3206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False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39" name="Rectangle 59"/>
          <p:cNvSpPr>
            <a:spLocks noChangeArrowheads="1"/>
          </p:cNvSpPr>
          <p:nvPr/>
        </p:nvSpPr>
        <p:spPr bwMode="auto">
          <a:xfrm>
            <a:off x="5231306" y="5464175"/>
            <a:ext cx="1692000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 </a:t>
            </a:r>
            <a:r>
              <a:rPr lang="en-US" dirty="0">
                <a:latin typeface="Comic Sans MS" pitchFamily="66" charset="0"/>
              </a:rPr>
              <a:t>&lt;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0140" name="Rectangle 60"/>
          <p:cNvSpPr>
            <a:spLocks noChangeArrowheads="1"/>
          </p:cNvSpPr>
          <p:nvPr/>
        </p:nvSpPr>
        <p:spPr bwMode="auto">
          <a:xfrm>
            <a:off x="7177181" y="5783262"/>
            <a:ext cx="669566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30141" name="Rectangle 61"/>
          <p:cNvSpPr>
            <a:spLocks noChangeArrowheads="1"/>
          </p:cNvSpPr>
          <p:nvPr/>
        </p:nvSpPr>
        <p:spPr bwMode="auto">
          <a:xfrm>
            <a:off x="8084478" y="5783264"/>
            <a:ext cx="672171" cy="293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243</a:t>
            </a:r>
          </a:p>
        </p:txBody>
      </p:sp>
      <p:sp>
        <p:nvSpPr>
          <p:cNvPr id="430142" name="Line 62"/>
          <p:cNvSpPr>
            <a:spLocks noChangeShapeType="1"/>
          </p:cNvSpPr>
          <p:nvPr/>
        </p:nvSpPr>
        <p:spPr bwMode="auto">
          <a:xfrm>
            <a:off x="42653" y="4353497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287338" y="490280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4" name="Line 64"/>
          <p:cNvSpPr>
            <a:spLocks noChangeShapeType="1"/>
          </p:cNvSpPr>
          <p:nvPr/>
        </p:nvSpPr>
        <p:spPr bwMode="auto">
          <a:xfrm>
            <a:off x="301625" y="516315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6" name="Line 66"/>
          <p:cNvSpPr>
            <a:spLocks noChangeShapeType="1"/>
          </p:cNvSpPr>
          <p:nvPr/>
        </p:nvSpPr>
        <p:spPr bwMode="auto">
          <a:xfrm>
            <a:off x="17253" y="433920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290513" y="488692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8" name="Line 68"/>
          <p:cNvSpPr>
            <a:spLocks noChangeShapeType="1"/>
          </p:cNvSpPr>
          <p:nvPr/>
        </p:nvSpPr>
        <p:spPr bwMode="auto">
          <a:xfrm>
            <a:off x="304800" y="514727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9" name="Line 69"/>
          <p:cNvSpPr>
            <a:spLocks noChangeShapeType="1"/>
          </p:cNvSpPr>
          <p:nvPr/>
        </p:nvSpPr>
        <p:spPr bwMode="auto">
          <a:xfrm>
            <a:off x="17253" y="433762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0" name="Line 70"/>
          <p:cNvSpPr>
            <a:spLocks noChangeShapeType="1"/>
          </p:cNvSpPr>
          <p:nvPr/>
        </p:nvSpPr>
        <p:spPr bwMode="auto">
          <a:xfrm>
            <a:off x="290513" y="487105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1" name="Line 71"/>
          <p:cNvSpPr>
            <a:spLocks noChangeShapeType="1"/>
          </p:cNvSpPr>
          <p:nvPr/>
        </p:nvSpPr>
        <p:spPr bwMode="auto">
          <a:xfrm>
            <a:off x="304800" y="513140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2" name="Line 72"/>
          <p:cNvSpPr>
            <a:spLocks noChangeShapeType="1"/>
          </p:cNvSpPr>
          <p:nvPr/>
        </p:nvSpPr>
        <p:spPr bwMode="auto">
          <a:xfrm>
            <a:off x="17253" y="435032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304800" y="488375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4" name="Line 74"/>
          <p:cNvSpPr>
            <a:spLocks noChangeShapeType="1"/>
          </p:cNvSpPr>
          <p:nvPr/>
        </p:nvSpPr>
        <p:spPr bwMode="auto">
          <a:xfrm>
            <a:off x="304800" y="5142517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17253" y="433603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319088" y="4894867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7" name="Line 77"/>
          <p:cNvSpPr>
            <a:spLocks noChangeShapeType="1"/>
          </p:cNvSpPr>
          <p:nvPr/>
        </p:nvSpPr>
        <p:spPr bwMode="auto">
          <a:xfrm>
            <a:off x="333375" y="5142517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8" name="Line 78"/>
          <p:cNvSpPr>
            <a:spLocks noChangeShapeType="1"/>
          </p:cNvSpPr>
          <p:nvPr/>
        </p:nvSpPr>
        <p:spPr bwMode="auto">
          <a:xfrm>
            <a:off x="17253" y="433603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9" name="Line 79"/>
          <p:cNvSpPr>
            <a:spLocks noChangeShapeType="1"/>
          </p:cNvSpPr>
          <p:nvPr/>
        </p:nvSpPr>
        <p:spPr bwMode="auto">
          <a:xfrm>
            <a:off x="11322" y="5984101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333375" y="540762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331788" y="541874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3" name="Line 83"/>
          <p:cNvSpPr>
            <a:spLocks noChangeShapeType="1"/>
          </p:cNvSpPr>
          <p:nvPr/>
        </p:nvSpPr>
        <p:spPr bwMode="auto">
          <a:xfrm>
            <a:off x="333375" y="539334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333375" y="540604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5" name="Line 85"/>
          <p:cNvSpPr>
            <a:spLocks noChangeShapeType="1"/>
          </p:cNvSpPr>
          <p:nvPr/>
        </p:nvSpPr>
        <p:spPr bwMode="auto">
          <a:xfrm>
            <a:off x="320675" y="540445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1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0" grpId="0" animBg="1"/>
      <p:bldP spid="430125" grpId="0" animBg="1"/>
      <p:bldP spid="430126" grpId="0" animBg="1"/>
      <p:bldP spid="430129" grpId="0" animBg="1"/>
      <p:bldP spid="430130" grpId="0" animBg="1"/>
      <p:bldP spid="430131" grpId="0" animBg="1"/>
      <p:bldP spid="430132" grpId="0" animBg="1"/>
      <p:bldP spid="430133" grpId="0" animBg="1"/>
      <p:bldP spid="430134" grpId="0" animBg="1"/>
      <p:bldP spid="430135" grpId="0" animBg="1"/>
      <p:bldP spid="430136" grpId="0" animBg="1"/>
      <p:bldP spid="430137" grpId="0" animBg="1"/>
      <p:bldP spid="430138" grpId="0" animBg="1"/>
      <p:bldP spid="430139" grpId="0" animBg="1"/>
      <p:bldP spid="430140" grpId="0" animBg="1"/>
      <p:bldP spid="430141" grpId="0" animBg="1"/>
      <p:bldP spid="430142" grpId="0" animBg="1"/>
      <p:bldP spid="430143" grpId="0" animBg="1"/>
      <p:bldP spid="430143" grpId="1" animBg="1"/>
      <p:bldP spid="430144" grpId="0" animBg="1"/>
      <p:bldP spid="430144" grpId="1" animBg="1"/>
      <p:bldP spid="430146" grpId="0" animBg="1"/>
      <p:bldP spid="430146" grpId="1" animBg="1"/>
      <p:bldP spid="430147" grpId="0" animBg="1"/>
      <p:bldP spid="430147" grpId="1" animBg="1"/>
      <p:bldP spid="430148" grpId="0" animBg="1"/>
      <p:bldP spid="430148" grpId="1" animBg="1"/>
      <p:bldP spid="430149" grpId="0" animBg="1"/>
      <p:bldP spid="430149" grpId="1" animBg="1"/>
      <p:bldP spid="430150" grpId="0" animBg="1"/>
      <p:bldP spid="430150" grpId="1" animBg="1"/>
      <p:bldP spid="430151" grpId="0" animBg="1"/>
      <p:bldP spid="430151" grpId="1" animBg="1"/>
      <p:bldP spid="430152" grpId="0" animBg="1"/>
      <p:bldP spid="430152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58" grpId="0" animBg="1"/>
      <p:bldP spid="430158" grpId="1" animBg="1"/>
      <p:bldP spid="430159" grpId="0" animBg="1"/>
      <p:bldP spid="430160" grpId="0" animBg="1"/>
      <p:bldP spid="430160" grpId="1" animBg="1"/>
      <p:bldP spid="430161" grpId="0" animBg="1"/>
      <p:bldP spid="430161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55600"/>
            <a:ext cx="7889875" cy="617538"/>
          </a:xfrm>
        </p:spPr>
        <p:txBody>
          <a:bodyPr/>
          <a:lstStyle/>
          <a:p>
            <a:r>
              <a:rPr lang="tr-TR" smtClean="0"/>
              <a:t>a</a:t>
            </a:r>
            <a:r>
              <a:rPr lang="en-US" baseline="30000" smtClean="0"/>
              <a:t>n</a:t>
            </a:r>
            <a:r>
              <a:rPr lang="tr-TR" baseline="30000" smtClean="0"/>
              <a:t> </a:t>
            </a:r>
            <a:r>
              <a:rPr lang="tr-TR" smtClean="0"/>
              <a:t>Hesaplama:</a:t>
            </a:r>
            <a:r>
              <a:rPr lang="en-US" smtClean="0"/>
              <a:t> Alternati</a:t>
            </a:r>
            <a:r>
              <a:rPr lang="tr-TR" smtClean="0"/>
              <a:t>f</a:t>
            </a:r>
            <a:r>
              <a:rPr lang="en-US" smtClean="0"/>
              <a:t> </a:t>
            </a:r>
            <a:r>
              <a:rPr lang="tr-TR" smtClean="0"/>
              <a:t>K</a:t>
            </a:r>
            <a:r>
              <a:rPr lang="en-US" smtClean="0"/>
              <a:t>od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742700" y="1358796"/>
            <a:ext cx="6149796" cy="46451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= a^0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"a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double.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*=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"{0}^{1} = {2} "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a,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5196472" y="4168905"/>
            <a:ext cx="3414562" cy="93097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*=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9885" y="3956763"/>
            <a:ext cx="2272604" cy="1370491"/>
            <a:chOff x="1561" y="2897"/>
            <a:chExt cx="1587" cy="695"/>
          </a:xfrm>
        </p:grpSpPr>
        <p:sp>
          <p:nvSpPr>
            <p:cNvPr id="11271" name="AutoShape 7"/>
            <p:cNvSpPr>
              <a:spLocks/>
            </p:cNvSpPr>
            <p:nvPr/>
          </p:nvSpPr>
          <p:spPr bwMode="auto">
            <a:xfrm>
              <a:off x="1561" y="2897"/>
              <a:ext cx="174" cy="695"/>
            </a:xfrm>
            <a:prstGeom prst="rightBrace">
              <a:avLst>
                <a:gd name="adj1" fmla="val 33285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1743" y="3243"/>
              <a:ext cx="127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73" name="AutoShape 9"/>
            <p:cNvSpPr>
              <a:spLocks/>
            </p:cNvSpPr>
            <p:nvPr/>
          </p:nvSpPr>
          <p:spPr bwMode="auto">
            <a:xfrm>
              <a:off x="2972" y="3069"/>
              <a:ext cx="176" cy="351"/>
            </a:xfrm>
            <a:prstGeom prst="leftBrace">
              <a:avLst>
                <a:gd name="adj1" fmla="val 16619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126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26067" y="638642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A4B989-3FAB-4928-9422-785AC6D288EA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5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CD077-771D-4F82-9B00-2A2893B2B21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811547"/>
            <a:ext cx="8393113" cy="473371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Kullanıcıdan</a:t>
            </a:r>
            <a:r>
              <a:rPr lang="en-US" dirty="0" smtClean="0"/>
              <a:t> “n”</a:t>
            </a:r>
            <a:r>
              <a:rPr lang="tr-TR" dirty="0" smtClean="0"/>
              <a:t> sayısını iste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i </a:t>
            </a:r>
            <a:r>
              <a:rPr lang="tr-TR" dirty="0" smtClean="0"/>
              <a:t>=</a:t>
            </a:r>
            <a:r>
              <a:rPr lang="en-US" dirty="0" smtClean="0"/>
              <a:t> 1           </a:t>
            </a:r>
            <a:r>
              <a:rPr lang="tr-TR" dirty="0" smtClean="0"/>
              <a:t> </a:t>
            </a:r>
            <a:r>
              <a:rPr lang="en-US" dirty="0" smtClean="0"/>
              <a:t>/* </a:t>
            </a:r>
            <a:r>
              <a:rPr lang="tr-TR" dirty="0" err="1" smtClean="0"/>
              <a:t>İterasyon</a:t>
            </a:r>
            <a:r>
              <a:rPr lang="tr-TR" dirty="0" smtClean="0"/>
              <a:t> değişkeni</a:t>
            </a:r>
            <a:r>
              <a:rPr lang="en-US" dirty="0" smtClean="0"/>
              <a:t>*/ 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 = 0  </a:t>
            </a:r>
            <a:r>
              <a:rPr lang="en-US" dirty="0" smtClean="0"/>
              <a:t>/* </a:t>
            </a:r>
            <a:r>
              <a:rPr lang="tr-TR" dirty="0" smtClean="0"/>
              <a:t>geçerli toplam</a:t>
            </a:r>
            <a:r>
              <a:rPr lang="en-US" dirty="0" smtClean="0"/>
              <a:t>*/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(i &lt;= n)</a:t>
            </a:r>
            <a:r>
              <a:rPr lang="tr-TR" dirty="0" smtClean="0"/>
              <a:t> olduğu sürece tekrarla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en-US" dirty="0" smtClean="0"/>
              <a:t>4.1. </a:t>
            </a:r>
            <a:r>
              <a:rPr lang="tr-TR" dirty="0" smtClean="0"/>
              <a:t>toplam</a:t>
            </a:r>
            <a:r>
              <a:rPr lang="en-US" dirty="0" smtClean="0"/>
              <a:t> += i;</a:t>
            </a:r>
          </a:p>
          <a:p>
            <a:pPr marL="914400" lvl="1" indent="-457200">
              <a:buFontTx/>
              <a:buNone/>
            </a:pPr>
            <a:r>
              <a:rPr lang="en-US" dirty="0" smtClean="0"/>
              <a:t>4.2. i++;                         </a:t>
            </a:r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Toplamı yazdır</a:t>
            </a:r>
            <a:endParaRPr lang="en-US" dirty="0" smtClean="0"/>
          </a:p>
          <a:p>
            <a:pPr marL="914400" lvl="1" indent="-457200">
              <a:buFontTx/>
              <a:buNone/>
            </a:pPr>
            <a:endParaRPr lang="en-US" dirty="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350722"/>
          </a:xfrm>
          <a:noFill/>
        </p:spPr>
        <p:txBody>
          <a:bodyPr/>
          <a:lstStyle/>
          <a:p>
            <a:r>
              <a:rPr lang="en-US" dirty="0" smtClean="0"/>
              <a:t>1+2+3+..+N </a:t>
            </a:r>
            <a:r>
              <a:rPr lang="tr-TR" dirty="0" smtClean="0"/>
              <a:t>işlemini hesaplama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Algoritma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4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08814" y="6403677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E912D-0FE7-4EF8-8B4B-915A4D56FC1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280987"/>
            <a:ext cx="8207375" cy="1150997"/>
          </a:xfrm>
        </p:spPr>
        <p:txBody>
          <a:bodyPr/>
          <a:lstStyle/>
          <a:p>
            <a:r>
              <a:rPr lang="en-US" dirty="0" smtClean="0"/>
              <a:t>1+2+3+..+N</a:t>
            </a:r>
            <a:r>
              <a:rPr lang="tr-TR" dirty="0" smtClean="0"/>
              <a:t> Hesaplama:</a:t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Akış Diyagramı ve Kod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4016829" y="1763713"/>
            <a:ext cx="4954643" cy="43624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i,toplam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339367" y="1706563"/>
            <a:ext cx="3491271" cy="4419600"/>
            <a:chOff x="214" y="1075"/>
            <a:chExt cx="2250" cy="2784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569" y="1853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= 1</a:t>
              </a:r>
            </a:p>
          </p:txBody>
        </p:sp>
        <p:sp>
          <p:nvSpPr>
            <p:cNvPr id="440326" name="AutoShape 6"/>
            <p:cNvSpPr>
              <a:spLocks noChangeArrowheads="1"/>
            </p:cNvSpPr>
            <p:nvPr/>
          </p:nvSpPr>
          <p:spPr bwMode="auto">
            <a:xfrm>
              <a:off x="594" y="107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861" y="1716"/>
              <a:ext cx="7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520" y="2180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toplam</a:t>
              </a:r>
              <a:r>
                <a:rPr lang="en-US" sz="16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882" y="2058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3" name="AutoShape 10"/>
            <p:cNvSpPr>
              <a:spLocks noChangeArrowheads="1"/>
            </p:cNvSpPr>
            <p:nvPr/>
          </p:nvSpPr>
          <p:spPr bwMode="auto">
            <a:xfrm>
              <a:off x="453" y="261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&lt;= n?</a:t>
              </a:r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903" y="238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5" name="AutoShape 12"/>
            <p:cNvSpPr>
              <a:spLocks noChangeArrowheads="1"/>
            </p:cNvSpPr>
            <p:nvPr/>
          </p:nvSpPr>
          <p:spPr bwMode="auto">
            <a:xfrm>
              <a:off x="214" y="1389"/>
              <a:ext cx="1349" cy="327"/>
            </a:xfrm>
            <a:prstGeom prst="parallelogram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/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n”</a:t>
              </a:r>
              <a:r>
                <a:rPr lang="tr-TR" sz="1600" dirty="0">
                  <a:latin typeface="Comic Sans MS" pitchFamily="66" charset="0"/>
                </a:rPr>
                <a:t> </a:t>
              </a:r>
              <a:r>
                <a:rPr lang="tr-TR" sz="1600" dirty="0" smtClean="0">
                  <a:latin typeface="Comic Sans MS" pitchFamily="66" charset="0"/>
                </a:rPr>
                <a:t>değerini gir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861" y="1270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7" name="AutoShape 14"/>
            <p:cNvSpPr>
              <a:spLocks noChangeArrowheads="1"/>
            </p:cNvSpPr>
            <p:nvPr/>
          </p:nvSpPr>
          <p:spPr bwMode="auto">
            <a:xfrm>
              <a:off x="451" y="3291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Toplamı yazdır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912" y="296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690" y="2909"/>
              <a:ext cx="2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V="1">
              <a:off x="1366" y="279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0338" name="AutoShape 18"/>
            <p:cNvSpPr>
              <a:spLocks noChangeArrowheads="1"/>
            </p:cNvSpPr>
            <p:nvPr/>
          </p:nvSpPr>
          <p:spPr bwMode="auto">
            <a:xfrm>
              <a:off x="653" y="367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910" y="3553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356" y="2626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>
              <a:off x="1569" y="3056"/>
              <a:ext cx="84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toplam</a:t>
              </a:r>
              <a:r>
                <a:rPr lang="en-US" sz="1600" dirty="0">
                  <a:latin typeface="Comic Sans MS" pitchFamily="66" charset="0"/>
                </a:rPr>
                <a:t> += </a:t>
              </a:r>
              <a:r>
                <a:rPr lang="en-US" sz="1600" dirty="0" err="1">
                  <a:latin typeface="Comic Sans MS" pitchFamily="66" charset="0"/>
                </a:rPr>
                <a:t>i</a:t>
              </a:r>
              <a:r>
                <a:rPr lang="en-US" sz="1600" dirty="0">
                  <a:latin typeface="Comic Sans MS" pitchFamily="66" charset="0"/>
                </a:rPr>
                <a:t>;</a:t>
              </a:r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1945" y="279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6" name="Rectangle 23"/>
            <p:cNvSpPr>
              <a:spLocks noChangeArrowheads="1"/>
            </p:cNvSpPr>
            <p:nvPr/>
          </p:nvSpPr>
          <p:spPr bwMode="auto">
            <a:xfrm>
              <a:off x="1697" y="3422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i++;</a:t>
              </a: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1958" y="326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 flipV="1">
              <a:off x="2462" y="2502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>
              <a:off x="892" y="2503"/>
              <a:ext cx="15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40" name="Line 27"/>
            <p:cNvSpPr>
              <a:spLocks noChangeShapeType="1"/>
            </p:cNvSpPr>
            <p:nvPr/>
          </p:nvSpPr>
          <p:spPr bwMode="auto">
            <a:xfrm>
              <a:off x="1973" y="3634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41" name="Line 28"/>
            <p:cNvSpPr>
              <a:spLocks noChangeShapeType="1"/>
            </p:cNvSpPr>
            <p:nvPr/>
          </p:nvSpPr>
          <p:spPr bwMode="auto">
            <a:xfrm flipV="1">
              <a:off x="1980" y="3796"/>
              <a:ext cx="482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66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2CFD-22A9-46C3-8262-CD53538709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sz="2400" dirty="0" smtClean="0"/>
              <a:t>Döngüler ve Akış Diyagramları</a:t>
            </a:r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tr-TR" sz="2400" dirty="0" smtClean="0"/>
              <a:t># ‘ta Döngü Tanımlama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CC3300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tr-TR" sz="2000" dirty="0" smtClean="0"/>
              <a:t>döngüsü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do-while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 </a:t>
            </a: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(listelerde ve koleksiyonlarda kullanılır.</a:t>
            </a:r>
            <a:b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Daha sonra işlenecektir. )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3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İç içe döngüler</a:t>
            </a: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Döngülerde kullanılan yardımcı ifadeler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continue</a:t>
            </a:r>
          </a:p>
          <a:p>
            <a:pPr lvl="1"/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goto</a:t>
            </a:r>
            <a:endParaRPr lang="tr-T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Sonsuz Döngüler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Bugünkü Konular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6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B61EB8-845B-4F07-967E-7D6EB32DB10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68300"/>
            <a:ext cx="7889875" cy="617538"/>
          </a:xfrm>
        </p:spPr>
        <p:txBody>
          <a:bodyPr/>
          <a:lstStyle/>
          <a:p>
            <a:r>
              <a:rPr lang="en-US" smtClean="0"/>
              <a:t>n=5</a:t>
            </a:r>
            <a:r>
              <a:rPr lang="tr-TR" smtClean="0"/>
              <a:t> için Kod izleme</a:t>
            </a:r>
            <a:endParaRPr lang="en-US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09575" y="1308894"/>
            <a:ext cx="4265942" cy="5080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i,toplam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br>
              <a:rPr lang="tr-TR" dirty="0" smtClean="0">
                <a:solidFill>
                  <a:prstClr val="black"/>
                </a:solidFill>
                <a:latin typeface="Consolas"/>
              </a:rPr>
            </a:br>
            <a:r>
              <a:rPr lang="tr-TR" dirty="0" smtClean="0">
                <a:solidFill>
                  <a:prstClr val="black"/>
                </a:solidFill>
                <a:latin typeface="Consolas"/>
              </a:rPr>
              <a:t>                      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052876" y="1498600"/>
            <a:ext cx="623888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8059617" y="1498600"/>
            <a:ext cx="647821" cy="32134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7102089" y="11223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964488" y="1123950"/>
            <a:ext cx="53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top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4796292" y="2028825"/>
            <a:ext cx="185423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7052876" y="2347913"/>
            <a:ext cx="623888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8059617" y="2347914"/>
            <a:ext cx="647821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4808992" y="2906712"/>
            <a:ext cx="1854230" cy="3190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7065576" y="3225800"/>
            <a:ext cx="623888" cy="2968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41357" name="Rectangle 13"/>
          <p:cNvSpPr>
            <a:spLocks noChangeArrowheads="1"/>
          </p:cNvSpPr>
          <p:nvPr/>
        </p:nvSpPr>
        <p:spPr bwMode="auto">
          <a:xfrm>
            <a:off x="8072317" y="3225801"/>
            <a:ext cx="647821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41358" name="Rectangle 14"/>
          <p:cNvSpPr>
            <a:spLocks noChangeArrowheads="1"/>
          </p:cNvSpPr>
          <p:nvPr/>
        </p:nvSpPr>
        <p:spPr bwMode="auto">
          <a:xfrm>
            <a:off x="4834392" y="3784600"/>
            <a:ext cx="185423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59" name="Rectangle 15"/>
          <p:cNvSpPr>
            <a:spLocks noChangeArrowheads="1"/>
          </p:cNvSpPr>
          <p:nvPr/>
        </p:nvSpPr>
        <p:spPr bwMode="auto">
          <a:xfrm>
            <a:off x="7090976" y="4103688"/>
            <a:ext cx="623888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41360" name="Rectangle 16"/>
          <p:cNvSpPr>
            <a:spLocks noChangeArrowheads="1"/>
          </p:cNvSpPr>
          <p:nvPr/>
        </p:nvSpPr>
        <p:spPr bwMode="auto">
          <a:xfrm>
            <a:off x="8097717" y="4103689"/>
            <a:ext cx="647821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41361" name="Rectangle 17"/>
          <p:cNvSpPr>
            <a:spLocks noChangeArrowheads="1"/>
          </p:cNvSpPr>
          <p:nvPr/>
        </p:nvSpPr>
        <p:spPr bwMode="auto">
          <a:xfrm>
            <a:off x="4845504" y="4660900"/>
            <a:ext cx="185423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62" name="Rectangle 18"/>
          <p:cNvSpPr>
            <a:spLocks noChangeArrowheads="1"/>
          </p:cNvSpPr>
          <p:nvPr/>
        </p:nvSpPr>
        <p:spPr bwMode="auto">
          <a:xfrm>
            <a:off x="7102089" y="4979988"/>
            <a:ext cx="623887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41363" name="Rectangle 19"/>
          <p:cNvSpPr>
            <a:spLocks noChangeArrowheads="1"/>
          </p:cNvSpPr>
          <p:nvPr/>
        </p:nvSpPr>
        <p:spPr bwMode="auto">
          <a:xfrm>
            <a:off x="8108830" y="4979989"/>
            <a:ext cx="647820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10</a:t>
            </a:r>
          </a:p>
        </p:txBody>
      </p:sp>
      <p:sp>
        <p:nvSpPr>
          <p:cNvPr id="441364" name="Rectangle 20"/>
          <p:cNvSpPr>
            <a:spLocks noChangeArrowheads="1"/>
          </p:cNvSpPr>
          <p:nvPr/>
        </p:nvSpPr>
        <p:spPr bwMode="auto">
          <a:xfrm>
            <a:off x="4843917" y="6229350"/>
            <a:ext cx="185423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False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65" name="Rectangle 21"/>
          <p:cNvSpPr>
            <a:spLocks noChangeArrowheads="1"/>
          </p:cNvSpPr>
          <p:nvPr/>
        </p:nvSpPr>
        <p:spPr bwMode="auto">
          <a:xfrm>
            <a:off x="4845504" y="5464175"/>
            <a:ext cx="1854230" cy="319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>
            <a:off x="7102089" y="5783263"/>
            <a:ext cx="623887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8108830" y="5783264"/>
            <a:ext cx="647820" cy="296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15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905984" y="1479550"/>
            <a:ext cx="657225" cy="333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117122" y="1122363"/>
            <a:ext cx="303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>
            <a:off x="97587" y="417716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1" name="Line 27"/>
          <p:cNvSpPr>
            <a:spLocks noChangeShapeType="1"/>
          </p:cNvSpPr>
          <p:nvPr/>
        </p:nvSpPr>
        <p:spPr bwMode="auto">
          <a:xfrm>
            <a:off x="347663" y="467767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2" name="Line 28"/>
          <p:cNvSpPr>
            <a:spLocks noChangeShapeType="1"/>
          </p:cNvSpPr>
          <p:nvPr/>
        </p:nvSpPr>
        <p:spPr bwMode="auto">
          <a:xfrm>
            <a:off x="347663" y="493802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3" name="Line 29"/>
          <p:cNvSpPr>
            <a:spLocks noChangeShapeType="1"/>
          </p:cNvSpPr>
          <p:nvPr/>
        </p:nvSpPr>
        <p:spPr bwMode="auto">
          <a:xfrm>
            <a:off x="347663" y="5214253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4" name="Line 30"/>
          <p:cNvSpPr>
            <a:spLocks noChangeShapeType="1"/>
          </p:cNvSpPr>
          <p:nvPr/>
        </p:nvSpPr>
        <p:spPr bwMode="auto">
          <a:xfrm>
            <a:off x="69012" y="417716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>
            <a:off x="347663" y="467767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6" name="Line 32"/>
          <p:cNvSpPr>
            <a:spLocks noChangeShapeType="1"/>
          </p:cNvSpPr>
          <p:nvPr/>
        </p:nvSpPr>
        <p:spPr bwMode="auto">
          <a:xfrm>
            <a:off x="347663" y="4923741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7" name="Line 33"/>
          <p:cNvSpPr>
            <a:spLocks noChangeShapeType="1"/>
          </p:cNvSpPr>
          <p:nvPr/>
        </p:nvSpPr>
        <p:spPr bwMode="auto">
          <a:xfrm>
            <a:off x="347663" y="519996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8" name="Line 34"/>
          <p:cNvSpPr>
            <a:spLocks noChangeShapeType="1"/>
          </p:cNvSpPr>
          <p:nvPr/>
        </p:nvSpPr>
        <p:spPr bwMode="auto">
          <a:xfrm>
            <a:off x="69012" y="417716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>
            <a:off x="333375" y="467767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0" name="Line 36"/>
          <p:cNvSpPr>
            <a:spLocks noChangeShapeType="1"/>
          </p:cNvSpPr>
          <p:nvPr/>
        </p:nvSpPr>
        <p:spPr bwMode="auto">
          <a:xfrm>
            <a:off x="361950" y="493802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1" name="Line 37"/>
          <p:cNvSpPr>
            <a:spLocks noChangeShapeType="1"/>
          </p:cNvSpPr>
          <p:nvPr/>
        </p:nvSpPr>
        <p:spPr bwMode="auto">
          <a:xfrm>
            <a:off x="347663" y="5214253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2" name="Line 38"/>
          <p:cNvSpPr>
            <a:spLocks noChangeShapeType="1"/>
          </p:cNvSpPr>
          <p:nvPr/>
        </p:nvSpPr>
        <p:spPr bwMode="auto">
          <a:xfrm>
            <a:off x="69012" y="417716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3" name="Line 39"/>
          <p:cNvSpPr>
            <a:spLocks noChangeShapeType="1"/>
          </p:cNvSpPr>
          <p:nvPr/>
        </p:nvSpPr>
        <p:spPr bwMode="auto">
          <a:xfrm>
            <a:off x="334963" y="467767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4" name="Line 40"/>
          <p:cNvSpPr>
            <a:spLocks noChangeShapeType="1"/>
          </p:cNvSpPr>
          <p:nvPr/>
        </p:nvSpPr>
        <p:spPr bwMode="auto">
          <a:xfrm>
            <a:off x="363538" y="492532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5" name="Line 41"/>
          <p:cNvSpPr>
            <a:spLocks noChangeShapeType="1"/>
          </p:cNvSpPr>
          <p:nvPr/>
        </p:nvSpPr>
        <p:spPr bwMode="auto">
          <a:xfrm>
            <a:off x="363538" y="5201553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6" name="Line 42"/>
          <p:cNvSpPr>
            <a:spLocks noChangeShapeType="1"/>
          </p:cNvSpPr>
          <p:nvPr/>
        </p:nvSpPr>
        <p:spPr bwMode="auto">
          <a:xfrm>
            <a:off x="69012" y="416446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7" name="Line 43"/>
          <p:cNvSpPr>
            <a:spLocks noChangeShapeType="1"/>
          </p:cNvSpPr>
          <p:nvPr/>
        </p:nvSpPr>
        <p:spPr bwMode="auto">
          <a:xfrm>
            <a:off x="347663" y="467926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8" name="Line 44"/>
          <p:cNvSpPr>
            <a:spLocks noChangeShapeType="1"/>
          </p:cNvSpPr>
          <p:nvPr/>
        </p:nvSpPr>
        <p:spPr bwMode="auto">
          <a:xfrm>
            <a:off x="347663" y="4911041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89" name="Line 45"/>
          <p:cNvSpPr>
            <a:spLocks noChangeShapeType="1"/>
          </p:cNvSpPr>
          <p:nvPr/>
        </p:nvSpPr>
        <p:spPr bwMode="auto">
          <a:xfrm>
            <a:off x="347663" y="518726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90" name="Line 46"/>
          <p:cNvSpPr>
            <a:spLocks noChangeShapeType="1"/>
          </p:cNvSpPr>
          <p:nvPr/>
        </p:nvSpPr>
        <p:spPr bwMode="auto">
          <a:xfrm>
            <a:off x="69012" y="4150177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1391" name="Line 47"/>
          <p:cNvSpPr>
            <a:spLocks noChangeShapeType="1"/>
          </p:cNvSpPr>
          <p:nvPr/>
        </p:nvSpPr>
        <p:spPr bwMode="auto">
          <a:xfrm>
            <a:off x="93423" y="578455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8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2" grpId="0" animBg="1"/>
      <p:bldP spid="441353" grpId="0" animBg="1"/>
      <p:bldP spid="441354" grpId="0" animBg="1"/>
      <p:bldP spid="441355" grpId="0" animBg="1"/>
      <p:bldP spid="441356" grpId="0" animBg="1"/>
      <p:bldP spid="441357" grpId="0" animBg="1"/>
      <p:bldP spid="441358" grpId="0" animBg="1"/>
      <p:bldP spid="441359" grpId="0" animBg="1"/>
      <p:bldP spid="441360" grpId="0" animBg="1"/>
      <p:bldP spid="441361" grpId="0" animBg="1"/>
      <p:bldP spid="441362" grpId="0" animBg="1"/>
      <p:bldP spid="441363" grpId="0" animBg="1"/>
      <p:bldP spid="441364" grpId="0" animBg="1"/>
      <p:bldP spid="441365" grpId="0" animBg="1"/>
      <p:bldP spid="441366" grpId="0" animBg="1"/>
      <p:bldP spid="441367" grpId="0" animBg="1"/>
      <p:bldP spid="441370" grpId="0" animBg="1"/>
      <p:bldP spid="441371" grpId="0" animBg="1"/>
      <p:bldP spid="441371" grpId="1" animBg="1"/>
      <p:bldP spid="441372" grpId="0" animBg="1"/>
      <p:bldP spid="441372" grpId="1" animBg="1"/>
      <p:bldP spid="441373" grpId="0" animBg="1"/>
      <p:bldP spid="441373" grpId="1" animBg="1"/>
      <p:bldP spid="441374" grpId="0" animBg="1"/>
      <p:bldP spid="441374" grpId="1" animBg="1"/>
      <p:bldP spid="441375" grpId="0" animBg="1"/>
      <p:bldP spid="441375" grpId="1" animBg="1"/>
      <p:bldP spid="441376" grpId="0" animBg="1"/>
      <p:bldP spid="441376" grpId="1" animBg="1"/>
      <p:bldP spid="441377" grpId="0" animBg="1"/>
      <p:bldP spid="441377" grpId="1" animBg="1"/>
      <p:bldP spid="441378" grpId="0" animBg="1"/>
      <p:bldP spid="441378" grpId="1" animBg="1"/>
      <p:bldP spid="441379" grpId="0" animBg="1"/>
      <p:bldP spid="441379" grpId="1" animBg="1"/>
      <p:bldP spid="441380" grpId="0" animBg="1"/>
      <p:bldP spid="441380" grpId="1" animBg="1"/>
      <p:bldP spid="441381" grpId="0" animBg="1"/>
      <p:bldP spid="441381" grpId="1" animBg="1"/>
      <p:bldP spid="441382" grpId="0" animBg="1"/>
      <p:bldP spid="441382" grpId="1" animBg="1"/>
      <p:bldP spid="441383" grpId="0" animBg="1"/>
      <p:bldP spid="441383" grpId="1" animBg="1"/>
      <p:bldP spid="441384" grpId="0" animBg="1"/>
      <p:bldP spid="441384" grpId="1" animBg="1"/>
      <p:bldP spid="441385" grpId="0" animBg="1"/>
      <p:bldP spid="441385" grpId="1" animBg="1"/>
      <p:bldP spid="441386" grpId="0" animBg="1"/>
      <p:bldP spid="441386" grpId="1" animBg="1"/>
      <p:bldP spid="441387" grpId="0" animBg="1"/>
      <p:bldP spid="441387" grpId="1" animBg="1"/>
      <p:bldP spid="441388" grpId="0" animBg="1"/>
      <p:bldP spid="441388" grpId="1" animBg="1"/>
      <p:bldP spid="441389" grpId="0" animBg="1"/>
      <p:bldP spid="441389" grpId="1" animBg="1"/>
      <p:bldP spid="441390" grpId="0" animBg="1"/>
      <p:bldP spid="441390" grpId="1" animBg="1"/>
      <p:bldP spid="4413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36BD3B-473B-4CC5-B3FF-C244147E467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68300"/>
            <a:ext cx="8718550" cy="617538"/>
          </a:xfrm>
        </p:spPr>
        <p:txBody>
          <a:bodyPr/>
          <a:lstStyle/>
          <a:p>
            <a:r>
              <a:rPr lang="en-US" sz="3600" dirty="0" smtClean="0"/>
              <a:t>1+2+3+..+N: </a:t>
            </a:r>
            <a:r>
              <a:rPr lang="en-US" sz="3600" dirty="0" err="1" smtClean="0"/>
              <a:t>Alterna</a:t>
            </a:r>
            <a:r>
              <a:rPr lang="tr-TR" sz="3600" dirty="0" err="1" smtClean="0"/>
              <a:t>tif</a:t>
            </a:r>
            <a:r>
              <a:rPr lang="tr-TR" sz="3600" dirty="0" smtClean="0"/>
              <a:t> Kod</a:t>
            </a:r>
            <a:endParaRPr lang="en-US" sz="3600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214546" y="1662072"/>
            <a:ext cx="6471550" cy="407826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i,toplam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891136" y="3989832"/>
            <a:ext cx="2517655" cy="74852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  toplam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25909" y="3781481"/>
            <a:ext cx="1665227" cy="1165225"/>
            <a:chOff x="1513" y="2322"/>
            <a:chExt cx="1536" cy="796"/>
          </a:xfrm>
        </p:grpSpPr>
        <p:sp>
          <p:nvSpPr>
            <p:cNvPr id="15367" name="AutoShape 6"/>
            <p:cNvSpPr>
              <a:spLocks/>
            </p:cNvSpPr>
            <p:nvPr/>
          </p:nvSpPr>
          <p:spPr bwMode="auto">
            <a:xfrm>
              <a:off x="1513" y="2322"/>
              <a:ext cx="169" cy="796"/>
            </a:xfrm>
            <a:prstGeom prst="rightBrace">
              <a:avLst>
                <a:gd name="adj1" fmla="val 39250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682" y="2725"/>
              <a:ext cx="1241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69" name="AutoShape 8"/>
            <p:cNvSpPr>
              <a:spLocks/>
            </p:cNvSpPr>
            <p:nvPr/>
          </p:nvSpPr>
          <p:spPr bwMode="auto">
            <a:xfrm>
              <a:off x="2879" y="2523"/>
              <a:ext cx="170" cy="400"/>
            </a:xfrm>
            <a:prstGeom prst="leftBrace">
              <a:avLst>
                <a:gd name="adj1" fmla="val 19608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0680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BBC2E1-C44D-4EC6-AED8-C2E8818165D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63538"/>
            <a:ext cx="7889875" cy="1203567"/>
          </a:xfrm>
        </p:spPr>
        <p:txBody>
          <a:bodyPr/>
          <a:lstStyle/>
          <a:p>
            <a:r>
              <a:rPr lang="tr-TR" dirty="0" smtClean="0"/>
              <a:t>1 den N sayısına kadar Sayıların Kareleri Tablosunu Oluşturma</a:t>
            </a:r>
            <a:endParaRPr lang="en-US" dirty="0" smtClean="0"/>
          </a:p>
        </p:txBody>
      </p:sp>
      <p:sp>
        <p:nvSpPr>
          <p:cNvPr id="16388" name="Rectangle 33"/>
          <p:cNvSpPr>
            <a:spLocks noChangeArrowheads="1"/>
          </p:cNvSpPr>
          <p:nvPr/>
        </p:nvSpPr>
        <p:spPr bwMode="auto">
          <a:xfrm>
            <a:off x="3205163" y="3042549"/>
            <a:ext cx="2281238" cy="31033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i  | i*i 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1|    1|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2|    4|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3|    9|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4|   16|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5|   25|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|    6|   36|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</p:txBody>
      </p:sp>
      <p:sp>
        <p:nvSpPr>
          <p:cNvPr id="16389" name="Rectangle 43"/>
          <p:cNvSpPr>
            <a:spLocks noChangeArrowheads="1"/>
          </p:cNvSpPr>
          <p:nvPr/>
        </p:nvSpPr>
        <p:spPr bwMode="auto">
          <a:xfrm>
            <a:off x="357188" y="1567105"/>
            <a:ext cx="854868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Girilen n sayısına kadar </a:t>
            </a:r>
            <a:r>
              <a:rPr lang="en-US" sz="2800" dirty="0">
                <a:latin typeface="Comic Sans MS" pitchFamily="66" charset="0"/>
              </a:rPr>
              <a:t>1, 2, 3, 4, .., n </a:t>
            </a:r>
            <a:r>
              <a:rPr lang="tr-TR" sz="2800" dirty="0">
                <a:latin typeface="Comic Sans MS" pitchFamily="66" charset="0"/>
              </a:rPr>
              <a:t> sayıların karesini veren bir tablo oluşturalım.</a:t>
            </a:r>
            <a:endParaRPr lang="en-US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n = 6</a:t>
            </a:r>
            <a:r>
              <a:rPr lang="tr-TR" sz="2800" dirty="0">
                <a:latin typeface="Comic Sans MS" pitchFamily="66" charset="0"/>
              </a:rPr>
              <a:t> için görünüm aşağıdaki gibi olacak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F90C9F-0AA9-4A42-A038-175FFE2A026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4800"/>
            <a:ext cx="8521700" cy="617538"/>
          </a:xfrm>
        </p:spPr>
        <p:txBody>
          <a:bodyPr/>
          <a:lstStyle/>
          <a:p>
            <a:r>
              <a:rPr lang="tr-TR" sz="3600" smtClean="0"/>
              <a:t>Kareler Tablosu için Kod</a:t>
            </a:r>
            <a:endParaRPr lang="en-US" smtClean="0"/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023625" y="912942"/>
            <a:ext cx="4967975" cy="518771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i, n;</a:t>
            </a:r>
          </a:p>
          <a:p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r>
              <a:rPr lang="tr-TR" sz="1700" dirty="0" smtClean="0">
                <a:solidFill>
                  <a:srgbClr val="008000"/>
                </a:solidFill>
                <a:latin typeface="Consolas"/>
              </a:rPr>
              <a:t>// tablo başlığı</a:t>
            </a:r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"|  i  | i*i |"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tr-TR" sz="17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7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1700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700" dirty="0" smtClean="0">
                <a:solidFill>
                  <a:srgbClr val="008000"/>
                </a:solidFill>
                <a:latin typeface="Consolas"/>
              </a:rPr>
              <a:t>// beş hanede sağa hizalayarak yazar</a:t>
            </a:r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"|{0,5}|{1,5}|"</a:t>
            </a:r>
            <a:br>
              <a:rPr lang="tr-TR" sz="1700" dirty="0" smtClean="0">
                <a:solidFill>
                  <a:srgbClr val="A31515"/>
                </a:solidFill>
                <a:latin typeface="Consolas"/>
              </a:rPr>
            </a:b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                          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, i, i </a:t>
            </a:r>
            <a:r>
              <a:rPr lang="tr-TR" sz="1700" dirty="0" smtClean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sz="17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tr-TR" sz="1700" dirty="0" smtClean="0">
                <a:solidFill>
                  <a:srgbClr val="008000"/>
                </a:solidFill>
                <a:latin typeface="Consolas"/>
              </a:rPr>
              <a:t>// tablonun alt çizgisi</a:t>
            </a:r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grpSp>
        <p:nvGrpSpPr>
          <p:cNvPr id="17413" name="Group 30"/>
          <p:cNvGrpSpPr>
            <a:grpSpLocks/>
          </p:cNvGrpSpPr>
          <p:nvPr/>
        </p:nvGrpSpPr>
        <p:grpSpPr bwMode="auto">
          <a:xfrm>
            <a:off x="260598" y="1281113"/>
            <a:ext cx="3607100" cy="5010150"/>
            <a:chOff x="301" y="807"/>
            <a:chExt cx="2299" cy="2840"/>
          </a:xfrm>
        </p:grpSpPr>
        <p:sp>
          <p:nvSpPr>
            <p:cNvPr id="17414" name="Rectangle 3"/>
            <p:cNvSpPr>
              <a:spLocks noChangeArrowheads="1"/>
            </p:cNvSpPr>
            <p:nvPr/>
          </p:nvSpPr>
          <p:spPr bwMode="auto">
            <a:xfrm>
              <a:off x="861" y="1910"/>
              <a:ext cx="39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= 1</a:t>
              </a:r>
            </a:p>
          </p:txBody>
        </p:sp>
        <p:sp>
          <p:nvSpPr>
            <p:cNvPr id="439300" name="AutoShape 4"/>
            <p:cNvSpPr>
              <a:spLocks noChangeArrowheads="1"/>
            </p:cNvSpPr>
            <p:nvPr/>
          </p:nvSpPr>
          <p:spPr bwMode="auto">
            <a:xfrm>
              <a:off x="764" y="80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 flipH="1">
              <a:off x="1034" y="1411"/>
              <a:ext cx="9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17" name="AutoShape 8"/>
            <p:cNvSpPr>
              <a:spLocks noChangeArrowheads="1"/>
            </p:cNvSpPr>
            <p:nvPr/>
          </p:nvSpPr>
          <p:spPr bwMode="auto">
            <a:xfrm>
              <a:off x="599" y="235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&lt;= n?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1049" y="212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19" name="AutoShape 10"/>
            <p:cNvSpPr>
              <a:spLocks noChangeArrowheads="1"/>
            </p:cNvSpPr>
            <p:nvPr/>
          </p:nvSpPr>
          <p:spPr bwMode="auto">
            <a:xfrm>
              <a:off x="386" y="1130"/>
              <a:ext cx="1296" cy="281"/>
            </a:xfrm>
            <a:prstGeom prst="parallelogram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n değerini gir</a:t>
              </a:r>
              <a:endParaRPr lang="tr-TR" sz="1600" dirty="0">
                <a:latin typeface="Comic Sans MS" pitchFamily="66" charset="0"/>
              </a:endParaRP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1031" y="1002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1" name="AutoShape 12"/>
            <p:cNvSpPr>
              <a:spLocks noChangeArrowheads="1"/>
            </p:cNvSpPr>
            <p:nvPr/>
          </p:nvSpPr>
          <p:spPr bwMode="auto">
            <a:xfrm>
              <a:off x="301" y="3031"/>
              <a:ext cx="1460" cy="314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Tablonun alt çizgisini</a:t>
              </a:r>
            </a:p>
            <a:p>
              <a:pPr algn="ctr"/>
              <a:r>
                <a:rPr lang="tr-TR" sz="1600" dirty="0">
                  <a:latin typeface="Comic Sans MS" pitchFamily="66" charset="0"/>
                </a:rPr>
                <a:t>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1058" y="270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836" y="2649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1512" y="253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9312" name="AutoShape 16"/>
            <p:cNvSpPr>
              <a:spLocks noChangeArrowheads="1"/>
            </p:cNvSpPr>
            <p:nvPr/>
          </p:nvSpPr>
          <p:spPr bwMode="auto">
            <a:xfrm>
              <a:off x="799" y="346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056" y="3341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502" y="236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1688" y="2799"/>
              <a:ext cx="822" cy="201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omic Sans MS" pitchFamily="66" charset="0"/>
                </a:rPr>
                <a:t>(i, i*i)</a:t>
              </a:r>
              <a:r>
                <a:rPr lang="tr-TR" sz="1600" dirty="0">
                  <a:latin typeface="Comic Sans MS" pitchFamily="66" charset="0"/>
                </a:rPr>
                <a:t> 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091" y="253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1843" y="3162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i++;</a:t>
              </a:r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2104" y="300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 flipV="1">
              <a:off x="2572" y="2242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1038" y="2243"/>
              <a:ext cx="1562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 flipH="1">
              <a:off x="2112" y="3374"/>
              <a:ext cx="7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5" name="Line 26"/>
            <p:cNvSpPr>
              <a:spLocks noChangeShapeType="1"/>
            </p:cNvSpPr>
            <p:nvPr/>
          </p:nvSpPr>
          <p:spPr bwMode="auto">
            <a:xfrm>
              <a:off x="2104" y="3530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464" y="1584"/>
              <a:ext cx="1213" cy="213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Başlığı 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1052" y="1804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610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180263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4F83A5-3F4D-4967-BE1E-115CAAACE59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9700"/>
            <a:ext cx="7889875" cy="617538"/>
          </a:xfrm>
        </p:spPr>
        <p:txBody>
          <a:bodyPr/>
          <a:lstStyle/>
          <a:p>
            <a:r>
              <a:rPr lang="en-US" smtClean="0"/>
              <a:t>n=4</a:t>
            </a:r>
            <a:r>
              <a:rPr lang="tr-TR" smtClean="0"/>
              <a:t> için kod izleme</a:t>
            </a:r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36550" y="915988"/>
            <a:ext cx="5581171" cy="34972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"|  i  | i*i |"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"|{0,5}|{1,5}|"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i,i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*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i);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i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/>
              </a:rPr>
              <a:t>// tablonun alt çizgisi</a:t>
            </a:r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8278580" y="1597025"/>
            <a:ext cx="730250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557980" y="12350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7097480" y="1581150"/>
            <a:ext cx="657225" cy="333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848508" y="1219200"/>
            <a:ext cx="303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6297295" y="2090738"/>
            <a:ext cx="1747149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&lt;= 4?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336550" y="4540250"/>
            <a:ext cx="2352675" cy="21955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i  | i*i 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1|    1|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2|    4|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3|    9|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4|   16|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8278580" y="2395538"/>
            <a:ext cx="73025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6297295" y="2903538"/>
            <a:ext cx="1747149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 </a:t>
            </a:r>
            <a:r>
              <a:rPr lang="en-US" dirty="0">
                <a:latin typeface="Comic Sans MS" pitchFamily="66" charset="0"/>
              </a:rPr>
              <a:t>&lt;= 4?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8278580" y="3208338"/>
            <a:ext cx="73025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6297295" y="3789363"/>
            <a:ext cx="1747149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 </a:t>
            </a:r>
            <a:r>
              <a:rPr lang="en-US" dirty="0">
                <a:latin typeface="Comic Sans MS" pitchFamily="66" charset="0"/>
              </a:rPr>
              <a:t>&lt;= 4?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8278580" y="4094163"/>
            <a:ext cx="73025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6297295" y="4602163"/>
            <a:ext cx="1747149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 </a:t>
            </a:r>
            <a:r>
              <a:rPr lang="en-US" dirty="0">
                <a:latin typeface="Comic Sans MS" pitchFamily="66" charset="0"/>
              </a:rPr>
              <a:t>&lt;= 4?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7264" name="Rectangle 16"/>
          <p:cNvSpPr>
            <a:spLocks noChangeArrowheads="1"/>
          </p:cNvSpPr>
          <p:nvPr/>
        </p:nvSpPr>
        <p:spPr bwMode="auto">
          <a:xfrm>
            <a:off x="8278580" y="4906963"/>
            <a:ext cx="730250" cy="309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6297295" y="5430838"/>
            <a:ext cx="1747149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 </a:t>
            </a:r>
            <a:r>
              <a:rPr lang="en-US" dirty="0">
                <a:latin typeface="Comic Sans MS" pitchFamily="66" charset="0"/>
              </a:rPr>
              <a:t>&lt;= 4?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False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76829" y="24226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>
            <a:off x="281076" y="2966530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>
            <a:off x="282664" y="322409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75628" y="3520535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49841" y="24099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1" name="Line 23"/>
          <p:cNvSpPr>
            <a:spLocks noChangeShapeType="1"/>
          </p:cNvSpPr>
          <p:nvPr/>
        </p:nvSpPr>
        <p:spPr bwMode="auto">
          <a:xfrm>
            <a:off x="254089" y="296811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2" name="Line 24"/>
          <p:cNvSpPr>
            <a:spLocks noChangeShapeType="1"/>
          </p:cNvSpPr>
          <p:nvPr/>
        </p:nvSpPr>
        <p:spPr bwMode="auto">
          <a:xfrm>
            <a:off x="268376" y="321139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3" name="Line 25"/>
          <p:cNvSpPr>
            <a:spLocks noChangeShapeType="1"/>
          </p:cNvSpPr>
          <p:nvPr/>
        </p:nvSpPr>
        <p:spPr bwMode="auto">
          <a:xfrm>
            <a:off x="75628" y="3520535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4" name="Line 26"/>
          <p:cNvSpPr>
            <a:spLocks noChangeShapeType="1"/>
          </p:cNvSpPr>
          <p:nvPr/>
        </p:nvSpPr>
        <p:spPr bwMode="auto">
          <a:xfrm>
            <a:off x="49841" y="24099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5" name="Line 27"/>
          <p:cNvSpPr>
            <a:spLocks noChangeShapeType="1"/>
          </p:cNvSpPr>
          <p:nvPr/>
        </p:nvSpPr>
        <p:spPr bwMode="auto">
          <a:xfrm>
            <a:off x="254089" y="2952243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6" name="Line 28"/>
          <p:cNvSpPr>
            <a:spLocks noChangeShapeType="1"/>
          </p:cNvSpPr>
          <p:nvPr/>
        </p:nvSpPr>
        <p:spPr bwMode="auto">
          <a:xfrm>
            <a:off x="269964" y="321139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7" name="Line 29"/>
          <p:cNvSpPr>
            <a:spLocks noChangeShapeType="1"/>
          </p:cNvSpPr>
          <p:nvPr/>
        </p:nvSpPr>
        <p:spPr bwMode="auto">
          <a:xfrm>
            <a:off x="62928" y="350624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8" name="Line 30"/>
          <p:cNvSpPr>
            <a:spLocks noChangeShapeType="1"/>
          </p:cNvSpPr>
          <p:nvPr/>
        </p:nvSpPr>
        <p:spPr bwMode="auto">
          <a:xfrm>
            <a:off x="38729" y="24099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79" name="Line 31"/>
          <p:cNvSpPr>
            <a:spLocks noChangeShapeType="1"/>
          </p:cNvSpPr>
          <p:nvPr/>
        </p:nvSpPr>
        <p:spPr bwMode="auto">
          <a:xfrm>
            <a:off x="242976" y="2952243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80" name="Line 32"/>
          <p:cNvSpPr>
            <a:spLocks noChangeShapeType="1"/>
          </p:cNvSpPr>
          <p:nvPr/>
        </p:nvSpPr>
        <p:spPr bwMode="auto">
          <a:xfrm>
            <a:off x="271551" y="3211392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81" name="Line 33"/>
          <p:cNvSpPr>
            <a:spLocks noChangeShapeType="1"/>
          </p:cNvSpPr>
          <p:nvPr/>
        </p:nvSpPr>
        <p:spPr bwMode="auto">
          <a:xfrm>
            <a:off x="78803" y="3506248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82" name="Line 34"/>
          <p:cNvSpPr>
            <a:spLocks noChangeShapeType="1"/>
          </p:cNvSpPr>
          <p:nvPr/>
        </p:nvSpPr>
        <p:spPr bwMode="auto">
          <a:xfrm>
            <a:off x="53016" y="24099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7283" name="Line 35"/>
          <p:cNvSpPr>
            <a:spLocks noChangeShapeType="1"/>
          </p:cNvSpPr>
          <p:nvPr/>
        </p:nvSpPr>
        <p:spPr bwMode="auto">
          <a:xfrm>
            <a:off x="27076" y="403551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1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 animBg="1"/>
      <p:bldP spid="437258" grpId="0" animBg="1"/>
      <p:bldP spid="437259" grpId="0" animBg="1"/>
      <p:bldP spid="437260" grpId="0" animBg="1"/>
      <p:bldP spid="437261" grpId="0" animBg="1"/>
      <p:bldP spid="437262" grpId="0" animBg="1"/>
      <p:bldP spid="437263" grpId="0" animBg="1"/>
      <p:bldP spid="437264" grpId="0" animBg="1"/>
      <p:bldP spid="437265" grpId="0" animBg="1"/>
      <p:bldP spid="437266" grpId="0" animBg="1"/>
      <p:bldP spid="437266" grpId="1" animBg="1"/>
      <p:bldP spid="437267" grpId="0" animBg="1"/>
      <p:bldP spid="437267" grpId="1" animBg="1"/>
      <p:bldP spid="437268" grpId="0" animBg="1"/>
      <p:bldP spid="437268" grpId="1" animBg="1"/>
      <p:bldP spid="437269" grpId="0" animBg="1"/>
      <p:bldP spid="437269" grpId="1" animBg="1"/>
      <p:bldP spid="437270" grpId="0" animBg="1"/>
      <p:bldP spid="437270" grpId="1" animBg="1"/>
      <p:bldP spid="437271" grpId="0" animBg="1"/>
      <p:bldP spid="437271" grpId="1" animBg="1"/>
      <p:bldP spid="437272" grpId="0" animBg="1"/>
      <p:bldP spid="437272" grpId="1" animBg="1"/>
      <p:bldP spid="437273" grpId="0" animBg="1"/>
      <p:bldP spid="437273" grpId="1" animBg="1"/>
      <p:bldP spid="437274" grpId="0" animBg="1"/>
      <p:bldP spid="437274" grpId="1" animBg="1"/>
      <p:bldP spid="437275" grpId="0" animBg="1"/>
      <p:bldP spid="437275" grpId="1" animBg="1"/>
      <p:bldP spid="437276" grpId="0" animBg="1"/>
      <p:bldP spid="437276" grpId="1" animBg="1"/>
      <p:bldP spid="437277" grpId="0" animBg="1"/>
      <p:bldP spid="437277" grpId="1" animBg="1"/>
      <p:bldP spid="437278" grpId="0" animBg="1"/>
      <p:bldP spid="437278" grpId="1" animBg="1"/>
      <p:bldP spid="437279" grpId="0" animBg="1"/>
      <p:bldP spid="437279" grpId="1" animBg="1"/>
      <p:bldP spid="437280" grpId="0" animBg="1"/>
      <p:bldP spid="437280" grpId="1" animBg="1"/>
      <p:bldP spid="437281" grpId="0" animBg="1"/>
      <p:bldP spid="437281" grpId="1" animBg="1"/>
      <p:bldP spid="437282" grpId="0" animBg="1"/>
      <p:bldP spid="437282" grpId="1" animBg="1"/>
      <p:bldP spid="437283" grpId="0" animBg="1"/>
      <p:bldP spid="43728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3FDBE-8DC6-4004-9535-53628E7F90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58411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tr-TR" dirty="0" smtClean="0"/>
              <a:t>Örnek-1</a:t>
            </a:r>
            <a:endParaRPr lang="en-US" dirty="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61233" y="1817914"/>
            <a:ext cx="7579253" cy="297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i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</a:rPr>
              <a:t>"C# programlamayı nasıl buldun"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nn-NO" sz="20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WriteLine(</a:t>
            </a:r>
            <a:r>
              <a:rPr lang="nn-NO" sz="2000" dirty="0" smtClean="0">
                <a:solidFill>
                  <a:srgbClr val="A31515"/>
                </a:solidFill>
                <a:latin typeface="Consolas"/>
              </a:rPr>
              <a:t>"C# Programlama çok zevkli!"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773113" y="5181600"/>
            <a:ext cx="7651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10 defa tekrarlar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tr-TR" sz="2000" dirty="0">
                <a:latin typeface="Comic Sans MS" pitchFamily="66" charset="0"/>
              </a:rPr>
              <a:t>0 dan 9’a kadar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Aynı mesajı 10 defa yazar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DE42A-91AB-4FAC-AB3C-809EF89C99C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44500"/>
            <a:ext cx="7889875" cy="617538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tr-TR" dirty="0" smtClean="0"/>
              <a:t>Örnek-2</a:t>
            </a:r>
            <a:endParaRPr lang="en-US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799153" y="1848711"/>
            <a:ext cx="7593734" cy="300199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i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20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</a:rPr>
              <a:t>"C# programlamayı nasıl buldun"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nn-NO" sz="20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WriteLine(</a:t>
            </a:r>
            <a:r>
              <a:rPr lang="nn-NO" sz="2000" dirty="0" smtClean="0">
                <a:solidFill>
                  <a:srgbClr val="A31515"/>
                </a:solidFill>
                <a:latin typeface="Consolas"/>
              </a:rPr>
              <a:t>"C# Programlama çok zevkli!"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066800" y="5029200"/>
            <a:ext cx="7651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0 defa tekrarlar </a:t>
            </a:r>
            <a:r>
              <a:rPr lang="en-US" sz="2000" dirty="0">
                <a:latin typeface="Comic Sans MS" pitchFamily="66" charset="0"/>
              </a:rPr>
              <a:t>(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tr-TR" sz="2000" dirty="0"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20, 10</a:t>
            </a:r>
            <a:r>
              <a:rPr lang="tr-TR" sz="2000" dirty="0">
                <a:latin typeface="Comic Sans MS" pitchFamily="66" charset="0"/>
              </a:rPr>
              <a:t>’dan küçük değil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Hiç mesaj yazmayacak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1EDE2C-7624-4A37-A065-05A2F2B7D94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Programda bazı kodların tekrarlanmasını isteriz, bazen de koşul sağlandıkça bazı kodların tekrarlanmasını isteyebiliriz.</a:t>
            </a:r>
          </a:p>
          <a:p>
            <a:endParaRPr lang="tr-TR" dirty="0" smtClean="0"/>
          </a:p>
          <a:p>
            <a:r>
              <a:rPr lang="tr-TR" dirty="0" smtClean="0"/>
              <a:t>Aşağıdaki örnekleri düşünelim:</a:t>
            </a:r>
          </a:p>
          <a:p>
            <a:pPr lvl="1"/>
            <a:r>
              <a:rPr lang="tr-TR" dirty="0" smtClean="0"/>
              <a:t>Klavyeden girilen bir sürü sayının toplamı</a:t>
            </a:r>
          </a:p>
          <a:p>
            <a:pPr lvl="1"/>
            <a:r>
              <a:rPr lang="tr-TR" dirty="0" smtClean="0"/>
              <a:t>a</a:t>
            </a:r>
            <a:r>
              <a:rPr lang="en-US" baseline="30000" dirty="0" smtClean="0"/>
              <a:t>n</a:t>
            </a:r>
            <a:r>
              <a:rPr lang="tr-TR" baseline="30000" dirty="0" smtClean="0"/>
              <a:t>  </a:t>
            </a:r>
            <a:r>
              <a:rPr lang="tr-TR" dirty="0"/>
              <a:t>ifadesini </a:t>
            </a:r>
            <a:r>
              <a:rPr lang="tr-TR" dirty="0" smtClean="0"/>
              <a:t>hesaplama</a:t>
            </a:r>
          </a:p>
          <a:p>
            <a:pPr lvl="1"/>
            <a:r>
              <a:rPr lang="tr-TR" dirty="0" smtClean="0"/>
              <a:t>1 den N’ye kadar sayıların toplamı </a:t>
            </a:r>
          </a:p>
          <a:p>
            <a:pPr lvl="1"/>
            <a:r>
              <a:rPr lang="tr-TR" dirty="0" smtClean="0"/>
              <a:t>1 den N’ye kadar sayıların karelerini alma </a:t>
            </a:r>
          </a:p>
          <a:p>
            <a:pPr lvl="1"/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Neden Döngüler?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0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8A1B9-9F6B-4A90-A3E8-CF02CAB3BBA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377237" cy="13367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 smtClean="0"/>
              <a:t>Bir dizi sayının toplamını nasıl hesaplarız?</a:t>
            </a:r>
            <a:endParaRPr lang="en-U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67889"/>
            <a:ext cx="8393113" cy="4698440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Klavyeden girilecek bir dizi sayının toplamını hesaplayacak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dirty="0" smtClean="0"/>
              <a:t>Input</a:t>
            </a:r>
          </a:p>
          <a:p>
            <a:pPr marL="914400" lvl="1" indent="-457200"/>
            <a:r>
              <a:rPr lang="tr-TR" dirty="0" smtClean="0"/>
              <a:t>Bir sürü sayı</a:t>
            </a:r>
            <a:r>
              <a:rPr lang="en-US" dirty="0" smtClean="0"/>
              <a:t> (</a:t>
            </a:r>
            <a:r>
              <a:rPr lang="tr-TR" dirty="0" smtClean="0"/>
              <a:t>kaç tane olduğunu bilmiyoruz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tr-TR" dirty="0" smtClean="0"/>
              <a:t>0 sayı girişini bitirecek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en-US" dirty="0" smtClean="0"/>
              <a:t>Output</a:t>
            </a:r>
          </a:p>
          <a:p>
            <a:pPr marL="914400" lvl="1" indent="-457200"/>
            <a:r>
              <a:rPr lang="tr-TR" dirty="0" smtClean="0"/>
              <a:t>Girilen sayıların toplamı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53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2FA6C-EF3B-4825-A755-50EF322DA49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04963"/>
            <a:ext cx="8393113" cy="4940300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Toplamı </a:t>
            </a:r>
            <a:r>
              <a:rPr lang="en-US" dirty="0" smtClean="0"/>
              <a:t>0</a:t>
            </a:r>
            <a:r>
              <a:rPr lang="tr-TR" dirty="0" smtClean="0"/>
              <a:t> a eşitle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 girmesini veya 0 ile durmasını iste. 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Klavyeden girilen sayıyı oku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sayı</a:t>
            </a:r>
            <a:r>
              <a:rPr lang="en-US" dirty="0" smtClean="0"/>
              <a:t> </a:t>
            </a:r>
            <a:r>
              <a:rPr lang="tr-TR" dirty="0" smtClean="0"/>
              <a:t>0 değil ise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tr-TR" dirty="0" smtClean="0"/>
              <a:t>5</a:t>
            </a:r>
            <a:r>
              <a:rPr lang="en-US" dirty="0" smtClean="0"/>
              <a:t>.1. </a:t>
            </a:r>
            <a:r>
              <a:rPr lang="tr-TR" dirty="0" smtClean="0"/>
              <a:t>toplam</a:t>
            </a:r>
            <a:r>
              <a:rPr lang="en-US" dirty="0" smtClean="0"/>
              <a:t> = </a:t>
            </a:r>
            <a:r>
              <a:rPr lang="tr-TR" dirty="0" smtClean="0"/>
              <a:t>toplam + </a:t>
            </a:r>
            <a:r>
              <a:rPr lang="tr-TR" dirty="0" err="1" smtClean="0"/>
              <a:t>sayi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tr-TR" dirty="0" smtClean="0"/>
              <a:t>5</a:t>
            </a:r>
            <a:r>
              <a:rPr lang="en-US" dirty="0" smtClean="0"/>
              <a:t>.2. </a:t>
            </a:r>
            <a:r>
              <a:rPr lang="tr-TR" dirty="0" smtClean="0"/>
              <a:t>3. adıma git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Toplamı yazdır.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161365" y="236538"/>
            <a:ext cx="8784197" cy="1242638"/>
          </a:xfrm>
          <a:noFill/>
        </p:spPr>
        <p:txBody>
          <a:bodyPr/>
          <a:lstStyle/>
          <a:p>
            <a:r>
              <a:rPr lang="tr-TR" dirty="0" smtClean="0"/>
              <a:t>Bir dizi sayının toplamını hesaplama: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Algoritma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40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ADBF7-75A5-4099-BE51-253E787AE09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1271587"/>
          </a:xfrm>
        </p:spPr>
        <p:txBody>
          <a:bodyPr/>
          <a:lstStyle/>
          <a:p>
            <a:r>
              <a:rPr lang="tr-TR" dirty="0"/>
              <a:t>Bir dizi sayının toplamını </a:t>
            </a:r>
            <a:r>
              <a:rPr lang="tr-TR" dirty="0" smtClean="0"/>
              <a:t>hesaplama: 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</a:rPr>
              <a:t>Akış Diyagramı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1411" name="AutoShape 3"/>
          <p:cNvSpPr>
            <a:spLocks noChangeArrowheads="1"/>
          </p:cNvSpPr>
          <p:nvPr/>
        </p:nvSpPr>
        <p:spPr bwMode="auto">
          <a:xfrm>
            <a:off x="2431302" y="2824163"/>
            <a:ext cx="2770095" cy="407987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r-TR" sz="1600" kern="0" dirty="0" smtClean="0">
                <a:solidFill>
                  <a:srgbClr val="000000"/>
                </a:solidFill>
                <a:latin typeface="Comic Sans MS"/>
              </a:rPr>
              <a:t>Sayı gir </a:t>
            </a:r>
            <a:r>
              <a:rPr lang="tr-TR" sz="1600" kern="0" dirty="0">
                <a:solidFill>
                  <a:srgbClr val="000000"/>
                </a:solidFill>
                <a:latin typeface="Comic Sans MS"/>
              </a:rPr>
              <a:t>veya </a:t>
            </a:r>
            <a:r>
              <a:rPr lang="tr-TR" sz="1600" kern="0" dirty="0" smtClean="0">
                <a:solidFill>
                  <a:srgbClr val="000000"/>
                </a:solidFill>
                <a:latin typeface="Comic Sans MS"/>
              </a:rPr>
              <a:t>0 ile dur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2622176" y="5483225"/>
            <a:ext cx="2561011" cy="407988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Toplamı ekrana yazdır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832100" y="4143375"/>
            <a:ext cx="2012950" cy="8112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sayı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!= </a:t>
            </a:r>
            <a:r>
              <a:rPr lang="tr-TR" dirty="0" smtClean="0">
                <a:latin typeface="Comic Sans MS" pitchFamily="66" charset="0"/>
              </a:rPr>
              <a:t>0</a:t>
            </a:r>
            <a:r>
              <a:rPr lang="en-US" dirty="0" smtClean="0">
                <a:latin typeface="Comic Sans MS" pitchFamily="66" charset="0"/>
              </a:rPr>
              <a:t>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51" name="Line 19"/>
          <p:cNvSpPr>
            <a:spLocks noChangeShapeType="1"/>
          </p:cNvSpPr>
          <p:nvPr/>
        </p:nvSpPr>
        <p:spPr bwMode="auto">
          <a:xfrm>
            <a:off x="3833813" y="4967288"/>
            <a:ext cx="1587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52" name="Text Box 20"/>
          <p:cNvSpPr txBox="1">
            <a:spLocks noChangeArrowheads="1"/>
          </p:cNvSpPr>
          <p:nvPr/>
        </p:nvSpPr>
        <p:spPr bwMode="auto">
          <a:xfrm>
            <a:off x="3319463" y="4967288"/>
            <a:ext cx="361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153" name="AutoShape 21"/>
          <p:cNvSpPr>
            <a:spLocks noChangeArrowheads="1"/>
          </p:cNvSpPr>
          <p:nvPr/>
        </p:nvSpPr>
        <p:spPr bwMode="auto">
          <a:xfrm>
            <a:off x="2164976" y="3478213"/>
            <a:ext cx="3227295" cy="407987"/>
          </a:xfrm>
          <a:prstGeom prst="parallelogram">
            <a:avLst>
              <a:gd name="adj" fmla="val 3747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latin typeface="Comic Sans MS" pitchFamily="66" charset="0"/>
              </a:rPr>
              <a:t>Klavyeden Girilen Sayıyı </a:t>
            </a:r>
            <a:r>
              <a:rPr lang="tr-TR" dirty="0">
                <a:latin typeface="Comic Sans MS" pitchFamily="66" charset="0"/>
              </a:rPr>
              <a:t>oku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3832225" y="3235325"/>
            <a:ext cx="1588" cy="252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55" name="Line 23"/>
          <p:cNvSpPr>
            <a:spLocks noChangeShapeType="1"/>
          </p:cNvSpPr>
          <p:nvPr/>
        </p:nvSpPr>
        <p:spPr bwMode="auto">
          <a:xfrm>
            <a:off x="3832225" y="3879850"/>
            <a:ext cx="1588" cy="252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56" name="Rectangle 24"/>
          <p:cNvSpPr>
            <a:spLocks noChangeArrowheads="1"/>
          </p:cNvSpPr>
          <p:nvPr/>
        </p:nvSpPr>
        <p:spPr bwMode="auto">
          <a:xfrm>
            <a:off x="3171825" y="2016125"/>
            <a:ext cx="1155700" cy="323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>
                <a:latin typeface="Comic Sans MS" pitchFamily="66" charset="0"/>
              </a:rPr>
              <a:t>toplam</a:t>
            </a:r>
            <a:r>
              <a:rPr lang="en-US">
                <a:latin typeface="Comic Sans MS" pitchFamily="66" charset="0"/>
              </a:rPr>
              <a:t> = 0</a:t>
            </a:r>
          </a:p>
        </p:txBody>
      </p:sp>
      <p:sp>
        <p:nvSpPr>
          <p:cNvPr id="6157" name="Line 25"/>
          <p:cNvSpPr>
            <a:spLocks noChangeShapeType="1"/>
          </p:cNvSpPr>
          <p:nvPr/>
        </p:nvSpPr>
        <p:spPr bwMode="auto">
          <a:xfrm>
            <a:off x="3821113" y="2336800"/>
            <a:ext cx="1587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 flipV="1">
            <a:off x="4841875" y="4565650"/>
            <a:ext cx="6826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59" name="Rectangle 27"/>
          <p:cNvSpPr>
            <a:spLocks noChangeArrowheads="1"/>
          </p:cNvSpPr>
          <p:nvPr/>
        </p:nvSpPr>
        <p:spPr bwMode="auto">
          <a:xfrm>
            <a:off x="5518150" y="4405313"/>
            <a:ext cx="1679575" cy="323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>
                <a:latin typeface="Comic Sans MS" pitchFamily="66" charset="0"/>
              </a:rPr>
              <a:t>toplam</a:t>
            </a:r>
            <a:r>
              <a:rPr lang="en-US" dirty="0">
                <a:latin typeface="Comic Sans MS" pitchFamily="66" charset="0"/>
              </a:rPr>
              <a:t> +=</a:t>
            </a:r>
            <a:r>
              <a:rPr lang="tr-TR" dirty="0" smtClean="0">
                <a:latin typeface="Comic Sans MS" pitchFamily="66" charset="0"/>
              </a:rPr>
              <a:t>sayı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60" name="Line 28"/>
          <p:cNvSpPr>
            <a:spLocks noChangeShapeType="1"/>
          </p:cNvSpPr>
          <p:nvPr/>
        </p:nvSpPr>
        <p:spPr bwMode="auto">
          <a:xfrm flipV="1">
            <a:off x="7212013" y="4541838"/>
            <a:ext cx="4254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1" name="Line 29"/>
          <p:cNvSpPr>
            <a:spLocks noChangeShapeType="1"/>
          </p:cNvSpPr>
          <p:nvPr/>
        </p:nvSpPr>
        <p:spPr bwMode="auto">
          <a:xfrm flipH="1" flipV="1">
            <a:off x="7600950" y="2552700"/>
            <a:ext cx="44450" cy="199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2" name="Line 30"/>
          <p:cNvSpPr>
            <a:spLocks noChangeShapeType="1"/>
          </p:cNvSpPr>
          <p:nvPr/>
        </p:nvSpPr>
        <p:spPr bwMode="auto">
          <a:xfrm>
            <a:off x="3835400" y="2552700"/>
            <a:ext cx="37433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3" name="Text Box 31"/>
          <p:cNvSpPr txBox="1">
            <a:spLocks noChangeArrowheads="1"/>
          </p:cNvSpPr>
          <p:nvPr/>
        </p:nvSpPr>
        <p:spPr bwMode="auto">
          <a:xfrm>
            <a:off x="4913313" y="4216400"/>
            <a:ext cx="32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1440" name="AutoShape 32"/>
          <p:cNvSpPr>
            <a:spLocks noChangeArrowheads="1"/>
          </p:cNvSpPr>
          <p:nvPr/>
        </p:nvSpPr>
        <p:spPr bwMode="auto">
          <a:xfrm>
            <a:off x="3384550" y="1538288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1441" name="AutoShape 33"/>
          <p:cNvSpPr>
            <a:spLocks noChangeArrowheads="1"/>
          </p:cNvSpPr>
          <p:nvPr/>
        </p:nvSpPr>
        <p:spPr bwMode="auto">
          <a:xfrm>
            <a:off x="3379788" y="6096000"/>
            <a:ext cx="873125" cy="2889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66" name="Line 34"/>
          <p:cNvSpPr>
            <a:spLocks noChangeShapeType="1"/>
          </p:cNvSpPr>
          <p:nvPr/>
        </p:nvSpPr>
        <p:spPr bwMode="auto">
          <a:xfrm>
            <a:off x="3817938" y="1822450"/>
            <a:ext cx="12700" cy="201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7" name="Line 35"/>
          <p:cNvSpPr>
            <a:spLocks noChangeShapeType="1"/>
          </p:cNvSpPr>
          <p:nvPr/>
        </p:nvSpPr>
        <p:spPr bwMode="auto">
          <a:xfrm>
            <a:off x="3830638" y="5899150"/>
            <a:ext cx="12700" cy="201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596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85D12-1B24-4EFD-832F-4B73C91BAAF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2218765"/>
            <a:ext cx="8393113" cy="4326498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Açıkçası biz kullanıcı 0 girene kadar 3, 4 ve 5. basamakların sürekli çalışmasını istiyoruz. </a:t>
            </a:r>
            <a:endParaRPr lang="en-US" dirty="0" smtClean="0"/>
          </a:p>
          <a:p>
            <a:pPr marL="533400" indent="-533400"/>
            <a:r>
              <a:rPr lang="tr-TR" dirty="0" smtClean="0"/>
              <a:t>Bunun anlamı;</a:t>
            </a:r>
            <a:r>
              <a:rPr lang="en-US" dirty="0" smtClean="0"/>
              <a:t> </a:t>
            </a:r>
            <a:r>
              <a:rPr lang="tr-TR" dirty="0" smtClean="0"/>
              <a:t>3, 4 ve 5. adımları bir döngü içinde çalıştırmamız gerekiyor. 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1646050"/>
          </a:xfrm>
          <a:noFill/>
        </p:spPr>
        <p:txBody>
          <a:bodyPr/>
          <a:lstStyle/>
          <a:p>
            <a:r>
              <a:rPr lang="tr-TR" sz="3800" dirty="0" smtClean="0"/>
              <a:t>Bir dizi sayının toplamını hesaplama: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Nasıl yapmalıyız?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5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CA925A-21E9-4C19-A483-CBDAB15D9AA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788" y="1057275"/>
            <a:ext cx="8507412" cy="5532438"/>
          </a:xfrm>
        </p:spPr>
        <p:txBody>
          <a:bodyPr/>
          <a:lstStyle/>
          <a:p>
            <a:r>
              <a:rPr lang="tr-TR" dirty="0" smtClean="0"/>
              <a:t>“a” gerçek sayı, “n”  tam sayı ve n&gt;=0 olsun. </a:t>
            </a:r>
            <a:endParaRPr lang="en-US" dirty="0" smtClean="0"/>
          </a:p>
          <a:p>
            <a:pPr lvl="1"/>
            <a:r>
              <a:rPr lang="tr-TR" dirty="0" smtClean="0"/>
              <a:t>Örnek, </a:t>
            </a:r>
            <a:r>
              <a:rPr lang="en-US" dirty="0" smtClean="0"/>
              <a:t>3</a:t>
            </a:r>
            <a:r>
              <a:rPr lang="en-US" baseline="30000" dirty="0" smtClean="0"/>
              <a:t>5</a:t>
            </a:r>
            <a:r>
              <a:rPr lang="tr-TR" baseline="30000" dirty="0" smtClean="0"/>
              <a:t> i </a:t>
            </a:r>
            <a:r>
              <a:rPr lang="tr-TR" dirty="0" smtClean="0"/>
              <a:t>hesapla.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5</a:t>
            </a:r>
            <a:r>
              <a:rPr lang="en-US" dirty="0" smtClean="0"/>
              <a:t> = 3*3*3*3*3 </a:t>
            </a:r>
          </a:p>
          <a:p>
            <a:endParaRPr lang="tr-TR" sz="1000" dirty="0" smtClean="0"/>
          </a:p>
          <a:p>
            <a:r>
              <a:rPr lang="tr-TR" dirty="0" err="1" smtClean="0"/>
              <a:t>sonuc</a:t>
            </a:r>
            <a:r>
              <a:rPr lang="tr-TR" dirty="0" smtClean="0"/>
              <a:t> değişkeni alalım ve ilk değeri 1 olsun.</a:t>
            </a:r>
            <a:endParaRPr lang="en-US" dirty="0" smtClean="0"/>
          </a:p>
          <a:p>
            <a:pPr lvl="1"/>
            <a:r>
              <a:rPr lang="tr-TR" dirty="0" err="1" smtClean="0"/>
              <a:t>sonuc</a:t>
            </a:r>
            <a:r>
              <a:rPr lang="en-US" dirty="0" smtClean="0"/>
              <a:t> = 1  (a</a:t>
            </a:r>
            <a:r>
              <a:rPr lang="en-US" baseline="30000" dirty="0" smtClean="0"/>
              <a:t>0</a:t>
            </a:r>
            <a:r>
              <a:rPr lang="en-US" dirty="0" smtClean="0"/>
              <a:t>=1)</a:t>
            </a:r>
          </a:p>
          <a:p>
            <a:pPr lvl="1"/>
            <a:endParaRPr lang="en-US" sz="1400" dirty="0" smtClean="0"/>
          </a:p>
          <a:p>
            <a:r>
              <a:rPr lang="tr-TR" dirty="0" smtClean="0"/>
              <a:t>a sayısını kendisiyle çarp ve her çarpma işleminde bir say. </a:t>
            </a:r>
            <a:endParaRPr lang="en-US" dirty="0" smtClean="0"/>
          </a:p>
          <a:p>
            <a:pPr lvl="1"/>
            <a:r>
              <a:rPr lang="tr-TR" dirty="0" smtClean="0"/>
              <a:t>Sayacın ilk değeri </a:t>
            </a:r>
            <a:r>
              <a:rPr lang="en-US" dirty="0" smtClean="0"/>
              <a:t>= 0 </a:t>
            </a:r>
          </a:p>
          <a:p>
            <a:pPr lvl="1"/>
            <a:endParaRPr lang="en-US" sz="1050" dirty="0" smtClean="0"/>
          </a:p>
          <a:p>
            <a:r>
              <a:rPr lang="tr-TR" dirty="0" smtClean="0"/>
              <a:t>Sayaç “n” olunca “a” sayısını “n” defa kendisiyle çarpmışız demektir.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r>
              <a:rPr lang="tr-TR" smtClean="0"/>
              <a:t>yi nasıl hesaplarız?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7D6255-53FF-4A9F-8721-CC56ED5FDD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58888"/>
            <a:ext cx="8393113" cy="5286375"/>
          </a:xfrm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Başla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Kullanıcıdan</a:t>
            </a:r>
            <a:r>
              <a:rPr lang="en-US" dirty="0" smtClean="0"/>
              <a:t> “a” </a:t>
            </a:r>
            <a:r>
              <a:rPr lang="tr-TR" dirty="0" smtClean="0"/>
              <a:t>ve</a:t>
            </a:r>
            <a:r>
              <a:rPr lang="en-US" dirty="0" smtClean="0"/>
              <a:t> “n”</a:t>
            </a:r>
            <a:r>
              <a:rPr lang="tr-TR" dirty="0" smtClean="0"/>
              <a:t> girmelerini iste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Sayacı </a:t>
            </a:r>
            <a:r>
              <a:rPr lang="en-US" dirty="0" smtClean="0"/>
              <a:t>0 </a:t>
            </a:r>
            <a:r>
              <a:rPr lang="tr-TR" dirty="0" smtClean="0"/>
              <a:t>a eşitle</a:t>
            </a:r>
            <a:r>
              <a:rPr lang="en-US" dirty="0" smtClean="0"/>
              <a:t>         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Sonucu </a:t>
            </a:r>
            <a:r>
              <a:rPr lang="en-US" dirty="0" smtClean="0"/>
              <a:t>1</a:t>
            </a:r>
            <a:r>
              <a:rPr lang="tr-TR" dirty="0" smtClean="0"/>
              <a:t> e eşitle</a:t>
            </a:r>
            <a:r>
              <a:rPr lang="en-US" dirty="0" smtClean="0"/>
              <a:t>    /* </a:t>
            </a:r>
            <a:r>
              <a:rPr lang="tr-TR" dirty="0" err="1" smtClean="0"/>
              <a:t>sonuc</a:t>
            </a:r>
            <a:r>
              <a:rPr lang="en-US" dirty="0" smtClean="0"/>
              <a:t> = a</a:t>
            </a:r>
            <a:r>
              <a:rPr lang="en-US" baseline="30000" dirty="0" smtClean="0"/>
              <a:t>0</a:t>
            </a:r>
            <a:r>
              <a:rPr lang="en-US" dirty="0" smtClean="0"/>
              <a:t> = 1 */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(</a:t>
            </a:r>
            <a:r>
              <a:rPr lang="tr-TR" dirty="0" err="1" smtClean="0"/>
              <a:t>sayac</a:t>
            </a:r>
            <a:r>
              <a:rPr lang="en-US" dirty="0" smtClean="0"/>
              <a:t> &lt; n)</a:t>
            </a:r>
            <a:r>
              <a:rPr lang="tr-TR" dirty="0" smtClean="0"/>
              <a:t> olduğu sürece tekrarla</a:t>
            </a:r>
            <a:endParaRPr lang="en-US" dirty="0" smtClean="0"/>
          </a:p>
          <a:p>
            <a:pPr marL="914400" lvl="1" indent="-457200">
              <a:buFontTx/>
              <a:buNone/>
            </a:pPr>
            <a:r>
              <a:rPr lang="tr-TR" dirty="0" smtClean="0"/>
              <a:t>5</a:t>
            </a:r>
            <a:r>
              <a:rPr lang="en-US" dirty="0" smtClean="0"/>
              <a:t>.1. </a:t>
            </a:r>
            <a:r>
              <a:rPr lang="tr-TR" dirty="0" err="1" smtClean="0"/>
              <a:t>sonuc</a:t>
            </a:r>
            <a:r>
              <a:rPr lang="en-US" dirty="0" smtClean="0"/>
              <a:t> = </a:t>
            </a:r>
            <a:r>
              <a:rPr lang="tr-TR" dirty="0" err="1" smtClean="0"/>
              <a:t>sonuc</a:t>
            </a:r>
            <a:r>
              <a:rPr lang="en-US" dirty="0" smtClean="0"/>
              <a:t> * a;    /* </a:t>
            </a:r>
            <a:r>
              <a:rPr lang="tr-TR" dirty="0" smtClean="0"/>
              <a:t>şimdi </a:t>
            </a:r>
            <a:r>
              <a:rPr lang="tr-TR" dirty="0" err="1" smtClean="0"/>
              <a:t>sonuc</a:t>
            </a:r>
            <a:r>
              <a:rPr lang="en-US" dirty="0" smtClean="0"/>
              <a:t> = a</a:t>
            </a:r>
            <a:r>
              <a:rPr lang="tr-TR" baseline="30000" dirty="0" err="1" smtClean="0"/>
              <a:t>sayac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smtClean="0"/>
              <a:t> */</a:t>
            </a:r>
          </a:p>
          <a:p>
            <a:pPr marL="914400" lvl="1" indent="-457200">
              <a:buFontTx/>
              <a:buNone/>
            </a:pPr>
            <a:r>
              <a:rPr lang="tr-TR" dirty="0" smtClean="0"/>
              <a:t>5</a:t>
            </a:r>
            <a:r>
              <a:rPr lang="en-US" dirty="0" smtClean="0"/>
              <a:t>.2. </a:t>
            </a:r>
            <a:r>
              <a:rPr lang="tr-TR" dirty="0" err="1" smtClean="0"/>
              <a:t>sayac</a:t>
            </a:r>
            <a:r>
              <a:rPr lang="en-US" dirty="0" smtClean="0"/>
              <a:t>++;                         </a:t>
            </a:r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Sonucu yazdır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Bitir</a:t>
            </a:r>
            <a:endParaRPr lang="en-US" dirty="0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803275"/>
          </a:xfrm>
          <a:noFill/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 </a:t>
            </a:r>
            <a:r>
              <a:rPr lang="tr-TR" dirty="0" smtClean="0">
                <a:solidFill>
                  <a:srgbClr val="FF0000"/>
                </a:solidFill>
              </a:rPr>
              <a:t>Algoritma</a:t>
            </a:r>
            <a:r>
              <a:rPr lang="tr-TR" dirty="0" smtClean="0"/>
              <a:t>sı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49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6708</TotalTime>
  <Words>1640</Words>
  <Application>Microsoft Office PowerPoint</Application>
  <PresentationFormat>Ekran Gösterisi (4:3)</PresentationFormat>
  <Paragraphs>462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Comic Sans MS</vt:lpstr>
      <vt:lpstr>Consolas</vt:lpstr>
      <vt:lpstr>Courier New</vt:lpstr>
      <vt:lpstr>Times New Roman</vt:lpstr>
      <vt:lpstr>Verdana</vt:lpstr>
      <vt:lpstr>Wingdings</vt:lpstr>
      <vt:lpstr>Blank Presentation</vt:lpstr>
      <vt:lpstr>PROGRAMLAMA - I</vt:lpstr>
      <vt:lpstr>Bugünkü Konular</vt:lpstr>
      <vt:lpstr>Neden Döngüler?</vt:lpstr>
      <vt:lpstr>Bir dizi sayının toplamını nasıl hesaplarız?</vt:lpstr>
      <vt:lpstr>Bir dizi sayının toplamını hesaplama: Algoritma</vt:lpstr>
      <vt:lpstr>Bir dizi sayının toplamını hesaplama:  Akış Diyagramı</vt:lpstr>
      <vt:lpstr>Bir dizi sayının toplamını hesaplama: Nasıl yapmalıyız?</vt:lpstr>
      <vt:lpstr>an yi nasıl hesaplarız?</vt:lpstr>
      <vt:lpstr>an Hesaplama Algoritması</vt:lpstr>
      <vt:lpstr>an Hesaplama Akış Diyagramı</vt:lpstr>
      <vt:lpstr>an Hesaplama – Nasıl Yapmalıyız?</vt:lpstr>
      <vt:lpstr>C#’ta döngü yapıları</vt:lpstr>
      <vt:lpstr>while Döngüsü</vt:lpstr>
      <vt:lpstr>Bir sürü sayının toplamını hesaplama: Akış diyagramı – kod</vt:lpstr>
      <vt:lpstr>an Hesaplamak için Kod</vt:lpstr>
      <vt:lpstr>a = 3 ve n = 5 için kod izlemesi</vt:lpstr>
      <vt:lpstr>an Hesaplama: Alternatif Kod</vt:lpstr>
      <vt:lpstr>1+2+3+..+N işlemini hesaplama Algoritma</vt:lpstr>
      <vt:lpstr>1+2+3+..+N Hesaplama:  Akış Diyagramı ve Kod</vt:lpstr>
      <vt:lpstr>n=5 için Kod izleme</vt:lpstr>
      <vt:lpstr>1+2+3+..+N: Alternatif Kod</vt:lpstr>
      <vt:lpstr>1 den N sayısına kadar Sayıların Kareleri Tablosunu Oluşturma</vt:lpstr>
      <vt:lpstr>Kareler Tablosu için Kod</vt:lpstr>
      <vt:lpstr>n=4 için kod izleme</vt:lpstr>
      <vt:lpstr>while Örnek-1</vt:lpstr>
      <vt:lpstr>while Örnek-2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1004</cp:revision>
  <dcterms:created xsi:type="dcterms:W3CDTF">1999-11-19T17:16:32Z</dcterms:created>
  <dcterms:modified xsi:type="dcterms:W3CDTF">2015-09-30T18:19:56Z</dcterms:modified>
</cp:coreProperties>
</file>