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09" r:id="rId2"/>
    <p:sldId id="608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610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FFFFCC"/>
    <a:srgbClr val="66CCFF"/>
    <a:srgbClr val="DDDDDD"/>
    <a:srgbClr val="0033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161A7-E1E9-466D-B810-52D02E364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</a:t>
            </a:r>
            <a:r>
              <a:rPr lang="tr-TR" sz="2700" b="1" dirty="0" smtClean="0"/>
              <a:t>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5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A371E-CB12-488F-89BA-1BC4749EB76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19088"/>
            <a:ext cx="7983537" cy="1604962"/>
          </a:xfrm>
        </p:spPr>
        <p:txBody>
          <a:bodyPr/>
          <a:lstStyle/>
          <a:p>
            <a:r>
              <a:rPr lang="en-US" sz="3600" smtClean="0">
                <a:latin typeface="Courier New" pitchFamily="49" charset="0"/>
              </a:rPr>
              <a:t>while</a:t>
            </a:r>
            <a:r>
              <a:rPr lang="en-US" sz="3600" smtClean="0"/>
              <a:t> </a:t>
            </a:r>
            <a:r>
              <a:rPr lang="tr-TR" sz="3600" smtClean="0"/>
              <a:t>ile </a:t>
            </a:r>
            <a:r>
              <a:rPr lang="en-US" sz="3600" smtClean="0">
                <a:latin typeface="Courier New" pitchFamily="49" charset="0"/>
              </a:rPr>
              <a:t>do while</a:t>
            </a:r>
            <a:r>
              <a:rPr lang="en-US" sz="3600" smtClean="0"/>
              <a:t> </a:t>
            </a:r>
            <a:r>
              <a:rPr lang="tr-TR" sz="3600" smtClean="0"/>
              <a:t/>
            </a:r>
            <a:br>
              <a:rPr lang="tr-TR" sz="3600" smtClean="0"/>
            </a:br>
            <a:r>
              <a:rPr lang="tr-TR" sz="3600" smtClean="0"/>
              <a:t>arasındaki fark nedir?</a:t>
            </a:r>
            <a:endParaRPr lang="en-US" sz="3600" smtClean="0"/>
          </a:p>
        </p:txBody>
      </p:sp>
      <p:graphicFrame>
        <p:nvGraphicFramePr>
          <p:cNvPr id="393234" name="Group 18"/>
          <p:cNvGraphicFramePr>
            <a:graphicFrameLocks noGrp="1"/>
          </p:cNvGraphicFramePr>
          <p:nvPr>
            <p:ph type="tbl" idx="1"/>
          </p:nvPr>
        </p:nvGraphicFramePr>
        <p:xfrm>
          <a:off x="612775" y="2889250"/>
          <a:ext cx="7982712" cy="1536701"/>
        </p:xfrm>
        <a:graphic>
          <a:graphicData uri="http://schemas.openxmlformats.org/drawingml/2006/table">
            <a:tbl>
              <a:tblPr/>
              <a:tblGrid>
                <a:gridCol w="3840481"/>
                <a:gridCol w="4142231"/>
              </a:tblGrid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urier New" pitchFamily="49" charset="0"/>
                        </a:rPr>
                        <a:t>while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urier New" pitchFamily="49" charset="0"/>
                        </a:rPr>
                        <a:t>do 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Döngüye koymak için kontrol eder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Döngüden çıkarmak için kontrol eder.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39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Döngü çalışabilir veya çalışmaz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Döngü en az bir kere çalışır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DC4B-BB85-447E-869A-B25CA640BAB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50838"/>
            <a:ext cx="7831137" cy="665162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for</a:t>
            </a:r>
            <a:r>
              <a:rPr lang="en-US" dirty="0" smtClean="0"/>
              <a:t> </a:t>
            </a:r>
            <a:r>
              <a:rPr lang="tr-TR" dirty="0" smtClean="0"/>
              <a:t>Döngüsü</a:t>
            </a:r>
            <a:endParaRPr lang="en-US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1201738"/>
            <a:ext cx="8420100" cy="2930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Daha sık kullanılır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Döngünün belli bir sayıda çalışmasını istiyorsak kullanırız.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Örneğin döngünün N defa çalışmasını istiyoruzdur.</a:t>
            </a: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endParaRPr lang="tr-TR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Yazım Kuralı</a:t>
            </a:r>
            <a:r>
              <a:rPr lang="en-US" dirty="0" smtClean="0"/>
              <a:t>:</a:t>
            </a:r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193675" y="4008738"/>
            <a:ext cx="8766175" cy="19954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for(</a:t>
            </a:r>
            <a:r>
              <a:rPr lang="tr-TR" sz="2000" b="1" dirty="0">
                <a:latin typeface="Courier New" pitchFamily="49" charset="0"/>
              </a:rPr>
              <a:t>başlangıç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değerleri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koşul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tr-TR" sz="20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değiştirme </a:t>
            </a:r>
            <a:r>
              <a:rPr lang="tr-TR" sz="2000" b="1" dirty="0">
                <a:latin typeface="Courier New" pitchFamily="49" charset="0"/>
              </a:rPr>
              <a:t>listesi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1;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2;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...</a:t>
            </a: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5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74DD0E-5465-442D-8E9C-2D6450CC92C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258763"/>
            <a:ext cx="8229600" cy="1087437"/>
          </a:xfrm>
        </p:spPr>
        <p:txBody>
          <a:bodyPr/>
          <a:lstStyle/>
          <a:p>
            <a:r>
              <a:rPr lang="en-US" sz="3200" smtClean="0">
                <a:latin typeface="Courier New" pitchFamily="49" charset="0"/>
              </a:rPr>
              <a:t>for</a:t>
            </a:r>
            <a:r>
              <a:rPr lang="en-US" sz="3200" smtClean="0"/>
              <a:t> </a:t>
            </a:r>
            <a:r>
              <a:rPr lang="tr-TR" sz="3200" smtClean="0"/>
              <a:t>akış diyagramı</a:t>
            </a:r>
            <a:r>
              <a:rPr lang="en-US" sz="3200" smtClean="0"/>
              <a:t>, </a:t>
            </a:r>
            <a:r>
              <a:rPr lang="tr-TR" sz="3200" smtClean="0"/>
              <a:t>ve </a:t>
            </a:r>
            <a:r>
              <a:rPr lang="en-US" sz="3200" smtClean="0">
                <a:latin typeface="Courier New" pitchFamily="49" charset="0"/>
              </a:rPr>
              <a:t>while</a:t>
            </a:r>
            <a:r>
              <a:rPr lang="tr-TR" sz="3200" smtClean="0">
                <a:latin typeface="Courier New" pitchFamily="49" charset="0"/>
              </a:rPr>
              <a:t> </a:t>
            </a:r>
            <a:r>
              <a:rPr lang="tr-TR" sz="3200" smtClean="0"/>
              <a:t>eşiti</a:t>
            </a:r>
            <a:endParaRPr lang="en-US" sz="3200" smtClean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327025" y="1770063"/>
            <a:ext cx="48006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latin typeface="Courier New" pitchFamily="49" charset="0"/>
              </a:rPr>
              <a:t>for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i</a:t>
            </a:r>
            <a:r>
              <a:rPr lang="tr-TR" sz="2000" b="1" dirty="0" err="1">
                <a:solidFill>
                  <a:srgbClr val="CC3300"/>
                </a:solidFill>
                <a:latin typeface="Courier New" pitchFamily="49" charset="0"/>
              </a:rPr>
              <a:t>lk</a:t>
            </a:r>
            <a:r>
              <a:rPr lang="tr-TR" sz="2000" b="1" dirty="0">
                <a:solidFill>
                  <a:srgbClr val="CC3300"/>
                </a:solidFill>
                <a:latin typeface="Courier New" pitchFamily="49" charset="0"/>
              </a:rPr>
              <a:t> değer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tr-TR" sz="2000" b="1" dirty="0" smtClean="0">
                <a:solidFill>
                  <a:srgbClr val="0000FF"/>
                </a:solidFill>
                <a:latin typeface="Courier New" pitchFamily="49" charset="0"/>
              </a:rPr>
              <a:t>koşul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tr-TR" sz="2000" b="1" dirty="0">
                <a:solidFill>
                  <a:srgbClr val="008000"/>
                </a:solidFill>
                <a:latin typeface="Courier New" pitchFamily="49" charset="0"/>
              </a:rPr>
              <a:t>değiştir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1;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2;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...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16638" y="1489075"/>
            <a:ext cx="2438400" cy="3810000"/>
            <a:chOff x="480" y="1248"/>
            <a:chExt cx="1536" cy="2400"/>
          </a:xfrm>
        </p:grpSpPr>
        <p:sp>
          <p:nvSpPr>
            <p:cNvPr id="395269" name="AutoShape 5"/>
            <p:cNvSpPr>
              <a:spLocks noChangeArrowheads="1"/>
            </p:cNvSpPr>
            <p:nvPr/>
          </p:nvSpPr>
          <p:spPr bwMode="auto">
            <a:xfrm>
              <a:off x="1056" y="3216"/>
              <a:ext cx="624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solidFill>
                    <a:srgbClr val="008000"/>
                  </a:solidFill>
                  <a:latin typeface="Verdana" pitchFamily="34" charset="0"/>
                </a:rPr>
                <a:t>değiştir</a:t>
              </a:r>
              <a:endParaRPr lang="en-US" sz="1200" b="1" dirty="0">
                <a:solidFill>
                  <a:srgbClr val="008000"/>
                </a:solidFill>
                <a:latin typeface="Verdana" pitchFamily="34" charset="0"/>
              </a:endParaRPr>
            </a:p>
          </p:txBody>
        </p:sp>
        <p:sp>
          <p:nvSpPr>
            <p:cNvPr id="20488" name="Freeform 6"/>
            <p:cNvSpPr>
              <a:spLocks/>
            </p:cNvSpPr>
            <p:nvPr/>
          </p:nvSpPr>
          <p:spPr bwMode="auto">
            <a:xfrm>
              <a:off x="816" y="1728"/>
              <a:ext cx="1200" cy="1584"/>
            </a:xfrm>
            <a:custGeom>
              <a:avLst/>
              <a:gdLst>
                <a:gd name="T0" fmla="*/ 866 w 1200"/>
                <a:gd name="T1" fmla="*/ 1582 h 1584"/>
                <a:gd name="T2" fmla="*/ 1190 w 1200"/>
                <a:gd name="T3" fmla="*/ 1584 h 1584"/>
                <a:gd name="T4" fmla="*/ 1200 w 1200"/>
                <a:gd name="T5" fmla="*/ 0 h 1584"/>
                <a:gd name="T6" fmla="*/ 0 w 1200"/>
                <a:gd name="T7" fmla="*/ 0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584"/>
                <a:gd name="T14" fmla="*/ 1200 w 1200"/>
                <a:gd name="T15" fmla="*/ 1584 h 1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584">
                  <a:moveTo>
                    <a:pt x="866" y="1582"/>
                  </a:moveTo>
                  <a:lnTo>
                    <a:pt x="1190" y="1584"/>
                  </a:lnTo>
                  <a:lnTo>
                    <a:pt x="12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816" y="124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5274" name="AutoShape 10"/>
            <p:cNvSpPr>
              <a:spLocks noChangeArrowheads="1"/>
            </p:cNvSpPr>
            <p:nvPr/>
          </p:nvSpPr>
          <p:spPr bwMode="auto">
            <a:xfrm>
              <a:off x="480" y="1872"/>
              <a:ext cx="672" cy="384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20491" name="Freeform 11"/>
            <p:cNvSpPr>
              <a:spLocks/>
            </p:cNvSpPr>
            <p:nvPr/>
          </p:nvSpPr>
          <p:spPr bwMode="auto">
            <a:xfrm>
              <a:off x="1152" y="2064"/>
              <a:ext cx="240" cy="240"/>
            </a:xfrm>
            <a:custGeom>
              <a:avLst/>
              <a:gdLst>
                <a:gd name="T0" fmla="*/ 0 w 199"/>
                <a:gd name="T1" fmla="*/ 0 h 240"/>
                <a:gd name="T2" fmla="*/ 508 w 199"/>
                <a:gd name="T3" fmla="*/ 0 h 240"/>
                <a:gd name="T4" fmla="*/ 492 w 199"/>
                <a:gd name="T5" fmla="*/ 240 h 240"/>
                <a:gd name="T6" fmla="*/ 0 60000 65536"/>
                <a:gd name="T7" fmla="*/ 0 60000 65536"/>
                <a:gd name="T8" fmla="*/ 0 60000 65536"/>
                <a:gd name="T9" fmla="*/ 0 w 199"/>
                <a:gd name="T10" fmla="*/ 0 h 240"/>
                <a:gd name="T11" fmla="*/ 199 w 199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40">
                  <a:moveTo>
                    <a:pt x="0" y="0"/>
                  </a:moveTo>
                  <a:lnTo>
                    <a:pt x="199" y="0"/>
                  </a:lnTo>
                  <a:lnTo>
                    <a:pt x="192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1200" y="1920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20493" name="Line 14"/>
            <p:cNvSpPr>
              <a:spLocks noChangeShapeType="1"/>
            </p:cNvSpPr>
            <p:nvPr/>
          </p:nvSpPr>
          <p:spPr bwMode="auto">
            <a:xfrm>
              <a:off x="816" y="2256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624" y="2256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H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95281" name="AutoShape 17"/>
            <p:cNvSpPr>
              <a:spLocks noChangeArrowheads="1"/>
            </p:cNvSpPr>
            <p:nvPr/>
          </p:nvSpPr>
          <p:spPr bwMode="auto">
            <a:xfrm>
              <a:off x="480" y="1440"/>
              <a:ext cx="672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solidFill>
                    <a:srgbClr val="CC3300"/>
                  </a:solidFill>
                  <a:latin typeface="Verdana" pitchFamily="34" charset="0"/>
                </a:rPr>
                <a:t>İlk değer</a:t>
              </a:r>
              <a:endParaRPr lang="en-US" sz="1200" b="1" dirty="0">
                <a:solidFill>
                  <a:srgbClr val="CC3300"/>
                </a:solidFill>
                <a:latin typeface="Verdana" pitchFamily="34" charset="0"/>
              </a:endParaRPr>
            </a:p>
          </p:txBody>
        </p:sp>
        <p:sp>
          <p:nvSpPr>
            <p:cNvPr id="20496" name="Line 18"/>
            <p:cNvSpPr>
              <a:spLocks noChangeShapeType="1"/>
            </p:cNvSpPr>
            <p:nvPr/>
          </p:nvSpPr>
          <p:spPr bwMode="auto">
            <a:xfrm>
              <a:off x="816" y="163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497" name="Line 20"/>
            <p:cNvSpPr>
              <a:spLocks noChangeShapeType="1"/>
            </p:cNvSpPr>
            <p:nvPr/>
          </p:nvSpPr>
          <p:spPr bwMode="auto">
            <a:xfrm>
              <a:off x="1392" y="24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5285" name="AutoShape 21"/>
            <p:cNvSpPr>
              <a:spLocks noChangeArrowheads="1"/>
            </p:cNvSpPr>
            <p:nvPr/>
          </p:nvSpPr>
          <p:spPr bwMode="auto">
            <a:xfrm>
              <a:off x="1008" y="2304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  <p:sp>
          <p:nvSpPr>
            <p:cNvPr id="20499" name="Line 23"/>
            <p:cNvSpPr>
              <a:spLocks noChangeShapeType="1"/>
            </p:cNvSpPr>
            <p:nvPr/>
          </p:nvSpPr>
          <p:spPr bwMode="auto">
            <a:xfrm>
              <a:off x="1392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5288" name="AutoShape 24"/>
            <p:cNvSpPr>
              <a:spLocks noChangeArrowheads="1"/>
            </p:cNvSpPr>
            <p:nvPr/>
          </p:nvSpPr>
          <p:spPr bwMode="auto">
            <a:xfrm>
              <a:off x="1008" y="2688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1248" y="2832"/>
              <a:ext cx="28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...</a:t>
              </a:r>
            </a:p>
          </p:txBody>
        </p:sp>
      </p:grpSp>
      <p:sp>
        <p:nvSpPr>
          <p:cNvPr id="395290" name="Rectangle 26"/>
          <p:cNvSpPr>
            <a:spLocks noChangeArrowheads="1"/>
          </p:cNvSpPr>
          <p:nvPr/>
        </p:nvSpPr>
        <p:spPr bwMode="auto">
          <a:xfrm>
            <a:off x="1547813" y="4048125"/>
            <a:ext cx="2971800" cy="2514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rgbClr val="CC3300"/>
                </a:solidFill>
                <a:latin typeface="Courier New" pitchFamily="49" charset="0"/>
              </a:rPr>
              <a:t>İ</a:t>
            </a:r>
            <a:r>
              <a:rPr lang="tr-TR" sz="2000" b="1" dirty="0" err="1">
                <a:solidFill>
                  <a:srgbClr val="CC3300"/>
                </a:solidFill>
                <a:latin typeface="Courier New" pitchFamily="49" charset="0"/>
              </a:rPr>
              <a:t>lk</a:t>
            </a:r>
            <a:r>
              <a:rPr lang="tr-TR" sz="2000" b="1" dirty="0">
                <a:solidFill>
                  <a:srgbClr val="CC3300"/>
                </a:solidFill>
                <a:latin typeface="Courier New" pitchFamily="49" charset="0"/>
              </a:rPr>
              <a:t> değer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while(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tr-TR" sz="2000" b="1" dirty="0" err="1" smtClean="0">
                <a:solidFill>
                  <a:srgbClr val="0000FF"/>
                </a:solidFill>
                <a:latin typeface="Courier New" pitchFamily="49" charset="0"/>
              </a:rPr>
              <a:t>oşul</a:t>
            </a:r>
            <a:r>
              <a:rPr lang="en-US" sz="2000" b="1" dirty="0" smtClean="0">
                <a:latin typeface="Courier New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1;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2;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...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solidFill>
                  <a:srgbClr val="008000"/>
                </a:solidFill>
                <a:latin typeface="Courier New" pitchFamily="49" charset="0"/>
              </a:rPr>
              <a:t>değiştir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2CA38F-2078-4262-BD8F-ADE8407D5C6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39713"/>
            <a:ext cx="7858125" cy="701675"/>
          </a:xfrm>
          <a:noFill/>
        </p:spPr>
        <p:txBody>
          <a:bodyPr anchor="b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</a:t>
            </a:r>
            <a:r>
              <a:rPr lang="tr-TR" dirty="0" smtClean="0"/>
              <a:t>Örneği</a:t>
            </a:r>
            <a:endParaRPr lang="en-US" dirty="0" smtClean="0"/>
          </a:p>
        </p:txBody>
      </p:sp>
      <p:sp>
        <p:nvSpPr>
          <p:cNvPr id="408579" name="Rectangle 3"/>
          <p:cNvSpPr>
            <a:spLocks noChangeArrowheads="1"/>
          </p:cNvSpPr>
          <p:nvPr/>
        </p:nvSpPr>
        <p:spPr bwMode="auto">
          <a:xfrm>
            <a:off x="914400" y="1981200"/>
            <a:ext cx="5257800" cy="1828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tr-TR" b="1" dirty="0" smtClean="0">
                <a:latin typeface="Courier New" pitchFamily="49" charset="0"/>
              </a:rPr>
              <a:t>sayı</a:t>
            </a:r>
            <a:r>
              <a:rPr lang="en-US" b="1" dirty="0" smtClean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for(</a:t>
            </a:r>
            <a:r>
              <a:rPr lang="tr-TR" b="1" dirty="0" smtClean="0">
                <a:solidFill>
                  <a:srgbClr val="CC3300"/>
                </a:solidFill>
                <a:latin typeface="Courier New" pitchFamily="49" charset="0"/>
              </a:rPr>
              <a:t>sayı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=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tr-TR" b="1" dirty="0" smtClean="0">
                <a:solidFill>
                  <a:srgbClr val="0000FF"/>
                </a:solidFill>
                <a:latin typeface="Courier New" pitchFamily="49" charset="0"/>
              </a:rPr>
              <a:t>sayı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&lt;= 10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tr-TR" b="1" dirty="0" smtClean="0">
                <a:solidFill>
                  <a:srgbClr val="008000"/>
                </a:solidFill>
                <a:latin typeface="Courier New" pitchFamily="49" charset="0"/>
              </a:rPr>
              <a:t>sayı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{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	 </a:t>
            </a:r>
            <a:r>
              <a:rPr lang="tr-TR" b="1" dirty="0" err="1" smtClean="0">
                <a:latin typeface="Courier New" pitchFamily="49" charset="0"/>
              </a:rPr>
              <a:t>Console</a:t>
            </a:r>
            <a:r>
              <a:rPr lang="tr-TR" b="1" dirty="0" smtClean="0">
                <a:latin typeface="Courier New" pitchFamily="49" charset="0"/>
              </a:rPr>
              <a:t>.</a:t>
            </a:r>
            <a:r>
              <a:rPr lang="tr-TR" b="1" dirty="0" err="1" smtClean="0">
                <a:latin typeface="Courier New" pitchFamily="49" charset="0"/>
              </a:rPr>
              <a:t>Write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tr-TR" b="1" dirty="0" smtClean="0">
                <a:latin typeface="Courier New" pitchFamily="49" charset="0"/>
              </a:rPr>
              <a:t>sayı</a:t>
            </a:r>
            <a:r>
              <a:rPr lang="en-US" b="1" dirty="0" smtClean="0">
                <a:latin typeface="Courier New" pitchFamily="49" charset="0"/>
              </a:rPr>
              <a:t>);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267200"/>
            <a:ext cx="5334000" cy="1447800"/>
            <a:chOff x="624" y="2688"/>
            <a:chExt cx="4848" cy="912"/>
          </a:xfrm>
        </p:grpSpPr>
        <p:sp>
          <p:nvSpPr>
            <p:cNvPr id="21525" name="Rectangle 5"/>
            <p:cNvSpPr>
              <a:spLocks noChangeArrowheads="1"/>
            </p:cNvSpPr>
            <p:nvPr/>
          </p:nvSpPr>
          <p:spPr bwMode="auto">
            <a:xfrm>
              <a:off x="672" y="2976"/>
              <a:ext cx="4800" cy="6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1" dirty="0">
                  <a:solidFill>
                    <a:schemeClr val="bg1"/>
                  </a:solidFill>
                  <a:latin typeface="Courier New" pitchFamily="49" charset="0"/>
                </a:rPr>
                <a:t>1 2 3 4 5 6 7 8 9 10</a:t>
              </a:r>
            </a:p>
            <a:p>
              <a:pPr eaLnBrk="1" hangingPunct="1"/>
              <a:r>
                <a:rPr lang="en-US" sz="2400" b="1" dirty="0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408582" name="Text Box 6"/>
            <p:cNvSpPr txBox="1">
              <a:spLocks noChangeArrowheads="1"/>
            </p:cNvSpPr>
            <p:nvPr/>
          </p:nvSpPr>
          <p:spPr bwMode="auto">
            <a:xfrm>
              <a:off x="624" y="2688"/>
              <a:ext cx="12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output:</a:t>
              </a:r>
            </a:p>
          </p:txBody>
        </p:sp>
      </p:grpSp>
      <p:sp>
        <p:nvSpPr>
          <p:cNvPr id="408583" name="AutoShape 7"/>
          <p:cNvSpPr>
            <a:spLocks noChangeArrowheads="1"/>
          </p:cNvSpPr>
          <p:nvPr/>
        </p:nvSpPr>
        <p:spPr bwMode="auto">
          <a:xfrm>
            <a:off x="6553200" y="1828800"/>
            <a:ext cx="873125" cy="492125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Başla</a:t>
            </a:r>
            <a:endParaRPr 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408584" name="AutoShape 8"/>
          <p:cNvSpPr>
            <a:spLocks noChangeArrowheads="1"/>
          </p:cNvSpPr>
          <p:nvPr/>
        </p:nvSpPr>
        <p:spPr bwMode="auto">
          <a:xfrm>
            <a:off x="7391400" y="4953000"/>
            <a:ext cx="990600" cy="3048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 smtClean="0">
                <a:solidFill>
                  <a:srgbClr val="008000"/>
                </a:solidFill>
                <a:latin typeface="Verdana" pitchFamily="34" charset="0"/>
              </a:rPr>
              <a:t>sayı</a:t>
            </a:r>
            <a:r>
              <a:rPr lang="en-US" sz="1200" b="1" dirty="0" smtClean="0">
                <a:solidFill>
                  <a:srgbClr val="008000"/>
                </a:solidFill>
                <a:latin typeface="Verdana" pitchFamily="34" charset="0"/>
              </a:rPr>
              <a:t>++</a:t>
            </a:r>
            <a:endParaRPr lang="en-US" sz="1200" b="1" dirty="0">
              <a:solidFill>
                <a:srgbClr val="008000"/>
              </a:solidFill>
              <a:latin typeface="Verdana" pitchFamily="34" charset="0"/>
            </a:endParaRP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>
            <a:off x="6553200" y="5715000"/>
            <a:ext cx="873125" cy="492125"/>
          </a:xfrm>
          <a:prstGeom prst="flowChartTerminator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Bitir </a:t>
            </a:r>
            <a:endParaRPr lang="en-US" sz="14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1513" name="Line 10"/>
          <p:cNvSpPr>
            <a:spLocks noChangeShapeType="1"/>
          </p:cNvSpPr>
          <p:nvPr/>
        </p:nvSpPr>
        <p:spPr bwMode="auto">
          <a:xfrm>
            <a:off x="7010400" y="2286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8587" name="AutoShape 11"/>
          <p:cNvSpPr>
            <a:spLocks noChangeArrowheads="1"/>
          </p:cNvSpPr>
          <p:nvPr/>
        </p:nvSpPr>
        <p:spPr bwMode="auto">
          <a:xfrm>
            <a:off x="7391400" y="4038600"/>
            <a:ext cx="1066800" cy="609600"/>
          </a:xfrm>
          <a:prstGeom prst="flowChartDocumen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Sayıyı </a:t>
            </a:r>
          </a:p>
          <a:p>
            <a:pPr algn="ctr" eaLnBrk="1" hangingPunct="1">
              <a:defRPr/>
            </a:pPr>
            <a:r>
              <a: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yazdır</a:t>
            </a:r>
            <a:endParaRPr lang="en-US" sz="1200" b="1" dirty="0"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</a:endParaRPr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>
            <a:off x="7010400" y="3048000"/>
            <a:ext cx="1712913" cy="2032000"/>
          </a:xfrm>
          <a:custGeom>
            <a:avLst/>
            <a:gdLst>
              <a:gd name="T0" fmla="*/ 2147483647 w 1079"/>
              <a:gd name="T1" fmla="*/ 2147483647 h 1280"/>
              <a:gd name="T2" fmla="*/ 2147483647 w 1079"/>
              <a:gd name="T3" fmla="*/ 2147483647 h 1280"/>
              <a:gd name="T4" fmla="*/ 2147483647 w 1079"/>
              <a:gd name="T5" fmla="*/ 0 h 1280"/>
              <a:gd name="T6" fmla="*/ 0 w 1079"/>
              <a:gd name="T7" fmla="*/ 0 h 1280"/>
              <a:gd name="T8" fmla="*/ 0 60000 65536"/>
              <a:gd name="T9" fmla="*/ 0 60000 65536"/>
              <a:gd name="T10" fmla="*/ 0 60000 65536"/>
              <a:gd name="T11" fmla="*/ 0 60000 65536"/>
              <a:gd name="T12" fmla="*/ 0 w 1079"/>
              <a:gd name="T13" fmla="*/ 0 h 1280"/>
              <a:gd name="T14" fmla="*/ 1079 w 1079"/>
              <a:gd name="T15" fmla="*/ 1280 h 1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9" h="1280">
                <a:moveTo>
                  <a:pt x="869" y="1280"/>
                </a:moveTo>
                <a:lnTo>
                  <a:pt x="1070" y="1280"/>
                </a:lnTo>
                <a:lnTo>
                  <a:pt x="1079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8589" name="AutoShape 13"/>
          <p:cNvSpPr>
            <a:spLocks noChangeArrowheads="1"/>
          </p:cNvSpPr>
          <p:nvPr/>
        </p:nvSpPr>
        <p:spPr bwMode="auto">
          <a:xfrm>
            <a:off x="6324600" y="3276600"/>
            <a:ext cx="1371600" cy="762000"/>
          </a:xfrm>
          <a:prstGeom prst="flowChartDecision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 smtClean="0">
                <a:solidFill>
                  <a:srgbClr val="0000FF"/>
                </a:solidFill>
                <a:latin typeface="Verdana" pitchFamily="34" charset="0"/>
              </a:rPr>
              <a:t>sayı</a:t>
            </a:r>
            <a:r>
              <a:rPr lang="en-US" sz="1200" b="1" dirty="0" smtClean="0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Verdana" pitchFamily="34" charset="0"/>
              </a:rPr>
              <a:t>&lt;= 10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7010400" y="40386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8591" name="Text Box 15"/>
          <p:cNvSpPr txBox="1">
            <a:spLocks noChangeArrowheads="1"/>
          </p:cNvSpPr>
          <p:nvPr/>
        </p:nvSpPr>
        <p:spPr bwMode="auto">
          <a:xfrm>
            <a:off x="7620000" y="33528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21519" name="Freeform 16"/>
          <p:cNvSpPr>
            <a:spLocks/>
          </p:cNvSpPr>
          <p:nvPr/>
        </p:nvSpPr>
        <p:spPr bwMode="auto">
          <a:xfrm>
            <a:off x="7696200" y="3657600"/>
            <a:ext cx="228600" cy="381000"/>
          </a:xfrm>
          <a:custGeom>
            <a:avLst/>
            <a:gdLst>
              <a:gd name="T0" fmla="*/ 0 w 199"/>
              <a:gd name="T1" fmla="*/ 0 h 240"/>
              <a:gd name="T2" fmla="*/ 2147483647 w 199"/>
              <a:gd name="T3" fmla="*/ 0 h 240"/>
              <a:gd name="T4" fmla="*/ 2147483647 w 199"/>
              <a:gd name="T5" fmla="*/ 2147483647 h 240"/>
              <a:gd name="T6" fmla="*/ 0 60000 65536"/>
              <a:gd name="T7" fmla="*/ 0 60000 65536"/>
              <a:gd name="T8" fmla="*/ 0 60000 65536"/>
              <a:gd name="T9" fmla="*/ 0 w 199"/>
              <a:gd name="T10" fmla="*/ 0 h 240"/>
              <a:gd name="T11" fmla="*/ 199 w 199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" h="240">
                <a:moveTo>
                  <a:pt x="0" y="0"/>
                </a:moveTo>
                <a:lnTo>
                  <a:pt x="199" y="0"/>
                </a:lnTo>
                <a:lnTo>
                  <a:pt x="192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6705600" y="41148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rPr>
              <a:t>N</a:t>
            </a:r>
          </a:p>
        </p:txBody>
      </p:sp>
      <p:sp>
        <p:nvSpPr>
          <p:cNvPr id="408594" name="AutoShape 18"/>
          <p:cNvSpPr>
            <a:spLocks noChangeArrowheads="1"/>
          </p:cNvSpPr>
          <p:nvPr/>
        </p:nvSpPr>
        <p:spPr bwMode="auto">
          <a:xfrm>
            <a:off x="6553200" y="2590800"/>
            <a:ext cx="990600" cy="3048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200" b="1" dirty="0" smtClean="0">
                <a:solidFill>
                  <a:srgbClr val="CC3300"/>
                </a:solidFill>
                <a:latin typeface="Verdana" pitchFamily="34" charset="0"/>
              </a:rPr>
              <a:t>sayı</a:t>
            </a:r>
            <a:r>
              <a:rPr lang="en-US" sz="1200" b="1" dirty="0" smtClean="0">
                <a:solidFill>
                  <a:srgbClr val="CC3300"/>
                </a:solidFill>
                <a:latin typeface="Verdana" pitchFamily="34" charset="0"/>
              </a:rPr>
              <a:t> </a:t>
            </a:r>
            <a:r>
              <a:rPr lang="en-US" sz="1200" b="1" dirty="0">
                <a:solidFill>
                  <a:srgbClr val="CC3300"/>
                </a:solidFill>
                <a:latin typeface="Verdana" pitchFamily="34" charset="0"/>
              </a:rPr>
              <a:t>= 1</a:t>
            </a:r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7010400" y="28956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7848600" y="4648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tr-TR"/>
          </a:p>
        </p:txBody>
      </p:sp>
      <p:sp>
        <p:nvSpPr>
          <p:cNvPr id="21524" name="Rectangle 21"/>
          <p:cNvSpPr>
            <a:spLocks noChangeArrowheads="1"/>
          </p:cNvSpPr>
          <p:nvPr/>
        </p:nvSpPr>
        <p:spPr bwMode="auto">
          <a:xfrm>
            <a:off x="561975" y="1108075"/>
            <a:ext cx="801528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Problem: </a:t>
            </a:r>
            <a:r>
              <a:rPr lang="tr-TR" sz="2400">
                <a:latin typeface="Comic Sans MS" pitchFamily="66" charset="0"/>
              </a:rPr>
              <a:t>1 den 10’a kadar sayıları yazdır</a:t>
            </a: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29FAB6-E4BF-441A-AE6C-833911C9714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52413"/>
            <a:ext cx="7970837" cy="701675"/>
          </a:xfrm>
          <a:noFill/>
        </p:spPr>
        <p:txBody>
          <a:bodyPr anchor="b">
            <a:spAutoFit/>
          </a:bodyPr>
          <a:lstStyle/>
          <a:p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</a:t>
            </a:r>
            <a:r>
              <a:rPr lang="tr-TR" smtClean="0"/>
              <a:t>ifadesinin kullanımı</a:t>
            </a:r>
            <a:endParaRPr lang="en-US" smtClean="0"/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469900" y="2611438"/>
            <a:ext cx="3132138" cy="5572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for (i=0; i&lt;N; i++) …</a:t>
            </a:r>
          </a:p>
        </p:txBody>
      </p:sp>
      <p:sp>
        <p:nvSpPr>
          <p:cNvPr id="32773" name="Rectangle 21"/>
          <p:cNvSpPr>
            <a:spLocks noChangeArrowheads="1"/>
          </p:cNvSpPr>
          <p:nvPr/>
        </p:nvSpPr>
        <p:spPr bwMode="auto">
          <a:xfrm>
            <a:off x="561975" y="1069975"/>
            <a:ext cx="829945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 err="1">
                <a:latin typeface="Comic Sans MS" pitchFamily="66" charset="0"/>
              </a:rPr>
              <a:t>For</a:t>
            </a:r>
            <a:r>
              <a:rPr lang="tr-TR" sz="2400" dirty="0">
                <a:latin typeface="Comic Sans MS" pitchFamily="66" charset="0"/>
              </a:rPr>
              <a:t> ifadesi genellikle bir değişkeni artırmak veya azaltmak için en iyi tercihtir.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96310" name="Rectangle 22"/>
          <p:cNvSpPr>
            <a:spLocks noChangeArrowheads="1"/>
          </p:cNvSpPr>
          <p:nvPr/>
        </p:nvSpPr>
        <p:spPr bwMode="auto">
          <a:xfrm>
            <a:off x="4198938" y="2640013"/>
            <a:ext cx="4283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0 </a:t>
            </a:r>
            <a:r>
              <a:rPr lang="tr-TR" sz="2400">
                <a:latin typeface="Comic Sans MS" pitchFamily="66" charset="0"/>
              </a:rPr>
              <a:t>dan</a:t>
            </a:r>
            <a:r>
              <a:rPr lang="en-US" sz="2400">
                <a:latin typeface="Comic Sans MS" pitchFamily="66" charset="0"/>
              </a:rPr>
              <a:t> N-1</a:t>
            </a:r>
            <a:r>
              <a:rPr lang="tr-TR" sz="2400">
                <a:latin typeface="Comic Sans MS" pitchFamily="66" charset="0"/>
              </a:rPr>
              <a:t> e kadar sayar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396311" name="Rectangle 23"/>
          <p:cNvSpPr>
            <a:spLocks noChangeArrowheads="1"/>
          </p:cNvSpPr>
          <p:nvPr/>
        </p:nvSpPr>
        <p:spPr bwMode="auto">
          <a:xfrm>
            <a:off x="458788" y="3451225"/>
            <a:ext cx="3132137" cy="5572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for (i=1; i&lt;=N; i++) …</a:t>
            </a:r>
          </a:p>
        </p:txBody>
      </p:sp>
      <p:sp>
        <p:nvSpPr>
          <p:cNvPr id="396312" name="Rectangle 24"/>
          <p:cNvSpPr>
            <a:spLocks noChangeArrowheads="1"/>
          </p:cNvSpPr>
          <p:nvPr/>
        </p:nvSpPr>
        <p:spPr bwMode="auto">
          <a:xfrm>
            <a:off x="4175125" y="3479800"/>
            <a:ext cx="4283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1 </a:t>
            </a:r>
            <a:r>
              <a:rPr lang="tr-TR" sz="2400">
                <a:latin typeface="Comic Sans MS" pitchFamily="66" charset="0"/>
              </a:rPr>
              <a:t>den</a:t>
            </a:r>
            <a:r>
              <a:rPr lang="en-US" sz="2400">
                <a:latin typeface="Comic Sans MS" pitchFamily="66" charset="0"/>
              </a:rPr>
              <a:t> N</a:t>
            </a:r>
            <a:r>
              <a:rPr lang="tr-TR" sz="2400">
                <a:latin typeface="Comic Sans MS" pitchFamily="66" charset="0"/>
              </a:rPr>
              <a:t> e kadar sayar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396313" name="Rectangle 25"/>
          <p:cNvSpPr>
            <a:spLocks noChangeArrowheads="1"/>
          </p:cNvSpPr>
          <p:nvPr/>
        </p:nvSpPr>
        <p:spPr bwMode="auto">
          <a:xfrm>
            <a:off x="446088" y="4367213"/>
            <a:ext cx="3589337" cy="5572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for (i=N-1; i&gt;=0; i--) …</a:t>
            </a:r>
          </a:p>
        </p:txBody>
      </p:sp>
      <p:sp>
        <p:nvSpPr>
          <p:cNvPr id="396314" name="Rectangle 26"/>
          <p:cNvSpPr>
            <a:spLocks noChangeArrowheads="1"/>
          </p:cNvSpPr>
          <p:nvPr/>
        </p:nvSpPr>
        <p:spPr bwMode="auto">
          <a:xfrm>
            <a:off x="4168775" y="4395788"/>
            <a:ext cx="47148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N-1 </a:t>
            </a:r>
            <a:r>
              <a:rPr lang="tr-TR" sz="2400">
                <a:latin typeface="Comic Sans MS" pitchFamily="66" charset="0"/>
              </a:rPr>
              <a:t>den</a:t>
            </a:r>
            <a:r>
              <a:rPr lang="en-US" sz="2400">
                <a:latin typeface="Comic Sans MS" pitchFamily="66" charset="0"/>
              </a:rPr>
              <a:t> 0</a:t>
            </a:r>
            <a:r>
              <a:rPr lang="tr-TR" sz="2400">
                <a:latin typeface="Comic Sans MS" pitchFamily="66" charset="0"/>
              </a:rPr>
              <a:t> a kadar sayar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396315" name="Rectangle 27"/>
          <p:cNvSpPr>
            <a:spLocks noChangeArrowheads="1"/>
          </p:cNvSpPr>
          <p:nvPr/>
        </p:nvSpPr>
        <p:spPr bwMode="auto">
          <a:xfrm>
            <a:off x="458788" y="5207000"/>
            <a:ext cx="3590925" cy="55721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en-US" b="1">
                <a:latin typeface="Courier New" pitchFamily="49" charset="0"/>
              </a:rPr>
              <a:t>for (i=N; i&gt;=1; i--) …</a:t>
            </a:r>
          </a:p>
        </p:txBody>
      </p:sp>
      <p:sp>
        <p:nvSpPr>
          <p:cNvPr id="396316" name="Rectangle 28"/>
          <p:cNvSpPr>
            <a:spLocks noChangeArrowheads="1"/>
          </p:cNvSpPr>
          <p:nvPr/>
        </p:nvSpPr>
        <p:spPr bwMode="auto">
          <a:xfrm>
            <a:off x="4187825" y="5235575"/>
            <a:ext cx="42830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N </a:t>
            </a:r>
            <a:r>
              <a:rPr lang="tr-TR" sz="2400">
                <a:latin typeface="Comic Sans MS" pitchFamily="66" charset="0"/>
              </a:rPr>
              <a:t>den</a:t>
            </a:r>
            <a:r>
              <a:rPr lang="en-US" sz="2400">
                <a:latin typeface="Comic Sans MS" pitchFamily="66" charset="0"/>
              </a:rPr>
              <a:t> 1</a:t>
            </a:r>
            <a:r>
              <a:rPr lang="tr-TR" sz="2400">
                <a:latin typeface="Comic Sans MS" pitchFamily="66" charset="0"/>
              </a:rPr>
              <a:t> e kadar sayar</a:t>
            </a: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animBg="1"/>
      <p:bldP spid="396310" grpId="0"/>
      <p:bldP spid="396311" grpId="0" animBg="1"/>
      <p:bldP spid="396312" grpId="0"/>
      <p:bldP spid="396313" grpId="0" animBg="1"/>
      <p:bldP spid="396314" grpId="0"/>
      <p:bldP spid="3963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04800"/>
            <a:ext cx="7889875" cy="617538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Hesaplamak için Kod</a:t>
            </a:r>
            <a:endParaRPr lang="en-US" dirty="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3602511" y="1378412"/>
            <a:ext cx="5409285" cy="45936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sayac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sonuc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 = a^0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"a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double.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a);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sayac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0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sayac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sayac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*=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a;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"{0}^{1} = {2}"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a,n,sonuc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grpSp>
        <p:nvGrpSpPr>
          <p:cNvPr id="9221" name="Group 35"/>
          <p:cNvGrpSpPr>
            <a:grpSpLocks/>
          </p:cNvGrpSpPr>
          <p:nvPr/>
        </p:nvGrpSpPr>
        <p:grpSpPr bwMode="auto">
          <a:xfrm>
            <a:off x="143102" y="1706563"/>
            <a:ext cx="3320248" cy="4419600"/>
            <a:chOff x="198" y="859"/>
            <a:chExt cx="2228" cy="2784"/>
          </a:xfrm>
        </p:grpSpPr>
        <p:sp>
          <p:nvSpPr>
            <p:cNvPr id="9222" name="Rectangle 11"/>
            <p:cNvSpPr>
              <a:spLocks noChangeArrowheads="1"/>
            </p:cNvSpPr>
            <p:nvPr/>
          </p:nvSpPr>
          <p:spPr bwMode="auto">
            <a:xfrm>
              <a:off x="545" y="1637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428044" name="AutoShape 12"/>
            <p:cNvSpPr>
              <a:spLocks noChangeArrowheads="1"/>
            </p:cNvSpPr>
            <p:nvPr/>
          </p:nvSpPr>
          <p:spPr bwMode="auto">
            <a:xfrm>
              <a:off x="570" y="859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858" y="1515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5" name="Rectangle 14"/>
            <p:cNvSpPr>
              <a:spLocks noChangeArrowheads="1"/>
            </p:cNvSpPr>
            <p:nvPr/>
          </p:nvSpPr>
          <p:spPr bwMode="auto">
            <a:xfrm>
              <a:off x="496" y="1964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= 1</a:t>
              </a:r>
            </a:p>
          </p:txBody>
        </p:sp>
        <p:sp>
          <p:nvSpPr>
            <p:cNvPr id="9226" name="Line 15"/>
            <p:cNvSpPr>
              <a:spLocks noChangeShapeType="1"/>
            </p:cNvSpPr>
            <p:nvPr/>
          </p:nvSpPr>
          <p:spPr bwMode="auto">
            <a:xfrm>
              <a:off x="858" y="1842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7" name="AutoShape 16"/>
            <p:cNvSpPr>
              <a:spLocks noChangeArrowheads="1"/>
            </p:cNvSpPr>
            <p:nvPr/>
          </p:nvSpPr>
          <p:spPr bwMode="auto">
            <a:xfrm>
              <a:off x="429" y="2403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 &lt; n?</a:t>
              </a:r>
            </a:p>
          </p:txBody>
        </p:sp>
        <p:sp>
          <p:nvSpPr>
            <p:cNvPr id="9228" name="Line 17"/>
            <p:cNvSpPr>
              <a:spLocks noChangeShapeType="1"/>
            </p:cNvSpPr>
            <p:nvPr/>
          </p:nvSpPr>
          <p:spPr bwMode="auto">
            <a:xfrm>
              <a:off x="879" y="2169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9" name="AutoShape 18"/>
            <p:cNvSpPr>
              <a:spLocks noChangeArrowheads="1"/>
            </p:cNvSpPr>
            <p:nvPr/>
          </p:nvSpPr>
          <p:spPr bwMode="auto">
            <a:xfrm>
              <a:off x="198" y="1182"/>
              <a:ext cx="1431" cy="333"/>
            </a:xfrm>
            <a:prstGeom prst="parallelogram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 algn="ctr"/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a” </a:t>
              </a:r>
              <a:r>
                <a:rPr lang="tr-TR" sz="1600" dirty="0">
                  <a:latin typeface="Comic Sans MS" pitchFamily="66" charset="0"/>
                </a:rPr>
                <a:t>ve</a:t>
              </a:r>
              <a:r>
                <a:rPr lang="en-US" sz="1600" dirty="0">
                  <a:latin typeface="Comic Sans MS" pitchFamily="66" charset="0"/>
                </a:rPr>
                <a:t> </a:t>
              </a:r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n”</a:t>
              </a:r>
              <a:r>
                <a:rPr lang="tr-TR" sz="1600" dirty="0">
                  <a:latin typeface="Comic Sans MS" pitchFamily="66" charset="0"/>
                </a:rPr>
                <a:t> </a:t>
              </a:r>
              <a:r>
                <a:rPr lang="tr-TR" sz="1600" dirty="0" smtClean="0">
                  <a:latin typeface="Comic Sans MS" pitchFamily="66" charset="0"/>
                </a:rPr>
                <a:t>değerlerini </a:t>
              </a:r>
            </a:p>
            <a:p>
              <a:pPr marL="533400" indent="-533400" algn="ctr"/>
              <a:r>
                <a:rPr lang="tr-TR" sz="1600" dirty="0" smtClean="0">
                  <a:latin typeface="Comic Sans MS" pitchFamily="66" charset="0"/>
                </a:rPr>
                <a:t>giriniz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30" name="Line 19"/>
            <p:cNvSpPr>
              <a:spLocks noChangeShapeType="1"/>
            </p:cNvSpPr>
            <p:nvPr/>
          </p:nvSpPr>
          <p:spPr bwMode="auto">
            <a:xfrm>
              <a:off x="837" y="1054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1" name="AutoShape 20"/>
            <p:cNvSpPr>
              <a:spLocks noChangeArrowheads="1"/>
            </p:cNvSpPr>
            <p:nvPr/>
          </p:nvSpPr>
          <p:spPr bwMode="auto">
            <a:xfrm>
              <a:off x="427" y="3075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sonuci</a:t>
              </a:r>
              <a:r>
                <a:rPr lang="tr-TR" sz="1600" dirty="0" smtClean="0">
                  <a:latin typeface="Comic Sans MS" pitchFamily="66" charset="0"/>
                </a:rPr>
                <a:t> </a:t>
              </a:r>
              <a:r>
                <a:rPr lang="tr-TR" sz="1600" dirty="0">
                  <a:latin typeface="Comic Sans MS" pitchFamily="66" charset="0"/>
                </a:rPr>
                <a:t>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9232" name="Line 21"/>
            <p:cNvSpPr>
              <a:spLocks noChangeShapeType="1"/>
            </p:cNvSpPr>
            <p:nvPr/>
          </p:nvSpPr>
          <p:spPr bwMode="auto">
            <a:xfrm>
              <a:off x="888" y="2750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3" name="Text Box 22"/>
            <p:cNvSpPr txBox="1">
              <a:spLocks noChangeArrowheads="1"/>
            </p:cNvSpPr>
            <p:nvPr/>
          </p:nvSpPr>
          <p:spPr bwMode="auto">
            <a:xfrm>
              <a:off x="666" y="2693"/>
              <a:ext cx="2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34" name="Line 23"/>
            <p:cNvSpPr>
              <a:spLocks noChangeShapeType="1"/>
            </p:cNvSpPr>
            <p:nvPr/>
          </p:nvSpPr>
          <p:spPr bwMode="auto">
            <a:xfrm flipV="1">
              <a:off x="1342" y="2576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8056" name="AutoShape 24"/>
            <p:cNvSpPr>
              <a:spLocks noChangeArrowheads="1"/>
            </p:cNvSpPr>
            <p:nvPr/>
          </p:nvSpPr>
          <p:spPr bwMode="auto">
            <a:xfrm>
              <a:off x="629" y="3461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9236" name="Line 25"/>
            <p:cNvSpPr>
              <a:spLocks noChangeShapeType="1"/>
            </p:cNvSpPr>
            <p:nvPr/>
          </p:nvSpPr>
          <p:spPr bwMode="auto">
            <a:xfrm>
              <a:off x="886" y="3337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37" name="Text Box 26"/>
            <p:cNvSpPr txBox="1">
              <a:spLocks noChangeArrowheads="1"/>
            </p:cNvSpPr>
            <p:nvPr/>
          </p:nvSpPr>
          <p:spPr bwMode="auto">
            <a:xfrm>
              <a:off x="1332" y="2410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9238" name="Rectangle 27"/>
            <p:cNvSpPr>
              <a:spLocks noChangeArrowheads="1"/>
            </p:cNvSpPr>
            <p:nvPr/>
          </p:nvSpPr>
          <p:spPr bwMode="auto">
            <a:xfrm>
              <a:off x="1545" y="2840"/>
              <a:ext cx="844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err="1" smtClean="0">
                  <a:latin typeface="Comic Sans MS" pitchFamily="66" charset="0"/>
                </a:rPr>
                <a:t>sonuc</a:t>
              </a:r>
              <a:r>
                <a:rPr lang="en-US" sz="1600" dirty="0" smtClean="0">
                  <a:latin typeface="Comic Sans MS" pitchFamily="66" charset="0"/>
                </a:rPr>
                <a:t> </a:t>
              </a:r>
              <a:r>
                <a:rPr lang="en-US" sz="1600" dirty="0">
                  <a:latin typeface="Comic Sans MS" pitchFamily="66" charset="0"/>
                </a:rPr>
                <a:t>*= a;</a:t>
              </a:r>
            </a:p>
          </p:txBody>
        </p:sp>
        <p:sp>
          <p:nvSpPr>
            <p:cNvPr id="9239" name="Line 28"/>
            <p:cNvSpPr>
              <a:spLocks noChangeShapeType="1"/>
            </p:cNvSpPr>
            <p:nvPr/>
          </p:nvSpPr>
          <p:spPr bwMode="auto">
            <a:xfrm>
              <a:off x="1921" y="2576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0" name="Rectangle 29"/>
            <p:cNvSpPr>
              <a:spLocks noChangeArrowheads="1"/>
            </p:cNvSpPr>
            <p:nvPr/>
          </p:nvSpPr>
          <p:spPr bwMode="auto">
            <a:xfrm>
              <a:off x="1673" y="3206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sayac</a:t>
              </a:r>
              <a:r>
                <a:rPr lang="en-US" sz="1600">
                  <a:latin typeface="Comic Sans MS" pitchFamily="66" charset="0"/>
                </a:rPr>
                <a:t>++;</a:t>
              </a:r>
            </a:p>
          </p:txBody>
        </p:sp>
        <p:sp>
          <p:nvSpPr>
            <p:cNvPr id="9241" name="Line 30"/>
            <p:cNvSpPr>
              <a:spLocks noChangeShapeType="1"/>
            </p:cNvSpPr>
            <p:nvPr/>
          </p:nvSpPr>
          <p:spPr bwMode="auto">
            <a:xfrm>
              <a:off x="1934" y="3044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2" name="Line 31"/>
            <p:cNvSpPr>
              <a:spLocks noChangeShapeType="1"/>
            </p:cNvSpPr>
            <p:nvPr/>
          </p:nvSpPr>
          <p:spPr bwMode="auto">
            <a:xfrm flipH="1" flipV="1">
              <a:off x="2424" y="2286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3" name="Line 32"/>
            <p:cNvSpPr>
              <a:spLocks noChangeShapeType="1"/>
            </p:cNvSpPr>
            <p:nvPr/>
          </p:nvSpPr>
          <p:spPr bwMode="auto">
            <a:xfrm>
              <a:off x="868" y="2287"/>
              <a:ext cx="1558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4" name="Line 33"/>
            <p:cNvSpPr>
              <a:spLocks noChangeShapeType="1"/>
            </p:cNvSpPr>
            <p:nvPr/>
          </p:nvSpPr>
          <p:spPr bwMode="auto">
            <a:xfrm>
              <a:off x="1949" y="3418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5" name="Line 34"/>
            <p:cNvSpPr>
              <a:spLocks noChangeShapeType="1"/>
            </p:cNvSpPr>
            <p:nvPr/>
          </p:nvSpPr>
          <p:spPr bwMode="auto">
            <a:xfrm flipV="1">
              <a:off x="1955" y="3552"/>
              <a:ext cx="471" cy="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9218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157055" y="6386424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38B087-15E8-4D9C-8231-1B0FFEE636CD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45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184950" y="6381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C41FF-EFA0-41E6-8B62-06F53E6685D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52413"/>
            <a:ext cx="7970837" cy="701675"/>
          </a:xfrm>
          <a:noFill/>
        </p:spPr>
        <p:txBody>
          <a:bodyPr anchor="b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</a:t>
            </a:r>
            <a:r>
              <a:rPr lang="tr-TR" dirty="0" smtClean="0"/>
              <a:t>Örnek</a:t>
            </a:r>
            <a:r>
              <a:rPr lang="en-US" dirty="0" smtClean="0"/>
              <a:t>: a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tr-TR" dirty="0" smtClean="0"/>
              <a:t>Hesaplama</a:t>
            </a:r>
            <a:endParaRPr lang="en-US" dirty="0" smtClean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34975" y="1558137"/>
            <a:ext cx="2936875" cy="152638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eaLnBrk="1" hangingPunct="1"/>
            <a:r>
              <a:rPr lang="tr-TR" b="1" dirty="0" err="1" smtClean="0">
                <a:latin typeface="Courier New" pitchFamily="49" charset="0"/>
              </a:rPr>
              <a:t>sonuc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1;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for(</a:t>
            </a:r>
            <a:r>
              <a:rPr lang="en-US" b="1" dirty="0" smtClean="0">
                <a:solidFill>
                  <a:srgbClr val="CC3300"/>
                </a:solidFill>
                <a:latin typeface="Courier New" pitchFamily="49" charset="0"/>
              </a:rPr>
              <a:t>i=1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i&lt;=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marL="342900" indent="-342900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 err="1" smtClean="0">
                <a:latin typeface="Courier New" pitchFamily="49" charset="0"/>
              </a:rPr>
              <a:t>sonuc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*= a;</a:t>
            </a:r>
          </a:p>
          <a:p>
            <a:pPr marL="342900" indent="-342900" eaLnBrk="1" hangingPunct="1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33797" name="Group 26"/>
          <p:cNvGrpSpPr>
            <a:grpSpLocks/>
          </p:cNvGrpSpPr>
          <p:nvPr/>
        </p:nvGrpSpPr>
        <p:grpSpPr bwMode="auto">
          <a:xfrm>
            <a:off x="735013" y="3154363"/>
            <a:ext cx="2398712" cy="3078162"/>
            <a:chOff x="463" y="1987"/>
            <a:chExt cx="1511" cy="1939"/>
          </a:xfrm>
        </p:grpSpPr>
        <p:sp>
          <p:nvSpPr>
            <p:cNvPr id="409609" name="AutoShape 9"/>
            <p:cNvSpPr>
              <a:spLocks noChangeArrowheads="1"/>
            </p:cNvSpPr>
            <p:nvPr/>
          </p:nvSpPr>
          <p:spPr bwMode="auto">
            <a:xfrm>
              <a:off x="607" y="1987"/>
              <a:ext cx="550" cy="15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Başla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09610" name="AutoShape 10"/>
            <p:cNvSpPr>
              <a:spLocks noChangeArrowheads="1"/>
            </p:cNvSpPr>
            <p:nvPr/>
          </p:nvSpPr>
          <p:spPr bwMode="auto">
            <a:xfrm>
              <a:off x="1281" y="3338"/>
              <a:ext cx="478" cy="139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rgbClr val="008000"/>
                  </a:solidFill>
                  <a:latin typeface="Verdana" pitchFamily="34" charset="0"/>
                </a:rPr>
                <a:t>i++</a:t>
              </a:r>
            </a:p>
          </p:txBody>
        </p:sp>
        <p:sp>
          <p:nvSpPr>
            <p:cNvPr id="409611" name="AutoShape 11"/>
            <p:cNvSpPr>
              <a:spLocks noChangeArrowheads="1"/>
            </p:cNvSpPr>
            <p:nvPr/>
          </p:nvSpPr>
          <p:spPr bwMode="auto">
            <a:xfrm>
              <a:off x="680" y="3783"/>
              <a:ext cx="404" cy="143"/>
            </a:xfrm>
            <a:prstGeom prst="flowChartTerminator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Bitir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3842" name="Line 12"/>
            <p:cNvSpPr>
              <a:spLocks noChangeShapeType="1"/>
            </p:cNvSpPr>
            <p:nvPr/>
          </p:nvSpPr>
          <p:spPr bwMode="auto">
            <a:xfrm>
              <a:off x="895" y="2122"/>
              <a:ext cx="0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9613" name="AutoShape 13"/>
            <p:cNvSpPr>
              <a:spLocks noChangeArrowheads="1"/>
            </p:cNvSpPr>
            <p:nvPr/>
          </p:nvSpPr>
          <p:spPr bwMode="auto">
            <a:xfrm>
              <a:off x="535" y="3342"/>
              <a:ext cx="672" cy="278"/>
            </a:xfrm>
            <a:prstGeom prst="flowChartDocumen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sonucu</a:t>
              </a:r>
              <a:endParaRPr lang="tr-TR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yazdır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3844" name="Freeform 14"/>
            <p:cNvSpPr>
              <a:spLocks/>
            </p:cNvSpPr>
            <p:nvPr/>
          </p:nvSpPr>
          <p:spPr bwMode="auto">
            <a:xfrm>
              <a:off x="895" y="2470"/>
              <a:ext cx="1079" cy="926"/>
            </a:xfrm>
            <a:custGeom>
              <a:avLst/>
              <a:gdLst>
                <a:gd name="T0" fmla="*/ 869 w 1079"/>
                <a:gd name="T1" fmla="*/ 254 h 1280"/>
                <a:gd name="T2" fmla="*/ 1070 w 1079"/>
                <a:gd name="T3" fmla="*/ 254 h 1280"/>
                <a:gd name="T4" fmla="*/ 1079 w 1079"/>
                <a:gd name="T5" fmla="*/ 0 h 1280"/>
                <a:gd name="T6" fmla="*/ 0 w 1079"/>
                <a:gd name="T7" fmla="*/ 0 h 12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9"/>
                <a:gd name="T13" fmla="*/ 0 h 1280"/>
                <a:gd name="T14" fmla="*/ 1079 w 1079"/>
                <a:gd name="T15" fmla="*/ 1280 h 12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9" h="1280">
                  <a:moveTo>
                    <a:pt x="869" y="1280"/>
                  </a:moveTo>
                  <a:lnTo>
                    <a:pt x="1070" y="1280"/>
                  </a:lnTo>
                  <a:lnTo>
                    <a:pt x="107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9615" name="AutoShape 15"/>
            <p:cNvSpPr>
              <a:spLocks noChangeArrowheads="1"/>
            </p:cNvSpPr>
            <p:nvPr/>
          </p:nvSpPr>
          <p:spPr bwMode="auto">
            <a:xfrm>
              <a:off x="463" y="2574"/>
              <a:ext cx="864" cy="347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Verdana" pitchFamily="34" charset="0"/>
                </a:rPr>
                <a:t>i &lt;= N</a:t>
              </a:r>
            </a:p>
          </p:txBody>
        </p:sp>
        <p:sp>
          <p:nvSpPr>
            <p:cNvPr id="33846" name="Line 16"/>
            <p:cNvSpPr>
              <a:spLocks noChangeShapeType="1"/>
            </p:cNvSpPr>
            <p:nvPr/>
          </p:nvSpPr>
          <p:spPr bwMode="auto">
            <a:xfrm>
              <a:off x="895" y="2921"/>
              <a:ext cx="0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9617" name="Text Box 17"/>
            <p:cNvSpPr txBox="1">
              <a:spLocks noChangeArrowheads="1"/>
            </p:cNvSpPr>
            <p:nvPr/>
          </p:nvSpPr>
          <p:spPr bwMode="auto">
            <a:xfrm>
              <a:off x="1279" y="2609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E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3848" name="Freeform 18"/>
            <p:cNvSpPr>
              <a:spLocks/>
            </p:cNvSpPr>
            <p:nvPr/>
          </p:nvSpPr>
          <p:spPr bwMode="auto">
            <a:xfrm>
              <a:off x="1327" y="2748"/>
              <a:ext cx="144" cy="278"/>
            </a:xfrm>
            <a:custGeom>
              <a:avLst/>
              <a:gdLst>
                <a:gd name="T0" fmla="*/ 0 w 199"/>
                <a:gd name="T1" fmla="*/ 0 h 240"/>
                <a:gd name="T2" fmla="*/ 39 w 199"/>
                <a:gd name="T3" fmla="*/ 0 h 240"/>
                <a:gd name="T4" fmla="*/ 38 w 199"/>
                <a:gd name="T5" fmla="*/ 500 h 240"/>
                <a:gd name="T6" fmla="*/ 0 60000 65536"/>
                <a:gd name="T7" fmla="*/ 0 60000 65536"/>
                <a:gd name="T8" fmla="*/ 0 60000 65536"/>
                <a:gd name="T9" fmla="*/ 0 w 199"/>
                <a:gd name="T10" fmla="*/ 0 h 240"/>
                <a:gd name="T11" fmla="*/ 199 w 199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" h="240">
                  <a:moveTo>
                    <a:pt x="0" y="0"/>
                  </a:moveTo>
                  <a:lnTo>
                    <a:pt x="199" y="0"/>
                  </a:lnTo>
                  <a:lnTo>
                    <a:pt x="192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9619" name="Text Box 19"/>
            <p:cNvSpPr txBox="1">
              <a:spLocks noChangeArrowheads="1"/>
            </p:cNvSpPr>
            <p:nvPr/>
          </p:nvSpPr>
          <p:spPr bwMode="auto">
            <a:xfrm>
              <a:off x="703" y="2956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tr-TR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H</a:t>
              </a:r>
              <a:endParaRPr lang="en-US" sz="1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09620" name="AutoShape 20"/>
            <p:cNvSpPr>
              <a:spLocks noChangeArrowheads="1"/>
            </p:cNvSpPr>
            <p:nvPr/>
          </p:nvSpPr>
          <p:spPr bwMode="auto">
            <a:xfrm>
              <a:off x="607" y="2261"/>
              <a:ext cx="624" cy="139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CC3300"/>
                  </a:solidFill>
                  <a:latin typeface="Verdana" pitchFamily="34" charset="0"/>
                </a:rPr>
                <a:t>i</a:t>
              </a:r>
              <a:r>
                <a:rPr lang="en-US" sz="1200" b="1" dirty="0" smtClean="0">
                  <a:solidFill>
                    <a:srgbClr val="CC3300"/>
                  </a:solidFill>
                  <a:latin typeface="Verdana" pitchFamily="34" charset="0"/>
                </a:rPr>
                <a:t> </a:t>
              </a:r>
              <a:r>
                <a:rPr lang="en-US" sz="1200" b="1" dirty="0">
                  <a:solidFill>
                    <a:srgbClr val="CC3300"/>
                  </a:solidFill>
                  <a:latin typeface="Verdana" pitchFamily="34" charset="0"/>
                </a:rPr>
                <a:t>= 1</a:t>
              </a:r>
            </a:p>
          </p:txBody>
        </p:sp>
        <p:sp>
          <p:nvSpPr>
            <p:cNvPr id="33851" name="Line 21"/>
            <p:cNvSpPr>
              <a:spLocks noChangeShapeType="1"/>
            </p:cNvSpPr>
            <p:nvPr/>
          </p:nvSpPr>
          <p:spPr bwMode="auto">
            <a:xfrm>
              <a:off x="895" y="240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52" name="Line 22"/>
            <p:cNvSpPr>
              <a:spLocks noChangeShapeType="1"/>
            </p:cNvSpPr>
            <p:nvPr/>
          </p:nvSpPr>
          <p:spPr bwMode="auto">
            <a:xfrm>
              <a:off x="1471" y="3175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9624" name="AutoShape 24"/>
            <p:cNvSpPr>
              <a:spLocks noChangeArrowheads="1"/>
            </p:cNvSpPr>
            <p:nvPr/>
          </p:nvSpPr>
          <p:spPr bwMode="auto">
            <a:xfrm>
              <a:off x="1135" y="3030"/>
              <a:ext cx="729" cy="139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err="1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sonuc</a:t>
              </a:r>
              <a:r>
                <a:rPr lang="en-US" sz="1200" b="1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 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*=a;</a:t>
              </a:r>
            </a:p>
          </p:txBody>
        </p:sp>
        <p:sp>
          <p:nvSpPr>
            <p:cNvPr id="33854" name="Line 25"/>
            <p:cNvSpPr>
              <a:spLocks noChangeShapeType="1"/>
            </p:cNvSpPr>
            <p:nvPr/>
          </p:nvSpPr>
          <p:spPr bwMode="auto">
            <a:xfrm>
              <a:off x="886" y="3608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3798" name="Rectangle 27"/>
          <p:cNvSpPr>
            <a:spLocks noChangeArrowheads="1"/>
          </p:cNvSpPr>
          <p:nvPr/>
        </p:nvSpPr>
        <p:spPr bwMode="auto">
          <a:xfrm>
            <a:off x="7110453" y="1498601"/>
            <a:ext cx="539009" cy="28307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3799" name="Rectangle 28"/>
          <p:cNvSpPr>
            <a:spLocks noChangeArrowheads="1"/>
          </p:cNvSpPr>
          <p:nvPr/>
        </p:nvSpPr>
        <p:spPr bwMode="auto">
          <a:xfrm>
            <a:off x="8046720" y="1498600"/>
            <a:ext cx="660718" cy="3095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1</a:t>
            </a:r>
          </a:p>
        </p:txBody>
      </p:sp>
      <p:sp>
        <p:nvSpPr>
          <p:cNvPr id="33800" name="Text Box 29"/>
          <p:cNvSpPr txBox="1">
            <a:spLocks noChangeArrowheads="1"/>
          </p:cNvSpPr>
          <p:nvPr/>
        </p:nvSpPr>
        <p:spPr bwMode="auto">
          <a:xfrm>
            <a:off x="7309954" y="1136650"/>
            <a:ext cx="19928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i</a:t>
            </a:r>
          </a:p>
        </p:txBody>
      </p:sp>
      <p:sp>
        <p:nvSpPr>
          <p:cNvPr id="33801" name="Text Box 30"/>
          <p:cNvSpPr txBox="1">
            <a:spLocks noChangeArrowheads="1"/>
          </p:cNvSpPr>
          <p:nvPr/>
        </p:nvSpPr>
        <p:spPr bwMode="auto">
          <a:xfrm>
            <a:off x="7849451" y="1113393"/>
            <a:ext cx="1080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tr-TR" dirty="0" err="1" smtClean="0">
                <a:latin typeface="Comic Sans MS" pitchFamily="66" charset="0"/>
              </a:rPr>
              <a:t>sonuc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3802" name="Rectangle 31"/>
          <p:cNvSpPr>
            <a:spLocks noChangeArrowheads="1"/>
          </p:cNvSpPr>
          <p:nvPr/>
        </p:nvSpPr>
        <p:spPr bwMode="auto">
          <a:xfrm>
            <a:off x="4683575" y="1482725"/>
            <a:ext cx="712788" cy="2968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33803" name="Rectangle 32"/>
          <p:cNvSpPr>
            <a:spLocks noChangeArrowheads="1"/>
          </p:cNvSpPr>
          <p:nvPr/>
        </p:nvSpPr>
        <p:spPr bwMode="auto">
          <a:xfrm>
            <a:off x="5893650" y="1482725"/>
            <a:ext cx="657225" cy="33337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33804" name="Text Box 33"/>
          <p:cNvSpPr txBox="1">
            <a:spLocks noChangeArrowheads="1"/>
          </p:cNvSpPr>
          <p:nvPr/>
        </p:nvSpPr>
        <p:spPr bwMode="auto">
          <a:xfrm>
            <a:off x="4855200" y="1146175"/>
            <a:ext cx="301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a</a:t>
            </a:r>
          </a:p>
        </p:txBody>
      </p:sp>
      <p:sp>
        <p:nvSpPr>
          <p:cNvPr id="33805" name="Text Box 34"/>
          <p:cNvSpPr txBox="1">
            <a:spLocks noChangeArrowheads="1"/>
          </p:cNvSpPr>
          <p:nvPr/>
        </p:nvSpPr>
        <p:spPr bwMode="auto">
          <a:xfrm>
            <a:off x="6225000" y="1120775"/>
            <a:ext cx="303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n</a:t>
            </a:r>
          </a:p>
        </p:txBody>
      </p:sp>
      <p:sp>
        <p:nvSpPr>
          <p:cNvPr id="409635" name="Rectangle 35"/>
          <p:cNvSpPr>
            <a:spLocks noChangeArrowheads="1"/>
          </p:cNvSpPr>
          <p:nvPr/>
        </p:nvSpPr>
        <p:spPr bwMode="auto">
          <a:xfrm>
            <a:off x="4625813" y="2028825"/>
            <a:ext cx="2040376" cy="3675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1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36" name="Rectangle 36"/>
          <p:cNvSpPr>
            <a:spLocks noChangeArrowheads="1"/>
          </p:cNvSpPr>
          <p:nvPr/>
        </p:nvSpPr>
        <p:spPr bwMode="auto">
          <a:xfrm>
            <a:off x="7110453" y="2347913"/>
            <a:ext cx="539009" cy="2714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</a:t>
            </a:r>
          </a:p>
        </p:txBody>
      </p:sp>
      <p:sp>
        <p:nvSpPr>
          <p:cNvPr id="409637" name="Rectangle 37"/>
          <p:cNvSpPr>
            <a:spLocks noChangeArrowheads="1"/>
          </p:cNvSpPr>
          <p:nvPr/>
        </p:nvSpPr>
        <p:spPr bwMode="auto">
          <a:xfrm>
            <a:off x="8046720" y="2347913"/>
            <a:ext cx="660718" cy="28597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9638" name="Rectangle 38"/>
          <p:cNvSpPr>
            <a:spLocks noChangeArrowheads="1"/>
          </p:cNvSpPr>
          <p:nvPr/>
        </p:nvSpPr>
        <p:spPr bwMode="auto">
          <a:xfrm>
            <a:off x="4638513" y="2906713"/>
            <a:ext cx="2040376" cy="36750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2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39" name="Rectangle 39"/>
          <p:cNvSpPr>
            <a:spLocks noChangeArrowheads="1"/>
          </p:cNvSpPr>
          <p:nvPr/>
        </p:nvSpPr>
        <p:spPr bwMode="auto">
          <a:xfrm>
            <a:off x="7123153" y="3225800"/>
            <a:ext cx="539009" cy="2714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3</a:t>
            </a:r>
          </a:p>
        </p:txBody>
      </p:sp>
      <p:sp>
        <p:nvSpPr>
          <p:cNvPr id="409640" name="Rectangle 40"/>
          <p:cNvSpPr>
            <a:spLocks noChangeArrowheads="1"/>
          </p:cNvSpPr>
          <p:nvPr/>
        </p:nvSpPr>
        <p:spPr bwMode="auto">
          <a:xfrm>
            <a:off x="8059420" y="3225800"/>
            <a:ext cx="660718" cy="28597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9</a:t>
            </a:r>
          </a:p>
        </p:txBody>
      </p:sp>
      <p:sp>
        <p:nvSpPr>
          <p:cNvPr id="409641" name="Rectangle 41"/>
          <p:cNvSpPr>
            <a:spLocks noChangeArrowheads="1"/>
          </p:cNvSpPr>
          <p:nvPr/>
        </p:nvSpPr>
        <p:spPr bwMode="auto">
          <a:xfrm>
            <a:off x="4663913" y="3784600"/>
            <a:ext cx="2040376" cy="3675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3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42" name="Rectangle 42"/>
          <p:cNvSpPr>
            <a:spLocks noChangeArrowheads="1"/>
          </p:cNvSpPr>
          <p:nvPr/>
        </p:nvSpPr>
        <p:spPr bwMode="auto">
          <a:xfrm>
            <a:off x="7148553" y="4103688"/>
            <a:ext cx="539009" cy="2714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4</a:t>
            </a:r>
          </a:p>
        </p:txBody>
      </p:sp>
      <p:sp>
        <p:nvSpPr>
          <p:cNvPr id="409643" name="Rectangle 43"/>
          <p:cNvSpPr>
            <a:spLocks noChangeArrowheads="1"/>
          </p:cNvSpPr>
          <p:nvPr/>
        </p:nvSpPr>
        <p:spPr bwMode="auto">
          <a:xfrm>
            <a:off x="8084820" y="4103688"/>
            <a:ext cx="660718" cy="28597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27</a:t>
            </a:r>
          </a:p>
        </p:txBody>
      </p:sp>
      <p:sp>
        <p:nvSpPr>
          <p:cNvPr id="409644" name="Rectangle 44"/>
          <p:cNvSpPr>
            <a:spLocks noChangeArrowheads="1"/>
          </p:cNvSpPr>
          <p:nvPr/>
        </p:nvSpPr>
        <p:spPr bwMode="auto">
          <a:xfrm>
            <a:off x="4675025" y="4660900"/>
            <a:ext cx="2040376" cy="3675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4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45" name="Rectangle 45"/>
          <p:cNvSpPr>
            <a:spLocks noChangeArrowheads="1"/>
          </p:cNvSpPr>
          <p:nvPr/>
        </p:nvSpPr>
        <p:spPr bwMode="auto">
          <a:xfrm>
            <a:off x="7159667" y="4979988"/>
            <a:ext cx="539008" cy="2714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5</a:t>
            </a:r>
          </a:p>
        </p:txBody>
      </p:sp>
      <p:sp>
        <p:nvSpPr>
          <p:cNvPr id="409646" name="Rectangle 46"/>
          <p:cNvSpPr>
            <a:spLocks noChangeArrowheads="1"/>
          </p:cNvSpPr>
          <p:nvPr/>
        </p:nvSpPr>
        <p:spPr bwMode="auto">
          <a:xfrm>
            <a:off x="8095932" y="4979988"/>
            <a:ext cx="660717" cy="28597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81</a:t>
            </a:r>
          </a:p>
        </p:txBody>
      </p:sp>
      <p:sp>
        <p:nvSpPr>
          <p:cNvPr id="409647" name="Rectangle 47"/>
          <p:cNvSpPr>
            <a:spLocks noChangeArrowheads="1"/>
          </p:cNvSpPr>
          <p:nvPr/>
        </p:nvSpPr>
        <p:spPr bwMode="auto">
          <a:xfrm>
            <a:off x="4673438" y="6229350"/>
            <a:ext cx="2040376" cy="3675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6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False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48" name="Rectangle 48"/>
          <p:cNvSpPr>
            <a:spLocks noChangeArrowheads="1"/>
          </p:cNvSpPr>
          <p:nvPr/>
        </p:nvSpPr>
        <p:spPr bwMode="auto">
          <a:xfrm>
            <a:off x="4675025" y="5464175"/>
            <a:ext cx="2040376" cy="36750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5 </a:t>
            </a:r>
            <a:r>
              <a:rPr lang="en-US" dirty="0">
                <a:latin typeface="Comic Sans MS" pitchFamily="66" charset="0"/>
              </a:rPr>
              <a:t>&lt;= 5?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True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09649" name="Rectangle 49"/>
          <p:cNvSpPr>
            <a:spLocks noChangeArrowheads="1"/>
          </p:cNvSpPr>
          <p:nvPr/>
        </p:nvSpPr>
        <p:spPr bwMode="auto">
          <a:xfrm>
            <a:off x="7159667" y="5783263"/>
            <a:ext cx="539008" cy="27146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6</a:t>
            </a:r>
          </a:p>
        </p:txBody>
      </p:sp>
      <p:sp>
        <p:nvSpPr>
          <p:cNvPr id="409650" name="Rectangle 50"/>
          <p:cNvSpPr>
            <a:spLocks noChangeArrowheads="1"/>
          </p:cNvSpPr>
          <p:nvPr/>
        </p:nvSpPr>
        <p:spPr bwMode="auto">
          <a:xfrm>
            <a:off x="8095932" y="5783263"/>
            <a:ext cx="660717" cy="28597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243</a:t>
            </a:r>
          </a:p>
        </p:txBody>
      </p:sp>
      <p:sp>
        <p:nvSpPr>
          <p:cNvPr id="409651" name="Line 51"/>
          <p:cNvSpPr>
            <a:spLocks noChangeShapeType="1"/>
          </p:cNvSpPr>
          <p:nvPr/>
        </p:nvSpPr>
        <p:spPr bwMode="auto">
          <a:xfrm>
            <a:off x="120650" y="2061281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2" name="Line 52"/>
          <p:cNvSpPr>
            <a:spLocks noChangeShapeType="1"/>
          </p:cNvSpPr>
          <p:nvPr/>
        </p:nvSpPr>
        <p:spPr bwMode="auto">
          <a:xfrm>
            <a:off x="352425" y="261620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3" name="Line 53"/>
          <p:cNvSpPr>
            <a:spLocks noChangeShapeType="1"/>
          </p:cNvSpPr>
          <p:nvPr/>
        </p:nvSpPr>
        <p:spPr bwMode="auto">
          <a:xfrm>
            <a:off x="352425" y="287655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4" name="Line 54"/>
          <p:cNvSpPr>
            <a:spLocks noChangeShapeType="1"/>
          </p:cNvSpPr>
          <p:nvPr/>
        </p:nvSpPr>
        <p:spPr bwMode="auto">
          <a:xfrm>
            <a:off x="120650" y="205969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5" name="Line 55"/>
          <p:cNvSpPr>
            <a:spLocks noChangeShapeType="1"/>
          </p:cNvSpPr>
          <p:nvPr/>
        </p:nvSpPr>
        <p:spPr bwMode="auto">
          <a:xfrm>
            <a:off x="352425" y="260191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6" name="Line 56"/>
          <p:cNvSpPr>
            <a:spLocks noChangeShapeType="1"/>
          </p:cNvSpPr>
          <p:nvPr/>
        </p:nvSpPr>
        <p:spPr bwMode="auto">
          <a:xfrm>
            <a:off x="309563" y="286385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7" name="Line 57"/>
          <p:cNvSpPr>
            <a:spLocks noChangeShapeType="1"/>
          </p:cNvSpPr>
          <p:nvPr/>
        </p:nvSpPr>
        <p:spPr bwMode="auto">
          <a:xfrm>
            <a:off x="106363" y="204699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8" name="Line 58"/>
          <p:cNvSpPr>
            <a:spLocks noChangeShapeType="1"/>
          </p:cNvSpPr>
          <p:nvPr/>
        </p:nvSpPr>
        <p:spPr bwMode="auto">
          <a:xfrm>
            <a:off x="338138" y="260191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59" name="Line 59"/>
          <p:cNvSpPr>
            <a:spLocks noChangeShapeType="1"/>
          </p:cNvSpPr>
          <p:nvPr/>
        </p:nvSpPr>
        <p:spPr bwMode="auto">
          <a:xfrm>
            <a:off x="323850" y="284956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0" name="Line 60"/>
          <p:cNvSpPr>
            <a:spLocks noChangeShapeType="1"/>
          </p:cNvSpPr>
          <p:nvPr/>
        </p:nvSpPr>
        <p:spPr bwMode="auto">
          <a:xfrm>
            <a:off x="107950" y="204699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1" name="Line 61"/>
          <p:cNvSpPr>
            <a:spLocks noChangeShapeType="1"/>
          </p:cNvSpPr>
          <p:nvPr/>
        </p:nvSpPr>
        <p:spPr bwMode="auto">
          <a:xfrm>
            <a:off x="325438" y="260191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2" name="Line 62"/>
          <p:cNvSpPr>
            <a:spLocks noChangeShapeType="1"/>
          </p:cNvSpPr>
          <p:nvPr/>
        </p:nvSpPr>
        <p:spPr bwMode="auto">
          <a:xfrm>
            <a:off x="325438" y="2849569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3" name="Line 63"/>
          <p:cNvSpPr>
            <a:spLocks noChangeShapeType="1"/>
          </p:cNvSpPr>
          <p:nvPr/>
        </p:nvSpPr>
        <p:spPr bwMode="auto">
          <a:xfrm>
            <a:off x="109538" y="204540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4" name="Line 64"/>
          <p:cNvSpPr>
            <a:spLocks noChangeShapeType="1"/>
          </p:cNvSpPr>
          <p:nvPr/>
        </p:nvSpPr>
        <p:spPr bwMode="auto">
          <a:xfrm>
            <a:off x="312738" y="258604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5" name="Line 65"/>
          <p:cNvSpPr>
            <a:spLocks noChangeShapeType="1"/>
          </p:cNvSpPr>
          <p:nvPr/>
        </p:nvSpPr>
        <p:spPr bwMode="auto">
          <a:xfrm>
            <a:off x="298450" y="2847981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6" name="Line 66"/>
          <p:cNvSpPr>
            <a:spLocks noChangeShapeType="1"/>
          </p:cNvSpPr>
          <p:nvPr/>
        </p:nvSpPr>
        <p:spPr bwMode="auto">
          <a:xfrm>
            <a:off x="100013" y="2045406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09667" name="Line 67"/>
          <p:cNvSpPr>
            <a:spLocks noChangeShapeType="1"/>
          </p:cNvSpPr>
          <p:nvPr/>
        </p:nvSpPr>
        <p:spPr bwMode="auto">
          <a:xfrm>
            <a:off x="130175" y="3081344"/>
            <a:ext cx="38417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92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5" grpId="0" animBg="1"/>
      <p:bldP spid="409636" grpId="0" animBg="1"/>
      <p:bldP spid="409637" grpId="0" animBg="1"/>
      <p:bldP spid="409638" grpId="0" animBg="1"/>
      <p:bldP spid="409639" grpId="0" animBg="1"/>
      <p:bldP spid="409640" grpId="0" animBg="1"/>
      <p:bldP spid="409641" grpId="0" animBg="1"/>
      <p:bldP spid="409642" grpId="0" animBg="1"/>
      <p:bldP spid="409643" grpId="0" animBg="1"/>
      <p:bldP spid="409644" grpId="0" animBg="1"/>
      <p:bldP spid="409645" grpId="0" animBg="1"/>
      <p:bldP spid="409646" grpId="0" animBg="1"/>
      <p:bldP spid="409647" grpId="0" animBg="1"/>
      <p:bldP spid="409648" grpId="0" animBg="1"/>
      <p:bldP spid="409649" grpId="0" animBg="1"/>
      <p:bldP spid="409650" grpId="0" animBg="1"/>
      <p:bldP spid="409651" grpId="0" animBg="1"/>
      <p:bldP spid="409651" grpId="1" animBg="1"/>
      <p:bldP spid="409652" grpId="0" animBg="1"/>
      <p:bldP spid="409652" grpId="1" animBg="1"/>
      <p:bldP spid="409653" grpId="0" animBg="1"/>
      <p:bldP spid="409653" grpId="1" animBg="1"/>
      <p:bldP spid="409654" grpId="0" animBg="1"/>
      <p:bldP spid="409654" grpId="1" animBg="1"/>
      <p:bldP spid="409655" grpId="0" animBg="1"/>
      <p:bldP spid="409655" grpId="1" animBg="1"/>
      <p:bldP spid="409656" grpId="0" animBg="1"/>
      <p:bldP spid="409656" grpId="1" animBg="1"/>
      <p:bldP spid="409657" grpId="0" animBg="1"/>
      <p:bldP spid="409657" grpId="1" animBg="1"/>
      <p:bldP spid="409658" grpId="0" animBg="1"/>
      <p:bldP spid="409658" grpId="1" animBg="1"/>
      <p:bldP spid="409659" grpId="0" animBg="1"/>
      <p:bldP spid="409659" grpId="1" animBg="1"/>
      <p:bldP spid="409660" grpId="0" animBg="1"/>
      <p:bldP spid="409660" grpId="1" animBg="1"/>
      <p:bldP spid="409661" grpId="0" animBg="1"/>
      <p:bldP spid="409661" grpId="1" animBg="1"/>
      <p:bldP spid="409662" grpId="0" animBg="1"/>
      <p:bldP spid="409662" grpId="1" animBg="1"/>
      <p:bldP spid="409663" grpId="0" animBg="1"/>
      <p:bldP spid="409663" grpId="1" animBg="1"/>
      <p:bldP spid="409664" grpId="0" animBg="1"/>
      <p:bldP spid="409664" grpId="1" animBg="1"/>
      <p:bldP spid="409665" grpId="0" animBg="1"/>
      <p:bldP spid="409665" grpId="1" animBg="1"/>
      <p:bldP spid="409666" grpId="0" animBg="1"/>
      <p:bldP spid="409666" grpId="1" animBg="1"/>
      <p:bldP spid="4096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08814" y="6403677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E912D-0FE7-4EF8-8B4B-915A4D56FC1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7"/>
            <a:ext cx="8971472" cy="1150997"/>
          </a:xfrm>
        </p:spPr>
        <p:txBody>
          <a:bodyPr/>
          <a:lstStyle/>
          <a:p>
            <a:r>
              <a:rPr lang="tr-TR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tr-TR" dirty="0" smtClean="0"/>
              <a:t> döngüsü ile </a:t>
            </a:r>
            <a:r>
              <a:rPr lang="en-US" dirty="0" smtClean="0"/>
              <a:t>1+2+3+..+N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Akış Diyagramı ve Kod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3929743" y="1856470"/>
            <a:ext cx="5009072" cy="38306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n, 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i,toplam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latin typeface="Consolas"/>
              </a:rPr>
              <a:t>toplam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(i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n; i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323850" y="1706563"/>
            <a:ext cx="3521075" cy="4419600"/>
            <a:chOff x="204" y="1075"/>
            <a:chExt cx="2218" cy="2784"/>
          </a:xfrm>
        </p:grpSpPr>
        <p:sp>
          <p:nvSpPr>
            <p:cNvPr id="13318" name="Rectangle 5"/>
            <p:cNvSpPr>
              <a:spLocks noChangeArrowheads="1"/>
            </p:cNvSpPr>
            <p:nvPr/>
          </p:nvSpPr>
          <p:spPr bwMode="auto">
            <a:xfrm>
              <a:off x="569" y="1853"/>
              <a:ext cx="60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= 1</a:t>
              </a:r>
            </a:p>
          </p:txBody>
        </p:sp>
        <p:sp>
          <p:nvSpPr>
            <p:cNvPr id="440326" name="AutoShape 6"/>
            <p:cNvSpPr>
              <a:spLocks noChangeArrowheads="1"/>
            </p:cNvSpPr>
            <p:nvPr/>
          </p:nvSpPr>
          <p:spPr bwMode="auto">
            <a:xfrm>
              <a:off x="594" y="107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320" name="Line 7"/>
            <p:cNvSpPr>
              <a:spLocks noChangeShapeType="1"/>
            </p:cNvSpPr>
            <p:nvPr/>
          </p:nvSpPr>
          <p:spPr bwMode="auto">
            <a:xfrm>
              <a:off x="882" y="1731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1" name="Rectangle 8"/>
            <p:cNvSpPr>
              <a:spLocks noChangeArrowheads="1"/>
            </p:cNvSpPr>
            <p:nvPr/>
          </p:nvSpPr>
          <p:spPr bwMode="auto">
            <a:xfrm>
              <a:off x="520" y="2180"/>
              <a:ext cx="758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toplam</a:t>
              </a:r>
              <a:r>
                <a:rPr lang="en-US" sz="1600">
                  <a:latin typeface="Comic Sans MS" pitchFamily="66" charset="0"/>
                </a:rPr>
                <a:t> = 0</a:t>
              </a:r>
            </a:p>
          </p:txBody>
        </p:sp>
        <p:sp>
          <p:nvSpPr>
            <p:cNvPr id="13322" name="Line 9"/>
            <p:cNvSpPr>
              <a:spLocks noChangeShapeType="1"/>
            </p:cNvSpPr>
            <p:nvPr/>
          </p:nvSpPr>
          <p:spPr bwMode="auto">
            <a:xfrm>
              <a:off x="882" y="2058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3" name="AutoShape 10"/>
            <p:cNvSpPr>
              <a:spLocks noChangeArrowheads="1"/>
            </p:cNvSpPr>
            <p:nvPr/>
          </p:nvSpPr>
          <p:spPr bwMode="auto">
            <a:xfrm>
              <a:off x="453" y="261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&lt;= n?</a:t>
              </a:r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903" y="238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5" name="AutoShape 12"/>
            <p:cNvSpPr>
              <a:spLocks noChangeArrowheads="1"/>
            </p:cNvSpPr>
            <p:nvPr/>
          </p:nvSpPr>
          <p:spPr bwMode="auto">
            <a:xfrm>
              <a:off x="204" y="1389"/>
              <a:ext cx="1431" cy="327"/>
            </a:xfrm>
            <a:prstGeom prst="parallelogram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533400" indent="-533400"/>
              <a:r>
                <a:rPr lang="en-US" sz="1600" dirty="0" smtClean="0">
                  <a:latin typeface="Comic Sans MS" pitchFamily="66" charset="0"/>
                </a:rPr>
                <a:t>“</a:t>
              </a:r>
              <a:r>
                <a:rPr lang="en-US" sz="1600" dirty="0">
                  <a:latin typeface="Comic Sans MS" pitchFamily="66" charset="0"/>
                </a:rPr>
                <a:t>n</a:t>
              </a:r>
              <a:r>
                <a:rPr lang="en-US" sz="1600" dirty="0" smtClean="0">
                  <a:latin typeface="Comic Sans MS" pitchFamily="66" charset="0"/>
                </a:rPr>
                <a:t>”</a:t>
              </a:r>
              <a:r>
                <a:rPr lang="tr-TR" sz="1600" dirty="0" smtClean="0">
                  <a:latin typeface="Comic Sans MS" pitchFamily="66" charset="0"/>
                </a:rPr>
                <a:t> değerini giriniz </a:t>
              </a:r>
              <a:endParaRPr lang="tr-TR" sz="1600" dirty="0">
                <a:latin typeface="Comic Sans MS" pitchFamily="66" charset="0"/>
              </a:endParaRPr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861" y="1270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7" name="AutoShape 14"/>
            <p:cNvSpPr>
              <a:spLocks noChangeArrowheads="1"/>
            </p:cNvSpPr>
            <p:nvPr/>
          </p:nvSpPr>
          <p:spPr bwMode="auto">
            <a:xfrm>
              <a:off x="451" y="3291"/>
              <a:ext cx="912" cy="257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Toplamı yazdır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912" y="296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690" y="2909"/>
              <a:ext cx="2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 flipV="1">
              <a:off x="1366" y="279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0338" name="AutoShape 18"/>
            <p:cNvSpPr>
              <a:spLocks noChangeArrowheads="1"/>
            </p:cNvSpPr>
            <p:nvPr/>
          </p:nvSpPr>
          <p:spPr bwMode="auto">
            <a:xfrm>
              <a:off x="653" y="367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910" y="3553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1356" y="2626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3334" name="Rectangle 21"/>
            <p:cNvSpPr>
              <a:spLocks noChangeArrowheads="1"/>
            </p:cNvSpPr>
            <p:nvPr/>
          </p:nvSpPr>
          <p:spPr bwMode="auto">
            <a:xfrm>
              <a:off x="1569" y="3056"/>
              <a:ext cx="76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toplam</a:t>
              </a:r>
              <a:r>
                <a:rPr lang="en-US" sz="1600" dirty="0">
                  <a:latin typeface="Comic Sans MS" pitchFamily="66" charset="0"/>
                </a:rPr>
                <a:t> += </a:t>
              </a:r>
              <a:r>
                <a:rPr lang="en-US" sz="1600" dirty="0" err="1">
                  <a:latin typeface="Comic Sans MS" pitchFamily="66" charset="0"/>
                </a:rPr>
                <a:t>i</a:t>
              </a:r>
              <a:r>
                <a:rPr lang="en-US" sz="1600" dirty="0">
                  <a:latin typeface="Comic Sans MS" pitchFamily="66" charset="0"/>
                </a:rPr>
                <a:t>;</a:t>
              </a:r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1945" y="279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6" name="Rectangle 23"/>
            <p:cNvSpPr>
              <a:spLocks noChangeArrowheads="1"/>
            </p:cNvSpPr>
            <p:nvPr/>
          </p:nvSpPr>
          <p:spPr bwMode="auto">
            <a:xfrm>
              <a:off x="1697" y="3422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i++;</a:t>
              </a: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1958" y="326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 flipH="1" flipV="1">
              <a:off x="2420" y="2509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39" name="Line 26"/>
            <p:cNvSpPr>
              <a:spLocks noChangeShapeType="1"/>
            </p:cNvSpPr>
            <p:nvPr/>
          </p:nvSpPr>
          <p:spPr bwMode="auto">
            <a:xfrm>
              <a:off x="892" y="2503"/>
              <a:ext cx="1521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40" name="Line 27"/>
            <p:cNvSpPr>
              <a:spLocks noChangeShapeType="1"/>
            </p:cNvSpPr>
            <p:nvPr/>
          </p:nvSpPr>
          <p:spPr bwMode="auto">
            <a:xfrm>
              <a:off x="1973" y="3634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341" name="Line 28"/>
            <p:cNvSpPr>
              <a:spLocks noChangeShapeType="1"/>
            </p:cNvSpPr>
            <p:nvPr/>
          </p:nvSpPr>
          <p:spPr bwMode="auto">
            <a:xfrm>
              <a:off x="1979" y="3790"/>
              <a:ext cx="434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043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361613"/>
          </a:xfrm>
        </p:spPr>
        <p:txBody>
          <a:bodyPr/>
          <a:lstStyle/>
          <a:p>
            <a:r>
              <a:rPr lang="tr-TR" dirty="0" err="1" smtClean="0">
                <a:solidFill>
                  <a:schemeClr val="accent2"/>
                </a:solidFill>
              </a:rPr>
              <a:t>for</a:t>
            </a:r>
            <a:r>
              <a:rPr lang="tr-TR" dirty="0" smtClean="0"/>
              <a:t> parantezleri içerisinde değişken tanımlaması yapılabilir.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1C554-C0F1-48B7-BCCB-73A9ECF4ED9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1870363" y="2112602"/>
            <a:ext cx="4499956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b="1" dirty="0">
                <a:solidFill>
                  <a:prstClr val="black"/>
                </a:solidFill>
                <a:latin typeface="Consolas"/>
              </a:rPr>
              <a:t> i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i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 smtClean="0">
                <a:solidFill>
                  <a:prstClr val="black"/>
                </a:solidFill>
                <a:latin typeface="Consolas"/>
              </a:rPr>
              <a:t>n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i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sz="2000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i;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İçerik Yer Tutucusu 3"/>
          <p:cNvSpPr txBox="1">
            <a:spLocks/>
          </p:cNvSpPr>
          <p:nvPr/>
        </p:nvSpPr>
        <p:spPr bwMode="auto">
          <a:xfrm>
            <a:off x="655320" y="3808832"/>
            <a:ext cx="7772400" cy="136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err="1" smtClean="0">
                <a:solidFill>
                  <a:schemeClr val="accent2"/>
                </a:solidFill>
              </a:rPr>
              <a:t>for</a:t>
            </a:r>
            <a:r>
              <a:rPr lang="tr-TR" dirty="0" smtClean="0"/>
              <a:t> döngü bloğunda sadece bir tek ifade varsa süslü parantezleri kullanmak zorunda değilsiniz.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155766" y="5395435"/>
            <a:ext cx="4544292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nn-NO" sz="2000" b="1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000" b="1" dirty="0">
                <a:solidFill>
                  <a:prstClr val="black"/>
                </a:solidFill>
                <a:latin typeface="Consolas"/>
              </a:rPr>
              <a:t> i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prstClr val="black"/>
                </a:solidFill>
                <a:latin typeface="Consolas"/>
              </a:rPr>
              <a:t>n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i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sz="2000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tr-TR" sz="2000" b="1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497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7208814" y="6403677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E912D-0FE7-4EF8-8B4B-915A4D56FC1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0987"/>
            <a:ext cx="8971472" cy="1150997"/>
          </a:xfrm>
        </p:spPr>
        <p:txBody>
          <a:bodyPr/>
          <a:lstStyle/>
          <a:p>
            <a:r>
              <a:rPr lang="tr-TR" b="1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tr-TR" dirty="0" smtClean="0"/>
              <a:t> döngüsü ile </a:t>
            </a:r>
            <a:r>
              <a:rPr lang="en-US" dirty="0" smtClean="0"/>
              <a:t>1+2+3+..+N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toplamını hesaplama - 2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1363287" y="2122942"/>
            <a:ext cx="5843056" cy="37009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n, toplam;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n);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smtClean="0">
                <a:latin typeface="Consolas"/>
              </a:rPr>
              <a:t>toplam </a:t>
            </a:r>
            <a:r>
              <a:rPr lang="tr-T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nn-NO" sz="20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i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2000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sz="2000" dirty="0">
                <a:solidFill>
                  <a:prstClr val="black"/>
                </a:solidFill>
                <a:latin typeface="Consolas"/>
              </a:rPr>
              <a:t> n; i</a:t>
            </a:r>
            <a:r>
              <a:rPr lang="nn-NO" sz="20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20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toplam </a:t>
            </a:r>
            <a:r>
              <a:rPr lang="tr-TR" sz="2000" dirty="0">
                <a:solidFill>
                  <a:srgbClr val="0000FF"/>
                </a:solidFill>
                <a:latin typeface="Consolas"/>
              </a:rPr>
              <a:t>+=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</a:rPr>
              <a:t>"Toplam = "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toplam);</a:t>
            </a:r>
          </a:p>
        </p:txBody>
      </p:sp>
    </p:spTree>
    <p:extLst>
      <p:ext uri="{BB962C8B-B14F-4D97-AF65-F5344CB8AC3E}">
        <p14:creationId xmlns:p14="http://schemas.microsoft.com/office/powerpoint/2010/main" val="9890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2CFD-22A9-46C3-8262-CD535387093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Döngüler ve Akış Diyagramları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# ‘ta Döngü Tanımlama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</a:t>
            </a:r>
            <a:endParaRPr lang="en-US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rgbClr val="CC3300"/>
                </a:solidFill>
              </a:rPr>
              <a:t>do-while</a:t>
            </a:r>
            <a:r>
              <a:rPr lang="en-US" sz="2000" dirty="0" smtClean="0"/>
              <a:t> </a:t>
            </a:r>
            <a:r>
              <a:rPr lang="tr-TR" sz="2000" dirty="0" smtClean="0"/>
              <a:t>döngüsü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CC3300"/>
                </a:solidFill>
              </a:rPr>
              <a:t>for</a:t>
            </a:r>
            <a:r>
              <a:rPr lang="en-US" sz="2000" dirty="0" smtClean="0"/>
              <a:t> </a:t>
            </a:r>
            <a:r>
              <a:rPr lang="tr-TR" sz="2000" dirty="0" smtClean="0"/>
              <a:t>döngüsü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döngüsü </a:t>
            </a: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(listelerde ve koleksiyonlarda kullanılır.  </a:t>
            </a:r>
            <a:b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sz="1600" dirty="0" smtClean="0">
                <a:solidFill>
                  <a:schemeClr val="bg1">
                    <a:lumMod val="50000"/>
                  </a:schemeClr>
                </a:solidFill>
              </a:rPr>
              <a:t>                                      Daha sonra işlenecektir.)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tr-T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İç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</a:rPr>
              <a:t>içe döngüler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Döngülerde kullanılan yardımcı ifadeler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break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continue</a:t>
            </a:r>
          </a:p>
          <a:p>
            <a:pPr lvl="1"/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goto</a:t>
            </a:r>
            <a:endParaRPr lang="tr-T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400" dirty="0" smtClean="0">
                <a:solidFill>
                  <a:schemeClr val="bg1">
                    <a:lumMod val="50000"/>
                  </a:schemeClr>
                </a:solidFill>
              </a:rPr>
              <a:t>Sonsuz döngüler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Bugünkü Konular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6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9F90C9F-0AA9-4A42-A038-175FFE2A026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304800"/>
            <a:ext cx="8521700" cy="617538"/>
          </a:xfrm>
        </p:spPr>
        <p:txBody>
          <a:bodyPr/>
          <a:lstStyle/>
          <a:p>
            <a:r>
              <a:rPr lang="tr-TR" sz="3600" dirty="0" err="1" smtClean="0"/>
              <a:t>for</a:t>
            </a:r>
            <a:r>
              <a:rPr lang="tr-TR" sz="3600" dirty="0" smtClean="0"/>
              <a:t> döngüsü ile Kareler Tablosu</a:t>
            </a:r>
            <a:endParaRPr lang="en-US" dirty="0" smtClean="0"/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054416" y="1131028"/>
            <a:ext cx="4860984" cy="495383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17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n;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"n değerini gir:"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(),</a:t>
            </a:r>
            <a:r>
              <a:rPr lang="tr-TR" sz="1700" dirty="0" err="1" smtClean="0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n);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>
                <a:solidFill>
                  <a:srgbClr val="008000"/>
                </a:solidFill>
                <a:latin typeface="Consolas"/>
              </a:rPr>
              <a:t>// tablo başlığı</a:t>
            </a:r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"|  i  | i*i |"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nn-NO" sz="17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sz="1700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sz="1700" dirty="0">
                <a:solidFill>
                  <a:prstClr val="black"/>
                </a:solidFill>
                <a:latin typeface="Consolas"/>
              </a:rPr>
              <a:t> n; i</a:t>
            </a:r>
            <a:r>
              <a:rPr lang="nn-NO" sz="1700" dirty="0" smtClean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sz="17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700" dirty="0">
                <a:solidFill>
                  <a:srgbClr val="008000"/>
                </a:solidFill>
                <a:latin typeface="Consolas"/>
              </a:rPr>
              <a:t>// beş hanede sağa hizalayarak yazar</a:t>
            </a:r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"|{0,5}|{1,5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}|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/>
            </a:r>
            <a:br>
              <a:rPr lang="tr-TR" sz="1700" dirty="0" smtClean="0">
                <a:solidFill>
                  <a:srgbClr val="A31515"/>
                </a:solidFill>
                <a:latin typeface="Consolas"/>
              </a:rPr>
            </a:br>
            <a:r>
              <a:rPr lang="tr-TR" sz="1700" dirty="0" smtClean="0">
                <a:solidFill>
                  <a:srgbClr val="A31515"/>
                </a:solidFill>
                <a:latin typeface="Consolas"/>
              </a:rPr>
              <a:t>                           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i, i </a:t>
            </a:r>
            <a:r>
              <a:rPr lang="tr-TR" sz="17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 i</a:t>
            </a:r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7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tr-TR" sz="17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sz="1700" dirty="0">
                <a:solidFill>
                  <a:srgbClr val="008000"/>
                </a:solidFill>
                <a:latin typeface="Consolas"/>
              </a:rPr>
              <a:t>tablonun alt çizgisi</a:t>
            </a:r>
            <a:endParaRPr lang="tr-TR" sz="1700" dirty="0">
              <a:solidFill>
                <a:prstClr val="black"/>
              </a:solidFill>
              <a:latin typeface="Consolas"/>
            </a:endParaRPr>
          </a:p>
          <a:p>
            <a:r>
              <a:rPr lang="tr-TR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7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7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700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sz="17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grpSp>
        <p:nvGrpSpPr>
          <p:cNvPr id="17413" name="Group 30"/>
          <p:cNvGrpSpPr>
            <a:grpSpLocks/>
          </p:cNvGrpSpPr>
          <p:nvPr/>
        </p:nvGrpSpPr>
        <p:grpSpPr bwMode="auto">
          <a:xfrm>
            <a:off x="172735" y="1281113"/>
            <a:ext cx="3742033" cy="5010150"/>
            <a:chOff x="217" y="807"/>
            <a:chExt cx="2385" cy="2840"/>
          </a:xfrm>
        </p:grpSpPr>
        <p:sp>
          <p:nvSpPr>
            <p:cNvPr id="17414" name="Rectangle 3"/>
            <p:cNvSpPr>
              <a:spLocks noChangeArrowheads="1"/>
            </p:cNvSpPr>
            <p:nvPr/>
          </p:nvSpPr>
          <p:spPr bwMode="auto">
            <a:xfrm>
              <a:off x="861" y="1910"/>
              <a:ext cx="393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= 1</a:t>
              </a:r>
            </a:p>
          </p:txBody>
        </p:sp>
        <p:sp>
          <p:nvSpPr>
            <p:cNvPr id="439300" name="AutoShape 4"/>
            <p:cNvSpPr>
              <a:spLocks noChangeArrowheads="1"/>
            </p:cNvSpPr>
            <p:nvPr/>
          </p:nvSpPr>
          <p:spPr bwMode="auto">
            <a:xfrm>
              <a:off x="764" y="807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>
              <a:off x="1048" y="1367"/>
              <a:ext cx="12" cy="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17" name="AutoShape 8"/>
            <p:cNvSpPr>
              <a:spLocks noChangeArrowheads="1"/>
            </p:cNvSpPr>
            <p:nvPr/>
          </p:nvSpPr>
          <p:spPr bwMode="auto">
            <a:xfrm>
              <a:off x="599" y="2359"/>
              <a:ext cx="907" cy="347"/>
            </a:xfrm>
            <a:prstGeom prst="flowChartDecision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 &lt;= n?</a:t>
              </a:r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>
              <a:off x="1049" y="2125"/>
              <a:ext cx="7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19" name="AutoShape 10"/>
            <p:cNvSpPr>
              <a:spLocks noChangeArrowheads="1"/>
            </p:cNvSpPr>
            <p:nvPr/>
          </p:nvSpPr>
          <p:spPr bwMode="auto">
            <a:xfrm>
              <a:off x="392" y="1130"/>
              <a:ext cx="1431" cy="237"/>
            </a:xfrm>
            <a:prstGeom prst="parallelogram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 smtClean="0">
                  <a:latin typeface="Comic Sans MS" pitchFamily="66" charset="0"/>
                </a:rPr>
                <a:t>n değerini giriniz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1031" y="1002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1" name="AutoShape 12"/>
            <p:cNvSpPr>
              <a:spLocks noChangeArrowheads="1"/>
            </p:cNvSpPr>
            <p:nvPr/>
          </p:nvSpPr>
          <p:spPr bwMode="auto">
            <a:xfrm>
              <a:off x="217" y="3031"/>
              <a:ext cx="1460" cy="314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 dirty="0">
                  <a:latin typeface="Comic Sans MS" pitchFamily="66" charset="0"/>
                </a:rPr>
                <a:t>Tablonun alt çizgisini</a:t>
              </a:r>
            </a:p>
            <a:p>
              <a:pPr algn="ctr"/>
              <a:r>
                <a:rPr lang="tr-TR" sz="1600" dirty="0">
                  <a:latin typeface="Comic Sans MS" pitchFamily="66" charset="0"/>
                </a:rPr>
                <a:t>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1058" y="2706"/>
              <a:ext cx="1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836" y="2649"/>
              <a:ext cx="2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H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1512" y="2532"/>
              <a:ext cx="57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9312" name="AutoShape 16"/>
            <p:cNvSpPr>
              <a:spLocks noChangeArrowheads="1"/>
            </p:cNvSpPr>
            <p:nvPr/>
          </p:nvSpPr>
          <p:spPr bwMode="auto">
            <a:xfrm>
              <a:off x="799" y="3465"/>
              <a:ext cx="497" cy="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600" dirty="0" smtClean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Bitir</a:t>
              </a: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1056" y="3341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27" name="Text Box 18"/>
            <p:cNvSpPr txBox="1">
              <a:spLocks noChangeArrowheads="1"/>
            </p:cNvSpPr>
            <p:nvPr/>
          </p:nvSpPr>
          <p:spPr bwMode="auto">
            <a:xfrm>
              <a:off x="1502" y="236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tr-TR" sz="1600">
                  <a:latin typeface="Comic Sans MS" pitchFamily="66" charset="0"/>
                </a:rPr>
                <a:t>E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1688" y="2799"/>
              <a:ext cx="822" cy="201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Comic Sans MS" pitchFamily="66" charset="0"/>
                </a:rPr>
                <a:t>(i, i*i)</a:t>
              </a:r>
              <a:r>
                <a:rPr lang="tr-TR" sz="1600" dirty="0">
                  <a:latin typeface="Comic Sans MS" pitchFamily="66" charset="0"/>
                </a:rPr>
                <a:t> yazdır</a:t>
              </a:r>
              <a:endParaRPr lang="en-US" sz="1600" dirty="0">
                <a:latin typeface="Comic Sans MS" pitchFamily="66" charset="0"/>
              </a:endParaRPr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091" y="2532"/>
              <a:ext cx="7" cy="2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0" name="Rectangle 21"/>
            <p:cNvSpPr>
              <a:spLocks noChangeArrowheads="1"/>
            </p:cNvSpPr>
            <p:nvPr/>
          </p:nvSpPr>
          <p:spPr bwMode="auto">
            <a:xfrm>
              <a:off x="1843" y="3162"/>
              <a:ext cx="582" cy="20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mic Sans MS" pitchFamily="66" charset="0"/>
                </a:rPr>
                <a:t>i++;</a:t>
              </a:r>
            </a:p>
          </p:txBody>
        </p:sp>
        <p:sp>
          <p:nvSpPr>
            <p:cNvPr id="17431" name="Line 22"/>
            <p:cNvSpPr>
              <a:spLocks noChangeShapeType="1"/>
            </p:cNvSpPr>
            <p:nvPr/>
          </p:nvSpPr>
          <p:spPr bwMode="auto">
            <a:xfrm>
              <a:off x="2104" y="3000"/>
              <a:ext cx="8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2" name="Line 23"/>
            <p:cNvSpPr>
              <a:spLocks noChangeShapeType="1"/>
            </p:cNvSpPr>
            <p:nvPr/>
          </p:nvSpPr>
          <p:spPr bwMode="auto">
            <a:xfrm flipH="1" flipV="1">
              <a:off x="2600" y="2242"/>
              <a:ext cx="2" cy="1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1038" y="2243"/>
              <a:ext cx="1562" cy="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2119" y="3374"/>
              <a:ext cx="7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5" name="Line 26"/>
            <p:cNvSpPr>
              <a:spLocks noChangeShapeType="1"/>
            </p:cNvSpPr>
            <p:nvPr/>
          </p:nvSpPr>
          <p:spPr bwMode="auto">
            <a:xfrm>
              <a:off x="2125" y="3530"/>
              <a:ext cx="4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436" name="AutoShape 28"/>
            <p:cNvSpPr>
              <a:spLocks noChangeArrowheads="1"/>
            </p:cNvSpPr>
            <p:nvPr/>
          </p:nvSpPr>
          <p:spPr bwMode="auto">
            <a:xfrm>
              <a:off x="464" y="1584"/>
              <a:ext cx="1213" cy="213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600">
                  <a:latin typeface="Comic Sans MS" pitchFamily="66" charset="0"/>
                </a:rPr>
                <a:t>Başlığı yazdır</a:t>
              </a:r>
              <a:endParaRPr lang="en-US" sz="1600">
                <a:latin typeface="Comic Sans MS" pitchFamily="66" charset="0"/>
              </a:endParaRPr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1052" y="1804"/>
              <a:ext cx="7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05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9AF7E0-0CE0-4E80-AFE5-02E5B0017DE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330200"/>
            <a:ext cx="7889875" cy="617538"/>
          </a:xfrm>
        </p:spPr>
        <p:txBody>
          <a:bodyPr/>
          <a:lstStyle/>
          <a:p>
            <a:r>
              <a:rPr lang="tr-TR" smtClean="0"/>
              <a:t>Kareler Tablosu Yazdırma</a:t>
            </a:r>
            <a:endParaRPr lang="en-US" smtClean="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16131" y="1816100"/>
            <a:ext cx="6267796" cy="27765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"|  i  | i*i |"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1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; i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 n; i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"|{0,5}|{1,5}|"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, i, i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i);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"+-----+-----+"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34821" name="Rectangle 18"/>
          <p:cNvSpPr>
            <a:spLocks noChangeArrowheads="1"/>
          </p:cNvSpPr>
          <p:nvPr/>
        </p:nvSpPr>
        <p:spPr bwMode="auto">
          <a:xfrm>
            <a:off x="6807175" y="1809750"/>
            <a:ext cx="2082800" cy="27638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i  | i*i 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1|    1|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2|    4|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3|    9|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4|   16|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5|   25|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|    6|   36|</a:t>
            </a:r>
          </a:p>
          <a:p>
            <a:pPr eaLnBrk="1" hangingPunct="1"/>
            <a:r>
              <a:rPr lang="en-US" b="1">
                <a:solidFill>
                  <a:schemeClr val="bg1"/>
                </a:solidFill>
                <a:latin typeface="Courier New" pitchFamily="49" charset="0"/>
              </a:rPr>
              <a:t>+-----+-----+</a:t>
            </a:r>
          </a:p>
        </p:txBody>
      </p:sp>
      <p:sp>
        <p:nvSpPr>
          <p:cNvPr id="34822" name="Text Box 19"/>
          <p:cNvSpPr txBox="1">
            <a:spLocks noChangeArrowheads="1"/>
          </p:cNvSpPr>
          <p:nvPr/>
        </p:nvSpPr>
        <p:spPr bwMode="auto">
          <a:xfrm>
            <a:off x="6868178" y="4697413"/>
            <a:ext cx="1960793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Comic Sans MS" pitchFamily="66" charset="0"/>
              </a:rPr>
              <a:t>n=6</a:t>
            </a:r>
            <a:r>
              <a:rPr lang="tr-TR" sz="2000" dirty="0">
                <a:latin typeface="Comic Sans MS" pitchFamily="66" charset="0"/>
              </a:rPr>
              <a:t> için </a:t>
            </a:r>
            <a:r>
              <a:rPr lang="tr-TR" sz="2000" dirty="0" smtClean="0">
                <a:latin typeface="Comic Sans MS" pitchFamily="66" charset="0"/>
              </a:rPr>
              <a:t>Sonuç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75E13-126A-4448-8866-C12B8EE0BC54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52413"/>
            <a:ext cx="7970837" cy="701675"/>
          </a:xfrm>
          <a:noFill/>
        </p:spPr>
        <p:txBody>
          <a:bodyPr anchor="b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</a:t>
            </a:r>
            <a:r>
              <a:rPr lang="tr-TR" dirty="0" smtClean="0"/>
              <a:t>kullanım örnekleri</a:t>
            </a:r>
            <a:endParaRPr lang="en-US" dirty="0" smtClean="0"/>
          </a:p>
        </p:txBody>
      </p:sp>
      <p:sp>
        <p:nvSpPr>
          <p:cNvPr id="409603" name="Rectangle 3"/>
          <p:cNvSpPr>
            <a:spLocks noChangeArrowheads="1"/>
          </p:cNvSpPr>
          <p:nvPr/>
        </p:nvSpPr>
        <p:spPr bwMode="auto">
          <a:xfrm>
            <a:off x="2651125" y="1679575"/>
            <a:ext cx="3632200" cy="137950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= 0;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for(</a:t>
            </a:r>
            <a:r>
              <a:rPr lang="en-US" b="1" dirty="0">
                <a:solidFill>
                  <a:srgbClr val="CC3300"/>
                </a:solidFill>
                <a:latin typeface="Courier New" pitchFamily="49" charset="0"/>
              </a:rPr>
              <a:t>i=1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i&lt;=N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+= i;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61975" y="1069975"/>
            <a:ext cx="8015288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Problem: 1+2+3+4+…+N</a:t>
            </a:r>
            <a:r>
              <a:rPr lang="tr-TR" sz="2400">
                <a:latin typeface="Comic Sans MS" pitchFamily="66" charset="0"/>
              </a:rPr>
              <a:t> işlemini hesapla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187325" y="4239491"/>
            <a:ext cx="2949575" cy="1845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=0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algn="l" eaLnBrk="1" hangingPunct="1"/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=1;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for(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i&lt;=N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8000"/>
                </a:solidFill>
                <a:latin typeface="Courier New" pitchFamily="49" charset="0"/>
              </a:rPr>
              <a:t>++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+= i;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3279775" y="4239491"/>
            <a:ext cx="3094038" cy="1845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=0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for(i=1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i&lt;=N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+= i++;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396875" y="3178175"/>
            <a:ext cx="8201025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>
                <a:latin typeface="Comic Sans MS" pitchFamily="66" charset="0"/>
              </a:rPr>
              <a:t>İlk değer</a:t>
            </a:r>
            <a:r>
              <a:rPr lang="en-US" sz="2400">
                <a:latin typeface="Comic Sans MS" pitchFamily="66" charset="0"/>
              </a:rPr>
              <a:t> (i=1), </a:t>
            </a:r>
            <a:r>
              <a:rPr lang="tr-TR" sz="2400">
                <a:latin typeface="Comic Sans MS" pitchFamily="66" charset="0"/>
              </a:rPr>
              <a:t>kontrol</a:t>
            </a:r>
            <a:r>
              <a:rPr lang="en-US" sz="2400">
                <a:latin typeface="Comic Sans MS" pitchFamily="66" charset="0"/>
              </a:rPr>
              <a:t>(i&lt;=N) </a:t>
            </a:r>
            <a:r>
              <a:rPr lang="tr-TR" sz="2400">
                <a:latin typeface="Comic Sans MS" pitchFamily="66" charset="0"/>
              </a:rPr>
              <a:t>ve değiştir</a:t>
            </a:r>
            <a:r>
              <a:rPr lang="en-US" sz="2400">
                <a:latin typeface="Comic Sans MS" pitchFamily="66" charset="0"/>
              </a:rPr>
              <a:t>(i++) </a:t>
            </a:r>
            <a:r>
              <a:rPr lang="tr-TR" sz="2400">
                <a:latin typeface="Comic Sans MS" pitchFamily="66" charset="0"/>
              </a:rPr>
              <a:t>ifadelerin her biri opsiyoneldir ve yazılmayabilir.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6554788" y="4239491"/>
            <a:ext cx="2439987" cy="18454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l" eaLnBrk="1" hangingPunct="1"/>
            <a:r>
              <a:rPr lang="tr-TR" b="1" dirty="0" smtClean="0">
                <a:latin typeface="Courier New" pitchFamily="49" charset="0"/>
              </a:rPr>
              <a:t>i=1;</a:t>
            </a:r>
          </a:p>
          <a:p>
            <a:pPr marL="342900" indent="-342900" algn="l" eaLnBrk="1" hangingPunct="1"/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=0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for(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i&lt;=N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tr-TR" b="1" dirty="0" smtClean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 smtClean="0">
                <a:latin typeface="Courier New" pitchFamily="49" charset="0"/>
              </a:rPr>
              <a:t>{</a:t>
            </a:r>
            <a:endParaRPr lang="en-US" b="1" dirty="0">
              <a:latin typeface="Courier New" pitchFamily="49" charset="0"/>
            </a:endParaRP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tr-TR" b="1" dirty="0" smtClean="0">
                <a:latin typeface="Courier New" pitchFamily="49" charset="0"/>
              </a:rPr>
              <a:t>toplam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+= i++;</a:t>
            </a:r>
          </a:p>
          <a:p>
            <a:pPr marL="342900" indent="-342900" algn="l" eaLnBrk="1" hangingPunct="1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4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nimBg="1"/>
      <p:bldP spid="409605" grpId="0" animBg="1"/>
      <p:bldP spid="409606" grpId="0" animBg="1"/>
      <p:bldP spid="409607" grpId="0"/>
      <p:bldP spid="40960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BAC15E-A12F-407B-9BE2-BB2EB97ACC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87325"/>
            <a:ext cx="7889875" cy="652463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do while</a:t>
            </a:r>
            <a:r>
              <a:rPr lang="en-US" smtClean="0"/>
              <a:t> </a:t>
            </a:r>
            <a:r>
              <a:rPr lang="tr-TR" smtClean="0"/>
              <a:t>ifadesi</a:t>
            </a:r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49325"/>
            <a:ext cx="8512175" cy="2784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600" dirty="0" err="1" smtClean="0"/>
              <a:t>While</a:t>
            </a:r>
            <a:r>
              <a:rPr lang="tr-TR" sz="2600" dirty="0" smtClean="0"/>
              <a:t> döngüsü, döngünün başında -başlamadan önce- karşılaştırma durumuna göre çalışır.</a:t>
            </a:r>
          </a:p>
          <a:p>
            <a:pPr>
              <a:lnSpc>
                <a:spcPct val="80000"/>
              </a:lnSpc>
            </a:pPr>
            <a:r>
              <a:rPr lang="tr-TR" sz="2600" dirty="0" smtClean="0"/>
              <a:t>Bazı durumlarda döngü bir kere çalıştıktan sonra devam edip etmemeye karar vermek isteriz. Bu durumlarda</a:t>
            </a:r>
            <a:r>
              <a:rPr lang="en-US" sz="2600" dirty="0" smtClean="0"/>
              <a:t> </a:t>
            </a:r>
            <a:r>
              <a:rPr lang="en-US" sz="2600" dirty="0" smtClean="0">
                <a:solidFill>
                  <a:schemeClr val="accent2"/>
                </a:solidFill>
              </a:rPr>
              <a:t>do while</a:t>
            </a:r>
            <a:r>
              <a:rPr lang="en-US" sz="2600" dirty="0" smtClean="0"/>
              <a:t> </a:t>
            </a:r>
            <a:r>
              <a:rPr lang="tr-TR" sz="2600" dirty="0" smtClean="0"/>
              <a:t>döngüsü kullanılır.</a:t>
            </a:r>
            <a:endParaRPr lang="en-US" sz="2600" dirty="0" smtClean="0"/>
          </a:p>
          <a:p>
            <a:pPr lvl="1">
              <a:lnSpc>
                <a:spcPct val="80000"/>
              </a:lnSpc>
            </a:pPr>
            <a:r>
              <a:rPr lang="tr-TR" sz="2200" dirty="0" smtClean="0"/>
              <a:t>Bu demek oluyor ki döngünün gövdesi en az bir kere çalışıyor.</a:t>
            </a: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tr-TR" sz="2600" dirty="0" smtClean="0"/>
              <a:t>Yazım Kuralı</a:t>
            </a:r>
            <a:r>
              <a:rPr lang="en-US" sz="2600" dirty="0" smtClean="0"/>
              <a:t>: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519238" y="3890963"/>
            <a:ext cx="3556000" cy="2057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do</a:t>
            </a: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1;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</a:t>
            </a:r>
            <a:r>
              <a:rPr lang="tr-TR" sz="2000" b="1" dirty="0">
                <a:latin typeface="Courier New" pitchFamily="49" charset="0"/>
              </a:rPr>
              <a:t>ifade</a:t>
            </a:r>
            <a:r>
              <a:rPr lang="en-US" sz="2000" b="1" dirty="0">
                <a:latin typeface="Courier New" pitchFamily="49" charset="0"/>
              </a:rPr>
              <a:t>2;</a:t>
            </a:r>
          </a:p>
          <a:p>
            <a:pPr algn="l" eaLnBrk="1" hangingPunct="1"/>
            <a:r>
              <a:rPr lang="en-US" sz="2000" b="1" dirty="0">
                <a:latin typeface="Courier New" pitchFamily="49" charset="0"/>
              </a:rPr>
              <a:t>	...</a:t>
            </a:r>
          </a:p>
          <a:p>
            <a:pPr algn="l" eaLnBrk="1" hangingPunct="1"/>
            <a:endParaRPr lang="en-US" sz="800" b="1" dirty="0">
              <a:latin typeface="Courier New" pitchFamily="49" charset="0"/>
            </a:endParaRPr>
          </a:p>
          <a:p>
            <a:pPr algn="l" eaLnBrk="1" hangingPunct="1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while(</a:t>
            </a:r>
            <a:r>
              <a:rPr lang="tr-TR" sz="2000" b="1" dirty="0" smtClean="0">
                <a:solidFill>
                  <a:srgbClr val="0000FF"/>
                </a:solidFill>
                <a:latin typeface="Courier New" pitchFamily="49" charset="0"/>
              </a:rPr>
              <a:t>koşul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;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980113" y="3471863"/>
            <a:ext cx="1676400" cy="2590800"/>
            <a:chOff x="3803" y="2316"/>
            <a:chExt cx="1056" cy="1632"/>
          </a:xfrm>
        </p:grpSpPr>
        <p:sp>
          <p:nvSpPr>
            <p:cNvPr id="14343" name="Freeform 6"/>
            <p:cNvSpPr>
              <a:spLocks/>
            </p:cNvSpPr>
            <p:nvPr/>
          </p:nvSpPr>
          <p:spPr bwMode="auto">
            <a:xfrm>
              <a:off x="4187" y="2412"/>
              <a:ext cx="672" cy="1129"/>
            </a:xfrm>
            <a:custGeom>
              <a:avLst/>
              <a:gdLst>
                <a:gd name="T0" fmla="*/ 21 w 1200"/>
                <a:gd name="T1" fmla="*/ 1129 h 1129"/>
                <a:gd name="T2" fmla="*/ 66 w 1200"/>
                <a:gd name="T3" fmla="*/ 1129 h 1129"/>
                <a:gd name="T4" fmla="*/ 66 w 1200"/>
                <a:gd name="T5" fmla="*/ 0 h 1129"/>
                <a:gd name="T6" fmla="*/ 0 w 1200"/>
                <a:gd name="T7" fmla="*/ 0 h 11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1129"/>
                <a:gd name="T14" fmla="*/ 1200 w 1200"/>
                <a:gd name="T15" fmla="*/ 1129 h 11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1129">
                  <a:moveTo>
                    <a:pt x="379" y="1129"/>
                  </a:moveTo>
                  <a:lnTo>
                    <a:pt x="1193" y="1129"/>
                  </a:lnTo>
                  <a:lnTo>
                    <a:pt x="12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4187" y="231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89128" name="AutoShape 8"/>
            <p:cNvSpPr>
              <a:spLocks noChangeArrowheads="1"/>
            </p:cNvSpPr>
            <p:nvPr/>
          </p:nvSpPr>
          <p:spPr bwMode="auto">
            <a:xfrm>
              <a:off x="3803" y="3372"/>
              <a:ext cx="768" cy="336"/>
            </a:xfrm>
            <a:prstGeom prst="flowChartDecision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 smtClean="0">
                  <a:solidFill>
                    <a:srgbClr val="0000FF"/>
                  </a:solidFill>
                  <a:latin typeface="Verdana" pitchFamily="34" charset="0"/>
                </a:rPr>
                <a:t>koşul</a:t>
              </a:r>
              <a:endParaRPr lang="en-US" sz="1200" b="1" dirty="0">
                <a:solidFill>
                  <a:srgbClr val="0000FF"/>
                </a:solidFill>
                <a:latin typeface="Verdana" pitchFamily="34" charset="0"/>
              </a:endParaRPr>
            </a:p>
          </p:txBody>
        </p:sp>
        <p:sp>
          <p:nvSpPr>
            <p:cNvPr id="389129" name="Text Box 9"/>
            <p:cNvSpPr txBox="1">
              <a:spLocks noChangeArrowheads="1"/>
            </p:cNvSpPr>
            <p:nvPr/>
          </p:nvSpPr>
          <p:spPr bwMode="auto">
            <a:xfrm>
              <a:off x="4475" y="3372"/>
              <a:ext cx="24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Y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3995" y="3708"/>
              <a:ext cx="240" cy="240"/>
              <a:chOff x="624" y="2256"/>
              <a:chExt cx="240" cy="1392"/>
            </a:xfrm>
          </p:grpSpPr>
          <p:sp>
            <p:nvSpPr>
              <p:cNvPr id="14353" name="Line 1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13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89132" name="Text Box 12"/>
              <p:cNvSpPr txBox="1">
                <a:spLocks noChangeArrowheads="1"/>
              </p:cNvSpPr>
              <p:nvPr/>
            </p:nvSpPr>
            <p:spPr bwMode="auto">
              <a:xfrm>
                <a:off x="624" y="2256"/>
                <a:ext cx="240" cy="10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12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Verdana" pitchFamily="34" charset="0"/>
                  </a:rPr>
                  <a:t>N</a:t>
                </a:r>
              </a:p>
            </p:txBody>
          </p:sp>
        </p:grp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4187" y="274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89134" name="AutoShape 14"/>
            <p:cNvSpPr>
              <a:spLocks noChangeArrowheads="1"/>
            </p:cNvSpPr>
            <p:nvPr/>
          </p:nvSpPr>
          <p:spPr bwMode="auto">
            <a:xfrm>
              <a:off x="3803" y="2556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1</a:t>
              </a:r>
            </a:p>
          </p:txBody>
        </p:sp>
        <p:sp>
          <p:nvSpPr>
            <p:cNvPr id="389135" name="AutoShape 15"/>
            <p:cNvSpPr>
              <a:spLocks noChangeArrowheads="1"/>
            </p:cNvSpPr>
            <p:nvPr/>
          </p:nvSpPr>
          <p:spPr bwMode="auto">
            <a:xfrm>
              <a:off x="3803" y="2892"/>
              <a:ext cx="768" cy="19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ifade</a:t>
              </a:r>
              <a:r>
                <a:rPr lang="en-US" sz="12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2</a:t>
              </a:r>
            </a:p>
          </p:txBody>
        </p:sp>
        <p:sp>
          <p:nvSpPr>
            <p:cNvPr id="389136" name="Text Box 16"/>
            <p:cNvSpPr txBox="1">
              <a:spLocks noChangeArrowheads="1"/>
            </p:cNvSpPr>
            <p:nvPr/>
          </p:nvSpPr>
          <p:spPr bwMode="auto">
            <a:xfrm>
              <a:off x="4043" y="3036"/>
              <a:ext cx="288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1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...</a:t>
              </a:r>
            </a:p>
          </p:txBody>
        </p:sp>
        <p:sp>
          <p:nvSpPr>
            <p:cNvPr id="14352" name="Line 17"/>
            <p:cNvSpPr>
              <a:spLocks noChangeShapeType="1"/>
            </p:cNvSpPr>
            <p:nvPr/>
          </p:nvSpPr>
          <p:spPr bwMode="auto">
            <a:xfrm>
              <a:off x="4187" y="3228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256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D0A441-3C62-4FFE-B7E6-4E6FEB9A746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07975"/>
            <a:ext cx="7889875" cy="617538"/>
          </a:xfrm>
        </p:spPr>
        <p:txBody>
          <a:bodyPr/>
          <a:lstStyle/>
          <a:p>
            <a:r>
              <a:rPr lang="tr-TR" smtClean="0"/>
              <a:t>Şifre Sorma(1</a:t>
            </a:r>
            <a:r>
              <a:rPr lang="en-US" smtClean="0"/>
              <a:t>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57188" y="1081088"/>
            <a:ext cx="8474075" cy="104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Örneğin, kullanıcı doğru şifreyi girene kadar kullanıcıdan şifre girmesini </a:t>
            </a:r>
            <a:r>
              <a:rPr lang="tr-TR" sz="2800" dirty="0" smtClean="0">
                <a:latin typeface="Comic Sans MS" pitchFamily="66" charset="0"/>
              </a:rPr>
              <a:t>isteyelim: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04768" y="2099119"/>
            <a:ext cx="4543275" cy="40465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>
                <a:solidFill>
                  <a:srgbClr val="008000"/>
                </a:solidFill>
                <a:latin typeface="Consolas"/>
              </a:rPr>
              <a:t>/* </a:t>
            </a:r>
            <a:r>
              <a:rPr lang="tr-TR" dirty="0" err="1">
                <a:solidFill>
                  <a:srgbClr val="008000"/>
                </a:solidFill>
                <a:latin typeface="Consolas"/>
              </a:rPr>
              <a:t>while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 kullanarak </a:t>
            </a:r>
            <a:r>
              <a:rPr lang="tr-TR" dirty="0" smtClean="0">
                <a:solidFill>
                  <a:srgbClr val="008000"/>
                </a:solidFill>
                <a:latin typeface="Consolas"/>
              </a:rPr>
              <a:t>...*/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SIFRE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"123456"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"Şifreyi girin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!=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SIFRE)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"Şifreyi girin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"şifre OK"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175850" y="2113260"/>
            <a:ext cx="3666526" cy="42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err="1">
                <a:latin typeface="Comic Sans MS" pitchFamily="66" charset="0"/>
              </a:rPr>
              <a:t>Burda</a:t>
            </a:r>
            <a:r>
              <a:rPr lang="tr-TR" sz="2800" dirty="0">
                <a:latin typeface="Comic Sans MS" pitchFamily="66" charset="0"/>
              </a:rPr>
              <a:t> şifreyi en az bir kere soruyoruz!</a:t>
            </a:r>
            <a:endParaRPr lang="en-US" sz="2800" dirty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dirty="0" err="1">
                <a:latin typeface="Comic Sans MS" pitchFamily="66" charset="0"/>
              </a:rPr>
              <a:t>While</a:t>
            </a:r>
            <a:r>
              <a:rPr lang="tr-TR" sz="2400" dirty="0">
                <a:latin typeface="Comic Sans MS" pitchFamily="66" charset="0"/>
              </a:rPr>
              <a:t> döngüsü kullanmak ile </a:t>
            </a:r>
            <a:r>
              <a:rPr lang="tr-TR" sz="2400" dirty="0" err="1" smtClean="0">
                <a:latin typeface="Comic Sans MS" pitchFamily="66" charset="0"/>
              </a:rPr>
              <a:t>Console.Write</a:t>
            </a:r>
            <a:r>
              <a:rPr lang="tr-TR" sz="2400" dirty="0" smtClean="0">
                <a:latin typeface="Comic Sans MS" pitchFamily="66" charset="0"/>
              </a:rPr>
              <a:t>, </a:t>
            </a:r>
            <a:r>
              <a:rPr lang="tr-TR" sz="2400" dirty="0" err="1" smtClean="0">
                <a:latin typeface="Comic Sans MS" pitchFamily="66" charset="0"/>
              </a:rPr>
              <a:t>Console.ReadLine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</a:rPr>
              <a:t>ifadelerini tekrarlıyoruz.</a:t>
            </a:r>
            <a:endParaRPr lang="en-US" sz="24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88E5A1-05EF-4A32-AECD-6BDB3DC6ABF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07975"/>
            <a:ext cx="7889875" cy="617538"/>
          </a:xfrm>
        </p:spPr>
        <p:txBody>
          <a:bodyPr/>
          <a:lstStyle/>
          <a:p>
            <a:r>
              <a:rPr lang="tr-TR" smtClean="0"/>
              <a:t>Şifre Sorma</a:t>
            </a:r>
            <a:r>
              <a:rPr lang="en-US" smtClean="0"/>
              <a:t>(2)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357188" y="1157288"/>
            <a:ext cx="8474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Comic Sans MS" pitchFamily="66" charset="0"/>
              </a:rPr>
              <a:t>do-while</a:t>
            </a:r>
            <a:r>
              <a:rPr lang="tr-TR" sz="2800">
                <a:latin typeface="Comic Sans MS" pitchFamily="66" charset="0"/>
              </a:rPr>
              <a:t> ile aynı döngü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915065" y="2008193"/>
            <a:ext cx="4930236" cy="335723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>
                <a:solidFill>
                  <a:srgbClr val="008000"/>
                </a:solidFill>
                <a:latin typeface="Consolas"/>
              </a:rPr>
              <a:t>/* do-</a:t>
            </a:r>
            <a:r>
              <a:rPr lang="tr-TR" dirty="0" err="1">
                <a:solidFill>
                  <a:srgbClr val="008000"/>
                </a:solidFill>
                <a:latin typeface="Consolas"/>
              </a:rPr>
              <a:t>while</a:t>
            </a:r>
            <a:r>
              <a:rPr lang="tr-TR" dirty="0">
                <a:solidFill>
                  <a:srgbClr val="008000"/>
                </a:solidFill>
                <a:latin typeface="Consolas"/>
              </a:rPr>
              <a:t> kullanarak …*/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SIFRE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"123456"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srgbClr val="0000FF"/>
                </a:solidFill>
                <a:latin typeface="Consolas"/>
              </a:rPr>
              <a:t>do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"Şifreyi girin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:"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sifre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!=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SIFRE);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"şifre OK"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93700" y="5564443"/>
            <a:ext cx="847407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smtClean="0">
                <a:latin typeface="Comic Sans MS" pitchFamily="66" charset="0"/>
              </a:rPr>
              <a:t>Fark gayet açık…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C87C02-8838-4C99-9DE6-18DFDA4C28B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07975"/>
            <a:ext cx="7889875" cy="617538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do while</a:t>
            </a:r>
            <a:r>
              <a:rPr lang="en-US" b="1" dirty="0" smtClean="0"/>
              <a:t> </a:t>
            </a:r>
            <a:r>
              <a:rPr lang="tr-TR" dirty="0" smtClean="0"/>
              <a:t>Örnek-1</a:t>
            </a:r>
            <a:endParaRPr lang="en-US" dirty="0" smtClean="0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57188" y="1157288"/>
            <a:ext cx="84740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>
                <a:latin typeface="Comic Sans MS" pitchFamily="66" charset="0"/>
              </a:rPr>
              <a:t>Bir pozitif tam sayı iste</a:t>
            </a:r>
            <a:endParaRPr lang="en-US" sz="2800">
              <a:latin typeface="Comic Sans MS" pitchFamily="66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388853" y="1811338"/>
            <a:ext cx="6418053" cy="29946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srgbClr val="0000FF"/>
                </a:solidFill>
                <a:latin typeface="Consolas"/>
              </a:rPr>
              <a:t>do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"Bir pozitif tam sayı gir: 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 smtClean="0">
                <a:solidFill>
                  <a:srgbClr val="0000FF"/>
                </a:solidFill>
                <a:latin typeface="Consolas"/>
              </a:rPr>
              <a:t>   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int.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&lt;=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2" name="Metin kutusu 1"/>
          <p:cNvSpPr txBox="1"/>
          <p:nvPr/>
        </p:nvSpPr>
        <p:spPr>
          <a:xfrm>
            <a:off x="814647" y="5187142"/>
            <a:ext cx="743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n-lt"/>
              </a:rPr>
              <a:t>Sayı 0’dan küçük eşit olduğu sürece sayıyı tekrar tekrar isteyecek.</a:t>
            </a:r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15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D15FD-341A-4C57-BAE8-274C8C706FE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do while</a:t>
            </a:r>
            <a:r>
              <a:rPr lang="en-US" b="1" dirty="0" smtClean="0"/>
              <a:t> </a:t>
            </a:r>
            <a:r>
              <a:rPr lang="tr-TR" dirty="0" smtClean="0"/>
              <a:t>örnek-2:</a:t>
            </a:r>
            <a:endParaRPr lang="en-US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51670" y="1180408"/>
            <a:ext cx="8523214" cy="35727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/>
              </a:rPr>
              <a:t>"C# Programlamayı nasıl buldun?"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400" dirty="0">
                <a:solidFill>
                  <a:srgbClr val="0000FF"/>
                </a:solidFill>
                <a:latin typeface="Consolas"/>
              </a:rPr>
              <a:t>do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"C</a:t>
            </a:r>
            <a:r>
              <a:rPr lang="tr-TR" sz="2400" dirty="0">
                <a:solidFill>
                  <a:srgbClr val="A31515"/>
                </a:solidFill>
                <a:latin typeface="Consolas"/>
              </a:rPr>
              <a:t># Programlama çok zevkli!"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727075" y="5038276"/>
            <a:ext cx="7651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10 defa tekrarlar </a:t>
            </a:r>
            <a:r>
              <a:rPr lang="en-US" sz="2000" dirty="0">
                <a:latin typeface="Comic Sans MS" pitchFamily="66" charset="0"/>
              </a:rPr>
              <a:t>(0 </a:t>
            </a:r>
            <a:r>
              <a:rPr lang="tr-TR" sz="2000" dirty="0">
                <a:latin typeface="Comic Sans MS" pitchFamily="66" charset="0"/>
              </a:rPr>
              <a:t>dan</a:t>
            </a:r>
            <a:r>
              <a:rPr lang="en-US" sz="2000" dirty="0">
                <a:latin typeface="Comic Sans MS" pitchFamily="66" charset="0"/>
              </a:rPr>
              <a:t> 9</a:t>
            </a:r>
            <a:r>
              <a:rPr lang="tr-TR" sz="2000" dirty="0">
                <a:latin typeface="Comic Sans MS" pitchFamily="66" charset="0"/>
              </a:rPr>
              <a:t> a kadar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Aynı mesajı 10 defa tekrarlar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6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1091EE-DB5D-4F84-A642-F318DC785A2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do while</a:t>
            </a:r>
            <a:r>
              <a:rPr lang="en-US" b="1" dirty="0" smtClean="0"/>
              <a:t> </a:t>
            </a:r>
            <a:r>
              <a:rPr lang="tr-TR" dirty="0" smtClean="0"/>
              <a:t>örnek-3:</a:t>
            </a:r>
            <a:endParaRPr lang="en-US" dirty="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82634" y="1682527"/>
            <a:ext cx="8307694" cy="356815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i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Consolas"/>
              </a:rPr>
              <a:t>20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/>
              </a:rPr>
              <a:t>"C# Programlamayı nasıl buldun?"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400" dirty="0">
                <a:solidFill>
                  <a:srgbClr val="0000FF"/>
                </a:solidFill>
                <a:latin typeface="Consolas"/>
              </a:rPr>
              <a:t>do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"C</a:t>
            </a:r>
            <a:r>
              <a:rPr lang="tr-TR" sz="2400" dirty="0">
                <a:solidFill>
                  <a:srgbClr val="A31515"/>
                </a:solidFill>
                <a:latin typeface="Consolas"/>
              </a:rPr>
              <a:t># Programlama çok zevkli!"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   i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++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2400" dirty="0">
              <a:solidFill>
                <a:prstClr val="black"/>
              </a:solidFill>
              <a:latin typeface="Consolas"/>
            </a:endParaRPr>
          </a:p>
          <a:p>
            <a:r>
              <a:rPr lang="tr-TR" sz="2400" dirty="0">
                <a:solidFill>
                  <a:prstClr val="black"/>
                </a:solidFill>
                <a:latin typeface="Consolas"/>
              </a:rPr>
              <a:t>}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(i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07337" y="5440572"/>
            <a:ext cx="76517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1 kere tekrarlar</a:t>
            </a:r>
            <a:r>
              <a:rPr lang="en-US" sz="2000" dirty="0">
                <a:latin typeface="Comic Sans MS" pitchFamily="66" charset="0"/>
              </a:rPr>
              <a:t> (</a:t>
            </a:r>
            <a:r>
              <a:rPr lang="en-US" sz="2000" dirty="0" err="1">
                <a:latin typeface="Comic Sans MS" pitchFamily="66" charset="0"/>
              </a:rPr>
              <a:t>i</a:t>
            </a:r>
            <a:r>
              <a:rPr lang="en-US" sz="2000" dirty="0">
                <a:latin typeface="Comic Sans MS" pitchFamily="66" charset="0"/>
              </a:rPr>
              <a:t> = 20</a:t>
            </a:r>
            <a:r>
              <a:rPr lang="tr-TR" sz="2000" dirty="0">
                <a:latin typeface="Comic Sans MS" pitchFamily="66" charset="0"/>
              </a:rPr>
              <a:t> için</a:t>
            </a:r>
            <a:r>
              <a:rPr lang="en-US" sz="2000" dirty="0">
                <a:latin typeface="Comic Sans MS" pitchFamily="66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tr-TR" sz="2000" dirty="0">
                <a:latin typeface="Comic Sans MS" pitchFamily="66" charset="0"/>
              </a:rPr>
              <a:t>Aynı mesajı bir kere yazar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7AA3BD-E3B4-4369-A1CA-564608809DC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24251" y="362806"/>
            <a:ext cx="7772400" cy="371475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do while</a:t>
            </a:r>
            <a:r>
              <a:rPr lang="en-US" b="1" dirty="0" smtClean="0"/>
              <a:t> </a:t>
            </a:r>
            <a:r>
              <a:rPr lang="tr-TR" dirty="0" smtClean="0"/>
              <a:t>örnek-4:</a:t>
            </a:r>
            <a:endParaRPr lang="en-US" dirty="0" smtClean="0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49791" y="931983"/>
            <a:ext cx="7144382" cy="55123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opsiyon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 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dirty="0">
                <a:solidFill>
                  <a:srgbClr val="0000FF"/>
                </a:solidFill>
                <a:latin typeface="Consolas"/>
              </a:rPr>
              <a:t>do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"---------------------------"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"Opsiyonlardan birini seçin:"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"(a) Not hesapla"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"(b) Ortalama hesapla"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"(c) Notları yazdır"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"(x) çıkış"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"---------------------------"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opsiyon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opsiyon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dirty="0" smtClean="0">
                <a:solidFill>
                  <a:srgbClr val="2B91AF"/>
                </a:solidFill>
                <a:latin typeface="Consolas"/>
              </a:rPr>
              <a:t>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(opsiyon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dirty="0" smtClean="0">
                <a:solidFill>
                  <a:srgbClr val="2B91AF"/>
                </a:solidFill>
                <a:latin typeface="Consolas"/>
              </a:rPr>
              <a:t>...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if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(opsiyon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==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 </a:t>
            </a:r>
            <a:r>
              <a:rPr lang="tr-TR" dirty="0">
                <a:solidFill>
                  <a:srgbClr val="2B91AF"/>
                </a:solidFill>
                <a:latin typeface="Consolas"/>
              </a:rPr>
              <a:t>...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tr-TR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 smtClean="0">
                <a:solidFill>
                  <a:srgbClr val="2B91AF"/>
                </a:solidFill>
                <a:latin typeface="Consolas"/>
              </a:rPr>
              <a:t>...</a:t>
            </a:r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r>
              <a:rPr lang="tr-TR" dirty="0">
                <a:solidFill>
                  <a:prstClr val="black"/>
                </a:solidFill>
                <a:latin typeface="Consolas"/>
              </a:rPr>
              <a:t>} </a:t>
            </a:r>
            <a:r>
              <a:rPr lang="tr-TR" dirty="0" err="1">
                <a:solidFill>
                  <a:srgbClr val="0000FF"/>
                </a:solidFill>
                <a:latin typeface="Consolas"/>
              </a:rPr>
              <a:t>while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(opsiyon </a:t>
            </a:r>
            <a:r>
              <a:rPr lang="tr-TR" dirty="0">
                <a:solidFill>
                  <a:srgbClr val="0000FF"/>
                </a:solidFill>
                <a:latin typeface="Consolas"/>
              </a:rPr>
              <a:t>!=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dirty="0">
                <a:solidFill>
                  <a:srgbClr val="A31515"/>
                </a:solidFill>
                <a:latin typeface="Consolas"/>
              </a:rPr>
              <a:t>"x</a:t>
            </a:r>
            <a:r>
              <a:rPr lang="tr-TR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77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6710</TotalTime>
  <Words>1399</Words>
  <Application>Microsoft Office PowerPoint</Application>
  <PresentationFormat>Ekran Gösterisi (4:3)</PresentationFormat>
  <Paragraphs>403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Comic Sans MS</vt:lpstr>
      <vt:lpstr>Consolas</vt:lpstr>
      <vt:lpstr>Courier New</vt:lpstr>
      <vt:lpstr>Times New Roman</vt:lpstr>
      <vt:lpstr>Verdana</vt:lpstr>
      <vt:lpstr>Wingdings</vt:lpstr>
      <vt:lpstr>Blank Presentation</vt:lpstr>
      <vt:lpstr>PROGRAMLAMA - I</vt:lpstr>
      <vt:lpstr>Bugünkü Konular</vt:lpstr>
      <vt:lpstr>do while ifadesi</vt:lpstr>
      <vt:lpstr>Şifre Sorma(1)</vt:lpstr>
      <vt:lpstr>Şifre Sorma(2)</vt:lpstr>
      <vt:lpstr>do while Örnek-1</vt:lpstr>
      <vt:lpstr>do while örnek-2:</vt:lpstr>
      <vt:lpstr>do while örnek-3:</vt:lpstr>
      <vt:lpstr>do while örnek-4:</vt:lpstr>
      <vt:lpstr>while ile do while  arasındaki fark nedir?</vt:lpstr>
      <vt:lpstr>for Döngüsü</vt:lpstr>
      <vt:lpstr>for akış diyagramı, ve while eşiti</vt:lpstr>
      <vt:lpstr>for Örneği</vt:lpstr>
      <vt:lpstr>for ifadesinin kullanımı</vt:lpstr>
      <vt:lpstr>an Hesaplamak için Kod</vt:lpstr>
      <vt:lpstr>for Örnek: an Hesaplama</vt:lpstr>
      <vt:lpstr>for döngüsü ile 1+2+3+..+N  Akış Diyagramı ve Kod</vt:lpstr>
      <vt:lpstr>Not</vt:lpstr>
      <vt:lpstr>for döngüsü ile 1+2+3+..+N  toplamını hesaplama - 2</vt:lpstr>
      <vt:lpstr>for döngüsü ile Kareler Tablosu</vt:lpstr>
      <vt:lpstr>Kareler Tablosu Yazdırma</vt:lpstr>
      <vt:lpstr>for kullanım örnekleri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1005</cp:revision>
  <dcterms:created xsi:type="dcterms:W3CDTF">1999-11-19T17:16:32Z</dcterms:created>
  <dcterms:modified xsi:type="dcterms:W3CDTF">2015-09-30T18:21:01Z</dcterms:modified>
</cp:coreProperties>
</file>