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619" r:id="rId2"/>
    <p:sldId id="608" r:id="rId3"/>
    <p:sldId id="598" r:id="rId4"/>
    <p:sldId id="599" r:id="rId5"/>
    <p:sldId id="611" r:id="rId6"/>
    <p:sldId id="612" r:id="rId7"/>
    <p:sldId id="613" r:id="rId8"/>
    <p:sldId id="600" r:id="rId9"/>
    <p:sldId id="614" r:id="rId10"/>
    <p:sldId id="601" r:id="rId11"/>
    <p:sldId id="602" r:id="rId12"/>
    <p:sldId id="603" r:id="rId13"/>
    <p:sldId id="604" r:id="rId14"/>
    <p:sldId id="605" r:id="rId15"/>
    <p:sldId id="615" r:id="rId16"/>
    <p:sldId id="606" r:id="rId17"/>
    <p:sldId id="616" r:id="rId18"/>
    <p:sldId id="621" r:id="rId19"/>
    <p:sldId id="617" r:id="rId20"/>
    <p:sldId id="607" r:id="rId21"/>
    <p:sldId id="620" r:id="rId22"/>
    <p:sldId id="618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DDDDDD"/>
    <a:srgbClr val="66CCFF"/>
    <a:srgbClr val="FFFF99"/>
    <a:srgbClr val="FFCC00"/>
    <a:srgbClr val="FFFF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9831" autoAdjust="0"/>
  </p:normalViewPr>
  <p:slideViewPr>
    <p:cSldViewPr snapToGrid="0">
      <p:cViewPr varScale="1">
        <p:scale>
          <a:sx n="86" d="100"/>
          <a:sy n="86" d="100"/>
        </p:scale>
        <p:origin x="93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2200D5B-D6FA-40F3-A6C6-038DA0381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8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DABF789-2A9B-40F4-A887-D0803C45D9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73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Asıl alt başlık stilini düzenlemek için tıklatın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61C69-6D49-4D33-8C5A-7F7C3C996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71CB0-CFC7-4E5F-AE09-43EBD025AF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510338" y="141288"/>
            <a:ext cx="1947862" cy="5954712"/>
          </a:xfrm>
        </p:spPr>
        <p:txBody>
          <a:bodyPr vert="eaVert"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61988" y="141288"/>
            <a:ext cx="5695950" cy="5954712"/>
          </a:xfrm>
        </p:spPr>
        <p:txBody>
          <a:bodyPr vert="eaVert"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38581-989D-4BA6-BE8E-99D900016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698500"/>
          </a:xfrm>
        </p:spPr>
        <p:txBody>
          <a:bodyPr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685800" y="949325"/>
            <a:ext cx="3810000" cy="5146675"/>
          </a:xfrm>
        </p:spPr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949325"/>
            <a:ext cx="3810000" cy="5146675"/>
          </a:xfrm>
        </p:spPr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32F91-B093-4E1C-A24E-277E7E22A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Başlık, Metin ve 2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698500"/>
          </a:xfrm>
        </p:spPr>
        <p:txBody>
          <a:bodyPr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685800" y="949325"/>
            <a:ext cx="3810000" cy="5146675"/>
          </a:xfrm>
        </p:spPr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2"/>
          </p:nvPr>
        </p:nvSpPr>
        <p:spPr>
          <a:xfrm>
            <a:off x="4648200" y="949325"/>
            <a:ext cx="3810000" cy="2497138"/>
          </a:xfrm>
        </p:spPr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3"/>
          </p:nvPr>
        </p:nvSpPr>
        <p:spPr>
          <a:xfrm>
            <a:off x="4648200" y="3598863"/>
            <a:ext cx="3810000" cy="2497137"/>
          </a:xfrm>
        </p:spPr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68B95-49AC-4257-B1CF-B54874BB72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729F2-945E-4AC7-8B0C-FB77A66E8D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572F6-E4EB-486F-9670-5689C6F9B8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85800" y="949325"/>
            <a:ext cx="381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949325"/>
            <a:ext cx="381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F29CF-6F00-4FAD-A3A9-27DD43235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3357D-85DA-4E63-B225-0B842191CE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69886-20FF-4879-B37A-CFEB3E9287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CD7B1-6DA1-4116-8826-3C9BE06FA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8D9DB-C80E-4785-8975-C3B4D04DA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59263-C3D2-4BAD-A3C6-798C5DDF3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141288"/>
            <a:ext cx="77724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49325"/>
            <a:ext cx="7772400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4788" y="6248400"/>
            <a:ext cx="375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CB4CF2F-72ED-42FA-B7F2-390F74B1EB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491880" y="620688"/>
            <a:ext cx="4896544" cy="1080120"/>
          </a:xfrm>
        </p:spPr>
        <p:txBody>
          <a:bodyPr>
            <a:normAutofit/>
          </a:bodyPr>
          <a:lstStyle/>
          <a:p>
            <a:r>
              <a:rPr lang="tr-TR" sz="2700" b="1" smtClean="0"/>
              <a:t>PROGRAMLAMA </a:t>
            </a:r>
            <a:r>
              <a:rPr lang="tr-TR" sz="2700" b="1" dirty="0" smtClean="0"/>
              <a:t>- </a:t>
            </a:r>
            <a:r>
              <a:rPr lang="tr-TR" sz="2700" b="1" dirty="0" smtClean="0"/>
              <a:t>I</a:t>
            </a:r>
            <a:endParaRPr lang="tr-TR" b="1" dirty="0"/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165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6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862E9B-F6F7-4616-84F9-EB029B791F97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84188" y="227013"/>
            <a:ext cx="8205787" cy="1214437"/>
          </a:xfrm>
        </p:spPr>
        <p:txBody>
          <a:bodyPr/>
          <a:lstStyle/>
          <a:p>
            <a:r>
              <a:rPr lang="tr-TR" sz="3600" dirty="0" smtClean="0"/>
              <a:t>Bir sürü sayının toplamını hesaplama</a:t>
            </a:r>
            <a:endParaRPr lang="en-US" sz="3600" dirty="0" smtClean="0"/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911678" y="2002593"/>
            <a:ext cx="6916738" cy="35844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sayı, 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toplam </a:t>
            </a:r>
            <a:r>
              <a:rPr lang="tr-T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/>
              </a:rPr>
              <a:t>0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tr-TR" dirty="0">
              <a:solidFill>
                <a:prstClr val="black"/>
              </a:solidFill>
              <a:latin typeface="Consolas"/>
            </a:endParaRPr>
          </a:p>
          <a:p>
            <a:r>
              <a:rPr lang="tr-TR" dirty="0" err="1">
                <a:solidFill>
                  <a:srgbClr val="0000FF"/>
                </a:solidFill>
                <a:latin typeface="Consolas"/>
              </a:rPr>
              <a:t>while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(</a:t>
            </a:r>
            <a:r>
              <a:rPr lang="tr-TR" dirty="0" err="1">
                <a:solidFill>
                  <a:srgbClr val="0000FF"/>
                </a:solidFill>
                <a:latin typeface="Consolas"/>
              </a:rPr>
              <a:t>true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)  </a:t>
            </a:r>
            <a:r>
              <a:rPr lang="tr-TR" dirty="0">
                <a:solidFill>
                  <a:srgbClr val="008000"/>
                </a:solidFill>
                <a:latin typeface="Consolas"/>
              </a:rPr>
              <a:t>/* sonsuz döngü*/</a:t>
            </a:r>
            <a:endParaRPr lang="tr-TR" dirty="0">
              <a:solidFill>
                <a:prstClr val="black"/>
              </a:solidFill>
              <a:latin typeface="Consolas"/>
            </a:endParaRPr>
          </a:p>
          <a:p>
            <a:r>
              <a:rPr lang="tr-TR" dirty="0">
                <a:solidFill>
                  <a:prstClr val="black"/>
                </a:solidFill>
                <a:latin typeface="Consolas"/>
              </a:rPr>
              <a:t>{  </a:t>
            </a:r>
          </a:p>
          <a:p>
            <a:r>
              <a:rPr lang="tr-TR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>
                <a:solidFill>
                  <a:prstClr val="black"/>
                </a:solidFill>
                <a:latin typeface="Consolas"/>
              </a:rPr>
              <a:t>Write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"bir sayı gir (durmak için </a:t>
            </a:r>
            <a:r>
              <a:rPr lang="tr-TR" dirty="0" smtClean="0">
                <a:solidFill>
                  <a:srgbClr val="A31515"/>
                </a:solidFill>
                <a:latin typeface="Consolas"/>
              </a:rPr>
              <a:t>0): 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int.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TryParse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ReadLine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(), </a:t>
            </a:r>
            <a:r>
              <a:rPr lang="tr-TR" dirty="0" err="1">
                <a:solidFill>
                  <a:srgbClr val="0000FF"/>
                </a:solidFill>
                <a:latin typeface="Consolas"/>
              </a:rPr>
              <a:t>out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sayı);</a:t>
            </a:r>
            <a:endParaRPr lang="tr-TR" dirty="0">
              <a:solidFill>
                <a:prstClr val="black"/>
              </a:solidFill>
              <a:latin typeface="Consolas"/>
            </a:endParaRPr>
          </a:p>
          <a:p>
            <a:endParaRPr lang="tr-TR" dirty="0">
              <a:solidFill>
                <a:prstClr val="black"/>
              </a:solidFill>
              <a:latin typeface="Consolas"/>
            </a:endParaRPr>
          </a:p>
          <a:p>
            <a:r>
              <a:rPr lang="tr-TR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/>
              </a:rPr>
              <a:t>if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(sayı </a:t>
            </a:r>
            <a:r>
              <a:rPr lang="tr-TR" dirty="0">
                <a:solidFill>
                  <a:srgbClr val="0000FF"/>
                </a:solidFill>
                <a:latin typeface="Consolas"/>
              </a:rPr>
              <a:t>==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0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tr-TR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;  </a:t>
            </a:r>
            <a:r>
              <a:rPr lang="tr-TR" dirty="0">
                <a:solidFill>
                  <a:srgbClr val="008000"/>
                </a:solidFill>
                <a:latin typeface="Consolas"/>
              </a:rPr>
              <a:t>/* döngünün dışına çık */</a:t>
            </a:r>
            <a:endParaRPr lang="tr-TR" dirty="0">
              <a:solidFill>
                <a:prstClr val="black"/>
              </a:solidFill>
              <a:latin typeface="Consolas"/>
            </a:endParaRPr>
          </a:p>
          <a:p>
            <a:r>
              <a:rPr lang="tr-TR" dirty="0">
                <a:solidFill>
                  <a:prstClr val="black"/>
                </a:solidFill>
                <a:latin typeface="Consolas"/>
              </a:rPr>
              <a:t>   toplam </a:t>
            </a:r>
            <a:r>
              <a:rPr lang="tr-TR" dirty="0">
                <a:solidFill>
                  <a:srgbClr val="0000FF"/>
                </a:solidFill>
                <a:latin typeface="Consolas"/>
              </a:rPr>
              <a:t>+=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sayı;</a:t>
            </a:r>
            <a:endParaRPr lang="tr-TR" dirty="0">
              <a:solidFill>
                <a:prstClr val="black"/>
              </a:solidFill>
              <a:latin typeface="Consolas"/>
            </a:endParaRPr>
          </a:p>
          <a:p>
            <a:r>
              <a:rPr lang="tr-TR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tr-TR" dirty="0">
              <a:solidFill>
                <a:prstClr val="black"/>
              </a:solidFill>
              <a:latin typeface="Consolas"/>
            </a:endParaRPr>
          </a:p>
          <a:p>
            <a:r>
              <a:rPr lang="tr-TR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>
                <a:solidFill>
                  <a:prstClr val="black"/>
                </a:solidFill>
                <a:latin typeface="Consolas"/>
              </a:rPr>
              <a:t>Write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"toplam="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/>
              </a:rPr>
              <a:t>+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toplam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);</a:t>
            </a:r>
            <a:endParaRPr lang="tr-TR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719356" y="1173453"/>
            <a:ext cx="7772400" cy="722460"/>
          </a:xfrm>
        </p:spPr>
        <p:txBody>
          <a:bodyPr/>
          <a:lstStyle/>
          <a:p>
            <a:r>
              <a:rPr lang="tr-TR" sz="2400" b="1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tr-TR" sz="2400" dirty="0" smtClean="0"/>
              <a:t> girilene kadar girilen sayının toplama eklenmesi isteniyor.</a:t>
            </a:r>
            <a:endParaRPr lang="tr-TR" sz="2400" dirty="0"/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 bwMode="auto">
          <a:xfrm>
            <a:off x="696685" y="5619297"/>
            <a:ext cx="7772400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tr-TR" sz="2400" dirty="0" smtClean="0"/>
              <a:t>Normalde sonsuz döngü, ancak kullanıcı </a:t>
            </a:r>
            <a:r>
              <a:rPr lang="tr-TR" sz="2400" b="1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tr-TR" sz="2400" dirty="0" smtClean="0"/>
              <a:t> girince döngü </a:t>
            </a:r>
            <a:r>
              <a:rPr lang="tr-TR" sz="2400" b="1" dirty="0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tr-TR" sz="2400" dirty="0" smtClean="0"/>
              <a:t> tarafından sonlandırılacaktır.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54240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6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2D40CD-B920-41AF-A2C8-4D63F51955D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704675" y="227013"/>
            <a:ext cx="7726261" cy="1214437"/>
          </a:xfrm>
        </p:spPr>
        <p:txBody>
          <a:bodyPr/>
          <a:lstStyle/>
          <a:p>
            <a:r>
              <a:rPr lang="tr-TR" sz="3200" dirty="0" smtClean="0"/>
              <a:t>Girilen n sayısının asal olup olmadığını kontrol etme</a:t>
            </a:r>
            <a:endParaRPr lang="en-US" sz="3200" dirty="0" smtClean="0"/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886016" y="2250179"/>
            <a:ext cx="7553310" cy="389585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17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700" dirty="0">
                <a:solidFill>
                  <a:prstClr val="black"/>
                </a:solidFill>
                <a:latin typeface="Consolas"/>
              </a:rPr>
              <a:t> n, i;</a:t>
            </a:r>
          </a:p>
          <a:p>
            <a:endParaRPr lang="tr-TR" sz="1700" dirty="0">
              <a:solidFill>
                <a:prstClr val="black"/>
              </a:solidFill>
              <a:latin typeface="Consolas"/>
            </a:endParaRPr>
          </a:p>
          <a:p>
            <a:r>
              <a:rPr lang="tr-TR" sz="17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700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700" dirty="0" err="1">
                <a:solidFill>
                  <a:prstClr val="black"/>
                </a:solidFill>
                <a:latin typeface="Consolas"/>
              </a:rPr>
              <a:t>Write</a:t>
            </a:r>
            <a:r>
              <a:rPr lang="tr-TR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700" dirty="0">
                <a:solidFill>
                  <a:srgbClr val="A31515"/>
                </a:solidFill>
                <a:latin typeface="Consolas"/>
              </a:rPr>
              <a:t>"Bir sayı </a:t>
            </a:r>
            <a:r>
              <a:rPr lang="tr-TR" sz="1700" dirty="0" smtClean="0">
                <a:solidFill>
                  <a:srgbClr val="A31515"/>
                </a:solidFill>
                <a:latin typeface="Consolas"/>
              </a:rPr>
              <a:t>giriniz: </a:t>
            </a:r>
            <a:r>
              <a:rPr lang="tr-TR" sz="17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7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700" dirty="0" err="1" smtClean="0">
                <a:solidFill>
                  <a:srgbClr val="0000FF"/>
                </a:solidFill>
                <a:latin typeface="Consolas"/>
              </a:rPr>
              <a:t>int.</a:t>
            </a:r>
            <a:r>
              <a:rPr lang="tr-TR" sz="1700" dirty="0" err="1" smtClean="0">
                <a:solidFill>
                  <a:prstClr val="black"/>
                </a:solidFill>
                <a:latin typeface="Consolas"/>
              </a:rPr>
              <a:t>TryParse</a:t>
            </a:r>
            <a:r>
              <a:rPr lang="tr-TR" sz="17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7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700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700" dirty="0" err="1" smtClean="0">
                <a:solidFill>
                  <a:prstClr val="black"/>
                </a:solidFill>
                <a:latin typeface="Consolas"/>
              </a:rPr>
              <a:t>ReadLine</a:t>
            </a:r>
            <a:r>
              <a:rPr lang="tr-TR" sz="1700" dirty="0">
                <a:solidFill>
                  <a:prstClr val="black"/>
                </a:solidFill>
                <a:latin typeface="Consolas"/>
              </a:rPr>
              <a:t>(), </a:t>
            </a:r>
            <a:r>
              <a:rPr lang="tr-TR" sz="1700" dirty="0" err="1">
                <a:solidFill>
                  <a:srgbClr val="0000FF"/>
                </a:solidFill>
                <a:latin typeface="Consolas"/>
              </a:rPr>
              <a:t>out</a:t>
            </a:r>
            <a:r>
              <a:rPr lang="tr-TR" sz="1700" dirty="0">
                <a:solidFill>
                  <a:prstClr val="black"/>
                </a:solidFill>
                <a:latin typeface="Consolas"/>
              </a:rPr>
              <a:t> n);</a:t>
            </a:r>
          </a:p>
          <a:p>
            <a:endParaRPr lang="tr-TR" sz="1700" dirty="0">
              <a:solidFill>
                <a:prstClr val="black"/>
              </a:solidFill>
              <a:latin typeface="Consolas"/>
            </a:endParaRPr>
          </a:p>
          <a:p>
            <a:r>
              <a:rPr lang="nn-NO" sz="17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700" dirty="0">
                <a:solidFill>
                  <a:prstClr val="black"/>
                </a:solidFill>
                <a:latin typeface="Consolas"/>
              </a:rPr>
              <a:t> (i </a:t>
            </a:r>
            <a:r>
              <a:rPr lang="nn-NO" sz="17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nn-NO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sz="1700" dirty="0">
                <a:solidFill>
                  <a:srgbClr val="0000FF"/>
                </a:solidFill>
                <a:latin typeface="Consolas"/>
              </a:rPr>
              <a:t>2</a:t>
            </a:r>
            <a:r>
              <a:rPr lang="nn-NO" sz="1700" dirty="0">
                <a:solidFill>
                  <a:prstClr val="black"/>
                </a:solidFill>
                <a:latin typeface="Consolas"/>
              </a:rPr>
              <a:t>; i </a:t>
            </a:r>
            <a:r>
              <a:rPr lang="nn-NO" sz="17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nn-NO" sz="1700" dirty="0">
                <a:solidFill>
                  <a:prstClr val="black"/>
                </a:solidFill>
                <a:latin typeface="Consolas"/>
              </a:rPr>
              <a:t> n; i</a:t>
            </a:r>
            <a:r>
              <a:rPr lang="nn-NO" sz="1700" dirty="0">
                <a:solidFill>
                  <a:srgbClr val="0000FF"/>
                </a:solidFill>
                <a:latin typeface="Consolas"/>
              </a:rPr>
              <a:t>++</a:t>
            </a:r>
            <a:r>
              <a:rPr lang="nn-NO" sz="17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tr-TR" sz="17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(n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%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i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==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0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7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tr-TR" sz="1700" dirty="0">
              <a:solidFill>
                <a:prstClr val="black"/>
              </a:solidFill>
              <a:latin typeface="Consolas"/>
            </a:endParaRPr>
          </a:p>
          <a:p>
            <a:r>
              <a:rPr lang="tr-TR" sz="1700" dirty="0" err="1">
                <a:solidFill>
                  <a:srgbClr val="0000FF"/>
                </a:solidFill>
                <a:latin typeface="Consolas"/>
              </a:rPr>
              <a:t>if</a:t>
            </a:r>
            <a:r>
              <a:rPr lang="tr-TR" sz="1700" dirty="0">
                <a:solidFill>
                  <a:prstClr val="black"/>
                </a:solidFill>
                <a:latin typeface="Consolas"/>
              </a:rPr>
              <a:t> (i </a:t>
            </a:r>
            <a:r>
              <a:rPr lang="tr-TR" sz="17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tr-TR" sz="1700" dirty="0">
                <a:solidFill>
                  <a:prstClr val="black"/>
                </a:solidFill>
                <a:latin typeface="Consolas"/>
              </a:rPr>
              <a:t> n) </a:t>
            </a:r>
            <a:endParaRPr lang="tr-TR" sz="1700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7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tr-TR" sz="17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700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700" dirty="0" err="1" smtClean="0">
                <a:solidFill>
                  <a:prstClr val="black"/>
                </a:solidFill>
                <a:latin typeface="Consolas"/>
              </a:rPr>
              <a:t>Write</a:t>
            </a:r>
            <a:r>
              <a:rPr lang="tr-TR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700" dirty="0">
                <a:solidFill>
                  <a:srgbClr val="A31515"/>
                </a:solidFill>
                <a:latin typeface="Consolas"/>
              </a:rPr>
              <a:t>"{0} sayısı {1} sayısına bölünüyor"</a:t>
            </a:r>
            <a:r>
              <a:rPr lang="tr-TR" sz="1700" dirty="0">
                <a:solidFill>
                  <a:prstClr val="black"/>
                </a:solidFill>
                <a:latin typeface="Consolas"/>
              </a:rPr>
              <a:t>, n, i);</a:t>
            </a:r>
          </a:p>
          <a:p>
            <a:r>
              <a:rPr lang="tr-TR" sz="17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tr-TR" sz="1700" dirty="0">
                <a:solidFill>
                  <a:prstClr val="black"/>
                </a:solidFill>
                <a:latin typeface="Consolas"/>
              </a:rPr>
              <a:t> </a:t>
            </a:r>
            <a:endParaRPr lang="tr-TR" sz="1700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7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tr-TR" sz="17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700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700" dirty="0" err="1" smtClean="0">
                <a:solidFill>
                  <a:prstClr val="black"/>
                </a:solidFill>
                <a:latin typeface="Consolas"/>
              </a:rPr>
              <a:t>Write</a:t>
            </a:r>
            <a:r>
              <a:rPr lang="tr-TR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700" dirty="0">
                <a:solidFill>
                  <a:srgbClr val="A31515"/>
                </a:solidFill>
                <a:latin typeface="Consolas"/>
              </a:rPr>
              <a:t>"{0} sayısı </a:t>
            </a:r>
            <a:r>
              <a:rPr lang="tr-TR" sz="1700" dirty="0" err="1">
                <a:solidFill>
                  <a:srgbClr val="A31515"/>
                </a:solidFill>
                <a:latin typeface="Consolas"/>
              </a:rPr>
              <a:t>asaldır!"</a:t>
            </a:r>
            <a:r>
              <a:rPr lang="tr-TR" sz="1700" dirty="0" err="1">
                <a:solidFill>
                  <a:prstClr val="black"/>
                </a:solidFill>
                <a:latin typeface="Consolas"/>
              </a:rPr>
              <a:t>,n</a:t>
            </a:r>
            <a:r>
              <a:rPr lang="tr-TR" sz="17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tr-TR" sz="17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704675" y="1652631"/>
            <a:ext cx="7452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latin typeface="+mj-lt"/>
              </a:rPr>
              <a:t>- Kendisi ve 1’den başka böleni olmayan sayılar asal sayılardır.</a:t>
            </a:r>
            <a:endParaRPr lang="tr-T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253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6C6A6C-1CA1-4E48-91E2-FBE52FB410B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193801"/>
            <a:ext cx="8393113" cy="1037672"/>
          </a:xfrm>
          <a:noFill/>
        </p:spPr>
        <p:txBody>
          <a:bodyPr/>
          <a:lstStyle/>
          <a:p>
            <a:pPr marL="533400" indent="-533400"/>
            <a:r>
              <a:rPr lang="tr-TR" dirty="0" smtClean="0"/>
              <a:t>Bazen döngüyü bitirme koşulu olarak ta kullanılır.</a:t>
            </a:r>
          </a:p>
          <a:p>
            <a:pPr marL="933450" lvl="1" indent="-533400"/>
            <a:r>
              <a:rPr lang="tr-TR" dirty="0" smtClean="0"/>
              <a:t>Girilen sayının küpünü hesaplama: </a:t>
            </a:r>
            <a:endParaRPr lang="en-US" dirty="0" smtClean="0"/>
          </a:p>
        </p:txBody>
      </p:sp>
      <p:sp>
        <p:nvSpPr>
          <p:cNvPr id="28677" name="Rectangle 4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483600" cy="744537"/>
          </a:xfrm>
          <a:noFill/>
        </p:spPr>
        <p:txBody>
          <a:bodyPr/>
          <a:lstStyle/>
          <a:p>
            <a:r>
              <a:rPr lang="en-US" smtClean="0"/>
              <a:t>break (</a:t>
            </a:r>
            <a:r>
              <a:rPr lang="tr-TR" smtClean="0"/>
              <a:t>devam</a:t>
            </a:r>
            <a:r>
              <a:rPr lang="en-US" smtClean="0"/>
              <a:t>)</a:t>
            </a:r>
          </a:p>
        </p:txBody>
      </p:sp>
      <p:sp>
        <p:nvSpPr>
          <p:cNvPr id="413701" name="Rectangle 5"/>
          <p:cNvSpPr>
            <a:spLocks noChangeArrowheads="1"/>
          </p:cNvSpPr>
          <p:nvPr/>
        </p:nvSpPr>
        <p:spPr bwMode="auto">
          <a:xfrm>
            <a:off x="618280" y="2641477"/>
            <a:ext cx="7742141" cy="332815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n;</a:t>
            </a:r>
          </a:p>
          <a:p>
            <a:endParaRPr lang="tr-TR" dirty="0">
              <a:solidFill>
                <a:prstClr val="black"/>
              </a:solidFill>
              <a:latin typeface="Consolas"/>
            </a:endParaRPr>
          </a:p>
          <a:p>
            <a:r>
              <a:rPr lang="tr-TR" dirty="0" err="1">
                <a:solidFill>
                  <a:srgbClr val="0000FF"/>
                </a:solidFill>
                <a:latin typeface="Consolas"/>
              </a:rPr>
              <a:t>while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(</a:t>
            </a:r>
            <a:r>
              <a:rPr lang="tr-TR" dirty="0" err="1">
                <a:solidFill>
                  <a:srgbClr val="0000FF"/>
                </a:solidFill>
                <a:latin typeface="Consolas"/>
              </a:rPr>
              <a:t>true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tr-TR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tr-TR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>
                <a:solidFill>
                  <a:prstClr val="black"/>
                </a:solidFill>
                <a:latin typeface="Consolas"/>
              </a:rPr>
              <a:t>Write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"bir sayı girin veya bitirmek için 0: "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int.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TryParse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ReadLine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(), </a:t>
            </a:r>
            <a:r>
              <a:rPr lang="tr-TR" dirty="0" err="1">
                <a:solidFill>
                  <a:srgbClr val="0000FF"/>
                </a:solidFill>
                <a:latin typeface="Consolas"/>
              </a:rPr>
              <a:t>out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n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tr-TR" dirty="0">
              <a:solidFill>
                <a:prstClr val="black"/>
              </a:solidFill>
              <a:latin typeface="Consolas"/>
            </a:endParaRPr>
          </a:p>
          <a:p>
            <a:r>
              <a:rPr lang="tr-TR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/>
              </a:rPr>
              <a:t>if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(n </a:t>
            </a:r>
            <a:r>
              <a:rPr lang="tr-TR" dirty="0">
                <a:solidFill>
                  <a:srgbClr val="0000FF"/>
                </a:solidFill>
                <a:latin typeface="Consolas"/>
              </a:rPr>
              <a:t>==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/>
              </a:rPr>
              <a:t>0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) </a:t>
            </a:r>
            <a:r>
              <a:rPr lang="tr-TR" b="1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tr-TR" dirty="0">
              <a:solidFill>
                <a:prstClr val="black"/>
              </a:solidFill>
              <a:latin typeface="Consolas"/>
            </a:endParaRPr>
          </a:p>
          <a:p>
            <a:r>
              <a:rPr lang="pt-BR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pt-BR" dirty="0">
                <a:solidFill>
                  <a:srgbClr val="2B91AF"/>
                </a:solidFill>
                <a:latin typeface="Consolas"/>
              </a:rPr>
              <a:t>Console</a:t>
            </a:r>
            <a:r>
              <a:rPr lang="pt-BR" dirty="0">
                <a:solidFill>
                  <a:srgbClr val="0000FF"/>
                </a:solidFill>
                <a:latin typeface="Consolas"/>
              </a:rPr>
              <a:t>.</a:t>
            </a:r>
            <a:r>
              <a:rPr lang="pt-BR" dirty="0">
                <a:solidFill>
                  <a:prstClr val="black"/>
                </a:solidFill>
                <a:latin typeface="Consolas"/>
              </a:rPr>
              <a:t>WriteLine(</a:t>
            </a:r>
            <a:r>
              <a:rPr lang="pt-BR" dirty="0">
                <a:solidFill>
                  <a:srgbClr val="A31515"/>
                </a:solidFill>
                <a:latin typeface="Consolas"/>
              </a:rPr>
              <a:t>"n="</a:t>
            </a:r>
            <a:r>
              <a:rPr lang="pt-BR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/>
              </a:rPr>
              <a:t>+</a:t>
            </a:r>
            <a:r>
              <a:rPr lang="pt-BR" dirty="0">
                <a:solidFill>
                  <a:prstClr val="black"/>
                </a:solidFill>
                <a:latin typeface="Consolas"/>
              </a:rPr>
              <a:t> n </a:t>
            </a:r>
            <a:r>
              <a:rPr lang="pt-BR" dirty="0">
                <a:solidFill>
                  <a:srgbClr val="0000FF"/>
                </a:solidFill>
                <a:latin typeface="Consolas"/>
              </a:rPr>
              <a:t>+</a:t>
            </a:r>
            <a:r>
              <a:rPr lang="pt-BR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dirty="0">
                <a:solidFill>
                  <a:srgbClr val="A31515"/>
                </a:solidFill>
                <a:latin typeface="Consolas"/>
              </a:rPr>
              <a:t>", n*n*n*="</a:t>
            </a:r>
            <a:r>
              <a:rPr lang="pt-BR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/>
              </a:rPr>
              <a:t>+</a:t>
            </a:r>
            <a:r>
              <a:rPr lang="pt-BR" dirty="0">
                <a:solidFill>
                  <a:prstClr val="black"/>
                </a:solidFill>
                <a:latin typeface="Consolas"/>
              </a:rPr>
              <a:t> n </a:t>
            </a:r>
            <a:r>
              <a:rPr lang="pt-BR" dirty="0">
                <a:solidFill>
                  <a:srgbClr val="0000FF"/>
                </a:solidFill>
                <a:latin typeface="Consolas"/>
              </a:rPr>
              <a:t>*</a:t>
            </a:r>
            <a:r>
              <a:rPr lang="pt-BR" dirty="0">
                <a:solidFill>
                  <a:prstClr val="black"/>
                </a:solidFill>
                <a:latin typeface="Consolas"/>
              </a:rPr>
              <a:t> n </a:t>
            </a:r>
            <a:r>
              <a:rPr lang="pt-BR" dirty="0">
                <a:solidFill>
                  <a:srgbClr val="0000FF"/>
                </a:solidFill>
                <a:latin typeface="Consolas"/>
              </a:rPr>
              <a:t>*</a:t>
            </a:r>
            <a:r>
              <a:rPr lang="pt-BR" dirty="0">
                <a:solidFill>
                  <a:prstClr val="black"/>
                </a:solidFill>
                <a:latin typeface="Consolas"/>
              </a:rPr>
              <a:t> n);</a:t>
            </a:r>
          </a:p>
          <a:p>
            <a:r>
              <a:rPr lang="tr-TR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tr-TR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48570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0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8A6783-2D99-4C28-982A-7FB0D5A264C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193800"/>
            <a:ext cx="8393113" cy="1457121"/>
          </a:xfrm>
          <a:noFill/>
        </p:spPr>
        <p:txBody>
          <a:bodyPr/>
          <a:lstStyle/>
          <a:p>
            <a:pPr marL="533400" indent="-533400"/>
            <a:r>
              <a:rPr lang="tr-TR" dirty="0" smtClean="0"/>
              <a:t>Döngüler iç-içe kullanılmış ise </a:t>
            </a:r>
            <a:r>
              <a:rPr lang="en-US" dirty="0" smtClean="0"/>
              <a:t>break </a:t>
            </a:r>
            <a:r>
              <a:rPr lang="tr-TR" dirty="0" smtClean="0"/>
              <a:t>sadece içinde kullanılan</a:t>
            </a:r>
            <a:r>
              <a:rPr lang="en-US" dirty="0" smtClean="0"/>
              <a:t> </a:t>
            </a:r>
            <a:r>
              <a:rPr lang="tr-TR" dirty="0" smtClean="0"/>
              <a:t>döngünün kod</a:t>
            </a:r>
            <a:r>
              <a:rPr lang="en-US" dirty="0" smtClean="0"/>
              <a:t> b</a:t>
            </a:r>
            <a:r>
              <a:rPr lang="tr-TR" dirty="0" smtClean="0"/>
              <a:t>loğunun dışına çıkarır</a:t>
            </a:r>
            <a:r>
              <a:rPr lang="en-US" dirty="0" smtClean="0"/>
              <a:t>.</a:t>
            </a:r>
          </a:p>
        </p:txBody>
      </p:sp>
      <p:sp>
        <p:nvSpPr>
          <p:cNvPr id="29701" name="Rectangle 4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483600" cy="744537"/>
          </a:xfrm>
          <a:noFill/>
        </p:spPr>
        <p:txBody>
          <a:bodyPr/>
          <a:lstStyle/>
          <a:p>
            <a:r>
              <a:rPr lang="en-US" smtClean="0"/>
              <a:t>break (</a:t>
            </a:r>
            <a:r>
              <a:rPr lang="tr-TR" smtClean="0"/>
              <a:t>devam</a:t>
            </a:r>
            <a:r>
              <a:rPr lang="en-US" smtClean="0"/>
              <a:t>)</a:t>
            </a:r>
          </a:p>
        </p:txBody>
      </p:sp>
      <p:sp>
        <p:nvSpPr>
          <p:cNvPr id="414725" name="Rectangle 5"/>
          <p:cNvSpPr>
            <a:spLocks noChangeArrowheads="1"/>
          </p:cNvSpPr>
          <p:nvPr/>
        </p:nvSpPr>
        <p:spPr bwMode="auto">
          <a:xfrm>
            <a:off x="1111251" y="2885948"/>
            <a:ext cx="6925402" cy="3498074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l" eaLnBrk="1" hangingPunct="1"/>
            <a:r>
              <a:rPr lang="tr-TR" sz="1600" b="1" dirty="0" err="1" smtClean="0">
                <a:solidFill>
                  <a:schemeClr val="accent6"/>
                </a:solidFill>
                <a:latin typeface="Courier New" pitchFamily="49" charset="0"/>
              </a:rPr>
              <a:t>for</a:t>
            </a:r>
            <a:r>
              <a:rPr lang="en-US" sz="1600" b="1" dirty="0" smtClean="0">
                <a:latin typeface="Courier New" pitchFamily="49" charset="0"/>
              </a:rPr>
              <a:t> (…)</a:t>
            </a:r>
            <a:endParaRPr lang="tr-TR" sz="1600" b="1" dirty="0" smtClean="0">
              <a:latin typeface="Courier New" pitchFamily="49" charset="0"/>
            </a:endParaRPr>
          </a:p>
          <a:p>
            <a:pPr marL="342900" indent="-342900" algn="l" eaLnBrk="1" hangingPunct="1"/>
            <a:r>
              <a:rPr lang="en-US" sz="1600" b="1" dirty="0" smtClean="0">
                <a:latin typeface="Courier New" pitchFamily="49" charset="0"/>
              </a:rPr>
              <a:t>{</a:t>
            </a:r>
            <a:endParaRPr lang="en-US" sz="1600" b="1" dirty="0">
              <a:latin typeface="Courier New" pitchFamily="49" charset="0"/>
            </a:endParaRPr>
          </a:p>
          <a:p>
            <a:pPr marL="342900" indent="-342900" algn="l" eaLnBrk="1" hangingPunct="1"/>
            <a:r>
              <a:rPr lang="en-US" sz="1600" b="1" dirty="0">
                <a:latin typeface="Courier New" pitchFamily="49" charset="0"/>
              </a:rPr>
              <a:t>   …</a:t>
            </a:r>
          </a:p>
          <a:p>
            <a:pPr marL="342900" indent="-342900" algn="l" eaLnBrk="1" hangingPunct="1"/>
            <a:r>
              <a:rPr lang="en-US" sz="1600" b="1" dirty="0">
                <a:latin typeface="Courier New" pitchFamily="49" charset="0"/>
              </a:rPr>
              <a:t>   </a:t>
            </a:r>
            <a:r>
              <a:rPr lang="tr-TR" sz="1600" b="1" dirty="0" err="1" smtClean="0">
                <a:solidFill>
                  <a:schemeClr val="accent6"/>
                </a:solidFill>
                <a:latin typeface="Courier New" pitchFamily="49" charset="0"/>
              </a:rPr>
              <a:t>while</a:t>
            </a:r>
            <a:r>
              <a:rPr lang="en-US" sz="1600" b="1" dirty="0" smtClean="0">
                <a:latin typeface="Courier New" pitchFamily="49" charset="0"/>
              </a:rPr>
              <a:t>(…)</a:t>
            </a:r>
            <a:endParaRPr lang="tr-TR" sz="1600" b="1" dirty="0" smtClean="0">
              <a:latin typeface="Courier New" pitchFamily="49" charset="0"/>
            </a:endParaRPr>
          </a:p>
          <a:p>
            <a:pPr marL="342900" indent="-342900" algn="l" eaLnBrk="1" hangingPunct="1"/>
            <a:r>
              <a:rPr lang="tr-TR" sz="1600" b="1" dirty="0" smtClean="0">
                <a:latin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</a:rPr>
              <a:t>{</a:t>
            </a:r>
            <a:endParaRPr lang="en-US" sz="1600" b="1" dirty="0">
              <a:latin typeface="Courier New" pitchFamily="49" charset="0"/>
            </a:endParaRPr>
          </a:p>
          <a:p>
            <a:pPr marL="342900" indent="-342900" algn="l" eaLnBrk="1" hangingPunct="1"/>
            <a:r>
              <a:rPr lang="en-US" sz="1600" b="1" dirty="0">
                <a:latin typeface="Courier New" pitchFamily="49" charset="0"/>
              </a:rPr>
              <a:t>      …</a:t>
            </a:r>
          </a:p>
          <a:p>
            <a:pPr marL="342900" indent="-342900" algn="l" eaLnBrk="1" hangingPunct="1"/>
            <a:r>
              <a:rPr lang="en-US" sz="1600" b="1" dirty="0">
                <a:latin typeface="Courier New" pitchFamily="49" charset="0"/>
              </a:rPr>
              <a:t>      …</a:t>
            </a:r>
          </a:p>
          <a:p>
            <a:pPr marL="342900" indent="-342900" algn="l" eaLnBrk="1" hangingPunct="1"/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break</a:t>
            </a:r>
            <a:r>
              <a:rPr lang="en-US" sz="1600" b="1" dirty="0">
                <a:latin typeface="Courier New" pitchFamily="49" charset="0"/>
              </a:rPr>
              <a:t>; 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</a:rPr>
              <a:t>/</a:t>
            </a:r>
            <a:r>
              <a:rPr lang="tr-TR" sz="1600" b="1" dirty="0" smtClean="0">
                <a:solidFill>
                  <a:srgbClr val="008000"/>
                </a:solidFill>
                <a:latin typeface="Courier New" pitchFamily="49" charset="0"/>
              </a:rPr>
              <a:t>/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tr-TR" sz="1600" b="1" dirty="0" err="1" smtClean="0">
                <a:solidFill>
                  <a:srgbClr val="008000"/>
                </a:solidFill>
                <a:latin typeface="Courier New" pitchFamily="49" charset="0"/>
              </a:rPr>
              <a:t>while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tr-TR" sz="1600" b="1" dirty="0" smtClean="0">
                <a:solidFill>
                  <a:srgbClr val="008000"/>
                </a:solidFill>
                <a:latin typeface="Courier New" pitchFamily="49" charset="0"/>
              </a:rPr>
              <a:t>den </a:t>
            </a:r>
            <a:r>
              <a:rPr lang="tr-TR" sz="1600" b="1" dirty="0">
                <a:solidFill>
                  <a:srgbClr val="008000"/>
                </a:solidFill>
                <a:latin typeface="Courier New" pitchFamily="49" charset="0"/>
              </a:rPr>
              <a:t>çıkar </a:t>
            </a:r>
            <a:r>
              <a:rPr lang="tr-TR" sz="1600" b="1" dirty="0" smtClean="0">
                <a:solidFill>
                  <a:srgbClr val="008000"/>
                </a:solidFill>
                <a:latin typeface="Courier New" pitchFamily="49" charset="0"/>
              </a:rPr>
              <a:t>ama hala </a:t>
            </a:r>
            <a:r>
              <a:rPr lang="tr-TR" sz="1600" b="1" dirty="0" err="1" smtClean="0">
                <a:solidFill>
                  <a:srgbClr val="008000"/>
                </a:solidFill>
                <a:latin typeface="Courier New" pitchFamily="49" charset="0"/>
              </a:rPr>
              <a:t>for</a:t>
            </a:r>
            <a:r>
              <a:rPr lang="tr-TR" sz="1600" b="1" dirty="0" smtClean="0">
                <a:solidFill>
                  <a:srgbClr val="008000"/>
                </a:solidFill>
                <a:latin typeface="Courier New" pitchFamily="49" charset="0"/>
              </a:rPr>
              <a:t> döngüsünde</a:t>
            </a:r>
            <a:endParaRPr lang="en-US" sz="1600" b="1" dirty="0" smtClean="0">
              <a:solidFill>
                <a:srgbClr val="008000"/>
              </a:solidFill>
              <a:latin typeface="Courier New" pitchFamily="49" charset="0"/>
            </a:endParaRPr>
          </a:p>
          <a:p>
            <a:pPr marL="342900" indent="-342900" algn="l" eaLnBrk="1" hangingPunct="1"/>
            <a:r>
              <a:rPr lang="en-US" sz="1600" b="1" dirty="0" smtClean="0">
                <a:latin typeface="Courier New" pitchFamily="49" charset="0"/>
              </a:rPr>
              <a:t>      …</a:t>
            </a:r>
          </a:p>
          <a:p>
            <a:pPr marL="342900" indent="-342900" algn="l" eaLnBrk="1" hangingPunct="1"/>
            <a:r>
              <a:rPr lang="en-US" sz="1600" b="1" dirty="0" smtClean="0">
                <a:latin typeface="Courier New" pitchFamily="49" charset="0"/>
              </a:rPr>
              <a:t>   }</a:t>
            </a:r>
            <a:endParaRPr lang="tr-TR" sz="1600" b="1" dirty="0" smtClean="0">
              <a:latin typeface="Courier New" pitchFamily="49" charset="0"/>
            </a:endParaRPr>
          </a:p>
          <a:p>
            <a:pPr marL="342900" indent="-342900" eaLnBrk="1" hangingPunct="1"/>
            <a:r>
              <a:rPr lang="tr-TR" sz="1600" b="1" dirty="0">
                <a:latin typeface="Courier New" pitchFamily="49" charset="0"/>
              </a:rPr>
              <a:t> </a:t>
            </a:r>
            <a:r>
              <a:rPr lang="tr-TR" sz="1600" b="1" dirty="0" smtClean="0">
                <a:latin typeface="Courier New" pitchFamily="49" charset="0"/>
              </a:rPr>
              <a:t>  …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endParaRPr lang="tr-TR" sz="1600" b="1" dirty="0" smtClean="0">
              <a:latin typeface="Courier New" pitchFamily="49" charset="0"/>
            </a:endParaRPr>
          </a:p>
          <a:p>
            <a:pPr marL="342900" indent="-342900" eaLnBrk="1" hangingPunct="1"/>
            <a:r>
              <a:rPr lang="tr-TR" sz="1600" b="1" dirty="0">
                <a:latin typeface="Courier New" pitchFamily="49" charset="0"/>
              </a:rPr>
              <a:t> </a:t>
            </a:r>
            <a:r>
              <a:rPr lang="tr-TR" sz="1600" b="1" dirty="0" smtClean="0">
                <a:latin typeface="Courier New" pitchFamily="49" charset="0"/>
              </a:rPr>
              <a:t>  …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endParaRPr lang="en-US" sz="1600" b="1" dirty="0">
              <a:latin typeface="Courier New" pitchFamily="49" charset="0"/>
            </a:endParaRPr>
          </a:p>
          <a:p>
            <a:pPr marL="342900" indent="-342900" algn="l" eaLnBrk="1" hangingPunct="1"/>
            <a:r>
              <a:rPr lang="en-US" sz="1600" b="1" dirty="0" smtClean="0">
                <a:latin typeface="Courier New" pitchFamily="49" charset="0"/>
              </a:rPr>
              <a:t>}</a:t>
            </a:r>
            <a:endParaRPr lang="en-US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780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7424F3-46E8-4266-86CA-578CF1B0749D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281" y="988953"/>
            <a:ext cx="8607103" cy="1485799"/>
          </a:xfrm>
          <a:noFill/>
        </p:spPr>
        <p:txBody>
          <a:bodyPr/>
          <a:lstStyle/>
          <a:p>
            <a:pPr marL="533400" indent="-533400"/>
            <a:r>
              <a:rPr lang="en-US" b="1" dirty="0" smtClean="0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 smtClean="0"/>
              <a:t> </a:t>
            </a:r>
            <a:r>
              <a:rPr lang="tr-TR" dirty="0" smtClean="0"/>
              <a:t>döngünün gövdesinde kullanılan yerden sonraki kısmı atlar ve kontrolü döngünün koşul kısmına alır.</a:t>
            </a:r>
            <a:endParaRPr lang="en-US" dirty="0" smtClean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483600" cy="744537"/>
          </a:xfrm>
          <a:noFill/>
        </p:spPr>
        <p:txBody>
          <a:bodyPr/>
          <a:lstStyle/>
          <a:p>
            <a:r>
              <a:rPr lang="en-US" smtClean="0"/>
              <a:t>continue</a:t>
            </a:r>
          </a:p>
        </p:txBody>
      </p:sp>
      <p:sp>
        <p:nvSpPr>
          <p:cNvPr id="416773" name="Rectangle 5"/>
          <p:cNvSpPr>
            <a:spLocks noChangeArrowheads="1"/>
          </p:cNvSpPr>
          <p:nvPr/>
        </p:nvSpPr>
        <p:spPr bwMode="auto">
          <a:xfrm>
            <a:off x="3151210" y="2687009"/>
            <a:ext cx="5573339" cy="3407434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v-SE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sv-SE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dirty="0" smtClean="0">
                <a:solidFill>
                  <a:prstClr val="black"/>
                </a:solidFill>
                <a:latin typeface="Consolas"/>
              </a:rPr>
              <a:t>sayı</a:t>
            </a:r>
            <a:r>
              <a:rPr lang="sv-SE" sz="16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tr-TR" sz="1600" dirty="0" smtClean="0">
                <a:solidFill>
                  <a:prstClr val="black"/>
                </a:solidFill>
                <a:latin typeface="Consolas"/>
              </a:rPr>
              <a:t>adet</a:t>
            </a:r>
            <a:r>
              <a:rPr lang="sv-SE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v-SE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sv-SE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sz="1600" dirty="0">
                <a:solidFill>
                  <a:srgbClr val="0000FF"/>
                </a:solidFill>
                <a:latin typeface="Consolas"/>
              </a:rPr>
              <a:t>0</a:t>
            </a:r>
            <a:r>
              <a:rPr lang="sv-SE" sz="1600" dirty="0">
                <a:solidFill>
                  <a:prstClr val="black"/>
                </a:solidFill>
                <a:latin typeface="Consolas"/>
              </a:rPr>
              <a:t>, toplam </a:t>
            </a:r>
            <a:r>
              <a:rPr lang="sv-SE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sv-SE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sz="1600" dirty="0">
                <a:solidFill>
                  <a:srgbClr val="0000FF"/>
                </a:solidFill>
                <a:latin typeface="Consolas"/>
              </a:rPr>
              <a:t>0</a:t>
            </a:r>
            <a:r>
              <a:rPr lang="sv-SE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600" dirty="0" err="1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tr-TR" sz="1600" dirty="0" smtClean="0">
                <a:solidFill>
                  <a:prstClr val="black"/>
                </a:solidFill>
                <a:latin typeface="Consolas"/>
              </a:rPr>
              <a:t> (adet </a:t>
            </a:r>
            <a:r>
              <a:rPr lang="tr-TR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dirty="0">
                <a:solidFill>
                  <a:srgbClr val="0000FF"/>
                </a:solidFill>
                <a:latin typeface="Consolas"/>
              </a:rPr>
              <a:t>10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Write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Consolas"/>
              </a:rPr>
              <a:t>"Sayı Gir:"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6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tr-TR" sz="1600" dirty="0" err="1" smtClean="0">
                <a:solidFill>
                  <a:srgbClr val="0000FF"/>
                </a:solidFill>
                <a:latin typeface="Consolas"/>
              </a:rPr>
              <a:t>int.</a:t>
            </a:r>
            <a:r>
              <a:rPr lang="tr-TR" sz="1600" dirty="0" err="1" smtClean="0">
                <a:solidFill>
                  <a:prstClr val="black"/>
                </a:solidFill>
                <a:latin typeface="Consolas"/>
              </a:rPr>
              <a:t>TryParse</a:t>
            </a:r>
            <a:r>
              <a:rPr lang="tr-TR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 smtClean="0">
                <a:solidFill>
                  <a:prstClr val="black"/>
                </a:solidFill>
                <a:latin typeface="Consolas"/>
              </a:rPr>
              <a:t>ReadLine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(), 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out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dirty="0" smtClean="0">
                <a:solidFill>
                  <a:prstClr val="black"/>
                </a:solidFill>
                <a:latin typeface="Consolas"/>
              </a:rPr>
              <a:t>sayı);</a:t>
            </a:r>
            <a:endParaRPr lang="tr-TR" sz="1600" dirty="0">
              <a:solidFill>
                <a:prstClr val="black"/>
              </a:solidFill>
              <a:latin typeface="Consolas"/>
            </a:endParaRPr>
          </a:p>
          <a:p>
            <a:endParaRPr lang="tr-TR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600" dirty="0" smtClean="0">
                <a:solidFill>
                  <a:prstClr val="black"/>
                </a:solidFill>
                <a:latin typeface="Consolas"/>
              </a:rPr>
              <a:t>sayı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0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continue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</a:t>
            </a:r>
            <a:r>
              <a:rPr lang="tr-TR" sz="1600" dirty="0" smtClean="0">
                <a:solidFill>
                  <a:srgbClr val="008000"/>
                </a:solidFill>
                <a:latin typeface="Consolas"/>
              </a:rPr>
              <a:t>/ kalan kısmı atlar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sz="1600" dirty="0" smtClean="0">
                <a:solidFill>
                  <a:prstClr val="black"/>
                </a:solidFill>
                <a:latin typeface="Consolas"/>
              </a:rPr>
              <a:t>adet</a:t>
            </a:r>
            <a:r>
              <a:rPr lang="tr-TR" sz="1600" dirty="0" smtClean="0">
                <a:solidFill>
                  <a:srgbClr val="0000FF"/>
                </a:solidFill>
                <a:latin typeface="Consolas"/>
              </a:rPr>
              <a:t>++</a:t>
            </a:r>
            <a:r>
              <a:rPr lang="tr-TR" sz="1600" dirty="0" smtClean="0">
                <a:solidFill>
                  <a:prstClr val="black"/>
                </a:solidFill>
                <a:latin typeface="Consolas"/>
              </a:rPr>
              <a:t>; 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dirty="0" smtClean="0">
                <a:solidFill>
                  <a:prstClr val="black"/>
                </a:solidFill>
                <a:latin typeface="Consolas"/>
              </a:rPr>
              <a:t>  toplam </a:t>
            </a:r>
            <a:r>
              <a:rPr lang="tr-TR" sz="1600" dirty="0">
                <a:solidFill>
                  <a:srgbClr val="0000FF"/>
                </a:solidFill>
                <a:latin typeface="Consolas"/>
              </a:rPr>
              <a:t>+=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dirty="0" smtClean="0">
                <a:solidFill>
                  <a:prstClr val="black"/>
                </a:solidFill>
                <a:latin typeface="Consolas"/>
              </a:rPr>
              <a:t>sayı;</a:t>
            </a:r>
            <a:endParaRPr lang="tr-TR" sz="1600" dirty="0">
              <a:solidFill>
                <a:prstClr val="black"/>
              </a:solidFill>
              <a:latin typeface="Consolas"/>
            </a:endParaRPr>
          </a:p>
          <a:p>
            <a:r>
              <a:rPr lang="tr-TR" sz="16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tr-TR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 smtClean="0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Consolas"/>
              </a:rPr>
              <a:t>"Toplam = "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dirty="0">
                <a:solidFill>
                  <a:srgbClr val="0000FF"/>
                </a:solidFill>
                <a:latin typeface="Consolas"/>
              </a:rPr>
              <a:t>+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toplam);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12749" y="2827089"/>
            <a:ext cx="2565343" cy="3267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tr-TR" sz="2400" kern="0" dirty="0" smtClean="0"/>
              <a:t>Klavyeden girilen 10 tane pozitif tam sayının toplamını ekrana yazma:</a:t>
            </a:r>
            <a:endParaRPr lang="en-US" sz="2400" kern="0" dirty="0" smtClean="0"/>
          </a:p>
        </p:txBody>
      </p:sp>
      <p:sp>
        <p:nvSpPr>
          <p:cNvPr id="2" name="Satır Belirtme Çizgisi 1 1"/>
          <p:cNvSpPr/>
          <p:nvPr/>
        </p:nvSpPr>
        <p:spPr bwMode="auto">
          <a:xfrm>
            <a:off x="412748" y="4907560"/>
            <a:ext cx="2489843" cy="1090568"/>
          </a:xfrm>
          <a:prstGeom prst="borderCallout1">
            <a:avLst>
              <a:gd name="adj1" fmla="val 11854"/>
              <a:gd name="adj2" fmla="val 104813"/>
              <a:gd name="adj3" fmla="val -34067"/>
              <a:gd name="adj4" fmla="val 12658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Girilen sayı sıfırdan küçük</a:t>
            </a:r>
            <a:r>
              <a:rPr kumimoji="0" lang="tr-T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veya eşit ise adet bir arttırılmayacak ve sayı toplama eklenmeyecektir.</a:t>
            </a:r>
            <a:endParaRPr kumimoji="0" 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Düz Bağlayıcı 3"/>
          <p:cNvCxnSpPr/>
          <p:nvPr/>
        </p:nvCxnSpPr>
        <p:spPr bwMode="auto">
          <a:xfrm>
            <a:off x="3565321" y="4536266"/>
            <a:ext cx="255864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375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3" grpId="0" animBg="1"/>
      <p:bldP spid="6" grpId="0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continue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78840" y="949325"/>
            <a:ext cx="7491369" cy="1433147"/>
          </a:xfrm>
        </p:spPr>
        <p:txBody>
          <a:bodyPr/>
          <a:lstStyle/>
          <a:p>
            <a:r>
              <a:rPr lang="tr-TR" dirty="0"/>
              <a:t> </a:t>
            </a:r>
            <a:r>
              <a:rPr lang="tr-TR" dirty="0" smtClean="0"/>
              <a:t>x ve y bir birinden farklı </a:t>
            </a:r>
            <a:r>
              <a:rPr lang="tr-TR" dirty="0"/>
              <a:t>olmak </a:t>
            </a:r>
            <a:r>
              <a:rPr lang="tr-TR" dirty="0" smtClean="0"/>
              <a:t>şartıyla |x</a:t>
            </a:r>
            <a:r>
              <a:rPr lang="tr-TR" dirty="0"/>
              <a:t>|+|y</a:t>
            </a:r>
            <a:r>
              <a:rPr lang="tr-TR" dirty="0" smtClean="0"/>
              <a:t>|=4 eşitliğini </a:t>
            </a:r>
            <a:r>
              <a:rPr lang="tr-TR" dirty="0"/>
              <a:t>sağlayan tamsayı çiftlerini </a:t>
            </a:r>
            <a:r>
              <a:rPr lang="tr-TR" dirty="0" smtClean="0"/>
              <a:t>ekrana yazdıran program: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729F2-945E-4AC7-8B0C-FB77A66E8DB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Dikdörtgen 7"/>
          <p:cNvSpPr/>
          <p:nvPr/>
        </p:nvSpPr>
        <p:spPr>
          <a:xfrm>
            <a:off x="671120" y="2501622"/>
            <a:ext cx="6266576" cy="3139321"/>
          </a:xfrm>
          <a:prstGeom prst="rect">
            <a:avLst/>
          </a:prstGeom>
          <a:solidFill>
            <a:srgbClr val="DDDDDD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tr-TR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x, y;</a:t>
            </a:r>
            <a:endParaRPr lang="tr-TR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for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(x </a:t>
            </a:r>
            <a:r>
              <a:rPr lang="tr-TR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-4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 x </a:t>
            </a:r>
            <a:r>
              <a:rPr lang="tr-TR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&lt;=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4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 x</a:t>
            </a:r>
            <a:r>
              <a:rPr lang="tr-TR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++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tr-TR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tr-TR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for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(y </a:t>
            </a:r>
            <a:r>
              <a:rPr lang="tr-TR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-4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 y </a:t>
            </a:r>
            <a:r>
              <a:rPr lang="tr-TR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&lt;=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4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 y</a:t>
            </a:r>
            <a:r>
              <a:rPr lang="tr-TR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++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tr-TR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{</a:t>
            </a:r>
            <a:endParaRPr lang="tr-TR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(x </a:t>
            </a:r>
            <a:r>
              <a:rPr lang="tr-TR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y) </a:t>
            </a:r>
            <a:r>
              <a:rPr lang="tr-TR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continue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 </a:t>
            </a:r>
            <a:r>
              <a:rPr lang="tr-TR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//x=y ise </a:t>
            </a:r>
            <a:r>
              <a:rPr lang="tr-TR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atla</a:t>
            </a:r>
            <a:endParaRPr lang="tr-TR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tr-TR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Math</a:t>
            </a:r>
            <a:r>
              <a:rPr lang="tr-TR" b="1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Abs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(x) </a:t>
            </a:r>
            <a:r>
              <a:rPr lang="tr-TR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+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Math</a:t>
            </a:r>
            <a:r>
              <a:rPr lang="tr-TR" b="1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Abs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(y) </a:t>
            </a:r>
            <a:r>
              <a:rPr lang="tr-TR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4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tr-TR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    </a:t>
            </a:r>
            <a:r>
              <a:rPr lang="tr-TR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b="1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WriteLine</a:t>
            </a:r>
            <a:r>
              <a:rPr lang="tr-TR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(x </a:t>
            </a:r>
            <a:r>
              <a:rPr lang="tr-TR" b="1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+ </a:t>
            </a:r>
            <a:r>
              <a:rPr lang="tr-TR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","</a:t>
            </a:r>
            <a:r>
              <a:rPr lang="tr-TR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b="1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+ </a:t>
            </a:r>
            <a:r>
              <a:rPr lang="tr-TR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y);</a:t>
            </a:r>
            <a:endParaRPr lang="tr-TR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}</a:t>
            </a:r>
            <a:endParaRPr lang="tr-TR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tr-TR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7462007" y="1913906"/>
            <a:ext cx="843094" cy="39703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dirty="0">
                <a:latin typeface="Consolas" pitchFamily="49" charset="0"/>
                <a:cs typeface="Consolas" pitchFamily="49" charset="0"/>
              </a:rPr>
              <a:t>-4,0</a:t>
            </a:r>
          </a:p>
          <a:p>
            <a:r>
              <a:rPr lang="tr-TR" dirty="0">
                <a:latin typeface="Consolas" pitchFamily="49" charset="0"/>
                <a:cs typeface="Consolas" pitchFamily="49" charset="0"/>
              </a:rPr>
              <a:t>-3,-1</a:t>
            </a:r>
          </a:p>
          <a:p>
            <a:r>
              <a:rPr lang="tr-TR" dirty="0">
                <a:latin typeface="Consolas" pitchFamily="49" charset="0"/>
                <a:cs typeface="Consolas" pitchFamily="49" charset="0"/>
              </a:rPr>
              <a:t>-3,1</a:t>
            </a:r>
          </a:p>
          <a:p>
            <a:r>
              <a:rPr lang="tr-TR" dirty="0">
                <a:latin typeface="Consolas" pitchFamily="49" charset="0"/>
                <a:cs typeface="Consolas" pitchFamily="49" charset="0"/>
              </a:rPr>
              <a:t>-2,2</a:t>
            </a:r>
          </a:p>
          <a:p>
            <a:r>
              <a:rPr lang="tr-TR" dirty="0">
                <a:latin typeface="Consolas" pitchFamily="49" charset="0"/>
                <a:cs typeface="Consolas" pitchFamily="49" charset="0"/>
              </a:rPr>
              <a:t>-1,-3</a:t>
            </a:r>
          </a:p>
          <a:p>
            <a:r>
              <a:rPr lang="tr-TR" dirty="0">
                <a:latin typeface="Consolas" pitchFamily="49" charset="0"/>
                <a:cs typeface="Consolas" pitchFamily="49" charset="0"/>
              </a:rPr>
              <a:t>-1,3</a:t>
            </a:r>
          </a:p>
          <a:p>
            <a:r>
              <a:rPr lang="tr-TR" dirty="0">
                <a:latin typeface="Consolas" pitchFamily="49" charset="0"/>
                <a:cs typeface="Consolas" pitchFamily="49" charset="0"/>
              </a:rPr>
              <a:t>0,-4</a:t>
            </a:r>
          </a:p>
          <a:p>
            <a:r>
              <a:rPr lang="tr-TR" dirty="0">
                <a:latin typeface="Consolas" pitchFamily="49" charset="0"/>
                <a:cs typeface="Consolas" pitchFamily="49" charset="0"/>
              </a:rPr>
              <a:t>0,4</a:t>
            </a:r>
          </a:p>
          <a:p>
            <a:r>
              <a:rPr lang="tr-TR" dirty="0">
                <a:latin typeface="Consolas" pitchFamily="49" charset="0"/>
                <a:cs typeface="Consolas" pitchFamily="49" charset="0"/>
              </a:rPr>
              <a:t>1,-3</a:t>
            </a:r>
          </a:p>
          <a:p>
            <a:r>
              <a:rPr lang="tr-TR" dirty="0">
                <a:latin typeface="Consolas" pitchFamily="49" charset="0"/>
                <a:cs typeface="Consolas" pitchFamily="49" charset="0"/>
              </a:rPr>
              <a:t>1,3</a:t>
            </a:r>
          </a:p>
          <a:p>
            <a:r>
              <a:rPr lang="tr-TR" dirty="0">
                <a:latin typeface="Consolas" pitchFamily="49" charset="0"/>
                <a:cs typeface="Consolas" pitchFamily="49" charset="0"/>
              </a:rPr>
              <a:t>2,-2</a:t>
            </a:r>
          </a:p>
          <a:p>
            <a:r>
              <a:rPr lang="tr-TR" dirty="0">
                <a:latin typeface="Consolas" pitchFamily="49" charset="0"/>
                <a:cs typeface="Consolas" pitchFamily="49" charset="0"/>
              </a:rPr>
              <a:t>3,-1</a:t>
            </a:r>
          </a:p>
          <a:p>
            <a:r>
              <a:rPr lang="tr-TR" dirty="0">
                <a:latin typeface="Consolas" pitchFamily="49" charset="0"/>
                <a:cs typeface="Consolas" pitchFamily="49" charset="0"/>
              </a:rPr>
              <a:t>3,1</a:t>
            </a:r>
          </a:p>
          <a:p>
            <a:r>
              <a:rPr lang="tr-TR" dirty="0">
                <a:latin typeface="Consolas" pitchFamily="49" charset="0"/>
                <a:cs typeface="Consolas" pitchFamily="49" charset="0"/>
              </a:rPr>
              <a:t>4,0</a:t>
            </a:r>
          </a:p>
        </p:txBody>
      </p:sp>
    </p:spTree>
    <p:extLst>
      <p:ext uri="{BB962C8B-B14F-4D97-AF65-F5344CB8AC3E}">
        <p14:creationId xmlns:p14="http://schemas.microsoft.com/office/powerpoint/2010/main" val="65143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5A8848-9D83-49E8-AC17-D8713A548EFC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1069976"/>
            <a:ext cx="8615362" cy="1866172"/>
          </a:xfrm>
          <a:noFill/>
        </p:spPr>
        <p:txBody>
          <a:bodyPr/>
          <a:lstStyle/>
          <a:p>
            <a:pPr marL="533400" indent="-533400"/>
            <a:r>
              <a:rPr lang="tr-TR" dirty="0" smtClean="0"/>
              <a:t>Kontrolü keyfi olarak kodun içinde işaretlenmiş (etiketlenmiş) bir yere aktarmak için kullanılır.</a:t>
            </a:r>
            <a:endParaRPr lang="en-US" dirty="0" smtClean="0"/>
          </a:p>
          <a:p>
            <a:pPr marL="914400" lvl="1" indent="-457200"/>
            <a:r>
              <a:rPr lang="en-US" sz="2000" dirty="0" err="1" smtClean="0"/>
              <a:t>goto</a:t>
            </a:r>
            <a:r>
              <a:rPr lang="en-US" sz="2000" dirty="0" smtClean="0"/>
              <a:t> </a:t>
            </a:r>
            <a:r>
              <a:rPr lang="tr-TR" sz="2000" dirty="0" smtClean="0"/>
              <a:t>ifadesinin kullanımı katı bir şekilde istenmez. </a:t>
            </a:r>
          </a:p>
          <a:p>
            <a:pPr marL="914400" lvl="1" indent="-457200"/>
            <a:r>
              <a:rPr lang="tr-TR" sz="2000" dirty="0" smtClean="0"/>
              <a:t>Kodu anlaşılmaz ve bakımı zor hale getirir. </a:t>
            </a:r>
            <a:endParaRPr lang="en-US" sz="2000" dirty="0" smtClean="0"/>
          </a:p>
        </p:txBody>
      </p:sp>
      <p:sp>
        <p:nvSpPr>
          <p:cNvPr id="31749" name="Rectangle 4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483600" cy="744537"/>
          </a:xfrm>
          <a:noFill/>
        </p:spPr>
        <p:txBody>
          <a:bodyPr/>
          <a:lstStyle/>
          <a:p>
            <a:r>
              <a:rPr lang="en-US" smtClean="0"/>
              <a:t>goto</a:t>
            </a:r>
          </a:p>
        </p:txBody>
      </p:sp>
      <p:sp>
        <p:nvSpPr>
          <p:cNvPr id="417797" name="Rectangle 5"/>
          <p:cNvSpPr>
            <a:spLocks noChangeArrowheads="1"/>
          </p:cNvSpPr>
          <p:nvPr/>
        </p:nvSpPr>
        <p:spPr bwMode="auto">
          <a:xfrm>
            <a:off x="776318" y="3111665"/>
            <a:ext cx="7116852" cy="3299814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1600" b="1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while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 (…){</a:t>
            </a:r>
            <a:endParaRPr lang="tr-TR" sz="105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1600" dirty="0" smtClean="0">
                <a:latin typeface="Consolas"/>
                <a:ea typeface="Calibri"/>
                <a:cs typeface="Times New Roman"/>
              </a:rPr>
              <a:t>   …</a:t>
            </a:r>
            <a:endParaRPr lang="tr-TR" sz="105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1600" dirty="0" smtClean="0">
                <a:latin typeface="Consolas"/>
                <a:ea typeface="Calibri"/>
                <a:cs typeface="Times New Roman"/>
              </a:rPr>
              <a:t>   </a:t>
            </a:r>
            <a:r>
              <a:rPr lang="tr-TR" sz="1600" b="1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switch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(…){</a:t>
            </a:r>
            <a:endParaRPr lang="tr-TR" sz="105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1600" dirty="0" smtClean="0">
                <a:latin typeface="Consolas"/>
                <a:ea typeface="Calibri"/>
                <a:cs typeface="Times New Roman"/>
              </a:rPr>
              <a:t>      …</a:t>
            </a:r>
            <a:endParaRPr lang="tr-TR" sz="105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1600" dirty="0" smtClean="0">
                <a:latin typeface="Consolas"/>
                <a:ea typeface="Calibri"/>
                <a:cs typeface="Times New Roman"/>
              </a:rPr>
              <a:t>      …</a:t>
            </a:r>
            <a:endParaRPr lang="tr-TR" sz="105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1600" dirty="0" smtClean="0">
                <a:latin typeface="Consolas"/>
                <a:ea typeface="Calibri"/>
                <a:cs typeface="Times New Roman"/>
              </a:rPr>
              <a:t>      </a:t>
            </a:r>
            <a:r>
              <a:rPr lang="tr-TR" sz="1600" b="1" dirty="0" err="1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goto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600" dirty="0" err="1" smtClean="0">
                <a:latin typeface="Consolas"/>
                <a:ea typeface="Calibri"/>
                <a:cs typeface="Times New Roman"/>
              </a:rPr>
              <a:t>dongu_tamam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; </a:t>
            </a:r>
            <a:r>
              <a:rPr lang="tr-TR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 break burada bizi sadece*/</a:t>
            </a:r>
            <a:endParaRPr lang="tr-TR" sz="105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1600" dirty="0" smtClean="0">
                <a:latin typeface="Consolas"/>
                <a:ea typeface="Calibri"/>
                <a:cs typeface="Times New Roman"/>
              </a:rPr>
              <a:t>      …                 </a:t>
            </a:r>
            <a:r>
              <a:rPr lang="tr-TR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 </a:t>
            </a:r>
            <a:r>
              <a:rPr lang="tr-TR" sz="16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switch</a:t>
            </a:r>
            <a:r>
              <a:rPr lang="tr-TR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ten çıkarabilir */</a:t>
            </a:r>
            <a:endParaRPr lang="tr-TR" sz="105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1600" dirty="0" smtClean="0">
                <a:latin typeface="Consolas"/>
                <a:ea typeface="Calibri"/>
                <a:cs typeface="Times New Roman"/>
              </a:rPr>
              <a:t>   } </a:t>
            </a:r>
            <a:r>
              <a:rPr lang="tr-TR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 </a:t>
            </a:r>
            <a:r>
              <a:rPr lang="tr-TR" sz="16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switch</a:t>
            </a: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-</a:t>
            </a:r>
            <a:r>
              <a:rPr lang="tr-TR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sonu */</a:t>
            </a:r>
            <a:endParaRPr lang="tr-TR" sz="105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1600" dirty="0" smtClean="0">
                <a:latin typeface="Consolas"/>
                <a:ea typeface="Calibri"/>
                <a:cs typeface="Times New Roman"/>
              </a:rPr>
              <a:t>} </a:t>
            </a:r>
            <a:r>
              <a:rPr lang="tr-TR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</a:t>
            </a:r>
            <a:r>
              <a:rPr lang="tr-TR" sz="16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while</a:t>
            </a:r>
            <a:r>
              <a:rPr lang="tr-TR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-sonu */</a:t>
            </a:r>
            <a:endParaRPr lang="tr-TR" sz="105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1600" dirty="0" err="1" smtClean="0">
                <a:latin typeface="Consolas"/>
                <a:ea typeface="Calibri"/>
                <a:cs typeface="Times New Roman"/>
              </a:rPr>
              <a:t>dongu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_tamam:</a:t>
            </a:r>
            <a:endParaRPr lang="tr-TR" sz="105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1600" dirty="0" smtClean="0">
                <a:latin typeface="Consolas"/>
                <a:ea typeface="Calibri"/>
                <a:cs typeface="Times New Roman"/>
              </a:rPr>
              <a:t>      …</a:t>
            </a:r>
            <a:endParaRPr lang="tr-TR" sz="1050" dirty="0" smtClean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759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goto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goto</a:t>
            </a:r>
            <a:r>
              <a:rPr lang="tr-TR" dirty="0" smtClean="0"/>
              <a:t> ifadesi C# programlama dilinde iyileştirilmiştir.</a:t>
            </a:r>
          </a:p>
          <a:p>
            <a:r>
              <a:rPr lang="tr-TR" dirty="0" err="1" smtClean="0"/>
              <a:t>goto</a:t>
            </a:r>
            <a:r>
              <a:rPr lang="tr-TR" dirty="0" smtClean="0"/>
              <a:t> ifadesi ile etiketlere, </a:t>
            </a:r>
            <a:r>
              <a:rPr lang="tr-TR" dirty="0" err="1" smtClean="0"/>
              <a:t>switch</a:t>
            </a:r>
            <a:r>
              <a:rPr lang="tr-TR" dirty="0" smtClean="0"/>
              <a:t> içinde ki </a:t>
            </a:r>
            <a:r>
              <a:rPr lang="tr-TR" dirty="0" err="1" smtClean="0"/>
              <a:t>case</a:t>
            </a:r>
            <a:r>
              <a:rPr lang="tr-TR" dirty="0" smtClean="0"/>
              <a:t> ve </a:t>
            </a:r>
            <a:r>
              <a:rPr lang="tr-TR" dirty="0" err="1" smtClean="0"/>
              <a:t>default</a:t>
            </a:r>
            <a:r>
              <a:rPr lang="tr-TR" dirty="0" smtClean="0"/>
              <a:t> durumlarına geçilebilir.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729F2-945E-4AC7-8B0C-FB77A66E8DB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0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goto</a:t>
            </a:r>
            <a:r>
              <a:rPr lang="tr-TR" dirty="0" smtClean="0"/>
              <a:t> örnek: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729F2-945E-4AC7-8B0C-FB77A66E8DB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Dikdörtgen 4"/>
          <p:cNvSpPr/>
          <p:nvPr/>
        </p:nvSpPr>
        <p:spPr>
          <a:xfrm>
            <a:off x="1664373" y="1770374"/>
            <a:ext cx="5860473" cy="4031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tr-TR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a ;</a:t>
            </a:r>
          </a:p>
          <a:p>
            <a:r>
              <a:rPr lang="tr-TR" sz="1600" b="1" dirty="0">
                <a:solidFill>
                  <a:srgbClr val="0000FF"/>
                </a:solidFill>
                <a:latin typeface="Consolas"/>
              </a:rPr>
              <a:t>...</a:t>
            </a:r>
            <a:endParaRPr lang="tr-TR" sz="1600" dirty="0">
              <a:solidFill>
                <a:prstClr val="black"/>
              </a:solidFill>
              <a:latin typeface="Consolas"/>
            </a:endParaRPr>
          </a:p>
          <a:p>
            <a:r>
              <a:rPr lang="tr-TR" sz="1600" dirty="0" err="1">
                <a:solidFill>
                  <a:srgbClr val="0000FF"/>
                </a:solidFill>
                <a:latin typeface="Consolas"/>
              </a:rPr>
              <a:t>switch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(a)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case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b="1" dirty="0">
                <a:solidFill>
                  <a:srgbClr val="0000FF"/>
                </a:solidFill>
                <a:latin typeface="Consolas"/>
              </a:rPr>
              <a:t>4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Write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600" dirty="0" err="1">
                <a:solidFill>
                  <a:srgbClr val="A31515"/>
                </a:solidFill>
                <a:latin typeface="Consolas"/>
              </a:rPr>
              <a:t>case</a:t>
            </a:r>
            <a:r>
              <a:rPr lang="tr-TR" sz="1600" dirty="0">
                <a:solidFill>
                  <a:srgbClr val="A31515"/>
                </a:solidFill>
                <a:latin typeface="Consolas"/>
              </a:rPr>
              <a:t> 4'e geldi."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b </a:t>
            </a:r>
            <a:r>
              <a:rPr lang="tr-TR" sz="16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ReadLine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Write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(b);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6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case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b="1" dirty="0">
                <a:solidFill>
                  <a:srgbClr val="0000FF"/>
                </a:solidFill>
                <a:latin typeface="Consolas"/>
              </a:rPr>
              <a:t>5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Write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"case 5'ten case 4'e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git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goto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case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b="1" dirty="0">
                <a:solidFill>
                  <a:srgbClr val="0000FF"/>
                </a:solidFill>
                <a:latin typeface="Consolas"/>
              </a:rPr>
              <a:t>4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default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Write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600" dirty="0" err="1">
                <a:solidFill>
                  <a:srgbClr val="A31515"/>
                </a:solidFill>
                <a:latin typeface="Consolas"/>
              </a:rPr>
              <a:t>default</a:t>
            </a:r>
            <a:r>
              <a:rPr lang="tr-TR" sz="1600" dirty="0">
                <a:solidFill>
                  <a:srgbClr val="A31515"/>
                </a:solidFill>
                <a:latin typeface="Consolas"/>
              </a:rPr>
              <a:t> kısmı"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6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4929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3749879" y="249857"/>
            <a:ext cx="5113090" cy="6286336"/>
          </a:xfrm>
          <a:prstGeom prst="rect">
            <a:avLst/>
          </a:prstGeom>
          <a:solidFill>
            <a:srgbClr val="DDDDDD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0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</a:t>
            </a: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tr-TR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0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0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Program</a:t>
            </a:r>
            <a:endParaRPr lang="tr-TR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tr-TR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0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0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Main()</a:t>
            </a:r>
            <a:endParaRPr lang="tr-TR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{</a:t>
            </a:r>
            <a:endParaRPr lang="tr-TR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0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Random</a:t>
            </a: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r </a:t>
            </a:r>
            <a:r>
              <a:rPr lang="tr-TR" sz="1000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0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0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Random</a:t>
            </a: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tr-TR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0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s </a:t>
            </a:r>
            <a:r>
              <a:rPr lang="tr-TR" sz="1000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</a:t>
            </a:r>
            <a:r>
              <a:rPr lang="tr-TR" sz="1000" b="1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Next</a:t>
            </a: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000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1</a:t>
            </a: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tr-TR" sz="1000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11</a:t>
            </a: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tr-TR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0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i </a:t>
            </a:r>
            <a:r>
              <a:rPr lang="tr-TR" sz="1000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000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0</a:t>
            </a: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sayı;</a:t>
            </a:r>
            <a:endParaRPr lang="tr-TR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tekrarla:</a:t>
            </a:r>
            <a:endParaRPr lang="tr-TR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0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000" b="1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Clear</a:t>
            </a: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tr-TR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0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000" b="1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Write</a:t>
            </a: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"Kalan Tahmin sayısı: "</a:t>
            </a: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000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+</a:t>
            </a: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tr-TR" sz="1000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5</a:t>
            </a: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000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-</a:t>
            </a: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i));</a:t>
            </a:r>
            <a:endParaRPr lang="tr-TR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0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000" b="1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WriteLine</a:t>
            </a: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"\n 1 ile 10 arasında bir sayı giriniz:"</a:t>
            </a: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tr-TR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0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000" b="1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TryParse</a:t>
            </a: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0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000" b="1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ReadLine</a:t>
            </a: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(), </a:t>
            </a:r>
            <a:r>
              <a:rPr lang="tr-TR" sz="10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sayı);</a:t>
            </a:r>
            <a:endParaRPr lang="tr-TR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i</a:t>
            </a:r>
            <a:r>
              <a:rPr lang="tr-TR" sz="1000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++</a:t>
            </a: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tr-TR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0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(sayı </a:t>
            </a:r>
            <a:r>
              <a:rPr lang="tr-TR" sz="1000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s)</a:t>
            </a:r>
            <a:endParaRPr lang="tr-TR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    </a:t>
            </a:r>
            <a:r>
              <a:rPr lang="tr-TR" sz="10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goto</a:t>
            </a: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tebrikler;</a:t>
            </a:r>
            <a:endParaRPr lang="tr-TR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0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(i </a:t>
            </a:r>
            <a:r>
              <a:rPr lang="tr-TR" sz="1000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000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5</a:t>
            </a:r>
            <a:r>
              <a:rPr lang="tr-TR" sz="1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r>
              <a:rPr lang="tr-TR" sz="1000" dirty="0" smtClean="0">
                <a:latin typeface="Calibri"/>
                <a:ea typeface="Calibri"/>
                <a:cs typeface="Times New Roman"/>
              </a:rPr>
              <a:t> </a:t>
            </a:r>
            <a:r>
              <a:rPr lang="tr-TR" sz="1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goto</a:t>
            </a:r>
            <a:r>
              <a:rPr lang="tr-TR" sz="1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bulamadınız;</a:t>
            </a:r>
            <a:endParaRPr lang="tr-TR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tr-TR" sz="1000" dirty="0" smtClean="0">
                <a:latin typeface="Calibri"/>
                <a:ea typeface="Calibri"/>
                <a:cs typeface="Times New Roman"/>
              </a:rPr>
              <a:t>  </a:t>
            </a:r>
            <a:r>
              <a:rPr lang="tr-TR" sz="1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goto</a:t>
            </a:r>
            <a:r>
              <a:rPr lang="tr-TR" sz="1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tekrarla;</a:t>
            </a:r>
            <a:endParaRPr lang="tr-TR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tebrikler:</a:t>
            </a:r>
            <a:endParaRPr lang="tr-TR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0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000" b="1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WriteLine</a:t>
            </a: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"Tebrikler {0}. tahminde buldunuz."</a:t>
            </a: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i);</a:t>
            </a:r>
            <a:endParaRPr lang="tr-TR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0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goto</a:t>
            </a: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son;</a:t>
            </a:r>
            <a:endParaRPr lang="tr-TR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bulamadınız:</a:t>
            </a:r>
            <a:endParaRPr lang="tr-TR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0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000" b="1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WriteLine</a:t>
            </a: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"Tahmin hakkınız bitti. Kaybettiniz!"</a:t>
            </a: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tr-TR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son:</a:t>
            </a:r>
            <a:endParaRPr lang="tr-TR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0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000" b="1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WriteLine</a:t>
            </a: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"Oyun Bitti</a:t>
            </a:r>
            <a:r>
              <a:rPr lang="tr-TR" sz="1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!"</a:t>
            </a:r>
            <a:r>
              <a:rPr lang="tr-TR" sz="10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tr-TR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0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000" b="1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ReadLine</a:t>
            </a: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tr-TR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}</a:t>
            </a:r>
            <a:endParaRPr lang="tr-TR" sz="1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tr-TR" sz="10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93527" y="714921"/>
            <a:ext cx="3112403" cy="5123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lang="tr-TR" sz="32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tr-TR" sz="3200" dirty="0" err="1" smtClean="0">
                <a:solidFill>
                  <a:srgbClr val="003399"/>
                </a:solidFill>
                <a:latin typeface="Comic Sans MS" pitchFamily="66" charset="0"/>
              </a:rPr>
              <a:t>goto</a:t>
            </a:r>
            <a:r>
              <a:rPr lang="tr-TR" sz="3200" dirty="0" smtClean="0">
                <a:solidFill>
                  <a:srgbClr val="003399"/>
                </a:solidFill>
                <a:latin typeface="Comic Sans MS" pitchFamily="66" charset="0"/>
              </a:rPr>
              <a:t> ile oyun: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tr-TR" sz="2400" dirty="0" smtClean="0">
                <a:latin typeface="Comic Sans MS" pitchFamily="66" charset="0"/>
              </a:rPr>
              <a:t>Bilgisayarın 1 ile 10 aralığında rastgele tuttuğu bir sayıyı 5 tahminde bulmak için yazılmış kod: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729F2-945E-4AC7-8B0C-FB77A66E8DB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0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C052CFD-22A9-46C3-8262-CD535387093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006475"/>
            <a:ext cx="8507412" cy="5583238"/>
          </a:xfrm>
        </p:spPr>
        <p:txBody>
          <a:bodyPr/>
          <a:lstStyle/>
          <a:p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Döngüler ve Akış Diyagramları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# ‘ta Döngü Tanımlama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while </a:t>
            </a:r>
            <a:r>
              <a:rPr lang="tr-TR" sz="2000" dirty="0" smtClean="0">
                <a:solidFill>
                  <a:schemeClr val="bg1">
                    <a:lumMod val="50000"/>
                  </a:schemeClr>
                </a:solidFill>
              </a:rPr>
              <a:t>döngüsü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do-while </a:t>
            </a:r>
            <a:r>
              <a:rPr lang="tr-TR" sz="2000" dirty="0" smtClean="0">
                <a:solidFill>
                  <a:schemeClr val="bg1">
                    <a:lumMod val="50000"/>
                  </a:schemeClr>
                </a:solidFill>
              </a:rPr>
              <a:t>döngüsü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for </a:t>
            </a:r>
            <a:r>
              <a:rPr lang="tr-TR" sz="2000" dirty="0" smtClean="0">
                <a:solidFill>
                  <a:schemeClr val="bg1">
                    <a:lumMod val="50000"/>
                  </a:schemeClr>
                </a:solidFill>
              </a:rPr>
              <a:t>döngüsü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tr-TR" sz="2000" dirty="0" err="1" smtClean="0">
                <a:solidFill>
                  <a:schemeClr val="bg1">
                    <a:lumMod val="50000"/>
                  </a:schemeClr>
                </a:solidFill>
              </a:rPr>
              <a:t>each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tr-TR" sz="2000" dirty="0" smtClean="0">
                <a:solidFill>
                  <a:schemeClr val="bg1">
                    <a:lumMod val="50000"/>
                  </a:schemeClr>
                </a:solidFill>
              </a:rPr>
              <a:t>döngüsü </a:t>
            </a:r>
            <a:r>
              <a:rPr lang="tr-TR" sz="1600" dirty="0" smtClean="0">
                <a:solidFill>
                  <a:schemeClr val="bg1">
                    <a:lumMod val="50000"/>
                  </a:schemeClr>
                </a:solidFill>
              </a:rPr>
              <a:t>(listelerde ve koleksiyonlarda kullanılır.  </a:t>
            </a:r>
            <a:br>
              <a:rPr lang="tr-TR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sz="1600" dirty="0" smtClean="0">
                <a:solidFill>
                  <a:schemeClr val="bg1">
                    <a:lumMod val="50000"/>
                  </a:schemeClr>
                </a:solidFill>
              </a:rPr>
              <a:t>                                      Daha sonra işlenecektir.)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tr-TR" sz="1200" dirty="0" smtClean="0"/>
          </a:p>
          <a:p>
            <a:r>
              <a:rPr lang="tr-TR" sz="2400" dirty="0" smtClean="0"/>
              <a:t>İç </a:t>
            </a:r>
            <a:r>
              <a:rPr lang="tr-TR" sz="2400" dirty="0"/>
              <a:t>içe döngüler</a:t>
            </a:r>
            <a:endParaRPr lang="en-US" sz="2400" dirty="0"/>
          </a:p>
          <a:p>
            <a:r>
              <a:rPr lang="tr-TR" sz="2400" dirty="0" smtClean="0"/>
              <a:t>Döngülerde kullanılan yardımcı ifadeler</a:t>
            </a:r>
            <a:endParaRPr lang="en-US" sz="2400" dirty="0" smtClean="0"/>
          </a:p>
          <a:p>
            <a:pPr lvl="1"/>
            <a:r>
              <a:rPr lang="en-US" sz="2000" b="1" dirty="0" smtClean="0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break</a:t>
            </a:r>
          </a:p>
          <a:p>
            <a:pPr lvl="1"/>
            <a:r>
              <a:rPr lang="en-US" sz="2000" b="1" dirty="0" smtClean="0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continue</a:t>
            </a:r>
          </a:p>
          <a:p>
            <a:pPr lvl="1"/>
            <a:r>
              <a:rPr lang="en-US" sz="2000" b="1" dirty="0" err="1" smtClean="0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goto</a:t>
            </a:r>
            <a:endParaRPr lang="tr-TR" sz="2000" b="1" dirty="0" smtClean="0">
              <a:solidFill>
                <a:srgbClr val="003399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tr-TR" sz="2400" dirty="0" smtClean="0"/>
              <a:t>Sonsuz döngüler</a:t>
            </a:r>
            <a:endParaRPr lang="en-US" sz="2400" dirty="0" smtClean="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tr-TR" smtClean="0"/>
              <a:t>Bugünkü Konular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460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4B7B7F-6B5E-42AF-938F-32DF7EC1559A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52413"/>
            <a:ext cx="7970837" cy="701675"/>
          </a:xfrm>
          <a:noFill/>
        </p:spPr>
        <p:txBody>
          <a:bodyPr anchor="b">
            <a:spAutoFit/>
          </a:bodyPr>
          <a:lstStyle/>
          <a:p>
            <a:r>
              <a:rPr lang="tr-TR" smtClean="0"/>
              <a:t>Sonsuz Döngüler</a:t>
            </a:r>
            <a:endParaRPr lang="en-US" smtClean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561975" y="1069974"/>
            <a:ext cx="8015288" cy="147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tr-TR" sz="2400" dirty="0">
                <a:latin typeface="Comic Sans MS" pitchFamily="66" charset="0"/>
              </a:rPr>
              <a:t>Sınırsız sayıda tekrar eden </a:t>
            </a:r>
            <a:r>
              <a:rPr lang="tr-TR" sz="2400" dirty="0" smtClean="0">
                <a:latin typeface="Comic Sans MS" pitchFamily="66" charset="0"/>
              </a:rPr>
              <a:t>döngülerdir.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tr-TR" sz="2000" dirty="0" smtClean="0">
                <a:latin typeface="Comic Sans MS" pitchFamily="66" charset="0"/>
              </a:rPr>
              <a:t>Koşul sürekli olarak sağlanırsa döngü sonsuz döngü olmuş olur. 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418821" name="Rectangle 5"/>
          <p:cNvSpPr>
            <a:spLocks noChangeArrowheads="1"/>
          </p:cNvSpPr>
          <p:nvPr/>
        </p:nvSpPr>
        <p:spPr bwMode="auto">
          <a:xfrm>
            <a:off x="1115736" y="2738190"/>
            <a:ext cx="2181138" cy="117946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l" eaLnBrk="1" hangingPunct="1"/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while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tr-TR" b="1" dirty="0" err="1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true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tr-TR" b="1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 algn="l" eaLnBrk="1" hangingPunct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algn="l"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342900" indent="-342900" algn="l"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18822" name="Rectangle 6"/>
          <p:cNvSpPr>
            <a:spLocks noChangeArrowheads="1"/>
          </p:cNvSpPr>
          <p:nvPr/>
        </p:nvSpPr>
        <p:spPr bwMode="auto">
          <a:xfrm>
            <a:off x="3540154" y="2738190"/>
            <a:ext cx="2315361" cy="117946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l" eaLnBrk="1" hangingPunct="1"/>
            <a:r>
              <a:rPr lang="tr-TR" b="1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d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o</a:t>
            </a:r>
            <a:endParaRPr lang="tr-TR" b="1" dirty="0" smtClean="0">
              <a:solidFill>
                <a:srgbClr val="0000FF"/>
              </a:solidFill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342900" indent="-342900" algn="l" eaLnBrk="1" hangingPunct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algn="l"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pPr marL="342900" indent="-342900" algn="l"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while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tr-TR" b="1" dirty="0" err="1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true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8824" name="Rectangle 8"/>
          <p:cNvSpPr>
            <a:spLocks noChangeArrowheads="1"/>
          </p:cNvSpPr>
          <p:nvPr/>
        </p:nvSpPr>
        <p:spPr bwMode="auto">
          <a:xfrm>
            <a:off x="6040075" y="2738190"/>
            <a:ext cx="1970422" cy="117946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l" eaLnBrk="1" hangingPunct="1"/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for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(;;)</a:t>
            </a:r>
            <a:endParaRPr lang="tr-TR" b="1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 algn="l" eaLnBrk="1" hangingPunct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algn="l"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342900" indent="-342900" algn="l"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115735" y="4165717"/>
            <a:ext cx="2181139" cy="123679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l" eaLnBrk="1" hangingPunct="1"/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while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1 &lt; 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tr-TR" b="1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 algn="l" eaLnBrk="1" hangingPunct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algn="l"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342900" indent="-342900" algn="l"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540154" y="4165717"/>
            <a:ext cx="2315362" cy="123679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eaLnBrk="1" hangingPunct="1"/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d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o</a:t>
            </a:r>
            <a:endParaRPr lang="tr-TR" b="1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 algn="l" eaLnBrk="1" hangingPunct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algn="l"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342900" indent="-342900" eaLnBrk="1" hangingPunct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while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1 == 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tr-TR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tr-T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040075" y="4165717"/>
            <a:ext cx="1970422" cy="123679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eaLnBrk="1" hangingPunct="1"/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for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(;</a:t>
            </a:r>
            <a:r>
              <a:rPr lang="tr-TR" b="1" dirty="0" err="1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true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;)</a:t>
            </a:r>
            <a:endParaRPr lang="tr-TR" b="1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 algn="l" eaLnBrk="1" hangingPunct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algn="l"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342900" indent="-342900" algn="l"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433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1" grpId="0" animBg="1"/>
      <p:bldP spid="418822" grpId="0" animBg="1"/>
      <p:bldP spid="418824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49644" y="225178"/>
            <a:ext cx="7989771" cy="698500"/>
          </a:xfrm>
        </p:spPr>
        <p:txBody>
          <a:bodyPr/>
          <a:lstStyle/>
          <a:p>
            <a:r>
              <a:rPr lang="tr-TR" dirty="0" smtClean="0"/>
              <a:t>Sonsuz döngülerden nasıl çıkılır?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69886-20FF-4879-B37A-CFEB3E92879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44018" y="1268411"/>
            <a:ext cx="8201025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tr-TR" sz="2400" dirty="0">
                <a:latin typeface="Comic Sans MS" pitchFamily="66" charset="0"/>
              </a:rPr>
              <a:t>Peki bu tür döngülerden nasıl çıkabiliriz</a:t>
            </a:r>
            <a:r>
              <a:rPr lang="en-US" sz="2400" dirty="0">
                <a:latin typeface="Comic Sans MS" pitchFamily="66" charset="0"/>
              </a:rPr>
              <a:t>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tr-TR" sz="2000" dirty="0">
                <a:latin typeface="Comic Sans MS" pitchFamily="66" charset="0"/>
              </a:rPr>
              <a:t>Basitçe döngünün bir yerlerine “break” koyarak.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987424" y="2526906"/>
            <a:ext cx="6894761" cy="2875604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n;</a:t>
            </a:r>
          </a:p>
          <a:p>
            <a:r>
              <a:rPr lang="tr-TR" sz="1600" dirty="0" err="1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tr-TR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true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Write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Consolas"/>
              </a:rPr>
              <a:t>"bir sayı girin veya bitirmek için 0: "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6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tr-TR" sz="1600" dirty="0" err="1" smtClean="0">
                <a:solidFill>
                  <a:srgbClr val="0000FF"/>
                </a:solidFill>
                <a:latin typeface="Consolas"/>
              </a:rPr>
              <a:t>int.</a:t>
            </a:r>
            <a:r>
              <a:rPr lang="tr-TR" sz="1600" dirty="0" err="1" smtClean="0">
                <a:solidFill>
                  <a:prstClr val="black"/>
                </a:solidFill>
                <a:latin typeface="Consolas"/>
              </a:rPr>
              <a:t>TryParse</a:t>
            </a:r>
            <a:r>
              <a:rPr lang="tr-TR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 smtClean="0">
                <a:solidFill>
                  <a:prstClr val="black"/>
                </a:solidFill>
                <a:latin typeface="Consolas"/>
              </a:rPr>
              <a:t>ReadLine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(), 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out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n</a:t>
            </a:r>
            <a:r>
              <a:rPr lang="tr-TR" sz="16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tr-TR" sz="1600" dirty="0">
              <a:solidFill>
                <a:prstClr val="black"/>
              </a:solidFill>
              <a:latin typeface="Consolas"/>
            </a:endParaRP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if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(n </a:t>
            </a:r>
            <a:r>
              <a:rPr lang="tr-TR" sz="1600" dirty="0">
                <a:solidFill>
                  <a:srgbClr val="0000FF"/>
                </a:solidFill>
                <a:latin typeface="Consolas"/>
              </a:rPr>
              <a:t>==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dirty="0">
                <a:solidFill>
                  <a:srgbClr val="0000FF"/>
                </a:solidFill>
                <a:latin typeface="Consolas"/>
              </a:rPr>
              <a:t>0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tr-TR" sz="1600" b="1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tr-TR" sz="16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tr-TR" sz="1600" dirty="0">
              <a:solidFill>
                <a:prstClr val="black"/>
              </a:solidFill>
              <a:latin typeface="Consolas"/>
            </a:endParaRPr>
          </a:p>
          <a:p>
            <a:r>
              <a:rPr lang="pt-BR" sz="16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pt-BR" sz="1600" dirty="0">
                <a:solidFill>
                  <a:srgbClr val="2B91AF"/>
                </a:solidFill>
                <a:latin typeface="Consolas"/>
              </a:rPr>
              <a:t>Console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.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WriteLine(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"n="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+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n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+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/>
              </a:rPr>
              <a:t>", n*n*n*="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+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n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*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n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*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n);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46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/>
          </p:nvPr>
        </p:nvSpPr>
        <p:spPr>
          <a:xfrm>
            <a:off x="3131840" y="1772816"/>
            <a:ext cx="5256584" cy="288032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Dinlediğiniz için teşekkürler…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err="1" smtClean="0">
                <a:solidFill>
                  <a:prstClr val="black">
                    <a:tint val="75000"/>
                  </a:prstClr>
                </a:solidFill>
              </a:rPr>
              <a:t>Öğr</a:t>
            </a:r>
            <a:r>
              <a:rPr lang="tr-TR" dirty="0" smtClean="0">
                <a:solidFill>
                  <a:prstClr val="black">
                    <a:tint val="75000"/>
                  </a:prstClr>
                </a:solidFill>
              </a:rPr>
              <a:t>. Gör. Bayram AKGÜL</a:t>
            </a:r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94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9ACEBE9-442C-4B87-B589-746BE8F99C5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130300"/>
            <a:ext cx="8393113" cy="1839477"/>
          </a:xfrm>
          <a:noFill/>
        </p:spPr>
        <p:txBody>
          <a:bodyPr/>
          <a:lstStyle/>
          <a:p>
            <a:pPr marL="533400" indent="-533400"/>
            <a:r>
              <a:rPr lang="tr-TR" dirty="0" smtClean="0"/>
              <a:t>Döngüleri bir biri içinde kullanabiliriz</a:t>
            </a:r>
            <a:endParaRPr lang="en-US" dirty="0" smtClean="0"/>
          </a:p>
          <a:p>
            <a:pPr marL="914400" lvl="1" indent="-457200"/>
            <a:r>
              <a:rPr lang="tr-TR" dirty="0" smtClean="0"/>
              <a:t>Çoğu programlarda bu durum gerekiyor.</a:t>
            </a:r>
            <a:endParaRPr lang="en-US" dirty="0" smtClean="0"/>
          </a:p>
          <a:p>
            <a:pPr marL="533400" indent="-533400"/>
            <a:endParaRPr lang="en-US" sz="1400" dirty="0" smtClean="0"/>
          </a:p>
          <a:p>
            <a:pPr marL="533400" indent="-533400"/>
            <a:r>
              <a:rPr lang="tr-TR" dirty="0" smtClean="0"/>
              <a:t>Örnek</a:t>
            </a:r>
            <a:r>
              <a:rPr lang="en-US" dirty="0" smtClean="0"/>
              <a:t>: </a:t>
            </a:r>
            <a:r>
              <a:rPr lang="tr-TR" dirty="0" smtClean="0"/>
              <a:t>çarpım tablosu</a:t>
            </a:r>
            <a:endParaRPr lang="en-US" dirty="0" smtClean="0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483600" cy="744537"/>
          </a:xfrm>
          <a:noFill/>
        </p:spPr>
        <p:txBody>
          <a:bodyPr/>
          <a:lstStyle/>
          <a:p>
            <a:r>
              <a:rPr lang="tr-TR" smtClean="0"/>
              <a:t>İç içe döngüler</a:t>
            </a:r>
            <a:endParaRPr lang="en-US" smtClean="0"/>
          </a:p>
        </p:txBody>
      </p:sp>
      <p:sp>
        <p:nvSpPr>
          <p:cNvPr id="36869" name="Rectangle 6"/>
          <p:cNvSpPr>
            <a:spLocks noChangeArrowheads="1"/>
          </p:cNvSpPr>
          <p:nvPr/>
        </p:nvSpPr>
        <p:spPr bwMode="auto">
          <a:xfrm>
            <a:off x="1154113" y="3419115"/>
            <a:ext cx="6540500" cy="27241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+---+---+---+---+---+---+---+---+---+---+---+</a:t>
            </a:r>
          </a:p>
          <a:p>
            <a:pPr eaLnBrk="1" hangingPunct="1"/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| </a:t>
            </a:r>
            <a:r>
              <a:rPr lang="tr-TR" b="1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*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|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|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|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3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|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4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|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5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|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6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|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7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|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8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|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9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|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10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|</a:t>
            </a:r>
          </a:p>
          <a:p>
            <a:pPr eaLnBrk="1" hangingPunct="1"/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+---+---+---+---+---+---+---+---+---+---+---+</a:t>
            </a:r>
          </a:p>
          <a:p>
            <a:pPr eaLnBrk="1" hangingPunct="1"/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|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|  1|  2|  3|  4|  5|  6|  7|  8|  9| 10|</a:t>
            </a:r>
          </a:p>
          <a:p>
            <a:pPr eaLnBrk="1" hangingPunct="1"/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|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|  2|  4|  6|  8| 10| 12| 14| 16| 18| 20|</a:t>
            </a:r>
          </a:p>
          <a:p>
            <a:pPr eaLnBrk="1" hangingPunct="1"/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|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3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|  3|  6|  9| 12| 15| 18| 21| 24| 27| 30|</a:t>
            </a:r>
          </a:p>
          <a:p>
            <a:pPr eaLnBrk="1" hangingPunct="1"/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|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4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|  4|  8| 12| 16| 20| 24| 28| 32| 36| 40|</a:t>
            </a:r>
          </a:p>
          <a:p>
            <a:pPr eaLnBrk="1" hangingPunct="1"/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|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5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|  5| 10| 15| 20| 25| 30| 35| 40| 45| 50|</a:t>
            </a:r>
          </a:p>
          <a:p>
            <a:pPr eaLnBrk="1" hangingPunct="1"/>
            <a:r>
              <a:rPr lang="en-US" b="1" dirty="0">
                <a:solidFill>
                  <a:schemeClr val="bg1"/>
                </a:solidFill>
                <a:latin typeface="Courier New" pitchFamily="49" charset="0"/>
              </a:rPr>
              <a:t>+---+---+---+---+---+---+---+---+---+---+---+</a:t>
            </a:r>
          </a:p>
        </p:txBody>
      </p:sp>
      <p:sp>
        <p:nvSpPr>
          <p:cNvPr id="2" name="Çentikli Sağ Ok 1"/>
          <p:cNvSpPr/>
          <p:nvPr/>
        </p:nvSpPr>
        <p:spPr bwMode="auto">
          <a:xfrm>
            <a:off x="1788339" y="2832212"/>
            <a:ext cx="5591597" cy="509799"/>
          </a:xfrm>
          <a:prstGeom prst="notch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Sütunlar</a:t>
            </a:r>
          </a:p>
        </p:txBody>
      </p:sp>
      <p:sp>
        <p:nvSpPr>
          <p:cNvPr id="3" name="Çentikli Sağ Ok 2"/>
          <p:cNvSpPr/>
          <p:nvPr/>
        </p:nvSpPr>
        <p:spPr bwMode="auto">
          <a:xfrm rot="5400000">
            <a:off x="-294408" y="4688381"/>
            <a:ext cx="1950183" cy="503616"/>
          </a:xfrm>
          <a:prstGeom prst="notch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Satırlar</a:t>
            </a:r>
          </a:p>
        </p:txBody>
      </p:sp>
      <p:sp>
        <p:nvSpPr>
          <p:cNvPr id="4" name="Sol Yukarı Ok 3"/>
          <p:cNvSpPr/>
          <p:nvPr/>
        </p:nvSpPr>
        <p:spPr bwMode="auto">
          <a:xfrm>
            <a:off x="1820707" y="4126938"/>
            <a:ext cx="2872673" cy="1480842"/>
          </a:xfrm>
          <a:prstGeom prst="leftUpArrow">
            <a:avLst>
              <a:gd name="adj1" fmla="val 18451"/>
              <a:gd name="adj2" fmla="val 18789"/>
              <a:gd name="adj3" fmla="val 18229"/>
            </a:avLst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224042" y="5122258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5839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11218ED-8586-4969-8F42-4691635695A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338138" y="109538"/>
            <a:ext cx="8483600" cy="744537"/>
          </a:xfrm>
          <a:noFill/>
        </p:spPr>
        <p:txBody>
          <a:bodyPr/>
          <a:lstStyle/>
          <a:p>
            <a:r>
              <a:rPr lang="tr-TR" smtClean="0"/>
              <a:t>Çarpım Tablosunu Ekrana Yazdırma</a:t>
            </a:r>
            <a:endParaRPr lang="en-US" smtClean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548954" y="1107890"/>
            <a:ext cx="7114204" cy="488830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1400" dirty="0">
                <a:solidFill>
                  <a:srgbClr val="008000"/>
                </a:solidFill>
                <a:latin typeface="Consolas"/>
              </a:rPr>
              <a:t>/* tablo başlığı yazdıralım*/</a:t>
            </a:r>
            <a:endParaRPr lang="tr-TR" sz="1400" dirty="0">
              <a:solidFill>
                <a:prstClr val="black"/>
              </a:solidFill>
              <a:latin typeface="Consolas"/>
            </a:endParaRPr>
          </a:p>
          <a:p>
            <a:r>
              <a:rPr lang="tr-TR" sz="1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"+---+---+---+---+---+---+---+---+---+---+---+"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Write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"| * |"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nn-NO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i 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1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; i 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&lt;=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10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; i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++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sz="1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Write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"{0,3}|"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, i);</a:t>
            </a:r>
          </a:p>
          <a:p>
            <a:r>
              <a:rPr lang="tr-TR" sz="1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"\n+---+---+---+---+---+---+---+---+---+---+---+"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tr-TR" sz="1400" dirty="0">
              <a:solidFill>
                <a:prstClr val="black"/>
              </a:solidFill>
              <a:latin typeface="Consolas"/>
            </a:endParaRPr>
          </a:p>
          <a:p>
            <a:r>
              <a:rPr lang="tr-TR" sz="1400" dirty="0">
                <a:solidFill>
                  <a:srgbClr val="008000"/>
                </a:solidFill>
                <a:latin typeface="Consolas"/>
              </a:rPr>
              <a:t>/* Tabloda: i satırları, j sütunları ifade edecek */</a:t>
            </a:r>
            <a:endParaRPr lang="tr-TR" sz="1400" dirty="0">
              <a:solidFill>
                <a:prstClr val="black"/>
              </a:solidFill>
              <a:latin typeface="Consolas"/>
            </a:endParaRPr>
          </a:p>
          <a:p>
            <a:r>
              <a:rPr lang="nn-NO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i 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1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; i 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&lt;=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10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; i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++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sz="1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Write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"|{0,3}|"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, i);</a:t>
            </a:r>
          </a:p>
          <a:p>
            <a:endParaRPr lang="tr-TR" sz="1400" dirty="0">
              <a:solidFill>
                <a:prstClr val="black"/>
              </a:solidFill>
              <a:latin typeface="Consolas"/>
            </a:endParaRP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sz="1400" dirty="0">
                <a:solidFill>
                  <a:srgbClr val="008000"/>
                </a:solidFill>
                <a:latin typeface="Consolas"/>
              </a:rPr>
              <a:t>/* i için tablonun bir satırını yazdır*/</a:t>
            </a:r>
            <a:endParaRPr lang="tr-TR" sz="1400" dirty="0">
              <a:solidFill>
                <a:prstClr val="black"/>
              </a:solidFill>
              <a:latin typeface="Consolas"/>
            </a:endParaRP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for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j 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1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; j 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&lt;=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10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; j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++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   {</a:t>
            </a: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tr-TR" sz="1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Write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"{0,3}|"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, i 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*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j);</a:t>
            </a: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   }</a:t>
            </a: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sz="1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(); </a:t>
            </a:r>
            <a:r>
              <a:rPr lang="tr-TR" sz="1400" dirty="0">
                <a:solidFill>
                  <a:srgbClr val="008000"/>
                </a:solidFill>
                <a:latin typeface="Consolas"/>
              </a:rPr>
              <a:t>// bir satır ekle</a:t>
            </a:r>
            <a:endParaRPr lang="tr-TR" sz="1400" dirty="0">
              <a:solidFill>
                <a:prstClr val="black"/>
              </a:solidFill>
              <a:latin typeface="Consolas"/>
            </a:endParaRP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tr-TR" sz="1400" dirty="0">
                <a:solidFill>
                  <a:srgbClr val="008000"/>
                </a:solidFill>
                <a:latin typeface="Consolas"/>
              </a:rPr>
              <a:t>/* Tablonun alt çizgisini yazdır*/</a:t>
            </a:r>
            <a:endParaRPr lang="tr-TR" sz="1400" dirty="0">
              <a:solidFill>
                <a:prstClr val="black"/>
              </a:solidFill>
              <a:latin typeface="Consolas"/>
            </a:endParaRPr>
          </a:p>
          <a:p>
            <a:r>
              <a:rPr lang="tr-TR" sz="1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"+---+---+---+---+---+---+---+---+---+---+---+"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660696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Faktöriyel hesaplama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708" y="2864580"/>
            <a:ext cx="7772400" cy="34552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tr-TR" sz="2400" dirty="0">
                <a:latin typeface="+mj-lt"/>
                <a:cs typeface="Consolas" pitchFamily="49" charset="0"/>
              </a:rPr>
              <a:t>Klavyeden girilen n sayısına kadar olan sayıların faktöriyelini ekrana yazdıran bir program yazalım</a:t>
            </a:r>
            <a:r>
              <a:rPr lang="tr-TR" sz="2400" dirty="0" smtClean="0">
                <a:latin typeface="+mj-lt"/>
                <a:cs typeface="Consolas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tr-TR" sz="1200" dirty="0">
              <a:latin typeface="+mj-lt"/>
              <a:cs typeface="Consolas" pitchFamily="49" charset="0"/>
            </a:endParaRPr>
          </a:p>
          <a:p>
            <a:pPr lvl="1">
              <a:spcBef>
                <a:spcPts val="0"/>
              </a:spcBef>
            </a:pPr>
            <a:r>
              <a:rPr lang="tr-TR" sz="2000" dirty="0" smtClean="0">
                <a:latin typeface="+mj-lt"/>
                <a:cs typeface="Consolas" pitchFamily="49" charset="0"/>
              </a:rPr>
              <a:t>Örneğin n=6 için:</a:t>
            </a:r>
          </a:p>
          <a:p>
            <a:pPr marL="0" indent="0">
              <a:spcBef>
                <a:spcPts val="0"/>
              </a:spcBef>
              <a:buNone/>
            </a:pPr>
            <a:endParaRPr lang="tr-TR" sz="1400" dirty="0">
              <a:latin typeface="+mj-lt"/>
              <a:cs typeface="Consolas" pitchFamily="49" charset="0"/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tr-TR" sz="1400" dirty="0" smtClean="0">
                <a:latin typeface="Consolas" pitchFamily="49" charset="0"/>
                <a:cs typeface="Consolas" pitchFamily="49" charset="0"/>
              </a:rPr>
              <a:t>0!=1     =&gt; 1 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tr-TR" sz="1400" dirty="0" smtClean="0">
                <a:latin typeface="Consolas" pitchFamily="49" charset="0"/>
                <a:cs typeface="Consolas" pitchFamily="49" charset="0"/>
              </a:rPr>
              <a:t>1!=1     =&gt; 1 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tr-TR" sz="1400" dirty="0" smtClean="0">
                <a:latin typeface="Consolas" pitchFamily="49" charset="0"/>
                <a:cs typeface="Consolas" pitchFamily="49" charset="0"/>
              </a:rPr>
              <a:t>2!=2     =&gt; 1*2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tr-TR" sz="1400" dirty="0" smtClean="0">
                <a:latin typeface="Consolas" pitchFamily="49" charset="0"/>
                <a:cs typeface="Consolas" pitchFamily="49" charset="0"/>
              </a:rPr>
              <a:t>3!=6     =&gt; 1*2*3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tr-TR" sz="1400" dirty="0" smtClean="0">
                <a:latin typeface="Consolas" pitchFamily="49" charset="0"/>
                <a:cs typeface="Consolas" pitchFamily="49" charset="0"/>
              </a:rPr>
              <a:t>4!=24    =&gt; 1*2*3*4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tr-TR" sz="1400" dirty="0" smtClean="0">
                <a:latin typeface="Consolas" pitchFamily="49" charset="0"/>
                <a:cs typeface="Consolas" pitchFamily="49" charset="0"/>
              </a:rPr>
              <a:t>5!=120   =&gt; 1*2*3*4*5 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tr-TR" sz="1400" dirty="0" smtClean="0">
                <a:latin typeface="Consolas" pitchFamily="49" charset="0"/>
                <a:cs typeface="Consolas" pitchFamily="49" charset="0"/>
              </a:rPr>
              <a:t>6!=720   =&gt; 1*2*3*4*5*6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tr-TR" sz="14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tr-T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729F2-945E-4AC7-8B0C-FB77A66E8D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 bwMode="auto">
          <a:xfrm>
            <a:off x="1116702" y="1119258"/>
            <a:ext cx="4217972" cy="499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tr-TR" sz="2400" kern="0" dirty="0" smtClean="0"/>
              <a:t>n! = 1*2*3* .. *n</a:t>
            </a:r>
          </a:p>
        </p:txBody>
      </p:sp>
      <p:sp>
        <p:nvSpPr>
          <p:cNvPr id="6" name="Metin kutusu 5"/>
          <p:cNvSpPr txBox="1"/>
          <p:nvPr/>
        </p:nvSpPr>
        <p:spPr>
          <a:xfrm>
            <a:off x="1804525" y="1732533"/>
            <a:ext cx="4217972" cy="92333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fakt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1;</a:t>
            </a:r>
          </a:p>
          <a:p>
            <a:r>
              <a:rPr lang="tr-T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1; i &lt;= n; i++)</a:t>
            </a:r>
          </a:p>
          <a:p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fakt</a:t>
            </a:r>
            <a:r>
              <a:rPr lang="tr-T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tr-TR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*= i;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6789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Faktöriyel hesaplama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729F2-945E-4AC7-8B0C-FB77A66E8DB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2453" y="1196183"/>
            <a:ext cx="5594206" cy="498541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Aft>
                <a:spcPts val="0"/>
              </a:spcAft>
            </a:pP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System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Program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Main()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{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n, </a:t>
            </a:r>
            <a:r>
              <a:rPr lang="tr-T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fakt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400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400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1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400" b="1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Write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"n değeri:"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400" b="1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TryParse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400" b="1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ReadLine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(), 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n);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for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i </a:t>
            </a:r>
            <a:r>
              <a:rPr lang="tr-TR" sz="1400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400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0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 i </a:t>
            </a:r>
            <a:r>
              <a:rPr lang="tr-TR" sz="1400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&lt;=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n; i</a:t>
            </a:r>
            <a:r>
              <a:rPr lang="tr-TR" sz="1400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++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{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fakt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400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400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1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    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for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j </a:t>
            </a:r>
            <a:r>
              <a:rPr lang="tr-TR" sz="1400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400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1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 j </a:t>
            </a:r>
            <a:r>
              <a:rPr lang="tr-TR" sz="1400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&lt;=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i; j</a:t>
            </a:r>
            <a:r>
              <a:rPr lang="tr-TR" sz="1400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++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    {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        </a:t>
            </a:r>
            <a:r>
              <a:rPr lang="tr-T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fakt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400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*=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j;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    }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    </a:t>
            </a:r>
            <a:r>
              <a:rPr lang="tr-TR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400" b="1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WriteLine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"{0}! = {1}"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i, </a:t>
            </a:r>
            <a:r>
              <a:rPr lang="tr-T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fakt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}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400" b="1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ReadLine</a:t>
            </a: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}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lang="tr-TR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tr-TR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6287512" y="2627344"/>
            <a:ext cx="2014917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n değeri:8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0! = 1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1! = 1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2! = 2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3! = 6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4! = 24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5! = 120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6! = 720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7! = 5040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8! = 40320</a:t>
            </a:r>
            <a:endParaRPr lang="tr-TR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51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 içe döngüler devam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86561" y="949325"/>
            <a:ext cx="7466202" cy="2127737"/>
          </a:xfrm>
        </p:spPr>
        <p:txBody>
          <a:bodyPr/>
          <a:lstStyle/>
          <a:p>
            <a:r>
              <a:rPr lang="tr-TR" sz="2400" dirty="0" smtClean="0"/>
              <a:t>Aşağıdaki şekli yapacak kod</a:t>
            </a:r>
          </a:p>
          <a:p>
            <a:pPr marL="400050" lvl="1" indent="0">
              <a:buNone/>
            </a:pPr>
            <a:r>
              <a:rPr lang="tr-TR" sz="1400" dirty="0" smtClean="0">
                <a:latin typeface="Consolas" pitchFamily="49" charset="0"/>
                <a:cs typeface="Consolas" pitchFamily="49" charset="0"/>
              </a:rPr>
              <a:t>1</a:t>
            </a:r>
            <a:endParaRPr lang="tr-TR" sz="1400" dirty="0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tr-TR" sz="1400" dirty="0">
                <a:latin typeface="Consolas" pitchFamily="49" charset="0"/>
                <a:cs typeface="Consolas" pitchFamily="49" charset="0"/>
              </a:rPr>
              <a:t>1 2</a:t>
            </a:r>
          </a:p>
          <a:p>
            <a:pPr marL="400050" lvl="1" indent="0">
              <a:buNone/>
            </a:pPr>
            <a:r>
              <a:rPr lang="tr-TR" sz="1400" dirty="0">
                <a:latin typeface="Consolas" pitchFamily="49" charset="0"/>
                <a:cs typeface="Consolas" pitchFamily="49" charset="0"/>
              </a:rPr>
              <a:t>1 2 3 </a:t>
            </a:r>
          </a:p>
          <a:p>
            <a:pPr marL="400050" lvl="1" indent="0">
              <a:buNone/>
            </a:pPr>
            <a:r>
              <a:rPr lang="tr-TR" sz="1400" dirty="0">
                <a:latin typeface="Consolas" pitchFamily="49" charset="0"/>
                <a:cs typeface="Consolas" pitchFamily="49" charset="0"/>
              </a:rPr>
              <a:t>1 2 3 4 </a:t>
            </a:r>
          </a:p>
          <a:p>
            <a:pPr marL="400050" lvl="1" indent="0">
              <a:buNone/>
            </a:pPr>
            <a:r>
              <a:rPr lang="tr-TR" sz="1400" dirty="0">
                <a:latin typeface="Consolas" pitchFamily="49" charset="0"/>
                <a:cs typeface="Consolas" pitchFamily="49" charset="0"/>
              </a:rPr>
              <a:t>1 2 3 4 </a:t>
            </a:r>
            <a:r>
              <a:rPr lang="tr-TR" sz="1400" dirty="0" smtClean="0">
                <a:latin typeface="Consolas" pitchFamily="49" charset="0"/>
                <a:cs typeface="Consolas" pitchFamily="49" charset="0"/>
              </a:rPr>
              <a:t>5</a:t>
            </a:r>
          </a:p>
          <a:p>
            <a:pPr marL="400050" lvl="1" indent="0">
              <a:buNone/>
            </a:pPr>
            <a:r>
              <a:rPr lang="tr-TR" sz="1400" dirty="0" smtClean="0">
                <a:latin typeface="Consolas" pitchFamily="49" charset="0"/>
                <a:cs typeface="Consolas" pitchFamily="49" charset="0"/>
              </a:rPr>
              <a:t>…</a:t>
            </a:r>
            <a:endParaRPr lang="tr-TR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729F2-945E-4AC7-8B0C-FB77A66E8DB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Dikdörtgen 7"/>
          <p:cNvSpPr/>
          <p:nvPr/>
        </p:nvSpPr>
        <p:spPr>
          <a:xfrm>
            <a:off x="1510019" y="3077062"/>
            <a:ext cx="5712902" cy="3139321"/>
          </a:xfrm>
          <a:prstGeom prst="rect">
            <a:avLst/>
          </a:prstGeom>
          <a:solidFill>
            <a:srgbClr val="DDDDDD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tr-TR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n;</a:t>
            </a:r>
            <a:endParaRPr lang="tr-TR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b="1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Write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"n değeri:"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tr-TR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b="1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TryParse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b="1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ReadLine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(), </a:t>
            </a:r>
            <a:r>
              <a:rPr lang="tr-TR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n);</a:t>
            </a:r>
            <a:endParaRPr lang="tr-TR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for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tr-TR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i </a:t>
            </a:r>
            <a:r>
              <a:rPr lang="tr-TR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1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 i </a:t>
            </a:r>
            <a:r>
              <a:rPr lang="tr-TR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&lt;=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n; i</a:t>
            </a:r>
            <a:r>
              <a:rPr lang="tr-TR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++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tr-TR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tr-TR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for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tr-TR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j </a:t>
            </a:r>
            <a:r>
              <a:rPr lang="tr-TR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1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 j </a:t>
            </a:r>
            <a:r>
              <a:rPr lang="tr-TR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&lt;=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i; j</a:t>
            </a:r>
            <a:r>
              <a:rPr lang="tr-TR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++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tr-TR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tr-TR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b="1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Write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(j </a:t>
            </a:r>
            <a:r>
              <a:rPr lang="tr-TR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+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"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tr-TR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b="1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WriteLine</a:t>
            </a: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tr-TR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tr-TR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219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91A934-2AD4-487D-9EB1-A6A932E38D8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193800"/>
            <a:ext cx="8393113" cy="5351463"/>
          </a:xfrm>
          <a:noFill/>
        </p:spPr>
        <p:txBody>
          <a:bodyPr/>
          <a:lstStyle/>
          <a:p>
            <a:pPr marL="533400" indent="-533400"/>
            <a:r>
              <a:rPr lang="tr-TR" dirty="0" err="1" smtClean="0"/>
              <a:t>switch</a:t>
            </a:r>
            <a:r>
              <a:rPr lang="tr-TR" dirty="0" smtClean="0"/>
              <a:t> ifadesinde </a:t>
            </a:r>
            <a:r>
              <a:rPr lang="tr-TR" b="1" dirty="0" smtClean="0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tr-TR" dirty="0" smtClean="0"/>
              <a:t> kodunun bizi </a:t>
            </a:r>
            <a:r>
              <a:rPr lang="tr-TR" dirty="0" err="1" smtClean="0"/>
              <a:t>switch</a:t>
            </a:r>
            <a:r>
              <a:rPr lang="tr-TR" dirty="0" smtClean="0"/>
              <a:t> ifadesi dışına attığını görmüştük.</a:t>
            </a:r>
            <a:endParaRPr lang="en-US" dirty="0" smtClean="0"/>
          </a:p>
          <a:p>
            <a:pPr marL="533400" indent="-533400"/>
            <a:endParaRPr lang="en-US" dirty="0" smtClean="0"/>
          </a:p>
          <a:p>
            <a:pPr marL="533400" indent="-533400"/>
            <a:r>
              <a:rPr lang="tr-TR" dirty="0" smtClean="0"/>
              <a:t>Benzer bir şekilde, break döngü içinde kullanıldığın da bizi geçerli döngünün dışına atar.</a:t>
            </a:r>
            <a:endParaRPr lang="en-US" dirty="0" smtClean="0"/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483600" cy="744537"/>
          </a:xfrm>
        </p:spPr>
        <p:txBody>
          <a:bodyPr/>
          <a:lstStyle/>
          <a:p>
            <a:pPr>
              <a:defRPr/>
            </a:pPr>
            <a:r>
              <a:rPr lang="tr-TR" dirty="0" smtClean="0"/>
              <a:t>Döngü içinde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break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tr-TR" dirty="0" smtClean="0"/>
              <a:t>kullanımı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775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break kullanımı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949325"/>
            <a:ext cx="7772400" cy="2355937"/>
          </a:xfrm>
        </p:spPr>
        <p:txBody>
          <a:bodyPr/>
          <a:lstStyle/>
          <a:p>
            <a:r>
              <a:rPr lang="tr-TR" dirty="0" smtClean="0"/>
              <a:t>Döngü </a:t>
            </a:r>
            <a:r>
              <a:rPr lang="tr-TR" dirty="0"/>
              <a:t>deyimlerinin içerisindekiler çalıştırılırken, döngünün, koşuldan bağımsız kesin olarak bitirilmesi gerektiğinde </a:t>
            </a:r>
            <a:r>
              <a:rPr lang="tr-TR" dirty="0" smtClean="0"/>
              <a:t>break deyimi </a:t>
            </a:r>
            <a:r>
              <a:rPr lang="tr-TR" dirty="0"/>
              <a:t>kullanılır. </a:t>
            </a:r>
            <a:endParaRPr lang="en-US" dirty="0"/>
          </a:p>
          <a:p>
            <a:pPr lvl="1"/>
            <a:r>
              <a:rPr lang="tr-TR" dirty="0" smtClean="0"/>
              <a:t>Örneğin 1/x hesaplama: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729F2-945E-4AC7-8B0C-FB77A66E8DB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Dikdörtgen 5"/>
          <p:cNvSpPr/>
          <p:nvPr/>
        </p:nvSpPr>
        <p:spPr>
          <a:xfrm>
            <a:off x="1300295" y="3436556"/>
            <a:ext cx="6467912" cy="2800767"/>
          </a:xfrm>
          <a:prstGeom prst="rect">
            <a:avLst/>
          </a:prstGeom>
          <a:solidFill>
            <a:srgbClr val="DDDDDD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x;</a:t>
            </a:r>
            <a:endParaRPr lang="tr-TR" sz="2000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</a:t>
            </a:r>
            <a:endParaRPr lang="tr-TR" sz="2000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tr-TR" sz="2000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600" b="1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Write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"x değeri:"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tr-TR" sz="2000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tr-TR" sz="1600" b="1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TryParse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600" b="1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ReadLine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(), 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x);</a:t>
            </a:r>
            <a:endParaRPr lang="tr-TR" sz="2000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2000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(x </a:t>
            </a:r>
            <a:r>
              <a:rPr lang="tr-TR" sz="1600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600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0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r>
              <a:rPr lang="tr-TR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 </a:t>
            </a:r>
            <a:r>
              <a:rPr lang="tr-TR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girilen değer 0 ise çık!</a:t>
            </a:r>
            <a:endParaRPr lang="tr-TR" sz="2000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2000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600" b="1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WriteLine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tr-TR" sz="1600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1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600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/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x);</a:t>
            </a:r>
            <a:endParaRPr lang="tr-TR" sz="2000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tr-TR" sz="2000" dirty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 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while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true</a:t>
            </a:r>
            <a:r>
              <a:rPr lang="tr-TR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tr-TR" sz="20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50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Maple</Template>
  <TotalTime>7100</TotalTime>
  <Words>1456</Words>
  <Application>Microsoft Office PowerPoint</Application>
  <PresentationFormat>Ekran Gösterisi (4:3)</PresentationFormat>
  <Paragraphs>379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8" baseType="lpstr">
      <vt:lpstr>Calibri</vt:lpstr>
      <vt:lpstr>Comic Sans MS</vt:lpstr>
      <vt:lpstr>Consolas</vt:lpstr>
      <vt:lpstr>Courier New</vt:lpstr>
      <vt:lpstr>Times New Roman</vt:lpstr>
      <vt:lpstr>Blank Presentation</vt:lpstr>
      <vt:lpstr>PROGRAMLAMA - I</vt:lpstr>
      <vt:lpstr>Bugünkü Konular</vt:lpstr>
      <vt:lpstr>İç içe döngüler</vt:lpstr>
      <vt:lpstr>Çarpım Tablosunu Ekrana Yazdırma</vt:lpstr>
      <vt:lpstr>Faktöriyel hesaplama</vt:lpstr>
      <vt:lpstr>Faktöriyel hesaplama</vt:lpstr>
      <vt:lpstr>İç içe döngüler devam</vt:lpstr>
      <vt:lpstr>Döngü içinde break kullanımı</vt:lpstr>
      <vt:lpstr>break kullanımı</vt:lpstr>
      <vt:lpstr>Bir sürü sayının toplamını hesaplama</vt:lpstr>
      <vt:lpstr>Girilen n sayısının asal olup olmadığını kontrol etme</vt:lpstr>
      <vt:lpstr>break (devam)</vt:lpstr>
      <vt:lpstr>break (devam)</vt:lpstr>
      <vt:lpstr>continue</vt:lpstr>
      <vt:lpstr>continue</vt:lpstr>
      <vt:lpstr>goto</vt:lpstr>
      <vt:lpstr>goto</vt:lpstr>
      <vt:lpstr>goto örnek:</vt:lpstr>
      <vt:lpstr>PowerPoint Sunusu</vt:lpstr>
      <vt:lpstr>Sonsuz Döngüler</vt:lpstr>
      <vt:lpstr>Sonsuz döngülerden nasıl çıkılır?</vt:lpstr>
      <vt:lpstr> Dinlediğiniz için teşekkürler…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Analysis</dc:title>
  <dc:creator>BAYRAM</dc:creator>
  <cp:lastModifiedBy>Gonca Özmen</cp:lastModifiedBy>
  <cp:revision>1028</cp:revision>
  <dcterms:created xsi:type="dcterms:W3CDTF">1999-11-19T17:16:32Z</dcterms:created>
  <dcterms:modified xsi:type="dcterms:W3CDTF">2015-09-30T18:21:59Z</dcterms:modified>
</cp:coreProperties>
</file>