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7" r:id="rId2"/>
    <p:sldId id="417" r:id="rId3"/>
    <p:sldId id="418" r:id="rId4"/>
    <p:sldId id="419" r:id="rId5"/>
    <p:sldId id="449" r:id="rId6"/>
    <p:sldId id="436" r:id="rId7"/>
    <p:sldId id="430" r:id="rId8"/>
    <p:sldId id="421" r:id="rId9"/>
    <p:sldId id="422" r:id="rId10"/>
    <p:sldId id="424" r:id="rId11"/>
    <p:sldId id="425" r:id="rId12"/>
    <p:sldId id="426" r:id="rId13"/>
    <p:sldId id="427" r:id="rId14"/>
    <p:sldId id="428" r:id="rId15"/>
    <p:sldId id="429" r:id="rId16"/>
    <p:sldId id="437" r:id="rId17"/>
    <p:sldId id="438" r:id="rId18"/>
    <p:sldId id="440" r:id="rId19"/>
    <p:sldId id="441" r:id="rId20"/>
    <p:sldId id="446" r:id="rId21"/>
    <p:sldId id="44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3300"/>
    <a:srgbClr val="FFFF99"/>
    <a:srgbClr val="FFCC00"/>
    <a:srgbClr val="FFFFCC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BC54D-7E65-4657-A6AC-7CC1DB237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B06EA9-3B23-4F30-BDA1-E64908262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75907-83D8-4C6A-9E84-981E6CDE2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3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B836-F1F9-49BF-AF90-7EAAFCF64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914C7-9702-470A-B4B7-E0DC1B2B1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9F2D-AC75-4EEA-979C-E074DCCA8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5FD2-5AFE-4AD3-9258-8A20CECCD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D8472-C467-4F7D-BB53-E30C9716D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335D0-0A64-4D0C-98F5-5C72F7DD1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251B-49B4-43FC-B565-4D0CA7CB9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8A361-4D57-45EE-9BF7-70C733A94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F691-AC14-448D-AACD-7A2277E37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41C02-2E42-45C0-B090-1DEC0E57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C9D3-2CC1-4573-9739-FEAA60E9D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F138-9CA1-4C0B-878F-71EA497E9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9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1CFAD7-0160-4383-B29F-F1613377BB3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2575"/>
            <a:ext cx="7772400" cy="557213"/>
          </a:xfrm>
        </p:spPr>
        <p:txBody>
          <a:bodyPr/>
          <a:lstStyle/>
          <a:p>
            <a:r>
              <a:rPr lang="tr-TR" smtClean="0"/>
              <a:t>Dizi Kullanımı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163638"/>
            <a:ext cx="8647113" cy="2332037"/>
          </a:xfrm>
        </p:spPr>
        <p:txBody>
          <a:bodyPr/>
          <a:lstStyle/>
          <a:p>
            <a:r>
              <a:rPr lang="tr-TR" smtClean="0"/>
              <a:t>Uyarı</a:t>
            </a:r>
            <a:r>
              <a:rPr lang="en-US" smtClean="0"/>
              <a:t>!</a:t>
            </a:r>
          </a:p>
          <a:p>
            <a:pPr lvl="1"/>
            <a:r>
              <a:rPr lang="tr-TR" smtClean="0"/>
              <a:t>İndexleri kullanırken, indexin doğru aralıkta olup olmadığına dikkat edin!</a:t>
            </a:r>
          </a:p>
          <a:p>
            <a:pPr lvl="2"/>
            <a:r>
              <a:rPr lang="tr-TR" smtClean="0"/>
              <a:t> yani, </a:t>
            </a:r>
            <a:r>
              <a:rPr lang="en-US" smtClean="0"/>
              <a:t>index </a:t>
            </a:r>
            <a:r>
              <a:rPr lang="tr-TR" smtClean="0"/>
              <a:t>değerleri, </a:t>
            </a:r>
            <a:r>
              <a:rPr lang="en-US" smtClean="0"/>
              <a:t>[ ] operator</a:t>
            </a:r>
            <a:r>
              <a:rPr lang="tr-TR" smtClean="0"/>
              <a:t>ü kullanılırken dizinin sınırları içerisinde mi değil mi diye bakın!</a:t>
            </a:r>
            <a:endParaRPr lang="en-US" smtClean="0"/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1663700" y="3932238"/>
            <a:ext cx="6019800" cy="228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notlar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98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130300" y="4841875"/>
            <a:ext cx="6683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1130300" y="5246688"/>
            <a:ext cx="6683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nimBg="1"/>
      <p:bldP spid="373765" grpId="0"/>
      <p:bldP spid="3737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BF3C2C-9310-412B-97F7-EE77EBA0CC1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75"/>
            <a:ext cx="7785100" cy="630238"/>
          </a:xfrm>
        </p:spPr>
        <p:txBody>
          <a:bodyPr/>
          <a:lstStyle/>
          <a:p>
            <a:r>
              <a:rPr lang="tr-TR" smtClean="0"/>
              <a:t>Dizi Kullanımı</a:t>
            </a:r>
            <a:endParaRPr lang="en-US" smtClean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47" y="1079500"/>
            <a:ext cx="8732939" cy="3442166"/>
          </a:xfrm>
        </p:spPr>
        <p:txBody>
          <a:bodyPr/>
          <a:lstStyle/>
          <a:p>
            <a:r>
              <a:rPr lang="tr-TR" dirty="0" smtClean="0"/>
              <a:t>Dizinin elemanlarına ulaşılırken genelde dönüler kullanılır, ve döngünün her </a:t>
            </a:r>
            <a:r>
              <a:rPr lang="tr-TR" dirty="0" err="1" smtClean="0"/>
              <a:t>iterasyonunda</a:t>
            </a:r>
            <a:r>
              <a:rPr lang="tr-TR" dirty="0" smtClean="0"/>
              <a:t> dizinin bir elemanı üzerinde çalışılır. </a:t>
            </a:r>
            <a:endParaRPr lang="en-US" dirty="0" smtClean="0"/>
          </a:p>
          <a:p>
            <a:endParaRPr lang="en-US" sz="1800" dirty="0" smtClean="0"/>
          </a:p>
          <a:p>
            <a:r>
              <a:rPr lang="tr-TR" dirty="0" smtClean="0"/>
              <a:t>Diziler için en sık kullanılan döngü </a:t>
            </a:r>
            <a:r>
              <a:rPr lang="en-US" b="1" dirty="0" smtClean="0">
                <a:solidFill>
                  <a:srgbClr val="0099FF"/>
                </a:solidFill>
                <a:latin typeface="Courier New" pitchFamily="49" charset="0"/>
              </a:rPr>
              <a:t>for</a:t>
            </a:r>
            <a:r>
              <a:rPr lang="tr-TR" b="1" dirty="0" smtClean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tr-TR" dirty="0" smtClean="0"/>
              <a:t>döngüsüdür:</a:t>
            </a:r>
          </a:p>
          <a:p>
            <a:pPr lvl="1"/>
            <a:r>
              <a:rPr lang="tr-TR" dirty="0" smtClean="0"/>
              <a:t> Çünkü </a:t>
            </a:r>
            <a:r>
              <a:rPr lang="tr-TR" dirty="0" err="1" smtClean="0"/>
              <a:t>for</a:t>
            </a:r>
            <a:r>
              <a:rPr lang="tr-TR" dirty="0" smtClean="0"/>
              <a:t> döngüsü ifadesinde </a:t>
            </a:r>
            <a:r>
              <a:rPr lang="tr-TR" dirty="0" err="1" smtClean="0"/>
              <a:t>index’in</a:t>
            </a:r>
            <a:r>
              <a:rPr lang="tr-TR" dirty="0" smtClean="0"/>
              <a:t> başlama değeri, ilerlemesi ve sınırı kolaylıkla belirtilebiliyor.</a:t>
            </a:r>
            <a:endParaRPr lang="en-US" dirty="0" smtClean="0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762000" y="4739227"/>
            <a:ext cx="2057400" cy="1524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tr-TR" sz="1700" b="1">
                <a:latin typeface="Courier New" pitchFamily="49" charset="0"/>
              </a:rPr>
              <a:t>notlar</a:t>
            </a:r>
            <a:r>
              <a:rPr lang="en-US" sz="1700" b="1">
                <a:latin typeface="Courier New" pitchFamily="49" charset="0"/>
              </a:rPr>
              <a:t>[0] = 0;</a:t>
            </a:r>
          </a:p>
          <a:p>
            <a:pPr eaLnBrk="1" hangingPunct="1"/>
            <a:r>
              <a:rPr lang="tr-TR" sz="1700" b="1">
                <a:latin typeface="Courier New" pitchFamily="49" charset="0"/>
              </a:rPr>
              <a:t>notlar</a:t>
            </a:r>
            <a:r>
              <a:rPr lang="en-US" sz="1700" b="1">
                <a:latin typeface="Courier New" pitchFamily="49" charset="0"/>
              </a:rPr>
              <a:t>[1] = 0;</a:t>
            </a:r>
          </a:p>
          <a:p>
            <a:pPr eaLnBrk="1" hangingPunct="1"/>
            <a:r>
              <a:rPr lang="tr-TR" sz="1700" b="1">
                <a:latin typeface="Courier New" pitchFamily="49" charset="0"/>
              </a:rPr>
              <a:t>notlar</a:t>
            </a:r>
            <a:r>
              <a:rPr lang="en-US" sz="1700" b="1">
                <a:latin typeface="Courier New" pitchFamily="49" charset="0"/>
              </a:rPr>
              <a:t>[2] = 0;</a:t>
            </a:r>
          </a:p>
          <a:p>
            <a:pPr eaLnBrk="1" hangingPunct="1"/>
            <a:r>
              <a:rPr lang="tr-TR" sz="1700" b="1">
                <a:latin typeface="Courier New" pitchFamily="49" charset="0"/>
              </a:rPr>
              <a:t>notlar</a:t>
            </a:r>
            <a:r>
              <a:rPr lang="en-US" sz="1700" b="1">
                <a:latin typeface="Courier New" pitchFamily="49" charset="0"/>
              </a:rPr>
              <a:t>[3] = 0;</a:t>
            </a:r>
          </a:p>
          <a:p>
            <a:pPr eaLnBrk="1" hangingPunct="1"/>
            <a:r>
              <a:rPr lang="tr-TR" sz="1700" b="1">
                <a:latin typeface="Courier New" pitchFamily="49" charset="0"/>
              </a:rPr>
              <a:t>notlar</a:t>
            </a:r>
            <a:r>
              <a:rPr lang="en-US" sz="1700" b="1">
                <a:latin typeface="Courier New" pitchFamily="49" charset="0"/>
              </a:rPr>
              <a:t>[4] = 0;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733800" y="5055140"/>
            <a:ext cx="5105400" cy="838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700" b="1" dirty="0" smtClean="0">
                <a:latin typeface="Courier New" pitchFamily="49" charset="0"/>
              </a:rPr>
              <a:t>for(</a:t>
            </a:r>
            <a:r>
              <a:rPr lang="en-US" sz="1700" b="1" dirty="0" err="1" smtClean="0">
                <a:latin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= 0;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 &lt; </a:t>
            </a:r>
            <a:r>
              <a:rPr lang="tr-TR" sz="1700" b="1" dirty="0">
                <a:latin typeface="Courier New" pitchFamily="49" charset="0"/>
              </a:rPr>
              <a:t>5</a:t>
            </a:r>
            <a:r>
              <a:rPr lang="en-US" sz="1700" b="1" dirty="0">
                <a:latin typeface="Courier New" pitchFamily="49" charset="0"/>
              </a:rPr>
              <a:t>; 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	</a:t>
            </a:r>
            <a:r>
              <a:rPr lang="tr-TR" sz="1700" b="1" dirty="0">
                <a:latin typeface="Courier New" pitchFamily="49" charset="0"/>
              </a:rPr>
              <a:t>notlar</a:t>
            </a:r>
            <a:r>
              <a:rPr lang="en-US" sz="1700" b="1" dirty="0">
                <a:latin typeface="Courier New" pitchFamily="49" charset="0"/>
              </a:rPr>
              <a:t>[</a:t>
            </a:r>
            <a:r>
              <a:rPr lang="en-US" sz="1700" b="1" dirty="0" err="1">
                <a:latin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</a:rPr>
              <a:t>] = 0;</a:t>
            </a: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>
            <a:off x="2971800" y="5447252"/>
            <a:ext cx="685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88" grpId="0" animBg="1"/>
      <p:bldP spid="374789" grpId="0" animBg="1" autoUpdateAnimBg="0"/>
      <p:bldP spid="3747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6DC47C-9A61-469A-B037-081541C978A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352425"/>
            <a:ext cx="8129587" cy="762000"/>
          </a:xfrm>
        </p:spPr>
        <p:txBody>
          <a:bodyPr/>
          <a:lstStyle/>
          <a:p>
            <a:r>
              <a:rPr lang="tr-TR" smtClean="0"/>
              <a:t>Dizi-Örnek</a:t>
            </a:r>
            <a:r>
              <a:rPr lang="en-US" smtClean="0"/>
              <a:t>, 1/3: </a:t>
            </a:r>
            <a:r>
              <a:rPr lang="tr-TR" smtClean="0"/>
              <a:t>Okuma</a:t>
            </a:r>
            <a:endParaRPr lang="en-US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889000" y="1149350"/>
            <a:ext cx="7054850" cy="4206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 dirty="0">
                <a:solidFill>
                  <a:srgbClr val="008000"/>
                </a:solidFill>
                <a:latin typeface="Consolas" pitchFamily="49" charset="0"/>
              </a:rPr>
              <a:t>/* klavyeden girilen değerleri diziye atma*/</a:t>
            </a:r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it-IT" sz="1600" dirty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it-IT" sz="1600" dirty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it-IT" sz="1600" dirty="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it-IT" sz="1600" dirty="0">
                <a:solidFill>
                  <a:srgbClr val="A31515"/>
                </a:solidFill>
                <a:latin typeface="Consolas" pitchFamily="49" charset="0"/>
              </a:rPr>
              <a:t>"5 tane dizi elemanı giriniz:"</a:t>
            </a:r>
            <a:r>
              <a:rPr lang="it-IT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>
                <a:solidFill>
                  <a:srgbClr val="008000"/>
                </a:solidFill>
                <a:latin typeface="Consolas" pitchFamily="49" charset="0"/>
              </a:rPr>
              <a:t>/* dizi elemanlarını oku*/</a:t>
            </a:r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{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tr-TR" sz="1600" dirty="0" err="1" smtClean="0">
                <a:solidFill>
                  <a:srgbClr val="0000FF"/>
                </a:solidFill>
                <a:latin typeface="Consolas" pitchFamily="49" charset="0"/>
              </a:rPr>
              <a:t>double.</a:t>
            </a:r>
            <a:r>
              <a:rPr lang="tr-TR" sz="1600" dirty="0" err="1" smtClean="0">
                <a:solidFill>
                  <a:srgbClr val="000000"/>
                </a:solidFill>
                <a:latin typeface="Consolas" pitchFamily="49" charset="0"/>
              </a:rPr>
              <a:t>TryParse</a:t>
            </a:r>
            <a:r>
              <a:rPr lang="tr-TR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600" dirty="0" err="1" smtClean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 dirty="0" err="1" smtClean="0">
                <a:solidFill>
                  <a:srgbClr val="000000"/>
                </a:solidFill>
                <a:latin typeface="Consolas" pitchFamily="49" charset="0"/>
              </a:rPr>
              <a:t>ReadLine</a:t>
            </a:r>
            <a:r>
              <a:rPr lang="tr-TR" sz="1600" dirty="0" smtClean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tr-TR" sz="1600" dirty="0" err="1" smtClean="0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tr-TR" sz="1600" dirty="0" smtClean="0">
                <a:solidFill>
                  <a:srgbClr val="000000"/>
                </a:solidFill>
                <a:latin typeface="Consolas" pitchFamily="49" charset="0"/>
              </a:rPr>
              <a:t> a[i]);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889000" y="5559425"/>
            <a:ext cx="7054850" cy="554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5 </a:t>
            </a:r>
            <a:r>
              <a:rPr lang="tr-TR" b="1">
                <a:solidFill>
                  <a:schemeClr val="bg1"/>
                </a:solidFill>
                <a:latin typeface="Courier New" pitchFamily="49" charset="0"/>
              </a:rPr>
              <a:t>tane dizi elemanı giriniz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: 1.2 3.4 5.6 7.8 9.0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D52F0C-9DB2-45A8-BA30-2031E6AAFB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376238"/>
            <a:ext cx="8682038" cy="762000"/>
          </a:xfrm>
        </p:spPr>
        <p:txBody>
          <a:bodyPr/>
          <a:lstStyle/>
          <a:p>
            <a:r>
              <a:rPr lang="tr-TR" smtClean="0"/>
              <a:t>Dizi-Örnek</a:t>
            </a:r>
            <a:r>
              <a:rPr lang="en-US" smtClean="0"/>
              <a:t>, 2/3: </a:t>
            </a:r>
            <a:r>
              <a:rPr lang="tr-TR" smtClean="0"/>
              <a:t>Yazma</a:t>
            </a:r>
            <a:endParaRPr lang="en-US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77838" y="1527175"/>
            <a:ext cx="6022975" cy="45132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 dirty="0">
                <a:solidFill>
                  <a:srgbClr val="008000"/>
                </a:solidFill>
                <a:latin typeface="Consolas" pitchFamily="49" charset="0"/>
              </a:rPr>
              <a:t>// dizinin elemanlarını ekrana yazma</a:t>
            </a:r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1.2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3.4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5.6</a:t>
            </a:r>
            <a:r>
              <a:rPr lang="tr-TR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dirty="0" smtClean="0">
                <a:solidFill>
                  <a:srgbClr val="0000FF"/>
                </a:solidFill>
                <a:latin typeface="Consolas" pitchFamily="49" charset="0"/>
              </a:rPr>
              <a:t>7.8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itchFamily="49" charset="0"/>
              </a:rPr>
              <a:t>9.0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>
                <a:solidFill>
                  <a:srgbClr val="008000"/>
                </a:solidFill>
                <a:latin typeface="Consolas" pitchFamily="49" charset="0"/>
              </a:rPr>
              <a:t>/* dizinin elemanlarını göster*/</a:t>
            </a:r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 dirty="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6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{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it-IT" sz="1600" dirty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it-IT" sz="1600" dirty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it-IT" sz="1600" dirty="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it-IT" sz="1600" dirty="0">
                <a:solidFill>
                  <a:srgbClr val="A31515"/>
                </a:solidFill>
                <a:latin typeface="Consolas" pitchFamily="49" charset="0"/>
              </a:rPr>
              <a:t>"a[{0}]={1</a:t>
            </a:r>
            <a:r>
              <a:rPr lang="tr-TR" sz="1600" dirty="0">
                <a:solidFill>
                  <a:srgbClr val="A31515"/>
                </a:solidFill>
                <a:latin typeface="Consolas" pitchFamily="49" charset="0"/>
              </a:rPr>
              <a:t>:F2</a:t>
            </a:r>
            <a:r>
              <a:rPr lang="it-IT" sz="1600" dirty="0">
                <a:solidFill>
                  <a:srgbClr val="A31515"/>
                </a:solidFill>
                <a:latin typeface="Consolas" pitchFamily="49" charset="0"/>
              </a:rPr>
              <a:t>}"</a:t>
            </a:r>
            <a:r>
              <a:rPr lang="it-IT" sz="1600" dirty="0">
                <a:solidFill>
                  <a:srgbClr val="000000"/>
                </a:solidFill>
                <a:latin typeface="Consolas" pitchFamily="49" charset="0"/>
              </a:rPr>
              <a:t>, i, a[i]);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endParaRPr lang="tr-TR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dirty="0" err="1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 pitchFamily="49" charset="0"/>
              </a:rPr>
              <a:t>ReadLine</a:t>
            </a:r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6743700" y="3887788"/>
            <a:ext cx="1905000" cy="1646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a[0] = 1.20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a[1] = 3.40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a[2] = 5.60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a[3] = 7.80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a[4] = 9.00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161D75-2467-455E-9C0C-29737568C01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357188"/>
            <a:ext cx="8637588" cy="762000"/>
          </a:xfrm>
        </p:spPr>
        <p:txBody>
          <a:bodyPr/>
          <a:lstStyle/>
          <a:p>
            <a:r>
              <a:rPr lang="tr-TR" smtClean="0"/>
              <a:t>Dizi-Örnek</a:t>
            </a:r>
            <a:r>
              <a:rPr lang="en-US" smtClean="0"/>
              <a:t>, 3/3: Max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85800" y="1166813"/>
            <a:ext cx="5380038" cy="5233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Dizideki en büyük elemanı bulma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System;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] {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1.2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3.4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                       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5.6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7.8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                                   9.0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max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0.0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/* Dizideki en büyük elemanı bul*/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(a[i]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max)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      max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a[i];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"max={0:F2}"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max);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ReadLine();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6311900" y="5410200"/>
            <a:ext cx="2127250" cy="554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max = 9.00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397D21-B2BD-4846-AEAF-020510692A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63525"/>
            <a:ext cx="8521700" cy="762000"/>
          </a:xfrm>
        </p:spPr>
        <p:txBody>
          <a:bodyPr/>
          <a:lstStyle/>
          <a:p>
            <a:r>
              <a:rPr lang="tr-TR" smtClean="0"/>
              <a:t>Dizi-Örnek</a:t>
            </a:r>
            <a:r>
              <a:rPr lang="en-US" smtClean="0"/>
              <a:t>, </a:t>
            </a:r>
            <a:r>
              <a:rPr lang="tr-TR" smtClean="0"/>
              <a:t>Bir arada</a:t>
            </a:r>
            <a:endParaRPr lang="en-US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3400" y="982663"/>
            <a:ext cx="8077200" cy="57054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>
                <a:solidFill>
                  <a:srgbClr val="008000"/>
                </a:solidFill>
                <a:latin typeface="Consolas" pitchFamily="49" charset="0"/>
              </a:rPr>
              <a:t>/* klavyeden girilen değerleri diziye atma, 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8000"/>
                </a:solidFill>
                <a:latin typeface="Consolas" pitchFamily="49" charset="0"/>
              </a:rPr>
              <a:t> * dizinin elemanlarını ekrana yazma ve en büyük dizi elemanını bulma*/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it-IT" sz="1400" dirty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it-IT" sz="1400" dirty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it-IT" sz="1400" dirty="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it-IT" sz="1400" dirty="0">
                <a:solidFill>
                  <a:srgbClr val="A31515"/>
                </a:solidFill>
                <a:latin typeface="Consolas" pitchFamily="49" charset="0"/>
              </a:rPr>
              <a:t>"5 tane dizi elemanı giriniz:"</a:t>
            </a:r>
            <a:r>
              <a:rPr lang="it-IT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1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)   </a:t>
            </a:r>
            <a:r>
              <a:rPr lang="nn-NO" sz="1400" dirty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tr-TR" sz="1400" dirty="0">
                <a:solidFill>
                  <a:srgbClr val="008000"/>
                </a:solidFill>
                <a:latin typeface="Consolas" pitchFamily="49" charset="0"/>
              </a:rPr>
              <a:t>D</a:t>
            </a:r>
            <a:r>
              <a:rPr lang="nn-NO" sz="1400" dirty="0">
                <a:solidFill>
                  <a:srgbClr val="008000"/>
                </a:solidFill>
                <a:latin typeface="Consolas" pitchFamily="49" charset="0"/>
              </a:rPr>
              <a:t>izi elemanlarını oku</a:t>
            </a:r>
            <a:r>
              <a:rPr lang="nn-NO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double.</a:t>
            </a:r>
            <a:r>
              <a:rPr lang="tr-TR" sz="1400" dirty="0" err="1" smtClean="0">
                <a:solidFill>
                  <a:srgbClr val="000000"/>
                </a:solidFill>
                <a:latin typeface="Consolas" pitchFamily="49" charset="0"/>
              </a:rPr>
              <a:t>TryParse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 err="1" smtClean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 dirty="0" err="1" smtClean="0">
                <a:solidFill>
                  <a:srgbClr val="000000"/>
                </a:solidFill>
                <a:latin typeface="Consolas" pitchFamily="49" charset="0"/>
              </a:rPr>
              <a:t>ReadLine</a:t>
            </a:r>
            <a:r>
              <a:rPr lang="tr-TR" sz="1400" dirty="0" smtClean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a[i]);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)   </a:t>
            </a:r>
            <a:r>
              <a:rPr lang="nn-NO" sz="1400" dirty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tr-TR" sz="1400" dirty="0">
                <a:solidFill>
                  <a:srgbClr val="008000"/>
                </a:solidFill>
                <a:latin typeface="Consolas" pitchFamily="49" charset="0"/>
              </a:rPr>
              <a:t>D</a:t>
            </a:r>
            <a:r>
              <a:rPr lang="nn-NO" sz="1400" dirty="0">
                <a:solidFill>
                  <a:srgbClr val="008000"/>
                </a:solidFill>
                <a:latin typeface="Consolas" pitchFamily="49" charset="0"/>
              </a:rPr>
              <a:t>izinin elemanlarını göster*/</a:t>
            </a:r>
            <a:endParaRPr lang="nn-NO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it-IT" sz="1400" dirty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it-IT" sz="1400" dirty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it-IT" sz="1400" dirty="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it-IT" sz="1400" dirty="0">
                <a:solidFill>
                  <a:srgbClr val="A31515"/>
                </a:solidFill>
                <a:latin typeface="Consolas" pitchFamily="49" charset="0"/>
              </a:rPr>
              <a:t>"a[{0}]={1:F2}"</a:t>
            </a:r>
            <a:r>
              <a:rPr lang="it-IT" sz="1400" dirty="0">
                <a:solidFill>
                  <a:srgbClr val="000000"/>
                </a:solidFill>
                <a:latin typeface="Consolas" pitchFamily="49" charset="0"/>
              </a:rPr>
              <a:t>, i, a[i]);</a:t>
            </a:r>
          </a:p>
          <a:p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max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0.0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;             </a:t>
            </a:r>
            <a:r>
              <a:rPr lang="tr-TR" sz="1400" dirty="0">
                <a:solidFill>
                  <a:srgbClr val="008000"/>
                </a:solidFill>
                <a:latin typeface="Consolas" pitchFamily="49" charset="0"/>
              </a:rPr>
              <a:t>/* Dizideki en büyük elemanı bul*/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endParaRPr lang="tr-TR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{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   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(a[i] 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max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 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max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a[i];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itchFamily="49" charset="0"/>
              </a:rPr>
              <a:t>max</a:t>
            </a:r>
            <a:r>
              <a:rPr lang="tr-TR" sz="1400" dirty="0">
                <a:solidFill>
                  <a:srgbClr val="A31515"/>
                </a:solidFill>
                <a:latin typeface="Consolas" pitchFamily="49" charset="0"/>
              </a:rPr>
              <a:t>={0:F2}"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itchFamily="49" charset="0"/>
              </a:rPr>
              <a:t>max</a:t>
            </a:r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341" name="Dikdörtgen 1"/>
          <p:cNvSpPr>
            <a:spLocks noChangeArrowheads="1"/>
          </p:cNvSpPr>
          <p:nvPr/>
        </p:nvSpPr>
        <p:spPr bwMode="auto">
          <a:xfrm>
            <a:off x="1108075" y="3191774"/>
            <a:ext cx="6845300" cy="643626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2" name="Dikdörtgen 5"/>
          <p:cNvSpPr>
            <a:spLocks noChangeArrowheads="1"/>
          </p:cNvSpPr>
          <p:nvPr/>
        </p:nvSpPr>
        <p:spPr bwMode="auto">
          <a:xfrm>
            <a:off x="1108075" y="4045795"/>
            <a:ext cx="6845300" cy="631765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3" name="Dikdörtgen 6"/>
          <p:cNvSpPr>
            <a:spLocks noChangeArrowheads="1"/>
          </p:cNvSpPr>
          <p:nvPr/>
        </p:nvSpPr>
        <p:spPr bwMode="auto">
          <a:xfrm>
            <a:off x="1098550" y="4770409"/>
            <a:ext cx="6845300" cy="1345720"/>
          </a:xfrm>
          <a:prstGeom prst="rect">
            <a:avLst/>
          </a:prstGeom>
          <a:noFill/>
          <a:ln w="952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foreach Döngüsü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609725"/>
          </a:xfrm>
        </p:spPr>
        <p:txBody>
          <a:bodyPr/>
          <a:lstStyle/>
          <a:p>
            <a:r>
              <a:rPr lang="tr-TR" smtClean="0"/>
              <a:t>foreach yalnızca dizilere ve listelere (koleksiyonlara) uygulanabilen bir döngü yapısıdır. </a:t>
            </a:r>
          </a:p>
          <a:p>
            <a:pPr lvl="1"/>
            <a:r>
              <a:rPr lang="tr-TR" sz="2000" smtClean="0"/>
              <a:t>Kullanımı şu şekildedir:</a:t>
            </a:r>
          </a:p>
        </p:txBody>
      </p:sp>
      <p:sp>
        <p:nvSpPr>
          <p:cNvPr id="15364" name="Slayt Numarası Yer Tutucusu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8819BD-39CC-4821-8C2C-E3B4E61F7B7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Dikdörtgen 5"/>
          <p:cNvSpPr>
            <a:spLocks noChangeArrowheads="1"/>
          </p:cNvSpPr>
          <p:nvPr/>
        </p:nvSpPr>
        <p:spPr bwMode="auto">
          <a:xfrm>
            <a:off x="1874838" y="2778125"/>
            <a:ext cx="4572000" cy="1905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eleman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dizi)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WriteLine(eleman);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 bwMode="auto">
          <a:xfrm>
            <a:off x="528638" y="4818063"/>
            <a:ext cx="77724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0005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tr-TR" sz="2400" dirty="0">
                <a:latin typeface="Comic Sans MS" pitchFamily="66" charset="0"/>
              </a:rPr>
              <a:t>Burada </a:t>
            </a:r>
            <a:r>
              <a:rPr lang="tr-TR" sz="2400" dirty="0" smtClean="0">
                <a:latin typeface="Comic Sans MS" pitchFamily="66" charset="0"/>
              </a:rPr>
              <a:t>dizinin bütün </a:t>
            </a:r>
            <a:r>
              <a:rPr lang="tr-TR" sz="2400" dirty="0">
                <a:latin typeface="Comic Sans MS" pitchFamily="66" charset="0"/>
              </a:rPr>
              <a:t>elemanları teker teker ekrana yazdırılıyor.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foreach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799" y="949325"/>
            <a:ext cx="8013583" cy="1508125"/>
          </a:xfrm>
        </p:spPr>
        <p:txBody>
          <a:bodyPr/>
          <a:lstStyle/>
          <a:p>
            <a:r>
              <a:rPr lang="tr-TR" dirty="0" err="1" smtClean="0">
                <a:solidFill>
                  <a:srgbClr val="CC3300"/>
                </a:solidFill>
              </a:rPr>
              <a:t>foreach</a:t>
            </a:r>
            <a:r>
              <a:rPr lang="tr-TR" dirty="0" smtClean="0">
                <a:solidFill>
                  <a:srgbClr val="CC3300"/>
                </a:solidFill>
              </a:rPr>
              <a:t> döngüsüyle dizi elemanlarının değerini değiştiremeyiz, sadece ekrana yazdırmak gibi "</a:t>
            </a:r>
            <a:r>
              <a:rPr lang="tr-TR" dirty="0" err="1" smtClean="0">
                <a:solidFill>
                  <a:srgbClr val="CC3300"/>
                </a:solidFill>
              </a:rPr>
              <a:t>read-only</a:t>
            </a:r>
            <a:r>
              <a:rPr lang="tr-TR" dirty="0" smtClean="0">
                <a:solidFill>
                  <a:srgbClr val="CC3300"/>
                </a:solidFill>
              </a:rPr>
              <a:t>" işlemler yapabiliriz.</a:t>
            </a:r>
          </a:p>
          <a:p>
            <a:endParaRPr lang="tr-TR" dirty="0" smtClean="0"/>
          </a:p>
        </p:txBody>
      </p:sp>
      <p:sp>
        <p:nvSpPr>
          <p:cNvPr id="1638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95253E-9A9C-4C03-A811-C99B5DD8892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1874838" y="3056550"/>
            <a:ext cx="4572000" cy="23955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eleman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dizi)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eleman*=2;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WriteLine(eleman);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51000" y="4039212"/>
            <a:ext cx="6683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Length</a:t>
            </a:r>
          </a:p>
        </p:txBody>
      </p:sp>
      <p:sp>
        <p:nvSpPr>
          <p:cNvPr id="17411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323975"/>
          </a:xfrm>
        </p:spPr>
        <p:txBody>
          <a:bodyPr/>
          <a:lstStyle/>
          <a:p>
            <a:r>
              <a:rPr lang="tr-TR" smtClean="0"/>
              <a:t>Dizinin boyutunu verir</a:t>
            </a:r>
          </a:p>
          <a:p>
            <a:r>
              <a:rPr lang="tr-TR" smtClean="0"/>
              <a:t>Değeri int tipindendir.</a:t>
            </a:r>
          </a:p>
        </p:txBody>
      </p:sp>
      <p:sp>
        <p:nvSpPr>
          <p:cNvPr id="1741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CDA38D-0421-4ECA-AB71-359D19BD2BB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3" name="Dikdörtgen 4"/>
          <p:cNvSpPr>
            <a:spLocks noChangeArrowheads="1"/>
          </p:cNvSpPr>
          <p:nvPr/>
        </p:nvSpPr>
        <p:spPr bwMode="auto">
          <a:xfrm>
            <a:off x="1376363" y="2443163"/>
            <a:ext cx="6577012" cy="15922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u="sng" dirty="0">
                <a:solidFill>
                  <a:srgbClr val="000000"/>
                </a:solidFill>
                <a:latin typeface="Consolas" pitchFamily="49" charset="0"/>
              </a:rPr>
              <a:t>dizi1</a:t>
            </a:r>
            <a:r>
              <a:rPr lang="tr-TR" u="sng" dirty="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u="sng" dirty="0">
                <a:solidFill>
                  <a:srgbClr val="000000"/>
                </a:solidFill>
                <a:latin typeface="Consolas" pitchFamily="49" charset="0"/>
              </a:rPr>
              <a:t>Length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tr-TR" dirty="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 pitchFamily="49" charset="0"/>
              </a:rPr>
              <a:t>WriteLine</a:t>
            </a:r>
            <a:r>
              <a:rPr lang="tr-TR" dirty="0">
                <a:solidFill>
                  <a:srgbClr val="000000"/>
                </a:solidFill>
                <a:latin typeface="Consolas" pitchFamily="49" charset="0"/>
              </a:rPr>
              <a:t>(dizi1[i]);</a:t>
            </a:r>
          </a:p>
        </p:txBody>
      </p:sp>
      <p:sp>
        <p:nvSpPr>
          <p:cNvPr id="17414" name="İçerik Yer Tutucusu 2"/>
          <p:cNvSpPr txBox="1">
            <a:spLocks/>
          </p:cNvSpPr>
          <p:nvPr/>
        </p:nvSpPr>
        <p:spPr bwMode="auto">
          <a:xfrm>
            <a:off x="1547813" y="4138613"/>
            <a:ext cx="640556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tr-TR" sz="2000">
                <a:latin typeface="Comic Sans MS" pitchFamily="66" charset="0"/>
              </a:rPr>
              <a:t>- Dizinin her bir elemanını ekrana yazdırır.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CopyTo()</a:t>
            </a:r>
          </a:p>
        </p:txBody>
      </p:sp>
      <p:sp>
        <p:nvSpPr>
          <p:cNvPr id="18435" name="İçerik Yer Tutucusu 2"/>
          <p:cNvSpPr>
            <a:spLocks noGrp="1"/>
          </p:cNvSpPr>
          <p:nvPr>
            <p:ph idx="1"/>
          </p:nvPr>
        </p:nvSpPr>
        <p:spPr>
          <a:xfrm>
            <a:off x="727075" y="3398838"/>
            <a:ext cx="7772400" cy="2105025"/>
          </a:xfrm>
        </p:spPr>
        <p:txBody>
          <a:bodyPr/>
          <a:lstStyle/>
          <a:p>
            <a:r>
              <a:rPr lang="tr-TR" smtClean="0"/>
              <a:t>dizi1 4 elemanlı ve ilk değerleri atanmış,</a:t>
            </a:r>
          </a:p>
          <a:p>
            <a:r>
              <a:rPr lang="tr-TR" smtClean="0"/>
              <a:t>dizi2 ise 10 elemanlı ama ilk değerleri 0,</a:t>
            </a:r>
          </a:p>
          <a:p>
            <a:pPr lvl="1"/>
            <a:r>
              <a:rPr lang="nn-NO" smtClean="0"/>
              <a:t>Burada </a:t>
            </a:r>
            <a:r>
              <a:rPr lang="tr-TR" smtClean="0"/>
              <a:t>4</a:t>
            </a:r>
            <a:r>
              <a:rPr lang="nn-NO" smtClean="0"/>
              <a:t> tane eleman dizi1'den dizi2'ye kopyalanır. Kopyalama işlemi 0. indeksten başlar.</a:t>
            </a:r>
            <a:endParaRPr lang="tr-TR" smtClean="0"/>
          </a:p>
        </p:txBody>
      </p:sp>
      <p:sp>
        <p:nvSpPr>
          <p:cNvPr id="18436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244ABD-167E-4C5F-9AE1-F8609EB6F2D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8437" name="Dikdörtgen 4"/>
          <p:cNvSpPr>
            <a:spLocks noChangeArrowheads="1"/>
          </p:cNvSpPr>
          <p:nvPr/>
        </p:nvSpPr>
        <p:spPr bwMode="auto">
          <a:xfrm>
            <a:off x="1874838" y="1350963"/>
            <a:ext cx="4572000" cy="1593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dizi2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dizi1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CopyTo(dizi2,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FC1C92-A634-4D8D-96FB-90B618AAB9E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Diziler</a:t>
            </a:r>
            <a:endParaRPr lang="en-US" dirty="0" smtClean="0"/>
          </a:p>
          <a:p>
            <a:pPr lvl="1"/>
            <a:r>
              <a:rPr lang="tr-TR" dirty="0" smtClean="0"/>
              <a:t>Tanımlama</a:t>
            </a:r>
            <a:endParaRPr lang="en-US" dirty="0" smtClean="0"/>
          </a:p>
          <a:p>
            <a:pPr lvl="1"/>
            <a:r>
              <a:rPr lang="tr-TR" dirty="0" smtClean="0"/>
              <a:t>Kodlama</a:t>
            </a:r>
            <a:endParaRPr lang="en-US" dirty="0" smtClean="0"/>
          </a:p>
          <a:p>
            <a:pPr lvl="1"/>
            <a:r>
              <a:rPr lang="tr-TR" dirty="0" smtClean="0"/>
              <a:t>İlk değer atama</a:t>
            </a:r>
            <a:endParaRPr lang="en-US" dirty="0" smtClean="0"/>
          </a:p>
          <a:p>
            <a:pPr lvl="1"/>
            <a:r>
              <a:rPr lang="tr-TR" dirty="0" smtClean="0"/>
              <a:t>Dizi Kullanımı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err="1" smtClean="0"/>
              <a:t>foreach</a:t>
            </a:r>
            <a:r>
              <a:rPr lang="tr-TR" dirty="0" smtClean="0"/>
              <a:t> döngüsü</a:t>
            </a:r>
          </a:p>
          <a:p>
            <a:pPr lvl="1"/>
            <a:r>
              <a:rPr lang="tr-TR" dirty="0" err="1" smtClean="0">
                <a:solidFill>
                  <a:schemeClr val="bg1">
                    <a:lumMod val="50000"/>
                  </a:schemeClr>
                </a:solidFill>
              </a:rPr>
              <a:t>Array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 Sınıfı</a:t>
            </a:r>
          </a:p>
          <a:p>
            <a:pPr lvl="1"/>
            <a:endParaRPr lang="tr-T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Çok Boyutlu Diziler</a:t>
            </a:r>
          </a:p>
          <a:p>
            <a:pPr lvl="1"/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Düzensiz Diziler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Max(), Min()</a:t>
            </a:r>
          </a:p>
        </p:txBody>
      </p:sp>
      <p:sp>
        <p:nvSpPr>
          <p:cNvPr id="19459" name="İçerik Yer Tutucusu 2"/>
          <p:cNvSpPr>
            <a:spLocks noGrp="1"/>
          </p:cNvSpPr>
          <p:nvPr>
            <p:ph idx="1"/>
          </p:nvPr>
        </p:nvSpPr>
        <p:spPr>
          <a:xfrm>
            <a:off x="727075" y="3233058"/>
            <a:ext cx="7772400" cy="3145972"/>
          </a:xfrm>
        </p:spPr>
        <p:txBody>
          <a:bodyPr/>
          <a:lstStyle/>
          <a:p>
            <a:r>
              <a:rPr lang="tr-TR" sz="2400" dirty="0" smtClean="0"/>
              <a:t>dizi1 in en büyük ve en küçük elemanlarını a ve b değişkenlerine atayacak, daha sonra a ve b değişkenlerini ekrana yazdıracak.</a:t>
            </a:r>
          </a:p>
          <a:p>
            <a:endParaRPr lang="tr-TR" sz="2400" dirty="0" smtClean="0"/>
          </a:p>
          <a:p>
            <a:r>
              <a:rPr lang="tr-TR" sz="2400" dirty="0" smtClean="0"/>
              <a:t>Dizilerde </a:t>
            </a:r>
            <a:r>
              <a:rPr lang="tr-TR" sz="2400" dirty="0" err="1" smtClean="0"/>
              <a:t>min</a:t>
            </a:r>
            <a:r>
              <a:rPr lang="tr-TR" sz="2400" dirty="0" smtClean="0"/>
              <a:t> ve </a:t>
            </a:r>
            <a:r>
              <a:rPr lang="tr-TR" sz="2400" dirty="0" err="1" smtClean="0"/>
              <a:t>max</a:t>
            </a:r>
            <a:r>
              <a:rPr lang="tr-TR" sz="2400" dirty="0" smtClean="0"/>
              <a:t> </a:t>
            </a:r>
            <a:r>
              <a:rPr lang="tr-TR" sz="2400" dirty="0" err="1" smtClean="0"/>
              <a:t>metodlarını</a:t>
            </a:r>
            <a:r>
              <a:rPr lang="tr-TR" sz="2400" dirty="0" smtClean="0"/>
              <a:t> kullanmak için programın başına:</a:t>
            </a:r>
          </a:p>
          <a:p>
            <a:pPr lvl="1"/>
            <a:r>
              <a:rPr lang="tr-TR" sz="2000" dirty="0" smtClean="0"/>
              <a:t> </a:t>
            </a:r>
            <a:r>
              <a:rPr lang="tr-TR" sz="2000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tr-T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2000" dirty="0" err="1" smtClean="0">
                <a:latin typeface="Consolas" pitchFamily="49" charset="0"/>
                <a:cs typeface="Consolas" pitchFamily="49" charset="0"/>
              </a:rPr>
              <a:t>Sytem.Linq</a:t>
            </a:r>
            <a:r>
              <a:rPr lang="tr-TR" sz="2000" dirty="0">
                <a:latin typeface="Consolas" pitchFamily="49" charset="0"/>
                <a:cs typeface="Consolas" pitchFamily="49" charset="0"/>
              </a:rPr>
              <a:t>;</a:t>
            </a:r>
            <a:endParaRPr lang="tr-TR" sz="20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tr-TR" dirty="0">
                <a:ea typeface="+mn-ea"/>
                <a:cs typeface="+mn-cs"/>
              </a:rPr>
              <a:t>eklenmelidir.</a:t>
            </a:r>
          </a:p>
        </p:txBody>
      </p:sp>
      <p:sp>
        <p:nvSpPr>
          <p:cNvPr id="19460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70050-0C97-436F-A124-AD286B757FA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61" name="Dikdörtgen 4"/>
          <p:cNvSpPr>
            <a:spLocks noChangeArrowheads="1"/>
          </p:cNvSpPr>
          <p:nvPr/>
        </p:nvSpPr>
        <p:spPr bwMode="auto">
          <a:xfrm>
            <a:off x="1468438" y="1188357"/>
            <a:ext cx="5956300" cy="1819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a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Max();</a:t>
            </a: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b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Min();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"Max:"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a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 Min:"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639C97-CB2F-414F-A6C4-ED2CE4652D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12738"/>
            <a:ext cx="8462962" cy="641350"/>
          </a:xfrm>
        </p:spPr>
        <p:txBody>
          <a:bodyPr/>
          <a:lstStyle/>
          <a:p>
            <a:r>
              <a:rPr lang="tr-TR" smtClean="0"/>
              <a:t>Aynı Tipten Çok Değişken </a:t>
            </a:r>
            <a:endParaRPr lang="en-US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172" y="1200150"/>
            <a:ext cx="8112155" cy="5276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 smtClean="0"/>
              <a:t>Bazen aynı amaç için birden fazla aynı tip değişkene ihtiyacımız olur.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Örneğin; Her öğrencinin notunu almak istiyoruz. 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her biri </a:t>
            </a:r>
            <a:r>
              <a:rPr lang="en-US" dirty="0" smtClean="0"/>
              <a:t>0 – 100</a:t>
            </a:r>
            <a:r>
              <a:rPr lang="tr-TR" dirty="0" smtClean="0"/>
              <a:t> arasında birer tam sayı</a:t>
            </a:r>
            <a:r>
              <a:rPr lang="en-US" dirty="0" smtClean="0"/>
              <a:t> </a:t>
            </a:r>
            <a:endParaRPr lang="tr-TR" dirty="0" smtClean="0"/>
          </a:p>
          <a:p>
            <a:pPr lvl="1">
              <a:lnSpc>
                <a:spcPct val="80000"/>
              </a:lnSpc>
            </a:pPr>
            <a:r>
              <a:rPr lang="tr-TR" dirty="0" smtClean="0"/>
              <a:t>değişkenler: </a:t>
            </a:r>
            <a:r>
              <a:rPr lang="tr-TR" b="1" dirty="0" smtClean="0">
                <a:solidFill>
                  <a:srgbClr val="0066FF"/>
                </a:solidFill>
                <a:latin typeface="Courier New" pitchFamily="49" charset="0"/>
              </a:rPr>
              <a:t>not</a:t>
            </a:r>
            <a:r>
              <a:rPr lang="en-US" b="1" dirty="0" smtClean="0">
                <a:solidFill>
                  <a:srgbClr val="0066FF"/>
                </a:solidFill>
                <a:latin typeface="Courier New" pitchFamily="49" charset="0"/>
              </a:rPr>
              <a:t>1, </a:t>
            </a:r>
            <a:r>
              <a:rPr lang="tr-TR" b="1" dirty="0" smtClean="0">
                <a:solidFill>
                  <a:srgbClr val="0066FF"/>
                </a:solidFill>
                <a:latin typeface="Courier New" pitchFamily="49" charset="0"/>
              </a:rPr>
              <a:t>not</a:t>
            </a:r>
            <a:r>
              <a:rPr lang="en-US" b="1" dirty="0" smtClean="0">
                <a:solidFill>
                  <a:srgbClr val="0066FF"/>
                </a:solidFill>
                <a:latin typeface="Courier New" pitchFamily="49" charset="0"/>
              </a:rPr>
              <a:t>2, </a:t>
            </a:r>
            <a:r>
              <a:rPr lang="tr-TR" b="1" dirty="0" smtClean="0">
                <a:solidFill>
                  <a:srgbClr val="0066FF"/>
                </a:solidFill>
                <a:latin typeface="Courier New" pitchFamily="49" charset="0"/>
              </a:rPr>
              <a:t>not</a:t>
            </a:r>
            <a:r>
              <a:rPr lang="en-US" b="1" dirty="0" smtClean="0">
                <a:solidFill>
                  <a:srgbClr val="0066FF"/>
                </a:solidFill>
                <a:latin typeface="Courier New" pitchFamily="49" charset="0"/>
              </a:rPr>
              <a:t>3, ...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tr-TR" dirty="0" smtClean="0"/>
              <a:t>Bu çok fazla değişken gerektirir</a:t>
            </a:r>
            <a:r>
              <a:rPr lang="en-US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Programın her birini bir </a:t>
            </a:r>
            <a:r>
              <a:rPr lang="tr-TR" dirty="0" err="1" smtClean="0"/>
              <a:t>bir</a:t>
            </a:r>
            <a:r>
              <a:rPr lang="tr-TR" dirty="0" smtClean="0"/>
              <a:t> ele alması gerekecek. 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Daha iyi bir yol var</a:t>
            </a:r>
            <a:r>
              <a:rPr lang="en-US" dirty="0" smtClean="0"/>
              <a:t>: </a:t>
            </a:r>
            <a:r>
              <a:rPr lang="tr-TR" dirty="0" smtClean="0"/>
              <a:t>Dizileri kullanmak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9A819F-46DD-41F9-913A-61347CE6361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2888"/>
            <a:ext cx="7772400" cy="520700"/>
          </a:xfrm>
        </p:spPr>
        <p:txBody>
          <a:bodyPr/>
          <a:lstStyle/>
          <a:p>
            <a:r>
              <a:rPr lang="tr-TR" smtClean="0"/>
              <a:t>Diziler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508" y="1206763"/>
            <a:ext cx="7759817" cy="34310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Birden fazla aynı tip değişkeni bir arada tutan veri yapısıdır.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En basit tipi bir boyutlu olanıdır.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Bir boyutlu dizinin elemanları bir satırda bir biri ardına dizilmiş şekilde kabul edilir. 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63582"/>
              </p:ext>
            </p:extLst>
          </p:nvPr>
        </p:nvGraphicFramePr>
        <p:xfrm>
          <a:off x="1733725" y="4593206"/>
          <a:ext cx="6096000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kodlama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643203" y="1082821"/>
            <a:ext cx="3676650" cy="593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27104" y="2002550"/>
            <a:ext cx="7813558" cy="1215232"/>
            <a:chOff x="437" y="3242"/>
            <a:chExt cx="5014" cy="882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733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1153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1581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2001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11" name="Rectangle 46"/>
            <p:cNvSpPr>
              <a:spLocks noChangeArrowheads="1"/>
            </p:cNvSpPr>
            <p:nvPr/>
          </p:nvSpPr>
          <p:spPr bwMode="auto">
            <a:xfrm>
              <a:off x="2430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2850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13" name="Rectangle 48"/>
            <p:cNvSpPr>
              <a:spLocks noChangeArrowheads="1"/>
            </p:cNvSpPr>
            <p:nvPr/>
          </p:nvSpPr>
          <p:spPr bwMode="auto">
            <a:xfrm>
              <a:off x="3278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3698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4127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4555" y="3242"/>
              <a:ext cx="428" cy="3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A[9]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 flipV="1">
              <a:off x="939" y="3615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437" y="3891"/>
              <a:ext cx="9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>
                  <a:latin typeface="Comic Sans MS" pitchFamily="66" charset="0"/>
                </a:rPr>
                <a:t>İlk</a:t>
              </a:r>
              <a:r>
                <a:rPr lang="en-US">
                  <a:latin typeface="Comic Sans MS" pitchFamily="66" charset="0"/>
                </a:rPr>
                <a:t> index = 0</a:t>
              </a:r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 flipV="1">
              <a:off x="4776" y="3615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4018" y="3891"/>
              <a:ext cx="14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>
                  <a:latin typeface="Comic Sans MS" pitchFamily="66" charset="0"/>
                </a:rPr>
                <a:t>Son</a:t>
              </a:r>
              <a:r>
                <a:rPr lang="en-US">
                  <a:latin typeface="Comic Sans MS" pitchFamily="66" charset="0"/>
                </a:rPr>
                <a:t> index = N-1 = 9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9341" y="3657600"/>
            <a:ext cx="7944374" cy="262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tr-TR" kern="0" dirty="0" smtClean="0"/>
              <a:t>10 adet </a:t>
            </a:r>
            <a:r>
              <a:rPr lang="tr-TR" kern="0" dirty="0" err="1" smtClean="0">
                <a:solidFill>
                  <a:srgbClr val="003399"/>
                </a:solidFill>
              </a:rPr>
              <a:t>int</a:t>
            </a:r>
            <a:r>
              <a:rPr lang="tr-TR" kern="0" dirty="0" smtClean="0"/>
              <a:t> değişken A ismi ile bir arada tanımlanmıştır.</a:t>
            </a:r>
          </a:p>
          <a:p>
            <a:pPr>
              <a:lnSpc>
                <a:spcPct val="90000"/>
              </a:lnSpc>
            </a:pPr>
            <a:r>
              <a:rPr lang="tr-TR" kern="0" dirty="0" smtClean="0"/>
              <a:t>Her hangi birine erişmek için </a:t>
            </a:r>
            <a:r>
              <a:rPr lang="tr-TR" kern="0" dirty="0" err="1" smtClean="0"/>
              <a:t>index</a:t>
            </a:r>
            <a:r>
              <a:rPr lang="tr-TR" kern="0" dirty="0" smtClean="0"/>
              <a:t> kullanılır</a:t>
            </a:r>
          </a:p>
          <a:p>
            <a:pPr>
              <a:lnSpc>
                <a:spcPct val="90000"/>
              </a:lnSpc>
            </a:pPr>
            <a:r>
              <a:rPr lang="tr-TR" kern="0" dirty="0" smtClean="0"/>
              <a:t>İlk değişkene erişmek için A[0] kullanılır.</a:t>
            </a:r>
          </a:p>
          <a:p>
            <a:pPr>
              <a:lnSpc>
                <a:spcPct val="90000"/>
              </a:lnSpc>
            </a:pPr>
            <a:r>
              <a:rPr lang="tr-TR" kern="0" dirty="0" smtClean="0"/>
              <a:t>Son değişkene erişmek için A[9] kullanılır.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480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Dizilerde varsayılan değerler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8338" y="2601913"/>
            <a:ext cx="7772400" cy="3656012"/>
          </a:xfrm>
        </p:spPr>
        <p:txBody>
          <a:bodyPr/>
          <a:lstStyle/>
          <a:p>
            <a:r>
              <a:rPr lang="tr-TR" sz="2400" dirty="0" smtClean="0"/>
              <a:t>Yukarıdaki kod ile </a:t>
            </a:r>
            <a:r>
              <a:rPr lang="tr-TR" sz="2400" dirty="0" err="1" smtClean="0"/>
              <a:t>int</a:t>
            </a:r>
            <a:r>
              <a:rPr lang="tr-TR" sz="2400" dirty="0" smtClean="0"/>
              <a:t> türünden 25 elemanlı </a:t>
            </a:r>
            <a:r>
              <a:rPr lang="tr-TR" sz="2400" dirty="0" smtClean="0">
                <a:solidFill>
                  <a:srgbClr val="FF0000"/>
                </a:solidFill>
              </a:rPr>
              <a:t>dizi</a:t>
            </a:r>
            <a:r>
              <a:rPr lang="tr-TR" sz="2400" dirty="0" smtClean="0"/>
              <a:t> adında bir dizi tanımlandı ve dizinin her bir elemanına </a:t>
            </a:r>
            <a:r>
              <a:rPr lang="tr-TR" sz="2400" dirty="0" err="1" smtClean="0"/>
              <a:t>int</a:t>
            </a:r>
            <a:r>
              <a:rPr lang="tr-TR" sz="2400" dirty="0" smtClean="0"/>
              <a:t> türünün varsayılan değer atandı. </a:t>
            </a:r>
          </a:p>
          <a:p>
            <a:r>
              <a:rPr lang="tr-TR" dirty="0" smtClean="0"/>
              <a:t>Varsayılan değerler:</a:t>
            </a:r>
          </a:p>
          <a:p>
            <a:pPr lvl="1"/>
            <a:r>
              <a:rPr lang="tr-TR" sz="2000" dirty="0" smtClean="0"/>
              <a:t>sayısal türler için </a:t>
            </a:r>
            <a:r>
              <a:rPr lang="tr-TR" sz="2000" dirty="0" smtClean="0">
                <a:solidFill>
                  <a:srgbClr val="003399"/>
                </a:solidFill>
              </a:rPr>
              <a:t>0</a:t>
            </a:r>
            <a:r>
              <a:rPr lang="tr-TR" sz="2000" dirty="0" smtClean="0"/>
              <a:t>, </a:t>
            </a:r>
          </a:p>
          <a:p>
            <a:pPr lvl="1"/>
            <a:r>
              <a:rPr lang="tr-TR" sz="2000" dirty="0" err="1" smtClean="0"/>
              <a:t>object</a:t>
            </a:r>
            <a:r>
              <a:rPr lang="tr-TR" sz="2000" dirty="0" smtClean="0"/>
              <a:t> türü için </a:t>
            </a:r>
            <a:r>
              <a:rPr lang="tr-TR" sz="2000" dirty="0" err="1" smtClean="0">
                <a:solidFill>
                  <a:srgbClr val="003399"/>
                </a:solidFill>
              </a:rPr>
              <a:t>null</a:t>
            </a:r>
            <a:r>
              <a:rPr lang="tr-TR" sz="2000" dirty="0" smtClean="0"/>
              <a:t> (yokluk), </a:t>
            </a:r>
          </a:p>
          <a:p>
            <a:pPr lvl="1"/>
            <a:r>
              <a:rPr lang="tr-TR" sz="2000" dirty="0" err="1" smtClean="0"/>
              <a:t>string</a:t>
            </a:r>
            <a:r>
              <a:rPr lang="tr-TR" sz="2000" dirty="0" smtClean="0"/>
              <a:t> türü için </a:t>
            </a:r>
            <a:r>
              <a:rPr lang="tr-TR" sz="2000" dirty="0" err="1" smtClean="0">
                <a:solidFill>
                  <a:srgbClr val="003399"/>
                </a:solidFill>
              </a:rPr>
              <a:t>null</a:t>
            </a:r>
            <a:r>
              <a:rPr lang="tr-TR" sz="2000" dirty="0" smtClean="0"/>
              <a:t>, </a:t>
            </a:r>
          </a:p>
          <a:p>
            <a:pPr lvl="1"/>
            <a:r>
              <a:rPr lang="tr-TR" sz="2000" dirty="0" err="1" smtClean="0"/>
              <a:t>char</a:t>
            </a:r>
            <a:r>
              <a:rPr lang="tr-TR" sz="2000" dirty="0" smtClean="0"/>
              <a:t> için </a:t>
            </a:r>
            <a:r>
              <a:rPr lang="tr-TR" sz="2000" dirty="0" smtClean="0">
                <a:solidFill>
                  <a:srgbClr val="003399"/>
                </a:solidFill>
              </a:rPr>
              <a:t>' '</a:t>
            </a:r>
            <a:r>
              <a:rPr lang="tr-TR" sz="2000" dirty="0" smtClean="0"/>
              <a:t> (boşluk),</a:t>
            </a:r>
          </a:p>
          <a:p>
            <a:pPr lvl="1"/>
            <a:r>
              <a:rPr lang="tr-TR" sz="2000" dirty="0" err="1" smtClean="0"/>
              <a:t>bool</a:t>
            </a:r>
            <a:r>
              <a:rPr lang="tr-TR" sz="2000" dirty="0" smtClean="0"/>
              <a:t> için </a:t>
            </a:r>
            <a:r>
              <a:rPr lang="tr-TR" sz="2000" dirty="0" err="1" smtClean="0">
                <a:solidFill>
                  <a:srgbClr val="003399"/>
                </a:solidFill>
              </a:rPr>
              <a:t>false</a:t>
            </a:r>
            <a:r>
              <a:rPr lang="tr-TR" sz="2000" dirty="0" smtClean="0"/>
              <a:t> değerleridir.</a:t>
            </a:r>
          </a:p>
        </p:txBody>
      </p:sp>
      <p:sp>
        <p:nvSpPr>
          <p:cNvPr id="512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056FC-BC56-4DBF-B539-64B376588EB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262188" y="1404938"/>
            <a:ext cx="3676650" cy="6953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42ABD-A079-473D-973C-C16B156DC4D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80975"/>
            <a:ext cx="7785100" cy="582613"/>
          </a:xfrm>
        </p:spPr>
        <p:txBody>
          <a:bodyPr/>
          <a:lstStyle/>
          <a:p>
            <a:r>
              <a:rPr lang="tr-TR" smtClean="0"/>
              <a:t>Dizilere İlk Değer Atama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49325"/>
            <a:ext cx="8797925" cy="603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mtClean="0"/>
              <a:t>Dizilere tanımlama sırasında ilk değer atanabilir.</a:t>
            </a:r>
          </a:p>
          <a:p>
            <a:pPr lvl="1">
              <a:lnSpc>
                <a:spcPct val="90000"/>
              </a:lnSpc>
            </a:pPr>
            <a:r>
              <a:rPr lang="tr-TR" smtClean="0"/>
              <a:t>Bu durumda dizinin boyutu eleman sayısı kadar olacaktır.</a:t>
            </a: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965200" y="2249488"/>
            <a:ext cx="7399338" cy="172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2800">
                <a:latin typeface="Comic Sans MS" pitchFamily="66" charset="0"/>
              </a:rPr>
              <a:t>Veya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A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 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</p:txBody>
      </p:sp>
      <p:sp>
        <p:nvSpPr>
          <p:cNvPr id="385043" name="Rectangle 19"/>
          <p:cNvSpPr>
            <a:spLocks noChangeArrowheads="1"/>
          </p:cNvSpPr>
          <p:nvPr/>
        </p:nvSpPr>
        <p:spPr bwMode="auto">
          <a:xfrm>
            <a:off x="192088" y="4311650"/>
            <a:ext cx="87979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>
                <a:latin typeface="Comic Sans MS" pitchFamily="66" charset="0"/>
              </a:rPr>
              <a:t>Birden fazla dizi beraber tanımlanabilir.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65200" y="4967288"/>
            <a:ext cx="7399338" cy="9890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], dizi2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20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];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endParaRPr lang="tr-TR" sz="8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dizi3, dizi4;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  <p:bldP spid="385043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D8C2ED-37A5-4C60-BC51-1DBAC4EC019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5113"/>
            <a:ext cx="7872412" cy="803275"/>
          </a:xfrm>
        </p:spPr>
        <p:txBody>
          <a:bodyPr/>
          <a:lstStyle/>
          <a:p>
            <a:r>
              <a:rPr lang="tr-TR" smtClean="0"/>
              <a:t>Dizi Kullanımı</a:t>
            </a:r>
            <a:endParaRPr lang="en-US" smtClean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174750"/>
            <a:ext cx="8226425" cy="5122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mtClean="0"/>
              <a:t>Dizilerin her bir elemanına ulaşmak için her elemanın </a:t>
            </a:r>
            <a:r>
              <a:rPr lang="tr-TR" smtClean="0">
                <a:solidFill>
                  <a:srgbClr val="FF0000"/>
                </a:solidFill>
              </a:rPr>
              <a:t>index</a:t>
            </a:r>
            <a:r>
              <a:rPr lang="tr-TR" smtClean="0"/>
              <a:t>ini kullanmamız gerekiyor. </a:t>
            </a:r>
            <a:endParaRPr lang="en-US" i="1" smtClean="0"/>
          </a:p>
          <a:p>
            <a:pPr>
              <a:lnSpc>
                <a:spcPct val="90000"/>
              </a:lnSpc>
            </a:pPr>
            <a:endParaRPr lang="en-US" i="1" smtClean="0"/>
          </a:p>
          <a:p>
            <a:pPr>
              <a:lnSpc>
                <a:spcPct val="90000"/>
              </a:lnSpc>
            </a:pPr>
            <a:r>
              <a:rPr lang="tr-TR" smtClean="0"/>
              <a:t>Bir </a:t>
            </a:r>
            <a:r>
              <a:rPr lang="tr-TR" smtClean="0">
                <a:solidFill>
                  <a:srgbClr val="FF0000"/>
                </a:solidFill>
              </a:rPr>
              <a:t>index</a:t>
            </a:r>
            <a:r>
              <a:rPr lang="tr-TR" smtClean="0"/>
              <a:t> elemanın dizideki yerini ifade ediyor. 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tr-TR" smtClean="0"/>
              <a:t>Dizinin elemanları peş peşe sıralanmıştır. (arada boşluk yok)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tr-TR" smtClean="0"/>
              <a:t>Dizinin her elamanı sırasıyla tanımlanır ve bu sıralama </a:t>
            </a:r>
            <a:r>
              <a:rPr lang="en-US" b="1" smtClean="0">
                <a:solidFill>
                  <a:srgbClr val="0099FF"/>
                </a:solidFill>
              </a:rPr>
              <a:t>0</a:t>
            </a:r>
            <a:r>
              <a:rPr lang="tr-TR" smtClean="0"/>
              <a:t> dan başlar.</a:t>
            </a:r>
            <a:endParaRPr lang="en-US" b="1" smtClean="0">
              <a:solidFill>
                <a:srgbClr val="00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C316FD-07EB-4561-BAC4-D874A3DD46C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69888"/>
            <a:ext cx="7870825" cy="754062"/>
          </a:xfrm>
        </p:spPr>
        <p:txBody>
          <a:bodyPr/>
          <a:lstStyle/>
          <a:p>
            <a:r>
              <a:rPr lang="tr-TR" smtClean="0"/>
              <a:t>Dizi Kullanımı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8900"/>
            <a:ext cx="76962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mtClean="0"/>
              <a:t>Örnek</a:t>
            </a:r>
            <a:r>
              <a:rPr lang="en-US" smtClean="0"/>
              <a:t>: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260600" y="2290763"/>
            <a:ext cx="4495800" cy="37909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 notlar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98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87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92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79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000000"/>
                </a:solidFill>
                <a:latin typeface="Consolas" pitchFamily="49" charset="0"/>
              </a:rPr>
              <a:t>notlar[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85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6661</TotalTime>
  <Words>1375</Words>
  <Application>Microsoft Office PowerPoint</Application>
  <PresentationFormat>Ekran Gösterisi (4:3)</PresentationFormat>
  <Paragraphs>278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9" baseType="lpstr">
      <vt:lpstr>Arial</vt:lpstr>
      <vt:lpstr>Comic Sans MS</vt:lpstr>
      <vt:lpstr>Consolas</vt:lpstr>
      <vt:lpstr>Courier New</vt:lpstr>
      <vt:lpstr>Times New Roman</vt:lpstr>
      <vt:lpstr>Verdana</vt:lpstr>
      <vt:lpstr>Wingdings</vt:lpstr>
      <vt:lpstr>Blank Presentation</vt:lpstr>
      <vt:lpstr>PROGRAMLAMA - I</vt:lpstr>
      <vt:lpstr>Konular</vt:lpstr>
      <vt:lpstr>Aynı Tipten Çok Değişken </vt:lpstr>
      <vt:lpstr>Diziler</vt:lpstr>
      <vt:lpstr>Dizi kodlama</vt:lpstr>
      <vt:lpstr>Dizilerde varsayılan değerler</vt:lpstr>
      <vt:lpstr>Dizilere İlk Değer Atama</vt:lpstr>
      <vt:lpstr>Dizi Kullanımı</vt:lpstr>
      <vt:lpstr>Dizi Kullanımı</vt:lpstr>
      <vt:lpstr>Dizi Kullanımı</vt:lpstr>
      <vt:lpstr>Dizi Kullanımı</vt:lpstr>
      <vt:lpstr>Dizi-Örnek, 1/3: Okuma</vt:lpstr>
      <vt:lpstr>Dizi-Örnek, 2/3: Yazma</vt:lpstr>
      <vt:lpstr>Dizi-Örnek, 3/3: Max</vt:lpstr>
      <vt:lpstr>Dizi-Örnek, Bir arada</vt:lpstr>
      <vt:lpstr>foreach Döngüsü</vt:lpstr>
      <vt:lpstr>foreach</vt:lpstr>
      <vt:lpstr>Length</vt:lpstr>
      <vt:lpstr>CopyTo()</vt:lpstr>
      <vt:lpstr>Max(), Min()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828</cp:revision>
  <dcterms:created xsi:type="dcterms:W3CDTF">1999-11-19T17:16:32Z</dcterms:created>
  <dcterms:modified xsi:type="dcterms:W3CDTF">2015-09-30T18:23:01Z</dcterms:modified>
</cp:coreProperties>
</file>