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59" r:id="rId2"/>
    <p:sldId id="417" r:id="rId3"/>
    <p:sldId id="451" r:id="rId4"/>
    <p:sldId id="442" r:id="rId5"/>
    <p:sldId id="449" r:id="rId6"/>
    <p:sldId id="447" r:id="rId7"/>
    <p:sldId id="448" r:id="rId8"/>
    <p:sldId id="450" r:id="rId9"/>
    <p:sldId id="452" r:id="rId10"/>
    <p:sldId id="431" r:id="rId11"/>
    <p:sldId id="439" r:id="rId12"/>
    <p:sldId id="432" r:id="rId13"/>
    <p:sldId id="433" r:id="rId14"/>
    <p:sldId id="453" r:id="rId15"/>
    <p:sldId id="435" r:id="rId16"/>
    <p:sldId id="454" r:id="rId17"/>
    <p:sldId id="455" r:id="rId18"/>
    <p:sldId id="457" r:id="rId19"/>
    <p:sldId id="458" r:id="rId20"/>
    <p:sldId id="46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3399"/>
    <a:srgbClr val="FFFF99"/>
    <a:srgbClr val="FFCC00"/>
    <a:srgbClr val="FFFFCC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10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BBC54D-7E65-4657-A6AC-7CC1DB237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B06EA9-3B23-4F30-BDA1-E64908262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75907-83D8-4C6A-9E84-981E6CDE2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3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DB836-F1F9-49BF-AF90-7EAAFCF64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914C7-9702-470A-B4B7-E0DC1B2B1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89F2D-AC75-4EEA-979C-E074DCCA8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55FD2-5AFE-4AD3-9258-8A20CECCD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D8472-C467-4F7D-BB53-E30C9716D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335D0-0A64-4D0C-98F5-5C72F7DD1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251B-49B4-43FC-B565-4D0CA7CB9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8A361-4D57-45EE-9BF7-70C733A94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7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F691-AC14-448D-AACD-7A2277E37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41C02-2E42-45C0-B090-1DEC0E57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5C9D3-2CC1-4573-9739-FEAA60E9D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8E8F138-9CA1-4C0B-878F-71EA497E9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dirty="0" smtClean="0"/>
              <a:t>PROGRAMLAMA </a:t>
            </a:r>
            <a:r>
              <a:rPr lang="tr-TR" sz="2700" b="1" dirty="0" smtClean="0"/>
              <a:t>- </a:t>
            </a:r>
            <a:r>
              <a:rPr lang="tr-TR" sz="2700" b="1" dirty="0" smtClean="0"/>
              <a:t>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6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 bwMode="auto">
          <a:xfrm>
            <a:off x="1131888" y="2005013"/>
            <a:ext cx="5227637" cy="86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765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9561C6-D9AF-4F06-A763-1319CDD24D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75"/>
            <a:ext cx="7785100" cy="630238"/>
          </a:xfrm>
        </p:spPr>
        <p:txBody>
          <a:bodyPr/>
          <a:lstStyle/>
          <a:p>
            <a:r>
              <a:rPr lang="tr-TR" smtClean="0"/>
              <a:t>Çok Boyutlu Diziler</a:t>
            </a:r>
            <a:endParaRPr lang="en-US" smtClean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9500"/>
            <a:ext cx="8385175" cy="2300288"/>
          </a:xfrm>
        </p:spPr>
        <p:txBody>
          <a:bodyPr/>
          <a:lstStyle/>
          <a:p>
            <a:pPr>
              <a:defRPr/>
            </a:pPr>
            <a:r>
              <a:rPr lang="tr-TR" sz="2400" dirty="0" smtClean="0"/>
              <a:t>Bir dizi birden fazla boyutlu olabilir</a:t>
            </a:r>
            <a:endParaRPr lang="en-US" sz="2400" dirty="0" smtClean="0"/>
          </a:p>
          <a:p>
            <a:pPr lvl="1">
              <a:defRPr/>
            </a:pPr>
            <a:r>
              <a:rPr lang="tr-TR" sz="2000" dirty="0" smtClean="0"/>
              <a:t>Örneğin</a:t>
            </a:r>
            <a:r>
              <a:rPr lang="en-US" sz="2000" dirty="0" smtClean="0"/>
              <a:t>, 2-</a:t>
            </a:r>
            <a:r>
              <a:rPr lang="tr-TR" sz="2000" dirty="0" smtClean="0"/>
              <a:t>boyutlu dizi </a:t>
            </a:r>
            <a:r>
              <a:rPr lang="en-US" sz="2000" dirty="0" smtClean="0"/>
              <a:t>(</a:t>
            </a:r>
            <a:r>
              <a:rPr lang="tr-TR" sz="2000" dirty="0" smtClean="0"/>
              <a:t>matris</a:t>
            </a:r>
            <a:r>
              <a:rPr lang="en-US" sz="2000" dirty="0" smtClean="0"/>
              <a:t>) </a:t>
            </a:r>
            <a:r>
              <a:rPr lang="tr-TR" sz="2000" dirty="0" smtClean="0"/>
              <a:t>aşağıdaki gibi tanımlanır</a:t>
            </a:r>
            <a:endParaRPr lang="en-US" sz="2000" dirty="0" smtClean="0"/>
          </a:p>
          <a:p>
            <a:pPr marL="0" indent="0">
              <a:buFontTx/>
              <a:buNone/>
              <a:defRPr/>
            </a:pPr>
            <a:endParaRPr lang="tr-TR" sz="1100" dirty="0"/>
          </a:p>
          <a:p>
            <a:pPr marL="800100" lvl="2" indent="0">
              <a:buFontTx/>
              <a:buNone/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[,] M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5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9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 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tr-TR" dirty="0" smtClean="0">
                <a:solidFill>
                  <a:prstClr val="black"/>
                </a:solidFill>
                <a:latin typeface="Consolas"/>
              </a:rPr>
            </a:br>
            <a:r>
              <a:rPr lang="en-US" dirty="0" smtClean="0">
                <a:solidFill>
                  <a:srgbClr val="008000"/>
                </a:solidFill>
                <a:latin typeface="Consolas"/>
              </a:rPr>
              <a:t>// 5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satır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ve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9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sütundan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oluşuyor</a:t>
            </a:r>
            <a:endParaRPr lang="tr-TR" dirty="0" smtClean="0">
              <a:solidFill>
                <a:srgbClr val="008000"/>
              </a:solidFill>
              <a:latin typeface="Consolas"/>
            </a:endParaRPr>
          </a:p>
          <a:p>
            <a:pPr marL="800100" lvl="2" indent="0">
              <a:buFontTx/>
              <a:buNone/>
              <a:defRPr/>
            </a:pPr>
            <a:endParaRPr lang="en-US" sz="1200" dirty="0" smtClean="0"/>
          </a:p>
          <a:p>
            <a:pPr lvl="1">
              <a:defRPr/>
            </a:pPr>
            <a:r>
              <a:rPr lang="tr-TR" sz="2000" dirty="0" smtClean="0"/>
              <a:t>Kavramsal olarak, M dizisi aşağıdakine benzer:</a:t>
            </a:r>
            <a:endParaRPr lang="en-US" sz="2000" dirty="0" smtClean="0"/>
          </a:p>
        </p:txBody>
      </p:sp>
      <p:grpSp>
        <p:nvGrpSpPr>
          <p:cNvPr id="14341" name="Group 128"/>
          <p:cNvGrpSpPr>
            <a:grpSpLocks/>
          </p:cNvGrpSpPr>
          <p:nvPr/>
        </p:nvGrpSpPr>
        <p:grpSpPr bwMode="auto">
          <a:xfrm>
            <a:off x="2420938" y="3379788"/>
            <a:ext cx="3838575" cy="1677987"/>
            <a:chOff x="602" y="2213"/>
            <a:chExt cx="2418" cy="1057"/>
          </a:xfrm>
        </p:grpSpPr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787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1032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1282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1528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1774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2024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2274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2519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2770" y="243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65" name="Rectangle 22"/>
            <p:cNvSpPr>
              <a:spLocks noChangeArrowheads="1"/>
            </p:cNvSpPr>
            <p:nvPr/>
          </p:nvSpPr>
          <p:spPr bwMode="auto">
            <a:xfrm>
              <a:off x="787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66" name="Rectangle 23"/>
            <p:cNvSpPr>
              <a:spLocks noChangeArrowheads="1"/>
            </p:cNvSpPr>
            <p:nvPr/>
          </p:nvSpPr>
          <p:spPr bwMode="auto">
            <a:xfrm>
              <a:off x="1032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67" name="Rectangle 24"/>
            <p:cNvSpPr>
              <a:spLocks noChangeArrowheads="1"/>
            </p:cNvSpPr>
            <p:nvPr/>
          </p:nvSpPr>
          <p:spPr bwMode="auto">
            <a:xfrm>
              <a:off x="1282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68" name="Rectangle 25"/>
            <p:cNvSpPr>
              <a:spLocks noChangeArrowheads="1"/>
            </p:cNvSpPr>
            <p:nvPr/>
          </p:nvSpPr>
          <p:spPr bwMode="auto">
            <a:xfrm>
              <a:off x="1528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69" name="Rectangle 26"/>
            <p:cNvSpPr>
              <a:spLocks noChangeArrowheads="1"/>
            </p:cNvSpPr>
            <p:nvPr/>
          </p:nvSpPr>
          <p:spPr bwMode="auto">
            <a:xfrm>
              <a:off x="1774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70" name="Rectangle 27"/>
            <p:cNvSpPr>
              <a:spLocks noChangeArrowheads="1"/>
            </p:cNvSpPr>
            <p:nvPr/>
          </p:nvSpPr>
          <p:spPr bwMode="auto">
            <a:xfrm>
              <a:off x="2024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71" name="Rectangle 28"/>
            <p:cNvSpPr>
              <a:spLocks noChangeArrowheads="1"/>
            </p:cNvSpPr>
            <p:nvPr/>
          </p:nvSpPr>
          <p:spPr bwMode="auto">
            <a:xfrm>
              <a:off x="2274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72" name="Rectangle 29"/>
            <p:cNvSpPr>
              <a:spLocks noChangeArrowheads="1"/>
            </p:cNvSpPr>
            <p:nvPr/>
          </p:nvSpPr>
          <p:spPr bwMode="auto">
            <a:xfrm>
              <a:off x="2519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73" name="Rectangle 30"/>
            <p:cNvSpPr>
              <a:spLocks noChangeArrowheads="1"/>
            </p:cNvSpPr>
            <p:nvPr/>
          </p:nvSpPr>
          <p:spPr bwMode="auto">
            <a:xfrm>
              <a:off x="2770" y="2593"/>
              <a:ext cx="250" cy="16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74" name="Rectangle 32"/>
            <p:cNvSpPr>
              <a:spLocks noChangeArrowheads="1"/>
            </p:cNvSpPr>
            <p:nvPr/>
          </p:nvSpPr>
          <p:spPr bwMode="auto">
            <a:xfrm>
              <a:off x="787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75" name="Rectangle 33"/>
            <p:cNvSpPr>
              <a:spLocks noChangeArrowheads="1"/>
            </p:cNvSpPr>
            <p:nvPr/>
          </p:nvSpPr>
          <p:spPr bwMode="auto">
            <a:xfrm>
              <a:off x="1032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76" name="Rectangle 34"/>
            <p:cNvSpPr>
              <a:spLocks noChangeArrowheads="1"/>
            </p:cNvSpPr>
            <p:nvPr/>
          </p:nvSpPr>
          <p:spPr bwMode="auto">
            <a:xfrm>
              <a:off x="1282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77" name="Rectangle 35"/>
            <p:cNvSpPr>
              <a:spLocks noChangeArrowheads="1"/>
            </p:cNvSpPr>
            <p:nvPr/>
          </p:nvSpPr>
          <p:spPr bwMode="auto">
            <a:xfrm>
              <a:off x="1528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78" name="Rectangle 36"/>
            <p:cNvSpPr>
              <a:spLocks noChangeArrowheads="1"/>
            </p:cNvSpPr>
            <p:nvPr/>
          </p:nvSpPr>
          <p:spPr bwMode="auto">
            <a:xfrm>
              <a:off x="1774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79" name="Rectangle 37"/>
            <p:cNvSpPr>
              <a:spLocks noChangeArrowheads="1"/>
            </p:cNvSpPr>
            <p:nvPr/>
          </p:nvSpPr>
          <p:spPr bwMode="auto">
            <a:xfrm>
              <a:off x="2024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80" name="Rectangle 38"/>
            <p:cNvSpPr>
              <a:spLocks noChangeArrowheads="1"/>
            </p:cNvSpPr>
            <p:nvPr/>
          </p:nvSpPr>
          <p:spPr bwMode="auto">
            <a:xfrm>
              <a:off x="2274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81" name="Rectangle 39"/>
            <p:cNvSpPr>
              <a:spLocks noChangeArrowheads="1"/>
            </p:cNvSpPr>
            <p:nvPr/>
          </p:nvSpPr>
          <p:spPr bwMode="auto">
            <a:xfrm>
              <a:off x="2519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82" name="Rectangle 40"/>
            <p:cNvSpPr>
              <a:spLocks noChangeArrowheads="1"/>
            </p:cNvSpPr>
            <p:nvPr/>
          </p:nvSpPr>
          <p:spPr bwMode="auto">
            <a:xfrm>
              <a:off x="2770" y="2757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83" name="Rectangle 42"/>
            <p:cNvSpPr>
              <a:spLocks noChangeArrowheads="1"/>
            </p:cNvSpPr>
            <p:nvPr/>
          </p:nvSpPr>
          <p:spPr bwMode="auto">
            <a:xfrm>
              <a:off x="787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84" name="Rectangle 43"/>
            <p:cNvSpPr>
              <a:spLocks noChangeArrowheads="1"/>
            </p:cNvSpPr>
            <p:nvPr/>
          </p:nvSpPr>
          <p:spPr bwMode="auto">
            <a:xfrm>
              <a:off x="1032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85" name="Rectangle 44"/>
            <p:cNvSpPr>
              <a:spLocks noChangeArrowheads="1"/>
            </p:cNvSpPr>
            <p:nvPr/>
          </p:nvSpPr>
          <p:spPr bwMode="auto">
            <a:xfrm>
              <a:off x="1282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86" name="Rectangle 45"/>
            <p:cNvSpPr>
              <a:spLocks noChangeArrowheads="1"/>
            </p:cNvSpPr>
            <p:nvPr/>
          </p:nvSpPr>
          <p:spPr bwMode="auto">
            <a:xfrm>
              <a:off x="1528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87" name="Rectangle 46"/>
            <p:cNvSpPr>
              <a:spLocks noChangeArrowheads="1"/>
            </p:cNvSpPr>
            <p:nvPr/>
          </p:nvSpPr>
          <p:spPr bwMode="auto">
            <a:xfrm>
              <a:off x="1774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88" name="Rectangle 47"/>
            <p:cNvSpPr>
              <a:spLocks noChangeArrowheads="1"/>
            </p:cNvSpPr>
            <p:nvPr/>
          </p:nvSpPr>
          <p:spPr bwMode="auto">
            <a:xfrm>
              <a:off x="2024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89" name="Rectangle 48"/>
            <p:cNvSpPr>
              <a:spLocks noChangeArrowheads="1"/>
            </p:cNvSpPr>
            <p:nvPr/>
          </p:nvSpPr>
          <p:spPr bwMode="auto">
            <a:xfrm>
              <a:off x="2274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90" name="Rectangle 49"/>
            <p:cNvSpPr>
              <a:spLocks noChangeArrowheads="1"/>
            </p:cNvSpPr>
            <p:nvPr/>
          </p:nvSpPr>
          <p:spPr bwMode="auto">
            <a:xfrm>
              <a:off x="2519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91" name="Rectangle 50"/>
            <p:cNvSpPr>
              <a:spLocks noChangeArrowheads="1"/>
            </p:cNvSpPr>
            <p:nvPr/>
          </p:nvSpPr>
          <p:spPr bwMode="auto">
            <a:xfrm>
              <a:off x="2770" y="2920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92" name="Rectangle 52"/>
            <p:cNvSpPr>
              <a:spLocks noChangeArrowheads="1"/>
            </p:cNvSpPr>
            <p:nvPr/>
          </p:nvSpPr>
          <p:spPr bwMode="auto">
            <a:xfrm>
              <a:off x="787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93" name="Rectangle 53"/>
            <p:cNvSpPr>
              <a:spLocks noChangeArrowheads="1"/>
            </p:cNvSpPr>
            <p:nvPr/>
          </p:nvSpPr>
          <p:spPr bwMode="auto">
            <a:xfrm>
              <a:off x="1032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94" name="Rectangle 54"/>
            <p:cNvSpPr>
              <a:spLocks noChangeArrowheads="1"/>
            </p:cNvSpPr>
            <p:nvPr/>
          </p:nvSpPr>
          <p:spPr bwMode="auto">
            <a:xfrm>
              <a:off x="1282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95" name="Rectangle 55"/>
            <p:cNvSpPr>
              <a:spLocks noChangeArrowheads="1"/>
            </p:cNvSpPr>
            <p:nvPr/>
          </p:nvSpPr>
          <p:spPr bwMode="auto">
            <a:xfrm>
              <a:off x="1528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96" name="Rectangle 56"/>
            <p:cNvSpPr>
              <a:spLocks noChangeArrowheads="1"/>
            </p:cNvSpPr>
            <p:nvPr/>
          </p:nvSpPr>
          <p:spPr bwMode="auto">
            <a:xfrm>
              <a:off x="1774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97" name="Rectangle 57"/>
            <p:cNvSpPr>
              <a:spLocks noChangeArrowheads="1"/>
            </p:cNvSpPr>
            <p:nvPr/>
          </p:nvSpPr>
          <p:spPr bwMode="auto">
            <a:xfrm>
              <a:off x="2024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98" name="Rectangle 58"/>
            <p:cNvSpPr>
              <a:spLocks noChangeArrowheads="1"/>
            </p:cNvSpPr>
            <p:nvPr/>
          </p:nvSpPr>
          <p:spPr bwMode="auto">
            <a:xfrm>
              <a:off x="2274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699" name="Rectangle 59"/>
            <p:cNvSpPr>
              <a:spLocks noChangeArrowheads="1"/>
            </p:cNvSpPr>
            <p:nvPr/>
          </p:nvSpPr>
          <p:spPr bwMode="auto">
            <a:xfrm>
              <a:off x="2519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700" name="Rectangle 60"/>
            <p:cNvSpPr>
              <a:spLocks noChangeArrowheads="1"/>
            </p:cNvSpPr>
            <p:nvPr/>
          </p:nvSpPr>
          <p:spPr bwMode="auto">
            <a:xfrm>
              <a:off x="2770" y="3083"/>
              <a:ext cx="250" cy="1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27701" name="Text Box 62"/>
            <p:cNvSpPr txBox="1">
              <a:spLocks noChangeArrowheads="1"/>
            </p:cNvSpPr>
            <p:nvPr/>
          </p:nvSpPr>
          <p:spPr bwMode="auto">
            <a:xfrm>
              <a:off x="836" y="22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0</a:t>
              </a:r>
            </a:p>
          </p:txBody>
        </p:sp>
        <p:sp>
          <p:nvSpPr>
            <p:cNvPr id="27702" name="Text Box 63"/>
            <p:cNvSpPr txBox="1">
              <a:spLocks noChangeArrowheads="1"/>
            </p:cNvSpPr>
            <p:nvPr/>
          </p:nvSpPr>
          <p:spPr bwMode="auto">
            <a:xfrm>
              <a:off x="1062" y="22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27703" name="Text Box 65"/>
            <p:cNvSpPr txBox="1">
              <a:spLocks noChangeArrowheads="1"/>
            </p:cNvSpPr>
            <p:nvPr/>
          </p:nvSpPr>
          <p:spPr bwMode="auto">
            <a:xfrm>
              <a:off x="1319" y="22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27704" name="Text Box 66"/>
            <p:cNvSpPr txBox="1">
              <a:spLocks noChangeArrowheads="1"/>
            </p:cNvSpPr>
            <p:nvPr/>
          </p:nvSpPr>
          <p:spPr bwMode="auto">
            <a:xfrm>
              <a:off x="1561" y="22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27705" name="Text Box 67"/>
            <p:cNvSpPr txBox="1">
              <a:spLocks noChangeArrowheads="1"/>
            </p:cNvSpPr>
            <p:nvPr/>
          </p:nvSpPr>
          <p:spPr bwMode="auto">
            <a:xfrm>
              <a:off x="1794" y="22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27706" name="Text Box 68"/>
            <p:cNvSpPr txBox="1">
              <a:spLocks noChangeArrowheads="1"/>
            </p:cNvSpPr>
            <p:nvPr/>
          </p:nvSpPr>
          <p:spPr bwMode="auto">
            <a:xfrm>
              <a:off x="2028" y="22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27707" name="Text Box 69"/>
            <p:cNvSpPr txBox="1">
              <a:spLocks noChangeArrowheads="1"/>
            </p:cNvSpPr>
            <p:nvPr/>
          </p:nvSpPr>
          <p:spPr bwMode="auto">
            <a:xfrm>
              <a:off x="2300" y="222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27708" name="Text Box 70"/>
            <p:cNvSpPr txBox="1">
              <a:spLocks noChangeArrowheads="1"/>
            </p:cNvSpPr>
            <p:nvPr/>
          </p:nvSpPr>
          <p:spPr bwMode="auto">
            <a:xfrm>
              <a:off x="2542" y="222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  <p:sp>
          <p:nvSpPr>
            <p:cNvPr id="27709" name="Text Box 71"/>
            <p:cNvSpPr txBox="1">
              <a:spLocks noChangeArrowheads="1"/>
            </p:cNvSpPr>
            <p:nvPr/>
          </p:nvSpPr>
          <p:spPr bwMode="auto">
            <a:xfrm>
              <a:off x="2799" y="22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27710" name="Text Box 72"/>
            <p:cNvSpPr txBox="1">
              <a:spLocks noChangeArrowheads="1"/>
            </p:cNvSpPr>
            <p:nvPr/>
          </p:nvSpPr>
          <p:spPr bwMode="auto">
            <a:xfrm>
              <a:off x="610" y="240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0</a:t>
              </a:r>
            </a:p>
          </p:txBody>
        </p:sp>
        <p:sp>
          <p:nvSpPr>
            <p:cNvPr id="27711" name="Text Box 73"/>
            <p:cNvSpPr txBox="1">
              <a:spLocks noChangeArrowheads="1"/>
            </p:cNvSpPr>
            <p:nvPr/>
          </p:nvSpPr>
          <p:spPr bwMode="auto">
            <a:xfrm>
              <a:off x="602" y="255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27712" name="Text Box 74"/>
            <p:cNvSpPr txBox="1">
              <a:spLocks noChangeArrowheads="1"/>
            </p:cNvSpPr>
            <p:nvPr/>
          </p:nvSpPr>
          <p:spPr bwMode="auto">
            <a:xfrm>
              <a:off x="602" y="272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27713" name="Text Box 75"/>
            <p:cNvSpPr txBox="1">
              <a:spLocks noChangeArrowheads="1"/>
            </p:cNvSpPr>
            <p:nvPr/>
          </p:nvSpPr>
          <p:spPr bwMode="auto">
            <a:xfrm>
              <a:off x="602" y="289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27714" name="Text Box 127"/>
            <p:cNvSpPr txBox="1">
              <a:spLocks noChangeArrowheads="1"/>
            </p:cNvSpPr>
            <p:nvPr/>
          </p:nvSpPr>
          <p:spPr bwMode="auto">
            <a:xfrm>
              <a:off x="602" y="30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</p:grpSp>
      <p:sp>
        <p:nvSpPr>
          <p:cNvPr id="14342" name="Rectangle 129"/>
          <p:cNvSpPr>
            <a:spLocks noChangeArrowheads="1"/>
          </p:cNvSpPr>
          <p:nvPr/>
        </p:nvSpPr>
        <p:spPr bwMode="auto">
          <a:xfrm>
            <a:off x="198438" y="5283200"/>
            <a:ext cx="85471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>
                <a:latin typeface="Comic Sans MS" pitchFamily="66" charset="0"/>
              </a:rPr>
              <a:t>i satırında ve j sütunundaki elemana ulaşmak için M[i,j] şeklinde yazarız. </a:t>
            </a:r>
            <a:endParaRPr lang="en-US" sz="240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mic Sans MS" pitchFamily="66" charset="0"/>
              </a:rPr>
              <a:t>i </a:t>
            </a:r>
            <a:r>
              <a:rPr lang="tr-TR" sz="2000">
                <a:latin typeface="Comic Sans MS" pitchFamily="66" charset="0"/>
              </a:rPr>
              <a:t>satırını, </a:t>
            </a:r>
            <a:r>
              <a:rPr lang="en-US" sz="2000">
                <a:latin typeface="Comic Sans MS" pitchFamily="66" charset="0"/>
              </a:rPr>
              <a:t>j </a:t>
            </a:r>
            <a:r>
              <a:rPr lang="tr-TR" sz="2000">
                <a:latin typeface="Comic Sans MS" pitchFamily="66" charset="0"/>
              </a:rPr>
              <a:t>sütununu seçer.</a:t>
            </a:r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6051" grpId="0" build="p"/>
      <p:bldP spid="14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Çok Boyutlu Dizi Örnek:</a:t>
            </a:r>
          </a:p>
        </p:txBody>
      </p:sp>
      <p:sp>
        <p:nvSpPr>
          <p:cNvPr id="28675" name="İçerik Yer Tutucusu 2"/>
          <p:cNvSpPr>
            <a:spLocks noGrp="1"/>
          </p:cNvSpPr>
          <p:nvPr>
            <p:ph idx="1"/>
          </p:nvPr>
        </p:nvSpPr>
        <p:spPr>
          <a:xfrm>
            <a:off x="301625" y="2551113"/>
            <a:ext cx="4413250" cy="32289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tr-TR" sz="2000" smtClean="0"/>
              <a:t>Bu dizinin elemanları indekslerine göre aşağıdaki gibidir:</a:t>
            </a:r>
          </a:p>
          <a:p>
            <a:r>
              <a:rPr lang="tr-TR" sz="2000" smtClean="0"/>
              <a:t>dizi[0,0] → 1</a:t>
            </a:r>
          </a:p>
          <a:p>
            <a:r>
              <a:rPr lang="tr-TR" sz="2000" smtClean="0"/>
              <a:t>dizi[0,1] → 2</a:t>
            </a:r>
          </a:p>
          <a:p>
            <a:r>
              <a:rPr lang="tr-TR" sz="2000" smtClean="0"/>
              <a:t>dizi[1,0] → 3</a:t>
            </a:r>
          </a:p>
          <a:p>
            <a:r>
              <a:rPr lang="tr-TR" sz="2000" smtClean="0"/>
              <a:t>dizi[1,1] → 4</a:t>
            </a:r>
          </a:p>
          <a:p>
            <a:r>
              <a:rPr lang="tr-TR" sz="2000" smtClean="0"/>
              <a:t>dizi[2,0] → 5</a:t>
            </a:r>
          </a:p>
          <a:p>
            <a:r>
              <a:rPr lang="tr-TR" sz="2000" smtClean="0"/>
              <a:t>dizi[2,1] → 6</a:t>
            </a:r>
          </a:p>
        </p:txBody>
      </p:sp>
      <p:sp>
        <p:nvSpPr>
          <p:cNvPr id="28676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16972C-2177-4D26-B8EB-E739FFE6E5A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027113" y="1401763"/>
            <a:ext cx="6775450" cy="5873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[,] dizi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{ {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}, {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}, {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6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} };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 bwMode="auto">
          <a:xfrm>
            <a:off x="4779963" y="2560638"/>
            <a:ext cx="3894137" cy="322897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tr-TR" sz="2000" dirty="0" smtClean="0"/>
              <a:t>Bu diziyi matris olarak aşağıdaki gibi gösterebiliriz:</a:t>
            </a:r>
          </a:p>
          <a:p>
            <a:pPr>
              <a:defRPr/>
            </a:pPr>
            <a:endParaRPr lang="tr-TR" sz="2000" dirty="0" smtClean="0"/>
          </a:p>
          <a:p>
            <a:pPr>
              <a:defRPr/>
            </a:pPr>
            <a:endParaRPr lang="tr-TR" sz="2000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/>
        </p:nvGraphicFramePr>
        <p:xfrm>
          <a:off x="5014913" y="3460750"/>
          <a:ext cx="1863726" cy="12620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1863"/>
                <a:gridCol w="931863"/>
              </a:tblGrid>
              <a:tr h="420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dizi[0,0]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1" marR="9521" marT="9524" marB="952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dizi[0,1]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1" marR="9521" marT="9524" marB="9524" anchor="ctr"/>
                </a:tc>
              </a:tr>
              <a:tr h="420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dizi[1,0]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1" marR="9521" marT="9524" marB="952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dizi[1,1]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1" marR="9521" marT="9524" marB="9524" anchor="ctr"/>
                </a:tc>
              </a:tr>
              <a:tr h="420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dizi[2,0]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1" marR="9521" marT="9524" marB="952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dizi[2,1]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1" marR="9521" marT="9524" marB="9524" anchor="ctr"/>
                </a:tc>
              </a:tr>
            </a:tbl>
          </a:graphicData>
        </a:graphic>
      </p:graphicFrame>
      <p:cxnSp>
        <p:nvCxnSpPr>
          <p:cNvPr id="28693" name="Düz Ok Bağlayıcısı 11"/>
          <p:cNvCxnSpPr>
            <a:cxnSpLocks noChangeShapeType="1"/>
          </p:cNvCxnSpPr>
          <p:nvPr/>
        </p:nvCxnSpPr>
        <p:spPr bwMode="auto">
          <a:xfrm>
            <a:off x="6929438" y="4027488"/>
            <a:ext cx="3778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" name="Tablo 12"/>
          <p:cNvGraphicFramePr>
            <a:graphicFrameLocks noGrp="1"/>
          </p:cNvGraphicFramePr>
          <p:nvPr/>
        </p:nvGraphicFramePr>
        <p:xfrm>
          <a:off x="7380288" y="3600450"/>
          <a:ext cx="1143000" cy="10048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1500"/>
                <a:gridCol w="571500"/>
              </a:tblGrid>
              <a:tr h="334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  1   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17" marB="95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  2   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17" marB="9517" anchor="ctr"/>
                </a:tc>
              </a:tr>
              <a:tr h="334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  3   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17" marB="95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  4   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17" marB="9517" anchor="ctr"/>
                </a:tc>
              </a:tr>
              <a:tr h="334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  5   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17" marB="95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   6  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17" marB="951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0B33D9-DE0A-4498-816D-7D722C8A0F3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63525"/>
            <a:ext cx="8521700" cy="762000"/>
          </a:xfrm>
        </p:spPr>
        <p:txBody>
          <a:bodyPr/>
          <a:lstStyle/>
          <a:p>
            <a:r>
              <a:rPr lang="tr-TR" smtClean="0"/>
              <a:t>2 Boyutlu Dizilere Ulaşmak</a:t>
            </a:r>
            <a:endParaRPr lang="en-US" smtClean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730250" y="1314450"/>
            <a:ext cx="3503613" cy="198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/* değer atama */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; i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j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j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j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M[i, j]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4495800" y="922338"/>
            <a:ext cx="4464050" cy="2517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/* Toplama */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toplam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; i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j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j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j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toplam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M[i, j];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"Toplam ="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toplam);</a:t>
            </a: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1392238" y="3540125"/>
            <a:ext cx="5908675" cy="3025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/* min ve max bulma */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min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M[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max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M[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; i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j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j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j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{</a:t>
            </a:r>
          </a:p>
          <a:p>
            <a:r>
              <a:rPr lang="sv-SE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sv-SE" sz="160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sv-SE" sz="1600">
                <a:solidFill>
                  <a:srgbClr val="000000"/>
                </a:solidFill>
                <a:latin typeface="Consolas" pitchFamily="49" charset="0"/>
              </a:rPr>
              <a:t> (M[i, j] </a:t>
            </a:r>
            <a:r>
              <a:rPr lang="sv-SE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sv-SE" sz="1600">
                <a:solidFill>
                  <a:srgbClr val="000000"/>
                </a:solidFill>
                <a:latin typeface="Consolas" pitchFamily="49" charset="0"/>
              </a:rPr>
              <a:t> min) min </a:t>
            </a:r>
            <a:r>
              <a:rPr lang="sv-SE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sv-SE" sz="1600">
                <a:solidFill>
                  <a:srgbClr val="000000"/>
                </a:solidFill>
                <a:latin typeface="Consolas" pitchFamily="49" charset="0"/>
              </a:rPr>
              <a:t> M[i, j];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(M[i, j]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max) max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M[i, j];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"min = {0}, max={1}"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min, max);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 animBg="1"/>
      <p:bldP spid="3870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274BDC-9885-4086-8474-795C69070C5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80975"/>
            <a:ext cx="8377238" cy="582613"/>
          </a:xfrm>
        </p:spPr>
        <p:txBody>
          <a:bodyPr/>
          <a:lstStyle/>
          <a:p>
            <a:r>
              <a:rPr lang="tr-TR" sz="3600" smtClean="0"/>
              <a:t>Çok Boyutlu Dizilere İlk değer Atama</a:t>
            </a:r>
            <a:endParaRPr lang="en-US" sz="360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166813"/>
            <a:ext cx="7708900" cy="1425575"/>
          </a:xfrm>
        </p:spPr>
        <p:txBody>
          <a:bodyPr/>
          <a:lstStyle/>
          <a:p>
            <a:r>
              <a:rPr lang="tr-TR" smtClean="0"/>
              <a:t>Çok boyutlu dizilere ilk değer atamak için iç içe geçmiş bir boyutlu dizi yükleyicilerini kullanabiliriz. </a:t>
            </a:r>
            <a:endParaRPr lang="en-US" smtClean="0"/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1565275" y="2919413"/>
            <a:ext cx="6454775" cy="14763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[,] M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{ {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},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          {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},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          {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},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          {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},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          {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}};</a:t>
            </a:r>
          </a:p>
        </p:txBody>
      </p:sp>
      <p:sp>
        <p:nvSpPr>
          <p:cNvPr id="388105" name="Rectangle 9"/>
          <p:cNvSpPr>
            <a:spLocks noChangeArrowheads="1"/>
          </p:cNvSpPr>
          <p:nvPr/>
        </p:nvSpPr>
        <p:spPr bwMode="auto">
          <a:xfrm>
            <a:off x="1085850" y="4724400"/>
            <a:ext cx="693420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800">
                <a:latin typeface="Comic Sans MS" pitchFamily="66" charset="0"/>
              </a:rPr>
              <a:t>M dizisi 5 satır ve 9 sütun olacaktır.</a:t>
            </a:r>
            <a:endParaRPr lang="en-US" sz="28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/>
      <p:bldP spid="388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Çok Boyutlu Dizi : Örnek</a:t>
            </a:r>
          </a:p>
        </p:txBody>
      </p:sp>
      <p:sp>
        <p:nvSpPr>
          <p:cNvPr id="31747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577850"/>
          </a:xfrm>
        </p:spPr>
        <p:txBody>
          <a:bodyPr/>
          <a:lstStyle/>
          <a:p>
            <a:r>
              <a:rPr lang="tr-TR" sz="2400" smtClean="0"/>
              <a:t>Diziye verilen ilk değerler ekrana yazdırılıyor.</a:t>
            </a:r>
          </a:p>
        </p:txBody>
      </p:sp>
      <p:sp>
        <p:nvSpPr>
          <p:cNvPr id="31748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C28CA4-777F-47E3-BB7E-AFADF860235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" name="Dikdörtgen 4"/>
          <p:cNvSpPr>
            <a:spLocks noChangeArrowheads="1"/>
          </p:cNvSpPr>
          <p:nvPr/>
        </p:nvSpPr>
        <p:spPr bwMode="auto">
          <a:xfrm>
            <a:off x="1108075" y="1525588"/>
            <a:ext cx="6173788" cy="32146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[,] M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{ {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},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	     {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},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	     {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},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	     {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},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	     {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 };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sz="1600" b="1">
                <a:solidFill>
                  <a:srgbClr val="000080"/>
                </a:solidFill>
                <a:latin typeface="Consolas" pitchFamily="49" charset="0"/>
              </a:rPr>
              <a:t>&lt;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 b="1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; i</a:t>
            </a:r>
            <a:r>
              <a:rPr lang="nn-NO" sz="1600" b="1">
                <a:solidFill>
                  <a:srgbClr val="000080"/>
                </a:solidFill>
                <a:latin typeface="Consolas" pitchFamily="49" charset="0"/>
              </a:rPr>
              <a:t>++</a:t>
            </a:r>
            <a:r>
              <a:rPr lang="nn-NO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j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j 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&lt;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 b="1">
                <a:solidFill>
                  <a:srgbClr val="0000FF"/>
                </a:solidFill>
                <a:latin typeface="Consolas" pitchFamily="49" charset="0"/>
              </a:rPr>
              <a:t>9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j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++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Write(M[i, j]);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WriteLine();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4951413"/>
            <a:ext cx="150018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AC3278-9027-4B96-916A-FD9D4B75159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80975"/>
            <a:ext cx="8377238" cy="582613"/>
          </a:xfrm>
        </p:spPr>
        <p:txBody>
          <a:bodyPr/>
          <a:lstStyle/>
          <a:p>
            <a:r>
              <a:rPr lang="tr-TR" sz="3600" smtClean="0"/>
              <a:t>Daha yüksek boyutlu diziler</a:t>
            </a:r>
            <a:endParaRPr lang="en-US" sz="360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49325"/>
            <a:ext cx="8797925" cy="581025"/>
          </a:xfrm>
        </p:spPr>
        <p:txBody>
          <a:bodyPr/>
          <a:lstStyle/>
          <a:p>
            <a:r>
              <a:rPr lang="tr-TR" smtClean="0"/>
              <a:t>Bir dizi birkaç boyutlu olabilir.</a:t>
            </a:r>
            <a:endParaRPr lang="en-US" smtClean="0"/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862013" y="1963738"/>
            <a:ext cx="7354887" cy="34718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8000"/>
                </a:solidFill>
                <a:latin typeface="Consolas" pitchFamily="49" charset="0"/>
              </a:rPr>
              <a:t>// ebatları 8 olan bir küp </a:t>
            </a: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[, ,] Kup </a:t>
            </a:r>
            <a:r>
              <a:rPr lang="en-US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8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8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8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];    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8000"/>
                </a:solidFill>
                <a:latin typeface="Consolas" pitchFamily="49" charset="0"/>
              </a:rPr>
              <a:t>// ebatları 4x6x10 olan bir  dikdörtgenler prizması</a:t>
            </a: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[, ,] Prizma </a:t>
            </a:r>
            <a:r>
              <a:rPr lang="en-US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6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8000"/>
                </a:solidFill>
                <a:latin typeface="Consolas" pitchFamily="49" charset="0"/>
              </a:rPr>
              <a:t>// dört boyutlu bir dizi</a:t>
            </a: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[, , ,] A </a:t>
            </a:r>
            <a:r>
              <a:rPr lang="en-US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Kup[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Prizma[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8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6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pt-BR">
                <a:solidFill>
                  <a:srgbClr val="000000"/>
                </a:solidFill>
                <a:latin typeface="Consolas" pitchFamily="49" charset="0"/>
              </a:rPr>
              <a:t>A[</a:t>
            </a:r>
            <a:r>
              <a:rPr lang="pt-BR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pt-BR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pt-BR" b="1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pt-BR" b="1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pt-B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b="1">
                <a:solidFill>
                  <a:srgbClr val="0000FF"/>
                </a:solidFill>
                <a:latin typeface="Consolas" pitchFamily="49" charset="0"/>
              </a:rPr>
              <a:t>1234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/>
              <a:t>Düzensiz diziler</a:t>
            </a:r>
            <a:endParaRPr lang="tr-TR" smtClean="0"/>
          </a:p>
        </p:txBody>
      </p:sp>
      <p:sp>
        <p:nvSpPr>
          <p:cNvPr id="33795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938213"/>
          </a:xfrm>
        </p:spPr>
        <p:txBody>
          <a:bodyPr/>
          <a:lstStyle/>
          <a:p>
            <a:r>
              <a:rPr lang="tr-TR" smtClean="0"/>
              <a:t>Her bir dizi elemanının farklı sayıda eleman içerebileceği çok boyutlu dizilerdir.</a:t>
            </a:r>
          </a:p>
        </p:txBody>
      </p:sp>
      <p:sp>
        <p:nvSpPr>
          <p:cNvPr id="33796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CFDBD4-A308-402B-ABBF-482CA138B91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911350" y="2039938"/>
            <a:ext cx="4354513" cy="13827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[][] dizi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][];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dizi[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dizi[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dizi[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];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93700" y="3536950"/>
            <a:ext cx="8321675" cy="13954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r-TR" sz="2000" dirty="0">
                <a:latin typeface="+mn-lt"/>
              </a:rPr>
              <a:t>Birinci satırda 3 satırı olan ancak sütun sayısı belli olmayan iki boyutlu bir dizi tanımlanıyor.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r-TR" sz="2000" dirty="0">
                <a:latin typeface="+mn-lt"/>
              </a:rPr>
              <a:t>İkinci, üçüncü ve dördüncü satırda da bu iki boyutlu dizinin her bir satırının kaç sütun içerdiği ayrı ayrı belirtiliyor.</a:t>
            </a:r>
          </a:p>
        </p:txBody>
      </p:sp>
      <p:graphicFrame>
        <p:nvGraphicFramePr>
          <p:cNvPr id="7" name="Tablo 6"/>
          <p:cNvGraphicFramePr>
            <a:graphicFrameLocks noGrp="1"/>
          </p:cNvGraphicFramePr>
          <p:nvPr/>
        </p:nvGraphicFramePr>
        <p:xfrm>
          <a:off x="2017713" y="5164138"/>
          <a:ext cx="4341813" cy="100015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24603"/>
                <a:gridCol w="1124603"/>
                <a:gridCol w="1207728"/>
                <a:gridCol w="884879"/>
              </a:tblGrid>
              <a:tr h="355747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dizi[0][0]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8" marR="9528" marT="9511" marB="9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dizi[0][1]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8" marR="9528" marT="9511" marB="9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dizi[0][2]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8" marR="9528" marT="9511" marB="9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922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dizi[1][0]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8" marR="9528" marT="9511" marB="9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dizi[1][1]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8" marR="9528" marT="9511" marB="9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dizi[1][2]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8" marR="9528" marT="9511" marB="9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dizi[1][3]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8" marR="9528" marT="9511" marB="9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6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dizi[2][0]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8" marR="9528" marT="9511" marB="9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dizi[2][1]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8" marR="9528" marT="9511" marB="9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8" marR="9528" marT="9511" marB="9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8" marR="9528" marT="9511" marB="95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Düzensiz Diziler</a:t>
            </a:r>
          </a:p>
        </p:txBody>
      </p:sp>
      <p:sp>
        <p:nvSpPr>
          <p:cNvPr id="34819" name="İçerik Yer Tutucusu 2"/>
          <p:cNvSpPr>
            <a:spLocks noGrp="1"/>
          </p:cNvSpPr>
          <p:nvPr>
            <p:ph idx="1"/>
          </p:nvPr>
        </p:nvSpPr>
        <p:spPr>
          <a:xfrm>
            <a:off x="528638" y="949325"/>
            <a:ext cx="8120062" cy="5146675"/>
          </a:xfrm>
        </p:spPr>
        <p:txBody>
          <a:bodyPr/>
          <a:lstStyle/>
          <a:p>
            <a:r>
              <a:rPr lang="tr-TR" sz="2400" smtClean="0"/>
              <a:t>Düzensiz dizilerin elemanlarına, örneğin 0,0 indeksine dizi[0][0] yazarak erişebiliriz.</a:t>
            </a:r>
          </a:p>
          <a:p>
            <a:r>
              <a:rPr lang="tr-TR" sz="2400" smtClean="0"/>
              <a:t>Düzensiz dizilerde foreach döngüsü sadece dizi adını yazarak çalışmaz. </a:t>
            </a:r>
          </a:p>
          <a:p>
            <a:pPr lvl="1"/>
            <a:r>
              <a:rPr lang="tr-TR" sz="2000" smtClean="0"/>
              <a:t>Ana düzensiz dizinin her bir elemanı için farklı bir foreach döngüsü başlatılmalıdır.</a:t>
            </a:r>
          </a:p>
          <a:p>
            <a:r>
              <a:rPr lang="tr-TR" sz="2400" smtClean="0"/>
              <a:t>Şimdiye kadar öğrendiğimiz şekilde düzensiz dizilerin elemanlarını iç içe for döngüsüyle değiştiremeyiz. </a:t>
            </a:r>
          </a:p>
          <a:p>
            <a:pPr lvl="1"/>
            <a:r>
              <a:rPr lang="tr-TR" sz="2000" smtClean="0"/>
              <a:t>Çünkü her satır farklı sayıda sütun içerebileceği için satırların sütun sayısı dinamik olarak elde edilmelidir. </a:t>
            </a:r>
          </a:p>
          <a:p>
            <a:pPr lvl="1"/>
            <a:r>
              <a:rPr lang="tr-TR" sz="2000" smtClean="0"/>
              <a:t>Bunun için C#'ın System isim alanındaki Array sınıfına ait metotları vardır ve her diziyle kullanılabilirler.</a:t>
            </a:r>
          </a:p>
        </p:txBody>
      </p:sp>
      <p:sp>
        <p:nvSpPr>
          <p:cNvPr id="34820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EAB931-5205-4DA5-B20D-E79A5DBFB2E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String Sıralama- Sort metodu</a:t>
            </a:r>
          </a:p>
        </p:txBody>
      </p:sp>
      <p:sp>
        <p:nvSpPr>
          <p:cNvPr id="35843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3AB765-7F9F-4181-BE1D-9DCEB112258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69938" y="1023938"/>
            <a:ext cx="7354887" cy="53181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System;</a:t>
            </a:r>
          </a:p>
          <a:p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Program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{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8000"/>
                </a:solidFill>
                <a:latin typeface="Consolas" pitchFamily="49" charset="0"/>
              </a:rPr>
              <a:t>// isimler dizisi tanımlanıyor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[] isimler 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[] {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"Ali"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"Veli"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"Zeynep"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"Cemil"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,</a:t>
            </a:r>
            <a:br>
              <a:rPr lang="tr-TR" sz="1200">
                <a:solidFill>
                  <a:srgbClr val="000000"/>
                </a:solidFill>
                <a:latin typeface="Consolas" pitchFamily="49" charset="0"/>
              </a:rPr>
            </a:b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                                 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"Ahmet"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"Mehmet"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"Oya"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"Elif"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"Hüsnü"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"A --&gt; Z Sıralama:"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8000"/>
                </a:solidFill>
                <a:latin typeface="Consolas" pitchFamily="49" charset="0"/>
              </a:rPr>
              <a:t>// isimler sıralanıyor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Sort(isimler);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8000"/>
                </a:solidFill>
                <a:latin typeface="Consolas" pitchFamily="49" charset="0"/>
              </a:rPr>
              <a:t>// sıralanmış dizi ekrana yazdırılıyor.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isim 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isimler)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WriteLine(isim);</a:t>
            </a:r>
          </a:p>
          <a:p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"Z --&gt; A Sıralama:"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8000"/>
                </a:solidFill>
                <a:latin typeface="Consolas" pitchFamily="49" charset="0"/>
              </a:rPr>
              <a:t>// tersinden sıralanıyor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Reverse(isimler);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8000"/>
                </a:solidFill>
                <a:latin typeface="Consolas" pitchFamily="49" charset="0"/>
              </a:rPr>
              <a:t>// tersinden sıralanmış dizi ekrana yazdırılıyor.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isim 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isimler)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WriteLine(isim);</a:t>
            </a:r>
          </a:p>
          <a:p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ReadLine();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pt-BR" sz="120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2820988"/>
            <a:ext cx="1970088" cy="343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Sayı Sıralama – Sort Metodu</a:t>
            </a:r>
          </a:p>
        </p:txBody>
      </p:sp>
      <p:sp>
        <p:nvSpPr>
          <p:cNvPr id="36867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C1A310-9A1D-4280-B3A6-FAC09DB1BEA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69938" y="1023938"/>
            <a:ext cx="7354887" cy="50323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System;</a:t>
            </a:r>
          </a:p>
          <a:p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Program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{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8000"/>
                </a:solidFill>
                <a:latin typeface="Consolas" pitchFamily="49" charset="0"/>
              </a:rPr>
              <a:t>// isimler dizisi tanımlanıyor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[] sayilar </a:t>
            </a:r>
            <a:r>
              <a:rPr lang="en-US" sz="1200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[] {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12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23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34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45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56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67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32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21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76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56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43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sz="1200" b="1">
                <a:solidFill>
                  <a:srgbClr val="0000FF"/>
                </a:solidFill>
                <a:latin typeface="Consolas" pitchFamily="49" charset="0"/>
              </a:rPr>
              <a:t>32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"Küçükten Büyüğe Sıralama:"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8000"/>
                </a:solidFill>
                <a:latin typeface="Consolas" pitchFamily="49" charset="0"/>
              </a:rPr>
              <a:t>// isimler sıralanıyor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Sort(sayilar);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8000"/>
                </a:solidFill>
                <a:latin typeface="Consolas" pitchFamily="49" charset="0"/>
              </a:rPr>
              <a:t>// sıralanmış dizi ekrana yazdırılıyor.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sayi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sayilar)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WriteLine(sayi);</a:t>
            </a:r>
          </a:p>
          <a:p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 sz="1200">
                <a:solidFill>
                  <a:srgbClr val="A31515"/>
                </a:solidFill>
                <a:latin typeface="Consolas" pitchFamily="49" charset="0"/>
              </a:rPr>
              <a:t>"Büyükten Küçüğe Sıralama:"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8000"/>
                </a:solidFill>
                <a:latin typeface="Consolas" pitchFamily="49" charset="0"/>
              </a:rPr>
              <a:t>// tersinden sıralanıyor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Reverse(sayilar);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008000"/>
                </a:solidFill>
                <a:latin typeface="Consolas" pitchFamily="49" charset="0"/>
              </a:rPr>
              <a:t>// tersinden sıralanmış dizi ekrana yazdırılıyor.</a:t>
            </a:r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sayi </a:t>
            </a:r>
            <a:r>
              <a:rPr lang="en-US" sz="120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sayilar)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WriteLine(sayi);</a:t>
            </a:r>
          </a:p>
          <a:p>
            <a:endParaRPr lang="tr-TR" sz="12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tr-TR" sz="12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200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ReadLine();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tr-TR" sz="12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2508250"/>
            <a:ext cx="264795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FC1C92-A634-4D8D-96FB-90B618AAB9E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Diziler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Tanımlama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Kodlama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İlk değer atama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Dizi Kullanımı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tr-TR" dirty="0" err="1" smtClean="0">
                <a:solidFill>
                  <a:schemeClr val="bg1">
                    <a:lumMod val="50000"/>
                  </a:schemeClr>
                </a:solidFill>
              </a:rPr>
              <a:t>foreach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 döngüsü</a:t>
            </a:r>
          </a:p>
          <a:p>
            <a:pPr lvl="1"/>
            <a:r>
              <a:rPr lang="tr-TR" dirty="0" err="1" smtClean="0"/>
              <a:t>Array</a:t>
            </a:r>
            <a:r>
              <a:rPr lang="tr-TR" dirty="0" smtClean="0"/>
              <a:t> Sınıfı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Çok Boyutlu Diziler</a:t>
            </a:r>
          </a:p>
          <a:p>
            <a:pPr lvl="1"/>
            <a:r>
              <a:rPr lang="tr-TR" dirty="0" smtClean="0"/>
              <a:t>Düzensiz Diziler</a:t>
            </a:r>
            <a:endParaRPr lang="en-US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Konular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Array Sınıfı</a:t>
            </a:r>
          </a:p>
        </p:txBody>
      </p:sp>
      <p:sp>
        <p:nvSpPr>
          <p:cNvPr id="2048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Dizi oluşturma, değiştirme, sıralama, kopyalama, arama gibi  dizi işlemlerini barındıran bir sınıftır.</a:t>
            </a:r>
          </a:p>
          <a:p>
            <a:r>
              <a:rPr lang="tr-TR" smtClean="0"/>
              <a:t>En çok kullanılan metodları:</a:t>
            </a:r>
          </a:p>
          <a:p>
            <a:pPr lvl="1"/>
            <a:r>
              <a:rPr lang="tr-TR" smtClean="0"/>
              <a:t>Array.CreateInstance</a:t>
            </a:r>
          </a:p>
          <a:p>
            <a:pPr lvl="1"/>
            <a:r>
              <a:rPr lang="tr-TR" smtClean="0"/>
              <a:t>Array.Clear</a:t>
            </a:r>
          </a:p>
          <a:p>
            <a:pPr lvl="1"/>
            <a:r>
              <a:rPr lang="tr-TR" smtClean="0"/>
              <a:t>Array.Reverse</a:t>
            </a:r>
          </a:p>
          <a:p>
            <a:pPr lvl="1"/>
            <a:r>
              <a:rPr lang="tr-TR" smtClean="0"/>
              <a:t>Array.Sort</a:t>
            </a:r>
          </a:p>
          <a:p>
            <a:pPr lvl="1"/>
            <a:r>
              <a:rPr lang="tr-TR" smtClean="0"/>
              <a:t>Array.Copy</a:t>
            </a:r>
          </a:p>
          <a:p>
            <a:pPr lvl="1"/>
            <a:endParaRPr lang="tr-TR" smtClean="0"/>
          </a:p>
        </p:txBody>
      </p:sp>
      <p:sp>
        <p:nvSpPr>
          <p:cNvPr id="20484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DF69E9-E525-43F5-822B-557BF265A82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Array.CreateInstance()</a:t>
            </a:r>
          </a:p>
        </p:txBody>
      </p:sp>
      <p:sp>
        <p:nvSpPr>
          <p:cNvPr id="21507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1525588"/>
          </a:xfrm>
        </p:spPr>
        <p:txBody>
          <a:bodyPr/>
          <a:lstStyle/>
          <a:p>
            <a:r>
              <a:rPr lang="tr-TR" smtClean="0"/>
              <a:t>İstediğimiz tipte, istediğimiz boyutlarda yeni diziler oluşturmamıza yarar.</a:t>
            </a:r>
          </a:p>
        </p:txBody>
      </p:sp>
      <p:sp>
        <p:nvSpPr>
          <p:cNvPr id="21508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44011F-9E7F-4025-8F0D-907630E81D2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1338263" y="2538413"/>
            <a:ext cx="6761162" cy="4873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dizi =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.CreateInstance(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typeof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), 5);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41425" y="3525838"/>
            <a:ext cx="6535738" cy="10636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err="1">
                <a:latin typeface="+mn-lt"/>
              </a:rPr>
              <a:t>Burada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int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türünden</a:t>
            </a:r>
            <a:r>
              <a:rPr lang="en-US" sz="2000" dirty="0">
                <a:latin typeface="+mn-lt"/>
              </a:rPr>
              <a:t> 5 </a:t>
            </a:r>
            <a:r>
              <a:rPr lang="en-US" sz="2000" dirty="0" err="1">
                <a:latin typeface="+mn-lt"/>
              </a:rPr>
              <a:t>elemanlı</a:t>
            </a:r>
            <a:r>
              <a:rPr lang="en-US" sz="2000" dirty="0">
                <a:latin typeface="+mn-lt"/>
              </a:rPr>
              <a:t> </a:t>
            </a:r>
            <a:r>
              <a:rPr lang="en-US" sz="2000" dirty="0" err="1">
                <a:latin typeface="+mn-lt"/>
              </a:rPr>
              <a:t>dizi</a:t>
            </a:r>
            <a:r>
              <a:rPr lang="en-US" sz="2000" dirty="0">
                <a:latin typeface="+mn-lt"/>
              </a:rPr>
              <a:t> </a:t>
            </a:r>
            <a:r>
              <a:rPr lang="en-US" sz="2000" dirty="0" err="1">
                <a:latin typeface="+mn-lt"/>
              </a:rPr>
              <a:t>adında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bir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dizi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tanımlandı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dizinin</a:t>
            </a:r>
            <a:r>
              <a:rPr lang="en-US" sz="2000" dirty="0">
                <a:latin typeface="+mn-lt"/>
              </a:rPr>
              <a:t> her </a:t>
            </a:r>
            <a:r>
              <a:rPr lang="en-US" sz="2000" dirty="0" err="1">
                <a:latin typeface="+mn-lt"/>
              </a:rPr>
              <a:t>bir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elemanına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int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türünün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varsayılan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değeri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atandı</a:t>
            </a:r>
            <a:r>
              <a:rPr lang="en-US" sz="2000" dirty="0">
                <a:latin typeface="+mn-lt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Array.Clear()</a:t>
            </a:r>
          </a:p>
        </p:txBody>
      </p:sp>
      <p:sp>
        <p:nvSpPr>
          <p:cNvPr id="22531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754063"/>
          </a:xfrm>
        </p:spPr>
        <p:txBody>
          <a:bodyPr/>
          <a:lstStyle/>
          <a:p>
            <a:r>
              <a:rPr lang="tr-TR" sz="2400" smtClean="0"/>
              <a:t>Dizinin belirtilen indexten sonra n tane elemana varsayılan değer yapar.</a:t>
            </a:r>
          </a:p>
        </p:txBody>
      </p:sp>
      <p:sp>
        <p:nvSpPr>
          <p:cNvPr id="2253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9ED865-E52C-4541-87C2-E9C72C5ABD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906463" y="1762125"/>
            <a:ext cx="6861175" cy="37417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[] dizi1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12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45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23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36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44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25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89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65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11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dizinin önceki hali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"Dizinin Önceki hali\t: 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dizi1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Length; i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Write(dizi1[i]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 - 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"\n"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dizinin bazı elemanlarına varsayılan değer ver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3. indexten başlayıp 4 tanesini 0'lar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Clear(dizi1,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"Dizinin Sonraki hali\t: 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dizi1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Length; i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Write(dizi1[i]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 - 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5581650"/>
            <a:ext cx="7869237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 bwMode="auto">
          <a:xfrm>
            <a:off x="704850" y="4227513"/>
            <a:ext cx="3146425" cy="31115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tr-TR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Array.Reverse()</a:t>
            </a:r>
          </a:p>
        </p:txBody>
      </p:sp>
      <p:sp>
        <p:nvSpPr>
          <p:cNvPr id="23555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754063"/>
          </a:xfrm>
        </p:spPr>
        <p:txBody>
          <a:bodyPr/>
          <a:lstStyle/>
          <a:p>
            <a:r>
              <a:rPr lang="tr-TR" smtClean="0"/>
              <a:t>Dizinin eleman sırasını tersine çevirir.</a:t>
            </a:r>
          </a:p>
        </p:txBody>
      </p:sp>
      <p:sp>
        <p:nvSpPr>
          <p:cNvPr id="23556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C763D5-EB9A-4989-9FF2-3A9D93D2FEF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990600" y="1484313"/>
            <a:ext cx="6610350" cy="3943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[] dizi1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12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45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23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36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44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25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89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65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11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dizinin önceki hali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"Dizinin Önceki hali:"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dizi1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Length; i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Write(dizi1[i]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 - 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WriteLine();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diziyi ters çevir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Reverse(dizi1);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dizinin ters çevrilmiş hali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"Dizinin çevrilmiş hali:"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dizi1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Length; i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Write(dizi1[i]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 - 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10" name="Dikdörtgen 9"/>
          <p:cNvSpPr/>
          <p:nvPr/>
        </p:nvSpPr>
        <p:spPr bwMode="auto">
          <a:xfrm>
            <a:off x="788988" y="3816350"/>
            <a:ext cx="3144837" cy="31115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tr-T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5553075"/>
            <a:ext cx="7445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Array.Sort()</a:t>
            </a:r>
          </a:p>
        </p:txBody>
      </p:sp>
      <p:sp>
        <p:nvSpPr>
          <p:cNvPr id="24579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754063"/>
          </a:xfrm>
        </p:spPr>
        <p:txBody>
          <a:bodyPr/>
          <a:lstStyle/>
          <a:p>
            <a:r>
              <a:rPr lang="tr-TR" smtClean="0"/>
              <a:t>Dizinin elemanlarını küçükten büyüğe sıralar</a:t>
            </a:r>
          </a:p>
        </p:txBody>
      </p:sp>
      <p:sp>
        <p:nvSpPr>
          <p:cNvPr id="24580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7DA8F4-9144-4328-9C42-54C60F486B1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990600" y="1484313"/>
            <a:ext cx="6610350" cy="3943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[] dizi1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12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45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23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36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44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25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89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65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11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dizinin önceki hali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"Dizinin Önceki hali\t:"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dizi1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Length; i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Write(dizi1[i]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 - 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WriteLine();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diziyi küçükten büyüğe sırala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Sort(dizi1);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dizinin ters çevrilmiş hali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"Dizinin sıralanmış hali\t:"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dizi1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Length; i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Write(dizi1[i] 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 - 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/>
          <a:stretch>
            <a:fillRect/>
          </a:stretch>
        </p:blipFill>
        <p:spPr bwMode="auto">
          <a:xfrm>
            <a:off x="723900" y="5584825"/>
            <a:ext cx="71421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ikdörtgen 7"/>
          <p:cNvSpPr/>
          <p:nvPr/>
        </p:nvSpPr>
        <p:spPr bwMode="auto">
          <a:xfrm>
            <a:off x="779463" y="3825875"/>
            <a:ext cx="3146425" cy="3095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tr-TR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Diziyi Büyükten Küçüğe Sıralama</a:t>
            </a:r>
          </a:p>
        </p:txBody>
      </p:sp>
      <p:sp>
        <p:nvSpPr>
          <p:cNvPr id="2560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1073150"/>
          </a:xfrm>
        </p:spPr>
        <p:txBody>
          <a:bodyPr/>
          <a:lstStyle/>
          <a:p>
            <a:r>
              <a:rPr lang="tr-TR" sz="2400" smtClean="0"/>
              <a:t>Önce diziyi küçükten büyüğe sıralarız</a:t>
            </a:r>
          </a:p>
          <a:p>
            <a:r>
              <a:rPr lang="tr-TR" sz="2400" smtClean="0"/>
              <a:t>Sonrada diziyi ters çeviririz.</a:t>
            </a:r>
          </a:p>
        </p:txBody>
      </p:sp>
      <p:sp>
        <p:nvSpPr>
          <p:cNvPr id="25604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652564-3485-4FC9-A75E-A31C2ADD133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990600" y="1987550"/>
            <a:ext cx="6610350" cy="34909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[] dizi1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12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45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23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36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44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25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89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65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11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};</a:t>
            </a:r>
          </a:p>
          <a:p>
            <a:r>
              <a:rPr lang="tr-TR" sz="1400">
                <a:solidFill>
                  <a:srgbClr val="008000"/>
                </a:solidFill>
                <a:latin typeface="Consolas" pitchFamily="49" charset="0"/>
              </a:rPr>
              <a:t>// dizinin önceki hali</a:t>
            </a:r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400">
                <a:solidFill>
                  <a:srgbClr val="A31515"/>
                </a:solidFill>
                <a:latin typeface="Consolas" pitchFamily="49" charset="0"/>
              </a:rPr>
              <a:t>"Dizinin Önceki hali\t: "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dizi1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Length; i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Write(dizi1[i]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>
                <a:solidFill>
                  <a:srgbClr val="A31515"/>
                </a:solidFill>
                <a:latin typeface="Consolas" pitchFamily="49" charset="0"/>
              </a:rPr>
              <a:t>" - "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008000"/>
                </a:solidFill>
                <a:latin typeface="Consolas" pitchFamily="49" charset="0"/>
              </a:rPr>
              <a:t>// diziyi küçükten büyüğe sırala</a:t>
            </a:r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Sort(dizi1);</a:t>
            </a:r>
          </a:p>
          <a:p>
            <a:r>
              <a:rPr lang="tr-TR" sz="1400">
                <a:solidFill>
                  <a:srgbClr val="008000"/>
                </a:solidFill>
                <a:latin typeface="Consolas" pitchFamily="49" charset="0"/>
              </a:rPr>
              <a:t>// sıralamayı ters çevir</a:t>
            </a:r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Reverse(dizi1);</a:t>
            </a:r>
          </a:p>
          <a:p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008000"/>
                </a:solidFill>
                <a:latin typeface="Consolas" pitchFamily="49" charset="0"/>
              </a:rPr>
              <a:t>// dizinin ters çevrilmiş hali</a:t>
            </a:r>
            <a:endParaRPr lang="tr-TR" sz="14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4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 sz="1400">
                <a:solidFill>
                  <a:srgbClr val="A31515"/>
                </a:solidFill>
                <a:latin typeface="Consolas" pitchFamily="49" charset="0"/>
              </a:rPr>
              <a:t>"\nDizinin sonraki hali\t: "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dizi1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Length; i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++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tr-TR" sz="14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.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Write(dizi1[i] </a:t>
            </a:r>
            <a:r>
              <a:rPr lang="tr-TR" sz="1400">
                <a:solidFill>
                  <a:srgbClr val="0000FF"/>
                </a:solidFill>
                <a:latin typeface="Consolas" pitchFamily="49" charset="0"/>
              </a:rPr>
              <a:t>+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 sz="1400">
                <a:solidFill>
                  <a:srgbClr val="A31515"/>
                </a:solidFill>
                <a:latin typeface="Consolas" pitchFamily="49" charset="0"/>
              </a:rPr>
              <a:t>" - "</a:t>
            </a:r>
            <a:r>
              <a:rPr lang="tr-TR" sz="14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8" name="Dikdörtgen 7"/>
          <p:cNvSpPr/>
          <p:nvPr/>
        </p:nvSpPr>
        <p:spPr bwMode="auto">
          <a:xfrm>
            <a:off x="787400" y="3397250"/>
            <a:ext cx="3508375" cy="914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tr-T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638800"/>
            <a:ext cx="75120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Array.Copy()</a:t>
            </a:r>
          </a:p>
        </p:txBody>
      </p:sp>
      <p:sp>
        <p:nvSpPr>
          <p:cNvPr id="26627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577850"/>
          </a:xfrm>
        </p:spPr>
        <p:txBody>
          <a:bodyPr/>
          <a:lstStyle/>
          <a:p>
            <a:r>
              <a:rPr lang="tr-TR" sz="2400" smtClean="0"/>
              <a:t>Bir diziden başka bir diziye kopyalamayı sağlar.</a:t>
            </a:r>
          </a:p>
        </p:txBody>
      </p:sp>
      <p:sp>
        <p:nvSpPr>
          <p:cNvPr id="26628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33C1E0-CEDB-41DA-ABE8-DE414C527F5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" name="Dikdörtgen 4"/>
          <p:cNvSpPr>
            <a:spLocks noChangeArrowheads="1"/>
          </p:cNvSpPr>
          <p:nvPr/>
        </p:nvSpPr>
        <p:spPr bwMode="auto">
          <a:xfrm>
            <a:off x="638175" y="1619250"/>
            <a:ext cx="8069263" cy="37576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dizi1 normal olarak oluşturuluyor ve başlangıç değerleri veriliyor.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[] dizi1 = { 12, 45, 23, 36, 44, 25, 89, 65, 11, 10 };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dizi2 CreateInstance metodu ile oluşturuluyor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dizi2 =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.CreateInstance(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typeof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), 10);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dizi1, dizi2 nin içine kopyalanıyor.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Array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.Copy(dizi1, dizi2, 10);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008000"/>
                </a:solidFill>
                <a:latin typeface="Consolas" pitchFamily="49" charset="0"/>
              </a:rPr>
              <a:t>// dizi2 nin elemanları ekrana yazdırılıyor.</a:t>
            </a:r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.Write(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"dizi2 elemanları: 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tr-TR" sz="160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i = 0; i &lt; dizi2.Length; i++)</a:t>
            </a:r>
          </a:p>
          <a:p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.Write(dizi1[i] + </a:t>
            </a:r>
            <a:r>
              <a:rPr lang="tr-TR" sz="1600">
                <a:solidFill>
                  <a:srgbClr val="A31515"/>
                </a:solidFill>
                <a:latin typeface="Consolas" pitchFamily="49" charset="0"/>
              </a:rPr>
              <a:t>" - "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 sz="160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 sz="160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sz="1600">
                <a:solidFill>
                  <a:srgbClr val="000000"/>
                </a:solidFill>
                <a:latin typeface="Consolas" pitchFamily="49" charset="0"/>
              </a:rPr>
              <a:t>.ReadLine();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5616575"/>
            <a:ext cx="748506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ikdörtgen 6"/>
          <p:cNvSpPr/>
          <p:nvPr/>
        </p:nvSpPr>
        <p:spPr bwMode="auto">
          <a:xfrm>
            <a:off x="501650" y="3370263"/>
            <a:ext cx="3735388" cy="32861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tr-TR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6484</TotalTime>
  <Words>1527</Words>
  <Application>Microsoft Office PowerPoint</Application>
  <PresentationFormat>Ekran Gösterisi (4:3)</PresentationFormat>
  <Paragraphs>324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Comic Sans MS</vt:lpstr>
      <vt:lpstr>Consolas</vt:lpstr>
      <vt:lpstr>Times New Roman</vt:lpstr>
      <vt:lpstr>Blank Presentation</vt:lpstr>
      <vt:lpstr>PROGRAMLAMA - I</vt:lpstr>
      <vt:lpstr>Konular</vt:lpstr>
      <vt:lpstr>Array Sınıfı</vt:lpstr>
      <vt:lpstr>Array.CreateInstance()</vt:lpstr>
      <vt:lpstr>Array.Clear()</vt:lpstr>
      <vt:lpstr>Array.Reverse()</vt:lpstr>
      <vt:lpstr>Array.Sort()</vt:lpstr>
      <vt:lpstr>Diziyi Büyükten Küçüğe Sıralama</vt:lpstr>
      <vt:lpstr>Array.Copy()</vt:lpstr>
      <vt:lpstr>Çok Boyutlu Diziler</vt:lpstr>
      <vt:lpstr>Çok Boyutlu Dizi Örnek:</vt:lpstr>
      <vt:lpstr>2 Boyutlu Dizilere Ulaşmak</vt:lpstr>
      <vt:lpstr>Çok Boyutlu Dizilere İlk değer Atama</vt:lpstr>
      <vt:lpstr>Çok Boyutlu Dizi : Örnek</vt:lpstr>
      <vt:lpstr>Daha yüksek boyutlu diziler</vt:lpstr>
      <vt:lpstr>Düzensiz diziler</vt:lpstr>
      <vt:lpstr>Düzensiz Diziler</vt:lpstr>
      <vt:lpstr>String Sıralama- Sort metodu</vt:lpstr>
      <vt:lpstr>Sayı Sıralama – Sort Metodu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820</cp:revision>
  <dcterms:created xsi:type="dcterms:W3CDTF">1999-11-19T17:16:32Z</dcterms:created>
  <dcterms:modified xsi:type="dcterms:W3CDTF">2015-09-30T18:23:43Z</dcterms:modified>
</cp:coreProperties>
</file>