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18" r:id="rId2"/>
    <p:sldId id="417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19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3970A"/>
    <a:srgbClr val="CC3300"/>
    <a:srgbClr val="FFFF99"/>
    <a:srgbClr val="FFCC00"/>
    <a:srgbClr val="FFFFCC"/>
    <a:srgbClr val="66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9831" autoAdjust="0"/>
  </p:normalViewPr>
  <p:slideViewPr>
    <p:cSldViewPr snapToGrid="0">
      <p:cViewPr varScale="1">
        <p:scale>
          <a:sx n="86" d="100"/>
          <a:sy n="86" d="100"/>
        </p:scale>
        <p:origin x="10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BBC54D-7E65-4657-A6AC-7CC1DB237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12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B06EA9-3B23-4F30-BDA1-E64908262C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0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75907-83D8-4C6A-9E84-981E6CDE25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3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DB836-F1F9-49BF-AF90-7EAAFCF64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6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510338" y="141288"/>
            <a:ext cx="1947862" cy="595471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61988" y="141288"/>
            <a:ext cx="5695950" cy="595471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914C7-9702-470A-B4B7-E0DC1B2B1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89F2D-AC75-4EEA-979C-E074DCCA8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8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55FD2-5AFE-4AD3-9258-8A20CECCD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1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D8472-C467-4F7D-BB53-E30C9716D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335D0-0A64-4D0C-98F5-5C72F7DD1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3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8251B-49B4-43FC-B565-4D0CA7CB9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8A361-4D57-45EE-9BF7-70C733A94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7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8F691-AC14-448D-AACD-7A2277E37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41C02-2E42-45C0-B090-1DEC0E575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5C9D3-2CC1-4573-9739-FEAA60E9D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6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41288"/>
            <a:ext cx="77724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49325"/>
            <a:ext cx="77724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4788" y="6248400"/>
            <a:ext cx="375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8E8F138-9CA1-4C0B-878F-71EA497E9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491880" y="620688"/>
            <a:ext cx="4896544" cy="1080120"/>
          </a:xfrm>
        </p:spPr>
        <p:txBody>
          <a:bodyPr>
            <a:normAutofit/>
          </a:bodyPr>
          <a:lstStyle/>
          <a:p>
            <a:r>
              <a:rPr lang="tr-TR" sz="2700" b="1" smtClean="0"/>
              <a:t>PROGRAMLAMA </a:t>
            </a:r>
            <a:r>
              <a:rPr lang="tr-TR" sz="2700" b="1" dirty="0" smtClean="0"/>
              <a:t>- </a:t>
            </a:r>
            <a:r>
              <a:rPr lang="tr-TR" sz="2700" b="1" dirty="0" smtClean="0"/>
              <a:t>I</a:t>
            </a:r>
            <a:endParaRPr lang="tr-TR" b="1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14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CopyTo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852222"/>
            <a:ext cx="7772400" cy="2368408"/>
          </a:xfrm>
        </p:spPr>
        <p:txBody>
          <a:bodyPr/>
          <a:lstStyle/>
          <a:p>
            <a:r>
              <a:rPr lang="tr-TR" sz="2400" dirty="0" smtClean="0"/>
              <a:t>Listeyi veya listedeki bazı elemanları aynı tipten başka bir diziye kopyalar. </a:t>
            </a:r>
          </a:p>
          <a:p>
            <a:r>
              <a:rPr lang="tr-TR" sz="2400" dirty="0" smtClean="0"/>
              <a:t>Üç farklı kullanımı var:</a:t>
            </a:r>
          </a:p>
          <a:p>
            <a:pPr lvl="1"/>
            <a:r>
              <a:rPr lang="tr-TR" sz="1800" dirty="0" err="1"/>
              <a:t>CopyTo</a:t>
            </a:r>
            <a:r>
              <a:rPr lang="tr-TR" sz="1800" dirty="0"/>
              <a:t>(dizi);</a:t>
            </a:r>
          </a:p>
          <a:p>
            <a:pPr lvl="1"/>
            <a:r>
              <a:rPr lang="tr-TR" sz="1800" dirty="0" err="1"/>
              <a:t>CopyTo</a:t>
            </a:r>
            <a:r>
              <a:rPr lang="tr-TR" sz="1800" dirty="0"/>
              <a:t>(dizi, </a:t>
            </a:r>
            <a:r>
              <a:rPr lang="tr-TR" sz="1800" dirty="0" err="1" smtClean="0"/>
              <a:t>dizi_indexi</a:t>
            </a:r>
            <a:r>
              <a:rPr lang="tr-TR" sz="1800" dirty="0" smtClean="0"/>
              <a:t>);</a:t>
            </a:r>
            <a:endParaRPr lang="tr-TR" sz="1800" dirty="0"/>
          </a:p>
          <a:p>
            <a:pPr lvl="1"/>
            <a:r>
              <a:rPr lang="tr-TR" sz="1800" dirty="0" err="1" smtClean="0"/>
              <a:t>CopyTo</a:t>
            </a:r>
            <a:r>
              <a:rPr lang="tr-TR" sz="1800" dirty="0" smtClean="0"/>
              <a:t>(</a:t>
            </a:r>
            <a:r>
              <a:rPr lang="tr-TR" sz="1800" dirty="0" err="1" smtClean="0"/>
              <a:t>index</a:t>
            </a:r>
            <a:r>
              <a:rPr lang="tr-TR" sz="1800" dirty="0" smtClean="0"/>
              <a:t>, </a:t>
            </a:r>
            <a:r>
              <a:rPr lang="tr-TR" sz="1800" dirty="0"/>
              <a:t>dizi, </a:t>
            </a:r>
            <a:r>
              <a:rPr lang="tr-TR" sz="1800" dirty="0" err="1"/>
              <a:t>dizi_indexi</a:t>
            </a:r>
            <a:r>
              <a:rPr lang="tr-TR" sz="1800" dirty="0"/>
              <a:t>, adet) </a:t>
            </a:r>
            <a:endParaRPr lang="tr-TR" sz="1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55FD2-5AFE-4AD3-9258-8A20CECCD3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Dikdörtgen 5"/>
          <p:cNvSpPr>
            <a:spLocks noChangeArrowheads="1"/>
          </p:cNvSpPr>
          <p:nvPr/>
        </p:nvSpPr>
        <p:spPr bwMode="auto">
          <a:xfrm>
            <a:off x="647364" y="3212539"/>
            <a:ext cx="8075850" cy="32125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bir </a:t>
            </a:r>
            <a:r>
              <a:rPr lang="tr-TR" sz="13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listesi oluşturuluyor ve rakamlar ekleniyor.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3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liste = </a:t>
            </a:r>
            <a:r>
              <a:rPr lang="tr-TR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liste.AddRange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 </a:t>
            </a:r>
            <a:r>
              <a:rPr lang="tr-TR" sz="1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 0, 1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2, 3, 4, 5, 6, 7, 8, 9 });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2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 dizi = </a:t>
            </a:r>
            <a:r>
              <a:rPr lang="tr-TR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[20</a:t>
            </a:r>
            <a:r>
              <a:rPr lang="tr-TR" sz="1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];</a:t>
            </a: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</a:t>
            </a: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bir </a:t>
            </a:r>
            <a:r>
              <a:rPr lang="tr-TR" sz="13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dizisi tanımlanıyor</a:t>
            </a:r>
            <a:r>
              <a:rPr lang="tr-TR" sz="1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tr-TR" sz="12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listenin elemanları diziye kopyalanıyor.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endParaRPr lang="tr-TR" sz="13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liste.CopyTo</a:t>
            </a:r>
            <a:r>
              <a:rPr lang="tr-TR" sz="1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(dizi);     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tr-TR" sz="12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listenin elemanları dizinin 3. </a:t>
            </a:r>
            <a:r>
              <a:rPr lang="tr-TR" sz="13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indexinden</a:t>
            </a: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sonraya kopyalanıyor</a:t>
            </a: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liste.CopyTo</a:t>
            </a:r>
            <a:r>
              <a:rPr lang="tr-TR" sz="1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(dizi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3</a:t>
            </a:r>
            <a:r>
              <a:rPr lang="tr-TR" sz="1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tr-TR" sz="12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listenin </a:t>
            </a:r>
            <a:r>
              <a:rPr lang="tr-TR" sz="1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2. </a:t>
            </a:r>
            <a:r>
              <a:rPr lang="tr-TR" sz="13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indexinden</a:t>
            </a:r>
            <a:r>
              <a:rPr lang="tr-TR" sz="1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sonraki 5 elamanı dizinin 4. </a:t>
            </a:r>
            <a:r>
              <a:rPr lang="tr-TR" sz="13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indexinden</a:t>
            </a: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sonraya </a:t>
            </a: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kopyalanıyor</a:t>
            </a:r>
            <a:r>
              <a:rPr lang="tr-TR" sz="1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.</a:t>
            </a:r>
            <a:endParaRPr lang="tr-TR" sz="13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liste.CopyTo</a:t>
            </a:r>
            <a:r>
              <a:rPr lang="tr-TR" sz="1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(2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dizi, 4, 5</a:t>
            </a:r>
            <a:r>
              <a:rPr lang="tr-TR" sz="1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3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56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IndexOf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5062" y="852222"/>
            <a:ext cx="8270059" cy="1470192"/>
          </a:xfrm>
        </p:spPr>
        <p:txBody>
          <a:bodyPr/>
          <a:lstStyle/>
          <a:p>
            <a:r>
              <a:rPr lang="tr-TR" sz="2400" dirty="0" err="1" smtClean="0"/>
              <a:t>Listeki</a:t>
            </a:r>
            <a:r>
              <a:rPr lang="tr-TR" sz="2400" dirty="0" smtClean="0"/>
              <a:t> herhangi bir elemanın </a:t>
            </a:r>
            <a:r>
              <a:rPr lang="tr-TR" sz="2400" dirty="0" smtClean="0">
                <a:solidFill>
                  <a:srgbClr val="FF0000"/>
                </a:solidFill>
              </a:rPr>
              <a:t>ilk</a:t>
            </a:r>
            <a:r>
              <a:rPr lang="tr-TR" sz="2400" dirty="0" smtClean="0"/>
              <a:t> index değerini bulur. </a:t>
            </a:r>
          </a:p>
          <a:p>
            <a:pPr lvl="1"/>
            <a:r>
              <a:rPr lang="tr-TR" sz="2000" dirty="0" smtClean="0"/>
              <a:t>Bu eleman birden fazla kez eklenmiş ise ilk index değeri bulunur.</a:t>
            </a:r>
          </a:p>
          <a:p>
            <a:pPr lvl="1"/>
            <a:r>
              <a:rPr lang="tr-TR" sz="2000" dirty="0" smtClean="0"/>
              <a:t>Bu eleman listede hiç yoksa index değeri -1 olur.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55FD2-5AFE-4AD3-9258-8A20CECCD3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Dikdörtgen 6"/>
          <p:cNvSpPr>
            <a:spLocks noChangeArrowheads="1"/>
          </p:cNvSpPr>
          <p:nvPr/>
        </p:nvSpPr>
        <p:spPr bwMode="auto">
          <a:xfrm>
            <a:off x="914401" y="2540901"/>
            <a:ext cx="7347568" cy="335819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şehirler adında bir </a:t>
            </a:r>
            <a:r>
              <a:rPr lang="tr-TR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listesi oluşturuluyor.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Şehirler =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bu listeye bazı şehirler ekleniyor.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Şehirler.AddRange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[]{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"Adana"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"Ankara"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"İstanbul"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"Zonguldak"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"Rize"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"Trabzon"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"Kayseri"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"Denizli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});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şehirlerden "Bartın" </a:t>
            </a:r>
            <a:r>
              <a:rPr lang="tr-TR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ın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ilk </a:t>
            </a:r>
            <a:r>
              <a:rPr lang="tr-TR" sz="16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indexi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aranıyor.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index = </a:t>
            </a:r>
            <a:r>
              <a:rPr lang="tr-TR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Şehirler.IndexOf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index </a:t>
            </a:r>
            <a:r>
              <a:rPr lang="tr-TR" sz="1600" b="1" dirty="0" smtClean="0">
                <a:solidFill>
                  <a:srgbClr val="003399"/>
                </a:solidFill>
                <a:latin typeface="Consolas"/>
                <a:ea typeface="Calibri"/>
                <a:cs typeface="Times New Roman"/>
              </a:rPr>
              <a:t>2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olur. </a:t>
            </a:r>
            <a:endParaRPr lang="tr-TR" sz="1600" dirty="0">
              <a:solidFill>
                <a:srgbClr val="008000"/>
              </a:solidFill>
              <a:effectLst/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şehirlerden 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"Karabük" ün </a:t>
            </a:r>
            <a:r>
              <a:rPr lang="tr-TR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indexi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aranıyor.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index 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= </a:t>
            </a:r>
            <a:r>
              <a:rPr lang="tr-TR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Şehirler.IndexOf</a:t>
            </a:r>
            <a:r>
              <a:rPr lang="tr-T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"Karabük"</a:t>
            </a:r>
            <a:r>
              <a:rPr lang="tr-T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index 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-1 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olur. </a:t>
            </a:r>
            <a:endParaRPr lang="tr-TR" sz="16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808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LastIndexOf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0326" y="852222"/>
            <a:ext cx="8334795" cy="1470192"/>
          </a:xfrm>
        </p:spPr>
        <p:txBody>
          <a:bodyPr/>
          <a:lstStyle/>
          <a:p>
            <a:r>
              <a:rPr lang="tr-TR" sz="2400" dirty="0" err="1" smtClean="0"/>
              <a:t>Listeki</a:t>
            </a:r>
            <a:r>
              <a:rPr lang="tr-TR" sz="2400" dirty="0" smtClean="0"/>
              <a:t> herhangi bir elemanın </a:t>
            </a:r>
            <a:r>
              <a:rPr lang="tr-TR" sz="2400" dirty="0" smtClean="0">
                <a:solidFill>
                  <a:srgbClr val="FF0000"/>
                </a:solidFill>
              </a:rPr>
              <a:t>son</a:t>
            </a:r>
            <a:r>
              <a:rPr lang="tr-TR" sz="2400" dirty="0" smtClean="0"/>
              <a:t> index değerini bulur. </a:t>
            </a:r>
          </a:p>
          <a:p>
            <a:pPr lvl="1"/>
            <a:r>
              <a:rPr lang="tr-TR" sz="2000" dirty="0" smtClean="0"/>
              <a:t>Bu eleman sadece bir kez eklenmiş ise ilk index değeri bulunur.</a:t>
            </a:r>
          </a:p>
          <a:p>
            <a:pPr lvl="1"/>
            <a:r>
              <a:rPr lang="tr-TR" sz="2000" dirty="0" smtClean="0"/>
              <a:t>Bu eleman listede hiç yoksa index değeri -1 olur.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55FD2-5AFE-4AD3-9258-8A20CECCD3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Dikdörtgen 5"/>
          <p:cNvSpPr>
            <a:spLocks noChangeArrowheads="1"/>
          </p:cNvSpPr>
          <p:nvPr/>
        </p:nvSpPr>
        <p:spPr bwMode="auto">
          <a:xfrm>
            <a:off x="914401" y="2540901"/>
            <a:ext cx="7347568" cy="346338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şehirler adında bir </a:t>
            </a:r>
            <a:r>
              <a:rPr lang="tr-TR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listesi oluşturuluyor.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Şehirler =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bu listeye bazı şehirler ekleniyor.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Şehirler.AddRange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[]{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"Adana"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"Ankara"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"İstanbul"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"Zonguldak"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"Rize"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"Trabzon"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"Kayseri"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"Denizli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});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şehirlerden "Bartın" </a:t>
            </a:r>
            <a:r>
              <a:rPr lang="tr-TR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ın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son </a:t>
            </a:r>
            <a:r>
              <a:rPr lang="tr-TR" sz="16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indexi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aranıyor.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index = </a:t>
            </a:r>
            <a:r>
              <a:rPr lang="tr-TR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Şehirler.LastIndexOf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index </a:t>
            </a:r>
            <a:r>
              <a:rPr lang="tr-TR" sz="1600" b="1" dirty="0" smtClean="0">
                <a:solidFill>
                  <a:srgbClr val="003399"/>
                </a:solidFill>
                <a:latin typeface="Consolas"/>
                <a:ea typeface="Calibri"/>
                <a:cs typeface="Times New Roman"/>
              </a:rPr>
              <a:t>8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olur. </a:t>
            </a:r>
            <a:endParaRPr lang="tr-TR" sz="1600" dirty="0">
              <a:solidFill>
                <a:srgbClr val="008000"/>
              </a:solidFill>
              <a:effectLst/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şehirlerden 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"Karabük" ün </a:t>
            </a:r>
            <a:r>
              <a:rPr lang="tr-TR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indexi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aranıyor.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index 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= </a:t>
            </a:r>
            <a:r>
              <a:rPr lang="tr-TR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Şehirler.LastIndexOf</a:t>
            </a:r>
            <a:r>
              <a:rPr lang="tr-T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"Karabük"</a:t>
            </a:r>
            <a:r>
              <a:rPr lang="tr-T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index 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-1 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olur. </a:t>
            </a:r>
            <a:endParaRPr lang="tr-TR" sz="16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110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Insert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5062" y="852222"/>
            <a:ext cx="8270059" cy="1470192"/>
          </a:xfrm>
        </p:spPr>
        <p:txBody>
          <a:bodyPr/>
          <a:lstStyle/>
          <a:p>
            <a:r>
              <a:rPr lang="tr-TR" sz="2400" dirty="0" smtClean="0"/>
              <a:t>Listenin belirtilen bir yerine eleman eklemek için kullanılır. (araya eleman ekleme)</a:t>
            </a:r>
          </a:p>
          <a:p>
            <a:pPr lvl="1"/>
            <a:r>
              <a:rPr lang="tr-TR" sz="2000" dirty="0" smtClean="0"/>
              <a:t>Araya eleman eklenirken eklenecek index ile beraber belirtilir.</a:t>
            </a:r>
          </a:p>
          <a:p>
            <a:pPr lvl="1"/>
            <a:r>
              <a:rPr lang="tr-TR" sz="2000" dirty="0" smtClean="0"/>
              <a:t>Belirtilen index listede yoksa hata verir!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55FD2-5AFE-4AD3-9258-8A20CECCD3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Dikdörtgen 6"/>
          <p:cNvSpPr>
            <a:spLocks noChangeArrowheads="1"/>
          </p:cNvSpPr>
          <p:nvPr/>
        </p:nvSpPr>
        <p:spPr bwMode="auto">
          <a:xfrm>
            <a:off x="817296" y="2791752"/>
            <a:ext cx="7444673" cy="377898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şehirler adında bir </a:t>
            </a:r>
            <a:r>
              <a:rPr lang="tr-TR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listesi oluşturuluyor.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Şehirler =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bu listeye bazı şehirler ekleniyor.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Şehirler.AddRange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[]{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"Adana"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"Ankara"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"İstanbul"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"Zonguldak"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"Rize"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"Trabzon"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"Kayseri"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"Denizli"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});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2. </a:t>
            </a:r>
            <a:r>
              <a:rPr lang="tr-TR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indexe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"Ankara" ile "Bartın" arasına "Karabük" eklenecek.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Şehirler.Insert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(2,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"Karabük"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Listenin en başına "Mersin" eklenecek.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Şehirler.Insert</a:t>
            </a:r>
            <a:r>
              <a:rPr lang="tr-T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(0,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"Mersin"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2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30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InsertRange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5062" y="852221"/>
            <a:ext cx="8270059" cy="1745321"/>
          </a:xfrm>
        </p:spPr>
        <p:txBody>
          <a:bodyPr/>
          <a:lstStyle/>
          <a:p>
            <a:r>
              <a:rPr lang="tr-TR" sz="2400" dirty="0" smtClean="0"/>
              <a:t>Listenin belirtilen bir yerine birden fazla eleman eklemek için kullanılır. </a:t>
            </a:r>
          </a:p>
          <a:p>
            <a:pPr lvl="1"/>
            <a:r>
              <a:rPr lang="tr-TR" sz="2000" dirty="0" smtClean="0"/>
              <a:t>Elemanlar eklenirken eklenecek başlangıç </a:t>
            </a:r>
            <a:r>
              <a:rPr lang="tr-TR" sz="2000" dirty="0" err="1" smtClean="0"/>
              <a:t>indexi</a:t>
            </a:r>
            <a:r>
              <a:rPr lang="tr-TR" sz="2000" dirty="0" smtClean="0"/>
              <a:t> ile beraber belirtilir.</a:t>
            </a:r>
          </a:p>
          <a:p>
            <a:pPr lvl="1"/>
            <a:r>
              <a:rPr lang="tr-TR" sz="2000" dirty="0"/>
              <a:t>Belirtilen index listede yoksa hata verir</a:t>
            </a:r>
            <a:r>
              <a:rPr lang="tr-TR" sz="2000" dirty="0" smtClean="0"/>
              <a:t>!</a:t>
            </a: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55FD2-5AFE-4AD3-9258-8A20CECCD3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Dikdörtgen 6"/>
          <p:cNvSpPr>
            <a:spLocks noChangeArrowheads="1"/>
          </p:cNvSpPr>
          <p:nvPr/>
        </p:nvSpPr>
        <p:spPr bwMode="auto">
          <a:xfrm>
            <a:off x="509797" y="2662280"/>
            <a:ext cx="8439993" cy="377898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şehirler adında bir </a:t>
            </a:r>
            <a:r>
              <a:rPr lang="tr-TR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listesi oluşturuluyor.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Şehirler =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bu listeye bazı şehirler ekleniyor.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Şehirler.AddRange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[]{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"Adana"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"Ankara"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"İstanbul"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"Zonguldak"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"Rize"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"Trabzon"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"Kayseri"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"Denizli"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});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belirtilen şehirler 3. </a:t>
            </a:r>
            <a:r>
              <a:rPr lang="tr-TR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indexe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"Bartın" ile "İstanbul" arasına eklenecek.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Şehirler.InsertRange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(3,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[]{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"Van"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"Muş"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"Kars"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});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belirtilen şehirler 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listenin 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en başına eklenecek.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Şehirler.InsertRange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(0,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 {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"Ordu"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"Mardin"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"Bursa"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});</a:t>
            </a:r>
            <a:endParaRPr lang="tr-TR" sz="2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32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Remove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5062" y="852222"/>
            <a:ext cx="8270059" cy="1470192"/>
          </a:xfrm>
        </p:spPr>
        <p:txBody>
          <a:bodyPr/>
          <a:lstStyle/>
          <a:p>
            <a:r>
              <a:rPr lang="tr-TR" sz="2400" dirty="0" smtClean="0"/>
              <a:t>Listeden belirtilen bir elemanın silinmesi sağlanır.</a:t>
            </a:r>
          </a:p>
          <a:p>
            <a:pPr lvl="1"/>
            <a:r>
              <a:rPr lang="tr-TR" sz="2000" dirty="0" smtClean="0"/>
              <a:t>Eleman listede birden fazla kez tekrarlanıyorsa sadece ilk geçtiği yerden silinir.</a:t>
            </a:r>
          </a:p>
          <a:p>
            <a:pPr lvl="1"/>
            <a:r>
              <a:rPr lang="tr-TR" sz="2000" dirty="0" smtClean="0"/>
              <a:t>Tümü silinmek isteniyorsa döngü kullanılabilir.</a:t>
            </a:r>
          </a:p>
          <a:p>
            <a:pPr lvl="1"/>
            <a:r>
              <a:rPr lang="tr-TR" sz="2000" dirty="0" smtClean="0"/>
              <a:t>Belirtilen eleman listede yoksa sorun olmaz.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55FD2-5AFE-4AD3-9258-8A20CECCD3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Dikdörtgen 6"/>
          <p:cNvSpPr>
            <a:spLocks noChangeArrowheads="1"/>
          </p:cNvSpPr>
          <p:nvPr/>
        </p:nvSpPr>
        <p:spPr bwMode="auto">
          <a:xfrm>
            <a:off x="1068150" y="2743200"/>
            <a:ext cx="6586916" cy="377898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şehirler adında bir </a:t>
            </a:r>
            <a:r>
              <a:rPr lang="tr-TR" sz="13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listesi oluşturuluyor.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Şehirler = </a:t>
            </a:r>
            <a:r>
              <a:rPr lang="tr-TR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bu listeye bazı şehirler ekleniyor.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Şehirler.AddRange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[]{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"Adana"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 </a:t>
            </a:r>
            <a:r>
              <a:rPr lang="tr-TR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"Ankara"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"İstanbul"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"Zonguldak"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"Rize"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"Trabzon"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"Kayseri"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"Denizli"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});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tr-TR" sz="1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sadece 2</a:t>
            </a: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. </a:t>
            </a:r>
            <a:r>
              <a:rPr lang="tr-TR" sz="1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index teki "</a:t>
            </a: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Bartın" </a:t>
            </a:r>
            <a:r>
              <a:rPr lang="tr-TR" sz="1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silinecek.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Şehirler.Remove</a:t>
            </a:r>
            <a:r>
              <a:rPr lang="tr-TR" sz="1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3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3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şehirler listesinde "Bartın" olduğu sürece sil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tr-TR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Şehirler.Contains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== </a:t>
            </a:r>
            <a:r>
              <a:rPr lang="tr-TR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Şehirler.Remove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tr-TR" sz="13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16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RemoveAt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5062" y="852222"/>
            <a:ext cx="8270059" cy="1470192"/>
          </a:xfrm>
        </p:spPr>
        <p:txBody>
          <a:bodyPr/>
          <a:lstStyle/>
          <a:p>
            <a:r>
              <a:rPr lang="tr-TR" sz="2400" dirty="0" smtClean="0"/>
              <a:t>Listeden belirtilen index teki bir elemanın silinmesi sağlanır.</a:t>
            </a:r>
          </a:p>
          <a:p>
            <a:pPr lvl="1"/>
            <a:r>
              <a:rPr lang="tr-TR" sz="2000" dirty="0" smtClean="0"/>
              <a:t>Belirtilen index listede yoksa hata verir!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55FD2-5AFE-4AD3-9258-8A20CECCD3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Dikdörtgen 6"/>
          <p:cNvSpPr>
            <a:spLocks noChangeArrowheads="1"/>
          </p:cNvSpPr>
          <p:nvPr/>
        </p:nvSpPr>
        <p:spPr bwMode="auto">
          <a:xfrm>
            <a:off x="1132885" y="2540901"/>
            <a:ext cx="6845861" cy="309924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şehirler adında bir </a:t>
            </a:r>
            <a:r>
              <a:rPr lang="tr-TR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listesi oluşturuluyor.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Şehirler =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bu listeye bazı şehirler ekleniyor.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Şehirler.AddRange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[]{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"Adana"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"Ankara"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"İstanbul"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"Zonguldak"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"Rize"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"Trabzon"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"Kayseri"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"Denizli"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sadece 2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. 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index teki "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Bartın" 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silinecektir.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Şehirler.RemoveAt</a:t>
            </a:r>
            <a:r>
              <a:rPr lang="tr-T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(2);</a:t>
            </a:r>
            <a:endParaRPr lang="tr-TR" sz="16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248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RemoveRange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5062" y="852222"/>
            <a:ext cx="8270059" cy="1470192"/>
          </a:xfrm>
        </p:spPr>
        <p:txBody>
          <a:bodyPr/>
          <a:lstStyle/>
          <a:p>
            <a:r>
              <a:rPr lang="tr-TR" sz="2400" dirty="0" smtClean="0"/>
              <a:t>Listeden belirtilen index ten </a:t>
            </a:r>
            <a:r>
              <a:rPr lang="tr-TR" sz="2400" dirty="0" err="1" smtClean="0"/>
              <a:t>beşlayarak</a:t>
            </a:r>
            <a:r>
              <a:rPr lang="tr-TR" sz="2400" dirty="0" smtClean="0"/>
              <a:t> belirli sayıda  elemanın silinmesi sağlanır.</a:t>
            </a:r>
          </a:p>
          <a:p>
            <a:pPr lvl="1"/>
            <a:r>
              <a:rPr lang="tr-TR" sz="2000" dirty="0" smtClean="0"/>
              <a:t>Başlangıç </a:t>
            </a:r>
            <a:r>
              <a:rPr lang="tr-TR" sz="2000" dirty="0" err="1" smtClean="0"/>
              <a:t>indexi</a:t>
            </a:r>
            <a:r>
              <a:rPr lang="tr-TR" sz="2000" dirty="0" smtClean="0"/>
              <a:t> ve silinecek adet beraber belirtilir.</a:t>
            </a:r>
          </a:p>
          <a:p>
            <a:pPr lvl="1"/>
            <a:r>
              <a:rPr lang="tr-TR" sz="2000" dirty="0" smtClean="0"/>
              <a:t>Belirtilen index listede yoksa hata verir!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55FD2-5AFE-4AD3-9258-8A20CECCD3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Dikdörtgen 6"/>
          <p:cNvSpPr>
            <a:spLocks noChangeArrowheads="1"/>
          </p:cNvSpPr>
          <p:nvPr/>
        </p:nvSpPr>
        <p:spPr bwMode="auto">
          <a:xfrm>
            <a:off x="979135" y="2540901"/>
            <a:ext cx="7452765" cy="354431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şehirler adında bir </a:t>
            </a:r>
            <a:r>
              <a:rPr lang="tr-TR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listesi oluşturuluyor.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Şehirler =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bu listeye bazı şehirler ekleniyor.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Şehirler.AddRange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[]{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"Adana"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"Ankara"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"İstanbul"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"Zonguldak"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"Rize"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"Trabzon"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"Kayseri"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"Denizli"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listeden 2. index teki "Bartın" dan başlayıp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3 tane şehir ("Bartın", "İstanbul", "Zonguldak") silinecektir.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Şehirler.RemoveRange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(2, 3);</a:t>
            </a:r>
            <a:endParaRPr lang="tr-TR" sz="16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889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Reverse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7430" y="1005970"/>
            <a:ext cx="8270059" cy="911842"/>
          </a:xfrm>
        </p:spPr>
        <p:txBody>
          <a:bodyPr/>
          <a:lstStyle/>
          <a:p>
            <a:r>
              <a:rPr lang="tr-TR" sz="2400" dirty="0" smtClean="0"/>
              <a:t>Listedeki elemanların sırasını tersine çevirir.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55FD2-5AFE-4AD3-9258-8A20CECCD3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Dikdörtgen 6"/>
          <p:cNvSpPr>
            <a:spLocks noChangeArrowheads="1"/>
          </p:cNvSpPr>
          <p:nvPr/>
        </p:nvSpPr>
        <p:spPr bwMode="auto">
          <a:xfrm>
            <a:off x="784927" y="1820710"/>
            <a:ext cx="6611193" cy="395700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şehirler adında bir </a:t>
            </a:r>
            <a:r>
              <a:rPr lang="tr-TR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listesi oluşturuluyor.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Şehirler = </a:t>
            </a:r>
            <a:r>
              <a:rPr lang="tr-TR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bu listeye bazı şehirler ekleniyor.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Şehirler.AddRange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[]{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"Adana"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 </a:t>
            </a:r>
            <a:r>
              <a:rPr lang="tr-TR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"Ankara"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"İstanbul"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"Zonguldak"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"Rize"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"Trabzon"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"Kayseri"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"Denizli"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});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liste tersine çevir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Şehirler.Reverse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elemanları ekrana yazdır.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foreach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s </a:t>
            </a:r>
            <a:r>
              <a:rPr lang="tr-TR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Şehirler)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.WriteLine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(s);</a:t>
            </a:r>
            <a:endParaRPr lang="tr-TR" sz="15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5822219" y="3899467"/>
            <a:ext cx="1339232" cy="25545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Denizli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Bartın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Kayseri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Trabzon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Rize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Zonguldak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İstanbul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Bartın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Ankara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Adana</a:t>
            </a:r>
          </a:p>
        </p:txBody>
      </p:sp>
    </p:spTree>
    <p:extLst>
      <p:ext uri="{BB962C8B-B14F-4D97-AF65-F5344CB8AC3E}">
        <p14:creationId xmlns:p14="http://schemas.microsoft.com/office/powerpoint/2010/main" val="1319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Sort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7430" y="1005970"/>
            <a:ext cx="8270059" cy="1300260"/>
          </a:xfrm>
        </p:spPr>
        <p:txBody>
          <a:bodyPr/>
          <a:lstStyle/>
          <a:p>
            <a:r>
              <a:rPr lang="tr-TR" sz="2400" dirty="0" smtClean="0"/>
              <a:t>Listenin elemanlarını sıralar.</a:t>
            </a:r>
          </a:p>
          <a:p>
            <a:pPr lvl="1"/>
            <a:r>
              <a:rPr lang="tr-TR" sz="2000" dirty="0" smtClean="0"/>
              <a:t>Sayısal elemanları küçükten büyüğe sıralar (0</a:t>
            </a:r>
            <a:r>
              <a:rPr lang="tr-TR" sz="2000" dirty="0" smtClean="0">
                <a:sym typeface="Wingdings" pitchFamily="2" charset="2"/>
              </a:rPr>
              <a:t>9</a:t>
            </a:r>
            <a:r>
              <a:rPr lang="tr-TR" sz="2000" dirty="0" smtClean="0"/>
              <a:t>)</a:t>
            </a:r>
          </a:p>
          <a:p>
            <a:pPr lvl="1"/>
            <a:r>
              <a:rPr lang="tr-TR" sz="2000" dirty="0" smtClean="0"/>
              <a:t>Alfabetik elemanları harf sırasına göre sıralar. (A</a:t>
            </a:r>
            <a:r>
              <a:rPr lang="tr-TR" sz="2000" dirty="0" smtClean="0">
                <a:sym typeface="Wingdings" pitchFamily="2" charset="2"/>
              </a:rPr>
              <a:t></a:t>
            </a:r>
            <a:r>
              <a:rPr lang="tr-TR" sz="2000" dirty="0" smtClean="0"/>
              <a:t>Z)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55FD2-5AFE-4AD3-9258-8A20CECCD3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Dikdörtgen 6"/>
          <p:cNvSpPr>
            <a:spLocks noChangeArrowheads="1"/>
          </p:cNvSpPr>
          <p:nvPr/>
        </p:nvSpPr>
        <p:spPr bwMode="auto">
          <a:xfrm>
            <a:off x="784926" y="2318985"/>
            <a:ext cx="6611193" cy="395700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şehirler adında bir </a:t>
            </a:r>
            <a:r>
              <a:rPr lang="tr-TR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listesi oluşturuluyor.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Şehirler = </a:t>
            </a:r>
            <a:r>
              <a:rPr lang="tr-TR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bu listeye bazı şehirler ekleniyor.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Şehirler.AddRange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[]{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"Adana"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 </a:t>
            </a:r>
            <a:r>
              <a:rPr lang="tr-TR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"Ankara"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"İstanbul"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"Zonguldak"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"Rize"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"Trabzon"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"Kayseri"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"Denizli"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});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tr-TR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listeyi sırala  </a:t>
            </a:r>
            <a:endParaRPr lang="tr-TR" sz="15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Şehirler.Sort</a:t>
            </a:r>
            <a:r>
              <a:rPr lang="tr-TR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tr-TR" sz="15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elemanları ekrana yazdır.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foreach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s </a:t>
            </a:r>
            <a:r>
              <a:rPr lang="tr-TR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Şehirler)</a:t>
            </a:r>
            <a:endParaRPr lang="tr-TR" sz="15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.WriteLine</a:t>
            </a:r>
            <a:r>
              <a:rPr lang="tr-TR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(s);</a:t>
            </a:r>
            <a:endParaRPr lang="tr-TR" sz="15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7052208" y="3106448"/>
            <a:ext cx="1339232" cy="25545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Adana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Ankara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Bartın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Bartın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Denizli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İstanbul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Kayseri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Rize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Trabzon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Zonguldak</a:t>
            </a:r>
          </a:p>
        </p:txBody>
      </p:sp>
    </p:spTree>
    <p:extLst>
      <p:ext uri="{BB962C8B-B14F-4D97-AF65-F5344CB8AC3E}">
        <p14:creationId xmlns:p14="http://schemas.microsoft.com/office/powerpoint/2010/main" val="5230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FC1C92-A634-4D8D-96FB-90B618AAB9E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006475"/>
            <a:ext cx="8507412" cy="5583238"/>
          </a:xfrm>
        </p:spPr>
        <p:txBody>
          <a:bodyPr/>
          <a:lstStyle/>
          <a:p>
            <a:r>
              <a:rPr lang="tr-TR" dirty="0" smtClean="0"/>
              <a:t>Listeler</a:t>
            </a:r>
          </a:p>
          <a:p>
            <a:pPr lvl="1"/>
            <a:r>
              <a:rPr lang="tr-TR" dirty="0" smtClean="0"/>
              <a:t>Tanımlama</a:t>
            </a:r>
          </a:p>
          <a:p>
            <a:pPr lvl="1"/>
            <a:r>
              <a:rPr lang="tr-TR" dirty="0" smtClean="0"/>
              <a:t>Eleman ekleme</a:t>
            </a:r>
          </a:p>
          <a:p>
            <a:pPr lvl="1"/>
            <a:r>
              <a:rPr lang="tr-TR" dirty="0" smtClean="0"/>
              <a:t>Elemanlara erişme</a:t>
            </a:r>
          </a:p>
          <a:p>
            <a:pPr lvl="1"/>
            <a:r>
              <a:rPr lang="tr-TR" dirty="0" smtClean="0"/>
              <a:t>Sık kullanılan metotlar</a:t>
            </a:r>
          </a:p>
          <a:p>
            <a:pPr lvl="1"/>
            <a:endParaRPr lang="en-US" dirty="0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r-TR" dirty="0" smtClean="0"/>
              <a:t>Konular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Z</a:t>
            </a:r>
            <a:r>
              <a:rPr lang="tr-TR" dirty="0" smtClean="0">
                <a:sym typeface="Wingdings" pitchFamily="2" charset="2"/>
              </a:rPr>
              <a:t>A </a:t>
            </a:r>
            <a:r>
              <a:rPr lang="tr-TR" dirty="0" smtClean="0"/>
              <a:t>Sıralama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7430" y="1005970"/>
            <a:ext cx="8270059" cy="1041315"/>
          </a:xfrm>
        </p:spPr>
        <p:txBody>
          <a:bodyPr/>
          <a:lstStyle/>
          <a:p>
            <a:r>
              <a:rPr lang="tr-TR" sz="2400" dirty="0" smtClean="0"/>
              <a:t>Listenin elemanlarını büyükten küçüğe veya Z’den A’ya sıralamak istersek ne yapmalıyız.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55FD2-5AFE-4AD3-9258-8A20CECCD3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Dikdörtgen 6"/>
          <p:cNvSpPr>
            <a:spLocks noChangeArrowheads="1"/>
          </p:cNvSpPr>
          <p:nvPr/>
        </p:nvSpPr>
        <p:spPr bwMode="auto">
          <a:xfrm>
            <a:off x="784926" y="1998733"/>
            <a:ext cx="6611193" cy="427725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şehirler adında bir </a:t>
            </a:r>
            <a:r>
              <a:rPr lang="tr-TR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listesi oluşturuluyor.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Şehirler =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bu listeye bazı şehirler ekleniyor.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Şehirler.AddRange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[]{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"Adana"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 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"Ankara"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"İstanbul"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"Zonguldak"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"Rize"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"Trabzon"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"Kayseri"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"Denizli"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});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listeyi A'dan Z'ye sırala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Şehirler.Sort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liste tersine çevir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Şehirler.Reverse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elemanları ekrana yazdır.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foreach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s </a:t>
            </a:r>
            <a:r>
              <a:rPr lang="tr-TR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Şehirler)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.WriteLine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(s);</a:t>
            </a:r>
            <a:endParaRPr lang="tr-TR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5927415" y="3996571"/>
            <a:ext cx="1339232" cy="25545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Zonguldak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Trabzon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Rize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Kayseri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İstanbul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Denizli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Bartın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Bartın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Ankara</a:t>
            </a:r>
          </a:p>
          <a:p>
            <a:r>
              <a:rPr lang="tr-TR" sz="1600" dirty="0">
                <a:latin typeface="Lucida Console" pitchFamily="49" charset="0"/>
                <a:cs typeface="Consolas" pitchFamily="49" charset="0"/>
              </a:rPr>
              <a:t>Adana</a:t>
            </a:r>
          </a:p>
        </p:txBody>
      </p:sp>
    </p:spTree>
    <p:extLst>
      <p:ext uri="{BB962C8B-B14F-4D97-AF65-F5344CB8AC3E}">
        <p14:creationId xmlns:p14="http://schemas.microsoft.com/office/powerpoint/2010/main" val="201532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ToArray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7430" y="1005970"/>
            <a:ext cx="8270059" cy="911842"/>
          </a:xfrm>
        </p:spPr>
        <p:txBody>
          <a:bodyPr/>
          <a:lstStyle/>
          <a:p>
            <a:r>
              <a:rPr lang="tr-TR" sz="2400" dirty="0" smtClean="0"/>
              <a:t>Listeyi diziye çevirir.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55FD2-5AFE-4AD3-9258-8A20CECCD3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Dikdörtgen 6"/>
          <p:cNvSpPr>
            <a:spLocks noChangeArrowheads="1"/>
          </p:cNvSpPr>
          <p:nvPr/>
        </p:nvSpPr>
        <p:spPr bwMode="auto">
          <a:xfrm>
            <a:off x="784927" y="1820710"/>
            <a:ext cx="6611193" cy="395700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şehirler adında bir </a:t>
            </a:r>
            <a:r>
              <a:rPr lang="tr-TR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listesi oluşturuluyor.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Şehirler =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bu listeye bazı şehirler ekleniyor.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Şehirler.AddRange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[]{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"Adana"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"Ankara"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"İstanbul"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"Zonguldak"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"Rize"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"Trabzon"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"Kayseri"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"Denizli"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listeyi diziye çevir.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 dizi = </a:t>
            </a:r>
            <a:r>
              <a:rPr lang="tr-TR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Şehirler.ToArray</a:t>
            </a:r>
            <a:r>
              <a:rPr lang="tr-TR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tr-TR" sz="1600" dirty="0">
              <a:solidFill>
                <a:srgbClr val="000000"/>
              </a:solidFill>
              <a:effectLst/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dizinin eleman sayısı listenin eleman sayısı kadar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olacak ve listenin elemanları diziye geçecektir.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tr-TR" sz="16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90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131840" y="1772816"/>
            <a:ext cx="5256584" cy="28803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Dinlediğiniz için teşekkürler…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 smtClean="0">
                <a:solidFill>
                  <a:prstClr val="black">
                    <a:tint val="75000"/>
                  </a:prstClr>
                </a:solidFill>
              </a:rPr>
              <a:t>Öğr</a:t>
            </a:r>
            <a:r>
              <a:rPr lang="tr-TR" dirty="0" smtClean="0">
                <a:solidFill>
                  <a:prstClr val="black">
                    <a:tint val="75000"/>
                  </a:prstClr>
                </a:solidFill>
              </a:rPr>
              <a:t>. Gör. Bayram AKGÜL</a:t>
            </a:r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4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List</a:t>
            </a:r>
            <a:r>
              <a:rPr lang="tr-TR" dirty="0" smtClean="0"/>
              <a:t>&lt;T&gt;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Türü belirtilerek, indeks ile erişilebilen sınırsız eleman içerebilen bir dizi olarak tanımlanabilir. </a:t>
            </a:r>
          </a:p>
          <a:p>
            <a:pPr lvl="1"/>
            <a:r>
              <a:rPr lang="tr-TR" dirty="0"/>
              <a:t>Boyutları sabit değildir, eleman ekledikçe boyutları dinamik olarak artar.</a:t>
            </a:r>
          </a:p>
          <a:p>
            <a:r>
              <a:rPr lang="tr-TR" dirty="0" smtClean="0"/>
              <a:t>Listelerde dizilerdeki gibi sıralama, arama, düzenleme işlemleri yapılabilir.</a:t>
            </a:r>
          </a:p>
          <a:p>
            <a:pPr lvl="1"/>
            <a:r>
              <a:rPr lang="tr-TR" dirty="0" smtClean="0"/>
              <a:t>Listelerde daha fazla özgürlük vardır.</a:t>
            </a:r>
          </a:p>
          <a:p>
            <a:r>
              <a:rPr lang="tr-TR" dirty="0" smtClean="0"/>
              <a:t>Listeleri kullanabilmek için programın başına aşağıdaki satır eklenmelidir:</a:t>
            </a:r>
          </a:p>
          <a:p>
            <a:pPr lvl="1"/>
            <a:r>
              <a:rPr lang="tr-TR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tr-TR" dirty="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tr-TR" dirty="0" err="1">
                <a:latin typeface="Consolas" pitchFamily="49" charset="0"/>
                <a:cs typeface="Consolas" pitchFamily="49" charset="0"/>
              </a:rPr>
              <a:t>System.Collections.Generic</a:t>
            </a:r>
            <a:r>
              <a:rPr lang="tr-TR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55FD2-5AFE-4AD3-9258-8A20CECCD3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Liste Tanımlama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2296383"/>
          </a:xfrm>
        </p:spPr>
        <p:txBody>
          <a:bodyPr/>
          <a:lstStyle/>
          <a:p>
            <a:r>
              <a:rPr lang="tr-TR" sz="2400" dirty="0" err="1" smtClean="0"/>
              <a:t>List</a:t>
            </a:r>
            <a:r>
              <a:rPr lang="tr-TR" sz="2400" dirty="0" smtClean="0"/>
              <a:t>&lt;tip&gt; liste = </a:t>
            </a:r>
            <a:r>
              <a:rPr lang="tr-TR" sz="2400" dirty="0" err="1" smtClean="0"/>
              <a:t>new</a:t>
            </a:r>
            <a:r>
              <a:rPr lang="tr-TR" sz="2400" dirty="0" smtClean="0"/>
              <a:t> </a:t>
            </a:r>
            <a:r>
              <a:rPr lang="tr-TR" sz="2400" dirty="0" err="1" smtClean="0"/>
              <a:t>List</a:t>
            </a:r>
            <a:r>
              <a:rPr lang="tr-TR" sz="2400" dirty="0" smtClean="0"/>
              <a:t>&lt;tip&gt; ();</a:t>
            </a:r>
          </a:p>
          <a:p>
            <a:r>
              <a:rPr lang="tr-TR" sz="2400" dirty="0" err="1" smtClean="0"/>
              <a:t>List</a:t>
            </a:r>
            <a:r>
              <a:rPr lang="tr-TR" sz="2400" dirty="0" smtClean="0"/>
              <a:t>&lt;tip&gt; liste = </a:t>
            </a:r>
            <a:r>
              <a:rPr lang="tr-TR" sz="2400" dirty="0" err="1" smtClean="0"/>
              <a:t>new</a:t>
            </a:r>
            <a:r>
              <a:rPr lang="tr-TR" sz="2400" dirty="0" smtClean="0"/>
              <a:t> </a:t>
            </a:r>
            <a:r>
              <a:rPr lang="tr-TR" sz="2400" dirty="0" err="1" smtClean="0"/>
              <a:t>List</a:t>
            </a:r>
            <a:r>
              <a:rPr lang="tr-TR" sz="2400" dirty="0" smtClean="0"/>
              <a:t>&lt;tip&gt;(kapasite);</a:t>
            </a:r>
          </a:p>
          <a:p>
            <a:r>
              <a:rPr lang="tr-TR" sz="2400" dirty="0" err="1" smtClean="0"/>
              <a:t>List</a:t>
            </a:r>
            <a:r>
              <a:rPr lang="tr-TR" sz="2400" dirty="0" smtClean="0"/>
              <a:t>&lt;tip&gt; liste = </a:t>
            </a:r>
            <a:r>
              <a:rPr lang="tr-TR" sz="2400" dirty="0" err="1" smtClean="0"/>
              <a:t>new</a:t>
            </a:r>
            <a:r>
              <a:rPr lang="tr-TR" sz="2400" dirty="0" smtClean="0"/>
              <a:t> </a:t>
            </a:r>
            <a:r>
              <a:rPr lang="tr-TR" sz="2400" dirty="0" err="1" smtClean="0"/>
              <a:t>List</a:t>
            </a:r>
            <a:r>
              <a:rPr lang="tr-TR" sz="2400" dirty="0" smtClean="0"/>
              <a:t>&lt;tip&gt;(</a:t>
            </a:r>
            <a:r>
              <a:rPr lang="tr-TR" sz="2400" dirty="0" err="1" smtClean="0"/>
              <a:t>new</a:t>
            </a:r>
            <a:r>
              <a:rPr lang="tr-TR" sz="2400" dirty="0" smtClean="0"/>
              <a:t> tip[]{…,…,…});</a:t>
            </a:r>
          </a:p>
          <a:p>
            <a:endParaRPr lang="tr-TR" sz="2400" dirty="0"/>
          </a:p>
          <a:p>
            <a:pPr marL="0" indent="0">
              <a:buNone/>
            </a:pPr>
            <a:r>
              <a:rPr lang="tr-TR" sz="2400" dirty="0" smtClean="0"/>
              <a:t>Şekillerinde tanımlamalar yapılabilir:</a:t>
            </a:r>
            <a:endParaRPr lang="tr-TR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55FD2-5AFE-4AD3-9258-8A20CECCD3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ikdörtgen 4"/>
          <p:cNvSpPr>
            <a:spLocks noChangeArrowheads="1"/>
          </p:cNvSpPr>
          <p:nvPr/>
        </p:nvSpPr>
        <p:spPr bwMode="auto">
          <a:xfrm>
            <a:off x="288325" y="3328086"/>
            <a:ext cx="8493211" cy="27184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3970A"/>
                </a:solidFill>
                <a:latin typeface="Consolas"/>
              </a:rPr>
              <a:t>// liste1’e </a:t>
            </a:r>
            <a:r>
              <a:rPr lang="tr-TR" sz="1400" dirty="0" err="1">
                <a:solidFill>
                  <a:srgbClr val="03970A"/>
                </a:solidFill>
                <a:latin typeface="Consolas"/>
              </a:rPr>
              <a:t>int</a:t>
            </a:r>
            <a:r>
              <a:rPr lang="tr-TR" sz="1400" dirty="0">
                <a:solidFill>
                  <a:srgbClr val="03970A"/>
                </a:solidFill>
                <a:latin typeface="Consolas"/>
              </a:rPr>
              <a:t> türünden değerler eklenebilir</a:t>
            </a:r>
          </a:p>
          <a:p>
            <a:pPr>
              <a:spcAft>
                <a:spcPts val="0"/>
              </a:spcAft>
            </a:pPr>
            <a:r>
              <a:rPr lang="tr-TR" sz="1400" dirty="0" err="1" smtClean="0">
                <a:solidFill>
                  <a:srgbClr val="2B91AF"/>
                </a:solidFill>
                <a:latin typeface="Consolas"/>
              </a:rPr>
              <a:t>List</a:t>
            </a:r>
            <a:r>
              <a:rPr lang="tr-TR" sz="14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&gt; liste1 =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List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400" dirty="0" smtClean="0">
                <a:solidFill>
                  <a:srgbClr val="000000"/>
                </a:solidFill>
                <a:latin typeface="Consolas"/>
              </a:rPr>
              <a:t>&gt;();</a:t>
            </a:r>
          </a:p>
          <a:p>
            <a:pPr>
              <a:spcAft>
                <a:spcPts val="0"/>
              </a:spcAft>
            </a:pPr>
            <a:endParaRPr lang="tr-TR" sz="1400" dirty="0" smtClean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 smtClean="0">
                <a:solidFill>
                  <a:srgbClr val="03970A"/>
                </a:solidFill>
                <a:latin typeface="Consolas"/>
              </a:rPr>
              <a:t>// liste2’ye </a:t>
            </a:r>
            <a:r>
              <a:rPr lang="tr-TR" sz="1400" dirty="0" err="1" smtClean="0">
                <a:solidFill>
                  <a:srgbClr val="03970A"/>
                </a:solidFill>
                <a:latin typeface="Consolas"/>
              </a:rPr>
              <a:t>float</a:t>
            </a:r>
            <a:r>
              <a:rPr lang="tr-TR" sz="1400" dirty="0" smtClean="0">
                <a:solidFill>
                  <a:srgbClr val="03970A"/>
                </a:solidFill>
                <a:latin typeface="Consolas"/>
              </a:rPr>
              <a:t> türünden değerler eklenebilir. </a:t>
            </a:r>
          </a:p>
          <a:p>
            <a:pPr>
              <a:spcAft>
                <a:spcPts val="0"/>
              </a:spcAft>
            </a:pPr>
            <a:r>
              <a:rPr lang="tr-TR" sz="1400" dirty="0" smtClean="0">
                <a:solidFill>
                  <a:srgbClr val="03970A"/>
                </a:solidFill>
                <a:latin typeface="Consolas"/>
              </a:rPr>
              <a:t>// Başlangıç kapasitesi 10 eleman ancak eleman sayısı 10’nu aşınca </a:t>
            </a:r>
          </a:p>
          <a:p>
            <a:pPr>
              <a:spcAft>
                <a:spcPts val="0"/>
              </a:spcAft>
            </a:pPr>
            <a:r>
              <a:rPr lang="tr-TR" sz="1400" dirty="0" smtClean="0">
                <a:solidFill>
                  <a:srgbClr val="03970A"/>
                </a:solidFill>
                <a:latin typeface="Consolas"/>
              </a:rPr>
              <a:t>// kapasite dinamik olarak arttırılacaktır.</a:t>
            </a:r>
          </a:p>
          <a:p>
            <a:pPr>
              <a:spcAft>
                <a:spcPts val="0"/>
              </a:spcAft>
            </a:pPr>
            <a:r>
              <a:rPr lang="en-US" sz="1400" dirty="0" smtClean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 liste2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&gt;(10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tr-TR" sz="1400" dirty="0" smtClean="0">
              <a:solidFill>
                <a:srgbClr val="000000"/>
              </a:solidFill>
              <a:latin typeface="Consolas"/>
            </a:endParaRPr>
          </a:p>
          <a:p>
            <a:pPr>
              <a:spcAft>
                <a:spcPts val="0"/>
              </a:spcAft>
            </a:pPr>
            <a:endParaRPr lang="tr-TR" sz="1400" dirty="0">
              <a:solidFill>
                <a:srgbClr val="000000"/>
              </a:solidFill>
              <a:latin typeface="Consolas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3970A"/>
                </a:solidFill>
                <a:latin typeface="Consolas"/>
              </a:rPr>
              <a:t>// liste3’e </a:t>
            </a:r>
            <a:r>
              <a:rPr lang="tr-TR" sz="1400" dirty="0" err="1">
                <a:solidFill>
                  <a:srgbClr val="03970A"/>
                </a:solidFill>
                <a:latin typeface="Consolas"/>
              </a:rPr>
              <a:t>double</a:t>
            </a:r>
            <a:r>
              <a:rPr lang="tr-TR" sz="1400" dirty="0">
                <a:solidFill>
                  <a:srgbClr val="03970A"/>
                </a:solidFill>
                <a:latin typeface="Consolas"/>
              </a:rPr>
              <a:t> türünden değerler eklenebilir. </a:t>
            </a: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3970A"/>
                </a:solidFill>
                <a:latin typeface="Consolas"/>
              </a:rPr>
              <a:t>// Başlangıçtaki değerler verilmiş, </a:t>
            </a: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3970A"/>
                </a:solidFill>
                <a:latin typeface="Consolas"/>
              </a:rPr>
              <a:t>// ancak istenilen kadar daha değer eklenebilir.</a:t>
            </a:r>
          </a:p>
          <a:p>
            <a:pPr>
              <a:spcAft>
                <a:spcPts val="0"/>
              </a:spcAft>
            </a:pPr>
            <a:r>
              <a:rPr lang="tr-TR" sz="1400" dirty="0" err="1">
                <a:solidFill>
                  <a:srgbClr val="2B91AF"/>
                </a:solidFill>
                <a:latin typeface="Consolas"/>
              </a:rPr>
              <a:t>List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&gt; liste3 =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List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[] { 12, 23, 34, 45, 56, 67, 78 </a:t>
            </a:r>
            <a:r>
              <a:rPr lang="tr-TR" sz="1400" dirty="0" smtClean="0">
                <a:solidFill>
                  <a:srgbClr val="000000"/>
                </a:solidFill>
                <a:latin typeface="Consolas"/>
              </a:rPr>
              <a:t>});</a:t>
            </a:r>
            <a:endParaRPr lang="tr-TR" sz="14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976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09798" y="141287"/>
            <a:ext cx="3452602" cy="1951123"/>
          </a:xfrm>
        </p:spPr>
        <p:txBody>
          <a:bodyPr/>
          <a:lstStyle/>
          <a:p>
            <a:pPr algn="l"/>
            <a:r>
              <a:rPr lang="tr-TR" sz="3600" dirty="0" smtClean="0"/>
              <a:t>Listelere eleman ekleme: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6076" y="2525301"/>
            <a:ext cx="3542270" cy="2329334"/>
          </a:xfrm>
        </p:spPr>
        <p:txBody>
          <a:bodyPr/>
          <a:lstStyle/>
          <a:p>
            <a:r>
              <a:rPr lang="tr-TR" dirty="0" err="1" smtClean="0"/>
              <a:t>Add</a:t>
            </a:r>
            <a:r>
              <a:rPr lang="tr-TR" dirty="0" smtClean="0"/>
              <a:t>() </a:t>
            </a:r>
          </a:p>
          <a:p>
            <a:r>
              <a:rPr lang="tr-TR" dirty="0" err="1" smtClean="0"/>
              <a:t>AddRange</a:t>
            </a:r>
            <a:r>
              <a:rPr lang="tr-TR" dirty="0" smtClean="0"/>
              <a:t>()</a:t>
            </a:r>
          </a:p>
          <a:p>
            <a:endParaRPr lang="tr-TR" sz="1800" dirty="0" smtClean="0"/>
          </a:p>
          <a:p>
            <a:pPr marL="0" indent="0">
              <a:buNone/>
            </a:pPr>
            <a:r>
              <a:rPr lang="tr-TR" dirty="0" err="1" smtClean="0"/>
              <a:t>Metodları</a:t>
            </a:r>
            <a:r>
              <a:rPr lang="tr-TR" dirty="0" smtClean="0"/>
              <a:t> kullanılır: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55FD2-5AFE-4AD3-9258-8A20CECCD3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ikdörtgen 4"/>
          <p:cNvSpPr>
            <a:spLocks noChangeArrowheads="1"/>
          </p:cNvSpPr>
          <p:nvPr/>
        </p:nvSpPr>
        <p:spPr bwMode="auto">
          <a:xfrm>
            <a:off x="4077731" y="194209"/>
            <a:ext cx="4703806" cy="644126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listeye </a:t>
            </a:r>
            <a:r>
              <a:rPr lang="tr-TR" sz="13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türünden değerler eklenebilir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liste = </a:t>
            </a:r>
            <a:r>
              <a:rPr lang="tr-TR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listeye ayrı ayrı üç sayı eklenmektedir. 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liste.Add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(12);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liste.Add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(23);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liste.Add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(34);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listeye bir defada birden sayı ekleniyor.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liste.AddRange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 { 45, 56, 67 });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yeni bir liste tanımlanıyor.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tr-TR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lst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tr-TR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lst.Add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(1);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lst.Add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(2);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lst.Add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(3);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bir listeye aynı türden başka </a:t>
            </a:r>
            <a:endParaRPr lang="tr-TR" sz="13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bir </a:t>
            </a: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listenin elemanları eklenebilir.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liste.AddRange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lst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bir dizi tanımlanıyor.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[] dizi = { 12, 23, 45 };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bir listeye aynı türden </a:t>
            </a:r>
            <a:endParaRPr lang="tr-TR" sz="13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3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bir </a:t>
            </a:r>
            <a:r>
              <a:rPr lang="tr-TR" sz="13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dizinin elemanları eklenebilir.</a:t>
            </a:r>
            <a:endParaRPr lang="tr-TR" sz="13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liste.AddRange</a:t>
            </a:r>
            <a:r>
              <a:rPr lang="tr-TR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(dizi);</a:t>
            </a:r>
            <a:endParaRPr lang="tr-TR" sz="13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622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Listelerin elemanlarına erişme: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93893" y="967769"/>
            <a:ext cx="7772400" cy="1551114"/>
          </a:xfrm>
        </p:spPr>
        <p:txBody>
          <a:bodyPr/>
          <a:lstStyle/>
          <a:p>
            <a:r>
              <a:rPr lang="tr-TR" dirty="0" smtClean="0"/>
              <a:t>Listelerin elemanlarına index vasıtasıyla erişilebilir:</a:t>
            </a:r>
          </a:p>
          <a:p>
            <a:pPr lvl="1"/>
            <a:r>
              <a:rPr lang="tr-TR" dirty="0" smtClean="0"/>
              <a:t>Liste[</a:t>
            </a:r>
            <a:r>
              <a:rPr lang="tr-TR" dirty="0" err="1" smtClean="0"/>
              <a:t>index</a:t>
            </a:r>
            <a:r>
              <a:rPr lang="tr-TR" dirty="0" smtClean="0"/>
              <a:t>]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55FD2-5AFE-4AD3-9258-8A20CECCD3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ikdörtgen 4"/>
          <p:cNvSpPr>
            <a:spLocks noChangeArrowheads="1"/>
          </p:cNvSpPr>
          <p:nvPr/>
        </p:nvSpPr>
        <p:spPr bwMode="auto">
          <a:xfrm>
            <a:off x="841569" y="2504959"/>
            <a:ext cx="4944238" cy="130978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Aft>
                <a:spcPts val="0"/>
              </a:spcAft>
            </a:pP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 = 0; i &lt; </a:t>
            </a:r>
            <a:r>
              <a:rPr lang="tr-TR" u="sng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liste.Count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i++)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.WriteLine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(liste[i]);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tr-TR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tr-TR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6" name="Satır Belirtme Çizgisi 2 5"/>
          <p:cNvSpPr/>
          <p:nvPr/>
        </p:nvSpPr>
        <p:spPr>
          <a:xfrm>
            <a:off x="6279417" y="3102640"/>
            <a:ext cx="2621821" cy="1105219"/>
          </a:xfrm>
          <a:prstGeom prst="borderCallout2">
            <a:avLst>
              <a:gd name="adj1" fmla="val 18750"/>
              <a:gd name="adj2" fmla="val -302"/>
              <a:gd name="adj3" fmla="val 18298"/>
              <a:gd name="adj4" fmla="val -9672"/>
              <a:gd name="adj5" fmla="val -16746"/>
              <a:gd name="adj6" fmla="val -69809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tr-TR" sz="2000" dirty="0" err="1">
                <a:solidFill>
                  <a:srgbClr val="FF0000"/>
                </a:solidFill>
                <a:latin typeface="+mn-lt"/>
              </a:rPr>
              <a:t>Count</a:t>
            </a:r>
            <a:r>
              <a:rPr lang="tr-TR" sz="2000" dirty="0">
                <a:latin typeface="+mn-lt"/>
              </a:rPr>
              <a:t> listenin anlık eleman sayısını verir. </a:t>
            </a:r>
          </a:p>
        </p:txBody>
      </p:sp>
      <p:sp>
        <p:nvSpPr>
          <p:cNvPr id="8" name="Dikdörtgen 7"/>
          <p:cNvSpPr>
            <a:spLocks noChangeArrowheads="1"/>
          </p:cNvSpPr>
          <p:nvPr/>
        </p:nvSpPr>
        <p:spPr bwMode="auto">
          <a:xfrm>
            <a:off x="841569" y="4340502"/>
            <a:ext cx="4944238" cy="130978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2000"/>
              </a:lnSpc>
              <a:spcAft>
                <a:spcPts val="0"/>
              </a:spcAft>
            </a:pP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foreach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e </a:t>
            </a:r>
            <a:r>
              <a:rPr lang="tr-TR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liste)</a:t>
            </a:r>
            <a:endParaRPr lang="tr-TR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ts val="2000"/>
              </a:lnSpc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tr-TR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ts val="2000"/>
              </a:lnSpc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.WriteLine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(e);</a:t>
            </a:r>
            <a:endParaRPr lang="tr-TR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ts val="2000"/>
              </a:lnSpc>
              <a:spcAft>
                <a:spcPts val="1000"/>
              </a:spcAft>
            </a:pPr>
            <a:r>
              <a:rPr lang="tr-TR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tr-TR" sz="2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9" name="Satır Belirtme Çizgisi 2 8"/>
          <p:cNvSpPr/>
          <p:nvPr/>
        </p:nvSpPr>
        <p:spPr>
          <a:xfrm>
            <a:off x="6100044" y="4467058"/>
            <a:ext cx="2736459" cy="1334931"/>
          </a:xfrm>
          <a:prstGeom prst="borderCallout2">
            <a:avLst>
              <a:gd name="adj1" fmla="val 18750"/>
              <a:gd name="adj2" fmla="val -302"/>
              <a:gd name="adj3" fmla="val 18298"/>
              <a:gd name="adj4" fmla="val -9672"/>
              <a:gd name="adj5" fmla="val 20004"/>
              <a:gd name="adj6" fmla="val -181299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tr-TR" sz="2000" dirty="0" smtClean="0">
                <a:solidFill>
                  <a:schemeClr val="accent4"/>
                </a:solidFill>
                <a:latin typeface="+mn-lt"/>
              </a:rPr>
              <a:t>Liste elamanlarına </a:t>
            </a:r>
            <a:r>
              <a:rPr lang="tr-TR" sz="2000" dirty="0" err="1" smtClean="0">
                <a:solidFill>
                  <a:srgbClr val="FF0000"/>
                </a:solidFill>
                <a:latin typeface="+mn-lt"/>
              </a:rPr>
              <a:t>readonly</a:t>
            </a:r>
            <a:r>
              <a:rPr lang="tr-TR" sz="20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tr-TR" sz="2000" dirty="0" smtClean="0">
                <a:solidFill>
                  <a:schemeClr val="accent4"/>
                </a:solidFill>
                <a:latin typeface="+mn-lt"/>
              </a:rPr>
              <a:t>olarak </a:t>
            </a:r>
            <a:r>
              <a:rPr lang="tr-TR" sz="2000" dirty="0" err="1" smtClean="0">
                <a:solidFill>
                  <a:srgbClr val="FF0000"/>
                </a:solidFill>
                <a:latin typeface="+mn-lt"/>
              </a:rPr>
              <a:t>foreach</a:t>
            </a:r>
            <a:r>
              <a:rPr lang="tr-TR" sz="20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tr-TR" sz="2000" dirty="0" smtClean="0">
                <a:solidFill>
                  <a:schemeClr val="accent4"/>
                </a:solidFill>
                <a:latin typeface="+mn-lt"/>
              </a:rPr>
              <a:t>döngüsü ile de erişilebilir. </a:t>
            </a:r>
            <a:endParaRPr lang="tr-TR" sz="200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67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1291002"/>
          </a:xfrm>
        </p:spPr>
        <p:txBody>
          <a:bodyPr/>
          <a:lstStyle/>
          <a:p>
            <a:r>
              <a:rPr lang="tr-TR" dirty="0" smtClean="0"/>
              <a:t>Listelerde en çok kullanılan metotlar: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1715511"/>
            <a:ext cx="7772400" cy="4078386"/>
          </a:xfrm>
        </p:spPr>
        <p:txBody>
          <a:bodyPr numCol="2"/>
          <a:lstStyle/>
          <a:p>
            <a:r>
              <a:rPr lang="tr-TR" dirty="0" err="1"/>
              <a:t>Clear</a:t>
            </a:r>
            <a:r>
              <a:rPr lang="tr-TR" dirty="0" smtClean="0"/>
              <a:t>( )</a:t>
            </a:r>
            <a:endParaRPr lang="tr-TR" dirty="0"/>
          </a:p>
          <a:p>
            <a:r>
              <a:rPr lang="tr-TR" dirty="0" err="1"/>
              <a:t>Contains</a:t>
            </a:r>
            <a:r>
              <a:rPr lang="tr-TR" dirty="0" smtClean="0"/>
              <a:t>( )</a:t>
            </a:r>
            <a:endParaRPr lang="tr-TR" dirty="0"/>
          </a:p>
          <a:p>
            <a:r>
              <a:rPr lang="tr-TR" dirty="0" err="1"/>
              <a:t>CopyTo</a:t>
            </a:r>
            <a:r>
              <a:rPr lang="tr-TR" dirty="0" smtClean="0"/>
              <a:t>( )</a:t>
            </a:r>
            <a:endParaRPr lang="tr-TR" dirty="0"/>
          </a:p>
          <a:p>
            <a:r>
              <a:rPr lang="tr-TR" dirty="0" err="1"/>
              <a:t>IndexOf</a:t>
            </a:r>
            <a:r>
              <a:rPr lang="tr-TR" dirty="0" smtClean="0"/>
              <a:t>( )</a:t>
            </a:r>
            <a:endParaRPr lang="tr-TR" dirty="0"/>
          </a:p>
          <a:p>
            <a:r>
              <a:rPr lang="tr-TR" dirty="0" err="1" smtClean="0"/>
              <a:t>LastIndexOf</a:t>
            </a:r>
            <a:r>
              <a:rPr lang="tr-TR" dirty="0" smtClean="0"/>
              <a:t>( )</a:t>
            </a:r>
            <a:endParaRPr lang="tr-TR" dirty="0"/>
          </a:p>
          <a:p>
            <a:r>
              <a:rPr lang="tr-TR" dirty="0" err="1"/>
              <a:t>Insert</a:t>
            </a:r>
            <a:r>
              <a:rPr lang="tr-TR" dirty="0"/>
              <a:t>( )</a:t>
            </a:r>
          </a:p>
          <a:p>
            <a:r>
              <a:rPr lang="tr-TR" dirty="0" err="1"/>
              <a:t>InsertRange</a:t>
            </a:r>
            <a:r>
              <a:rPr lang="tr-TR" dirty="0"/>
              <a:t>( )</a:t>
            </a:r>
          </a:p>
          <a:p>
            <a:r>
              <a:rPr lang="tr-TR" dirty="0" err="1" smtClean="0"/>
              <a:t>Remove</a:t>
            </a:r>
            <a:r>
              <a:rPr lang="tr-TR" dirty="0" smtClean="0"/>
              <a:t>( )</a:t>
            </a:r>
            <a:endParaRPr lang="tr-TR" dirty="0"/>
          </a:p>
          <a:p>
            <a:r>
              <a:rPr lang="tr-TR" dirty="0" err="1"/>
              <a:t>RemoveAt</a:t>
            </a:r>
            <a:r>
              <a:rPr lang="tr-TR" dirty="0" smtClean="0"/>
              <a:t>( )</a:t>
            </a:r>
            <a:endParaRPr lang="tr-TR" dirty="0"/>
          </a:p>
          <a:p>
            <a:r>
              <a:rPr lang="tr-TR" dirty="0" err="1"/>
              <a:t>RemoveRange</a:t>
            </a:r>
            <a:r>
              <a:rPr lang="tr-TR" dirty="0" smtClean="0"/>
              <a:t>( )</a:t>
            </a:r>
            <a:endParaRPr lang="tr-TR" dirty="0"/>
          </a:p>
          <a:p>
            <a:r>
              <a:rPr lang="tr-TR" dirty="0" err="1"/>
              <a:t>Reverse</a:t>
            </a:r>
            <a:r>
              <a:rPr lang="tr-TR" dirty="0" smtClean="0"/>
              <a:t>( )</a:t>
            </a:r>
            <a:endParaRPr lang="tr-TR" dirty="0"/>
          </a:p>
          <a:p>
            <a:r>
              <a:rPr lang="tr-TR" dirty="0" err="1"/>
              <a:t>Sort</a:t>
            </a:r>
            <a:r>
              <a:rPr lang="tr-TR" dirty="0" smtClean="0"/>
              <a:t>( )</a:t>
            </a:r>
            <a:endParaRPr lang="tr-TR" dirty="0"/>
          </a:p>
          <a:p>
            <a:r>
              <a:rPr lang="tr-TR" dirty="0" err="1"/>
              <a:t>ToArray</a:t>
            </a:r>
            <a:r>
              <a:rPr lang="tr-TR" dirty="0" smtClean="0"/>
              <a:t>( 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55FD2-5AFE-4AD3-9258-8A20CECCD3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Clear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6"/>
            <a:ext cx="7772400" cy="4593718"/>
          </a:xfrm>
        </p:spPr>
        <p:txBody>
          <a:bodyPr/>
          <a:lstStyle/>
          <a:p>
            <a:r>
              <a:rPr lang="tr-TR" dirty="0" smtClean="0"/>
              <a:t>Listedeki tüm elemanları silmek için kullanılır.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lvl="1"/>
            <a:r>
              <a:rPr lang="tr-TR" dirty="0" smtClean="0"/>
              <a:t>Listedeki tüm elemanlar silinecektir.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55FD2-5AFE-4AD3-9258-8A20CECCD3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Dikdörtgen 5"/>
          <p:cNvSpPr>
            <a:spLocks noChangeArrowheads="1"/>
          </p:cNvSpPr>
          <p:nvPr/>
        </p:nvSpPr>
        <p:spPr bwMode="auto">
          <a:xfrm>
            <a:off x="1658865" y="2398414"/>
            <a:ext cx="4944238" cy="130978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listedeki tüm elemanları siler</a:t>
            </a:r>
            <a:endParaRPr lang="tr-TR" sz="2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liste.Clear</a:t>
            </a:r>
            <a:r>
              <a:rPr lang="tr-TR" sz="2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tr-TR" sz="20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88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Contains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6"/>
            <a:ext cx="7772400" cy="1632033"/>
          </a:xfrm>
        </p:spPr>
        <p:txBody>
          <a:bodyPr/>
          <a:lstStyle/>
          <a:p>
            <a:r>
              <a:rPr lang="tr-TR" dirty="0" smtClean="0"/>
              <a:t>Listede bir elemanın olup olmadığına bakmak için kullanılır.</a:t>
            </a:r>
          </a:p>
          <a:p>
            <a:pPr lvl="1"/>
            <a:r>
              <a:rPr lang="tr-TR" dirty="0" smtClean="0"/>
              <a:t>Sonuç </a:t>
            </a:r>
            <a:r>
              <a:rPr lang="tr-TR" dirty="0" err="1" smtClean="0">
                <a:solidFill>
                  <a:srgbClr val="FF0000"/>
                </a:solidFill>
              </a:rPr>
              <a:t>true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veya </a:t>
            </a:r>
            <a:r>
              <a:rPr lang="tr-TR" dirty="0" err="1" smtClean="0">
                <a:solidFill>
                  <a:srgbClr val="FF0000"/>
                </a:solidFill>
              </a:rPr>
              <a:t>false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olur.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55FD2-5AFE-4AD3-9258-8A20CECCD3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Dikdörtgen 5"/>
          <p:cNvSpPr>
            <a:spLocks noChangeArrowheads="1"/>
          </p:cNvSpPr>
          <p:nvPr/>
        </p:nvSpPr>
        <p:spPr bwMode="auto">
          <a:xfrm>
            <a:off x="793020" y="2338598"/>
            <a:ext cx="7321249" cy="4151214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şehirler adında bir liste tanımlanıyor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Şehirler =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List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   </a:t>
            </a:r>
            <a:r>
              <a:rPr lang="tr-TR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şehirler </a:t>
            </a:r>
            <a:r>
              <a:rPr lang="tr-TR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listesine bazı şehirler ekleniyor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Şehirler.Add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"Ankara"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Şehirler.Add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"İstanbul</a:t>
            </a:r>
            <a:r>
              <a:rPr lang="tr-TR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...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 </a:t>
            </a:r>
            <a:r>
              <a:rPr lang="tr-T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tr-TR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şehirler listesine </a:t>
            </a:r>
            <a:r>
              <a:rPr lang="tr-TR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daha fazla şehrin eklendiğini varsayalım…</a:t>
            </a:r>
            <a:endParaRPr lang="tr-TR" sz="1400" dirty="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 </a:t>
            </a:r>
            <a:endParaRPr lang="tr-TR" sz="1400" dirty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// Bartın’ın eklenmiş olup olmadığına bak.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  // Eğer eklenmiş ise "zaten eklenmiş" diye uyar, eklenmemiş ise ekle.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</a:t>
            </a:r>
            <a:r>
              <a:rPr lang="tr-TR" sz="1400" b="1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Contains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==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.WriteLine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 zaten eklenmiş"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Şehirler.Add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"Bartın"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400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212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7075</TotalTime>
  <Words>937</Words>
  <Application>Microsoft Office PowerPoint</Application>
  <PresentationFormat>Ekran Gösterisi (4:3)</PresentationFormat>
  <Paragraphs>372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9" baseType="lpstr">
      <vt:lpstr>Calibri</vt:lpstr>
      <vt:lpstr>Comic Sans MS</vt:lpstr>
      <vt:lpstr>Consolas</vt:lpstr>
      <vt:lpstr>Lucida Console</vt:lpstr>
      <vt:lpstr>Times New Roman</vt:lpstr>
      <vt:lpstr>Wingdings</vt:lpstr>
      <vt:lpstr>Blank Presentation</vt:lpstr>
      <vt:lpstr>PROGRAMLAMA - I</vt:lpstr>
      <vt:lpstr>Konular</vt:lpstr>
      <vt:lpstr>List&lt;T&gt;</vt:lpstr>
      <vt:lpstr>Liste Tanımlama</vt:lpstr>
      <vt:lpstr>Listelere eleman ekleme:</vt:lpstr>
      <vt:lpstr>Listelerin elemanlarına erişme:</vt:lpstr>
      <vt:lpstr>Listelerde en çok kullanılan metotlar:</vt:lpstr>
      <vt:lpstr>Clear()</vt:lpstr>
      <vt:lpstr>Contains()</vt:lpstr>
      <vt:lpstr>CopyTo()</vt:lpstr>
      <vt:lpstr>IndexOf()</vt:lpstr>
      <vt:lpstr>LastIndexOf()</vt:lpstr>
      <vt:lpstr>Insert()</vt:lpstr>
      <vt:lpstr>InsertRange()</vt:lpstr>
      <vt:lpstr>Remove()</vt:lpstr>
      <vt:lpstr>RemoveAt()</vt:lpstr>
      <vt:lpstr>RemoveRange()</vt:lpstr>
      <vt:lpstr>Reverse()</vt:lpstr>
      <vt:lpstr>Sort()</vt:lpstr>
      <vt:lpstr>ZA Sıralama</vt:lpstr>
      <vt:lpstr>ToArray()</vt:lpstr>
      <vt:lpstr> Dinlediğiniz için teşekkürler…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BAYRAM</dc:creator>
  <cp:lastModifiedBy>Gonca Özmen</cp:lastModifiedBy>
  <cp:revision>848</cp:revision>
  <dcterms:created xsi:type="dcterms:W3CDTF">1999-11-19T17:16:32Z</dcterms:created>
  <dcterms:modified xsi:type="dcterms:W3CDTF">2015-09-30T18:24:07Z</dcterms:modified>
</cp:coreProperties>
</file>