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8" r:id="rId2"/>
    <p:sldId id="417" r:id="rId3"/>
    <p:sldId id="447" r:id="rId4"/>
    <p:sldId id="454" r:id="rId5"/>
    <p:sldId id="455" r:id="rId6"/>
    <p:sldId id="474" r:id="rId7"/>
    <p:sldId id="450" r:id="rId8"/>
    <p:sldId id="449" r:id="rId9"/>
    <p:sldId id="471" r:id="rId10"/>
    <p:sldId id="445" r:id="rId11"/>
    <p:sldId id="446" r:id="rId12"/>
    <p:sldId id="427" r:id="rId13"/>
    <p:sldId id="473" r:id="rId14"/>
    <p:sldId id="430" r:id="rId15"/>
    <p:sldId id="433" r:id="rId16"/>
    <p:sldId id="434" r:id="rId17"/>
    <p:sldId id="435" r:id="rId18"/>
    <p:sldId id="441" r:id="rId19"/>
    <p:sldId id="442" r:id="rId20"/>
    <p:sldId id="477" r:id="rId21"/>
    <p:sldId id="480" r:id="rId22"/>
    <p:sldId id="481" r:id="rId23"/>
    <p:sldId id="482" r:id="rId24"/>
    <p:sldId id="4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11B"/>
    <a:srgbClr val="003399"/>
    <a:srgbClr val="CC9900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50383-1FBE-4F7B-BC4D-79F4C9BF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B450F5-A6EE-4062-962E-18E674B1E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5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9471-F01E-4CEF-8756-81F07E697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9EF8-8C0E-4D4A-BF73-B7A3D84F0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89EA-3468-42B6-B7CD-909C1DD52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182F0-9767-4444-9B7D-5340822D7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C0E35-B74B-4977-BF88-CB150D50F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B536-2ED9-4146-98F4-3F8ABCDCE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8F1B-3199-4A1F-8085-ED1BDE23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9F4C-E135-45AC-A0DB-B7C554165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50E2-97A5-4F34-938D-5275CDD9F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D609-A622-41E5-8590-40C55F6A9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8727-488D-4FE6-9D03-159B18667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D9FBA14-6673-40B6-8C60-5409AF1CE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0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75941-E82C-490E-878E-20FEE9B1221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Fonksiyon </a:t>
            </a:r>
            <a:r>
              <a:rPr lang="tr-TR" dirty="0" smtClean="0"/>
              <a:t>Başlığı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55688"/>
            <a:ext cx="8612188" cy="2714625"/>
          </a:xfrm>
        </p:spPr>
        <p:txBody>
          <a:bodyPr/>
          <a:lstStyle/>
          <a:p>
            <a:r>
              <a:rPr lang="tr-TR" smtClean="0">
                <a:solidFill>
                  <a:schemeClr val="accent2"/>
                </a:solidFill>
              </a:rPr>
              <a:t>Geri dönüş tipi</a:t>
            </a:r>
            <a:r>
              <a:rPr lang="tr-TR" smtClean="0"/>
              <a:t> sonra </a:t>
            </a:r>
            <a:r>
              <a:rPr lang="tr-TR" smtClean="0">
                <a:solidFill>
                  <a:schemeClr val="accent2"/>
                </a:solidFill>
              </a:rPr>
              <a:t>fonksiyon adı </a:t>
            </a:r>
            <a:r>
              <a:rPr lang="tr-TR" smtClean="0"/>
              <a:t>ve opsiyonel olarak parantez içinde </a:t>
            </a:r>
            <a:r>
              <a:rPr lang="tr-TR" smtClean="0">
                <a:solidFill>
                  <a:schemeClr val="accent2"/>
                </a:solidFill>
              </a:rPr>
              <a:t>parametreler</a:t>
            </a:r>
            <a:r>
              <a:rPr lang="tr-TR" smtClean="0"/>
              <a:t>den oluşur.</a:t>
            </a:r>
            <a:endParaRPr lang="en-US" smtClean="0"/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Paramet</a:t>
            </a:r>
            <a:r>
              <a:rPr lang="tr-TR" smtClean="0">
                <a:solidFill>
                  <a:schemeClr val="accent2"/>
                </a:solidFill>
              </a:rPr>
              <a:t>reler</a:t>
            </a:r>
            <a:r>
              <a:rPr lang="tr-TR" smtClean="0"/>
              <a:t> fonksiyon çağrılırken program tarafından fonksiyona gönderilen verilerdir.</a:t>
            </a:r>
            <a:r>
              <a:rPr lang="en-US" smtClean="0"/>
              <a:t> </a:t>
            </a:r>
          </a:p>
        </p:txBody>
      </p:sp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1774825" y="4271963"/>
            <a:ext cx="5507038" cy="5286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>
                <a:latin typeface="Courier New" pitchFamily="49" charset="0"/>
              </a:rPr>
              <a:t>int </a:t>
            </a:r>
            <a:r>
              <a:rPr lang="tr-TR" sz="2000" b="1">
                <a:solidFill>
                  <a:srgbClr val="003399"/>
                </a:solidFill>
                <a:latin typeface="Courier New" pitchFamily="49" charset="0"/>
              </a:rPr>
              <a:t>Topla3Sayi</a:t>
            </a:r>
            <a:r>
              <a:rPr lang="en-US" sz="2000" b="1">
                <a:latin typeface="Courier New" pitchFamily="49" charset="0"/>
              </a:rPr>
              <a:t>(int a, int b, int c)</a:t>
            </a:r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>
            <a:off x="604838" y="5056188"/>
            <a:ext cx="1687512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Bir </a:t>
            </a:r>
            <a:r>
              <a:rPr lang="en-US">
                <a:latin typeface="Comic Sans MS" pitchFamily="66" charset="0"/>
              </a:rPr>
              <a:t>int</a:t>
            </a:r>
            <a:r>
              <a:rPr lang="tr-TR">
                <a:latin typeface="Comic Sans MS" pitchFamily="66" charset="0"/>
              </a:rPr>
              <a:t> dönder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47" name="Line 17"/>
          <p:cNvSpPr>
            <a:spLocks noChangeShapeType="1"/>
          </p:cNvSpPr>
          <p:nvPr/>
        </p:nvSpPr>
        <p:spPr bwMode="auto">
          <a:xfrm flipV="1">
            <a:off x="1595438" y="4689475"/>
            <a:ext cx="349250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 flipH="1" flipV="1">
            <a:off x="3052763" y="4648200"/>
            <a:ext cx="14287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9" name="Text Box 19"/>
          <p:cNvSpPr txBox="1">
            <a:spLocks noChangeArrowheads="1"/>
          </p:cNvSpPr>
          <p:nvPr/>
        </p:nvSpPr>
        <p:spPr bwMode="auto">
          <a:xfrm>
            <a:off x="2736850" y="5070475"/>
            <a:ext cx="55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Adı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557713" y="5097463"/>
            <a:ext cx="210502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3 paramet</a:t>
            </a:r>
            <a:r>
              <a:rPr lang="tr-TR">
                <a:latin typeface="Comic Sans MS" pitchFamily="66" charset="0"/>
              </a:rPr>
              <a:t>resi var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251" name="AutoShape 21"/>
          <p:cNvSpPr>
            <a:spLocks/>
          </p:cNvSpPr>
          <p:nvPr/>
        </p:nvSpPr>
        <p:spPr bwMode="auto">
          <a:xfrm rot="5400000">
            <a:off x="5345113" y="3425825"/>
            <a:ext cx="412750" cy="2908300"/>
          </a:xfrm>
          <a:prstGeom prst="rightBrace">
            <a:avLst>
              <a:gd name="adj1" fmla="val 58718"/>
              <a:gd name="adj2" fmla="val 5103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651308-3F80-4162-B969-1DA938AA726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9550"/>
            <a:ext cx="8007350" cy="630238"/>
          </a:xfrm>
        </p:spPr>
        <p:txBody>
          <a:bodyPr/>
          <a:lstStyle/>
          <a:p>
            <a:r>
              <a:rPr lang="tr-TR" smtClean="0"/>
              <a:t>Örnek fonksiyon başlıkları</a:t>
            </a:r>
            <a:endParaRPr 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9413" y="1220788"/>
            <a:ext cx="8307387" cy="8286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eaLnBrk="1" hangingPunct="1">
              <a:buFontTx/>
              <a:buAutoNum type="arabicParenBoth"/>
            </a:pPr>
            <a:r>
              <a:rPr lang="tr-TR" sz="2200">
                <a:latin typeface="Comic Sans MS" pitchFamily="66" charset="0"/>
              </a:rPr>
              <a:t>Hiç parametresi olmayan ve değer döndürmeyen fonksiyon.</a:t>
            </a:r>
          </a:p>
          <a:p>
            <a:pPr marL="457200" indent="-457200" eaLnBrk="1" hangingPunct="1"/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void </a:t>
            </a:r>
            <a:r>
              <a:rPr lang="tr-TR" sz="2200">
                <a:solidFill>
                  <a:srgbClr val="CC3300"/>
                </a:solidFill>
                <a:latin typeface="Comic Sans MS" pitchFamily="66" charset="0"/>
              </a:rPr>
              <a:t>Fonksiyon</a:t>
            </a:r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1()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84175" y="2311400"/>
            <a:ext cx="8267700" cy="881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200">
                <a:latin typeface="Comic Sans MS" pitchFamily="66" charset="0"/>
              </a:rPr>
              <a:t>(2) 1 int paramet</a:t>
            </a:r>
            <a:r>
              <a:rPr lang="tr-TR" sz="2200">
                <a:latin typeface="Comic Sans MS" pitchFamily="66" charset="0"/>
              </a:rPr>
              <a:t>resi olan ve değer döndürmeyen fonksiyon.</a:t>
            </a:r>
            <a:endParaRPr lang="en-US" sz="2200">
              <a:latin typeface="Comic Sans MS" pitchFamily="66" charset="0"/>
            </a:endParaRPr>
          </a:p>
          <a:p>
            <a:pPr eaLnBrk="1" hangingPunct="1"/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void </a:t>
            </a:r>
            <a:r>
              <a:rPr lang="tr-TR" sz="2200">
                <a:solidFill>
                  <a:srgbClr val="CC3300"/>
                </a:solidFill>
                <a:latin typeface="Comic Sans MS" pitchFamily="66" charset="0"/>
              </a:rPr>
              <a:t>Fonksiyon</a:t>
            </a:r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2(int a)</a:t>
            </a:r>
            <a:endParaRPr lang="en-US" sz="2200">
              <a:latin typeface="Comic Sans MS" pitchFamily="66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8300" y="3509963"/>
            <a:ext cx="8221663" cy="881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200">
                <a:latin typeface="Comic Sans MS" pitchFamily="66" charset="0"/>
              </a:rPr>
              <a:t>(3) </a:t>
            </a:r>
            <a:r>
              <a:rPr lang="tr-TR" sz="2200">
                <a:latin typeface="Comic Sans MS" pitchFamily="66" charset="0"/>
              </a:rPr>
              <a:t>Parametresi olmayan ve bir </a:t>
            </a:r>
            <a:r>
              <a:rPr lang="en-US" sz="2200">
                <a:latin typeface="Comic Sans MS" pitchFamily="66" charset="0"/>
              </a:rPr>
              <a:t>int</a:t>
            </a:r>
            <a:r>
              <a:rPr lang="tr-TR" sz="2200">
                <a:latin typeface="Comic Sans MS" pitchFamily="66" charset="0"/>
              </a:rPr>
              <a:t> döndüren fonksiyon.</a:t>
            </a:r>
            <a:endParaRPr lang="en-US" sz="2200">
              <a:latin typeface="Comic Sans MS" pitchFamily="66" charset="0"/>
            </a:endParaRPr>
          </a:p>
          <a:p>
            <a:pPr eaLnBrk="1" hangingPunct="1"/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int </a:t>
            </a:r>
            <a:r>
              <a:rPr lang="tr-TR" sz="2200">
                <a:solidFill>
                  <a:srgbClr val="CC3300"/>
                </a:solidFill>
                <a:latin typeface="Comic Sans MS" pitchFamily="66" charset="0"/>
              </a:rPr>
              <a:t>Fonksiyon</a:t>
            </a:r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3()</a:t>
            </a:r>
            <a:endParaRPr lang="en-US" sz="2200">
              <a:latin typeface="Comic Sans MS" pitchFamily="66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52425" y="4708525"/>
            <a:ext cx="8237538" cy="881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200">
                <a:latin typeface="Comic Sans MS" pitchFamily="66" charset="0"/>
              </a:rPr>
              <a:t>(4)</a:t>
            </a:r>
            <a:r>
              <a:rPr lang="tr-TR" sz="2200">
                <a:latin typeface="Comic Sans MS" pitchFamily="66" charset="0"/>
              </a:rPr>
              <a:t> iki</a:t>
            </a:r>
            <a:r>
              <a:rPr lang="en-US" sz="2200">
                <a:latin typeface="Comic Sans MS" pitchFamily="66" charset="0"/>
              </a:rPr>
              <a:t> </a:t>
            </a:r>
            <a:r>
              <a:rPr lang="tr-TR" sz="2200">
                <a:latin typeface="Comic Sans MS" pitchFamily="66" charset="0"/>
              </a:rPr>
              <a:t>parametresi olan ve bir </a:t>
            </a:r>
            <a:r>
              <a:rPr lang="en-US" sz="2200">
                <a:latin typeface="Comic Sans MS" pitchFamily="66" charset="0"/>
              </a:rPr>
              <a:t>int</a:t>
            </a:r>
            <a:r>
              <a:rPr lang="tr-TR" sz="2200">
                <a:latin typeface="Comic Sans MS" pitchFamily="66" charset="0"/>
              </a:rPr>
              <a:t> döndüren fonksiyon.</a:t>
            </a:r>
            <a:endParaRPr lang="en-US" sz="2200">
              <a:latin typeface="Comic Sans MS" pitchFamily="66" charset="0"/>
            </a:endParaRPr>
          </a:p>
          <a:p>
            <a:pPr eaLnBrk="1" hangingPunct="1"/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int </a:t>
            </a:r>
            <a:r>
              <a:rPr lang="tr-TR" sz="2200">
                <a:solidFill>
                  <a:srgbClr val="CC3300"/>
                </a:solidFill>
                <a:latin typeface="Comic Sans MS" pitchFamily="66" charset="0"/>
              </a:rPr>
              <a:t>Fonksiyon</a:t>
            </a:r>
            <a:r>
              <a:rPr lang="en-US" sz="2200">
                <a:solidFill>
                  <a:srgbClr val="CC3300"/>
                </a:solidFill>
                <a:latin typeface="Comic Sans MS" pitchFamily="66" charset="0"/>
              </a:rPr>
              <a:t>4(int a, int b)</a:t>
            </a:r>
            <a:endParaRPr lang="en-US" sz="22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86C672-5A58-4A6B-AD0B-BDB118DCD73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04800"/>
            <a:ext cx="8496300" cy="1066800"/>
          </a:xfrm>
        </p:spPr>
        <p:txBody>
          <a:bodyPr/>
          <a:lstStyle/>
          <a:p>
            <a:r>
              <a:rPr lang="tr-TR" sz="3600" smtClean="0"/>
              <a:t>Parametresi olmayan ve değer döndürmeyen fonksiyon</a:t>
            </a:r>
            <a:r>
              <a:rPr lang="en-US" sz="3600" smtClean="0"/>
              <a:t>(1)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089150" y="1981200"/>
            <a:ext cx="3708400" cy="39735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ucgen()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ucgen();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ucgen();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ucgen();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6324600" y="2209800"/>
            <a:ext cx="2286000" cy="3841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****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0813" y="2390775"/>
            <a:ext cx="2030412" cy="1052513"/>
            <a:chOff x="178" y="1547"/>
            <a:chExt cx="1189" cy="631"/>
          </a:xfrm>
        </p:grpSpPr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 flipV="1">
              <a:off x="912" y="1547"/>
              <a:ext cx="455" cy="181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5031" name="Text Box 7"/>
            <p:cNvSpPr txBox="1">
              <a:spLocks noChangeArrowheads="1"/>
            </p:cNvSpPr>
            <p:nvPr/>
          </p:nvSpPr>
          <p:spPr bwMode="auto">
            <a:xfrm>
              <a:off x="178" y="1680"/>
              <a:ext cx="1057" cy="4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void:</a:t>
              </a: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Fonksiyonun dönüş değeri yok</a:t>
              </a:r>
              <a:endParaRPr lang="en-US" sz="16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385032" name="Line 8"/>
          <p:cNvSpPr>
            <a:spLocks noChangeShapeType="1"/>
          </p:cNvSpPr>
          <p:nvPr/>
        </p:nvSpPr>
        <p:spPr bwMode="auto">
          <a:xfrm flipV="1">
            <a:off x="3506788" y="3048000"/>
            <a:ext cx="2741612" cy="1784350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 flipV="1">
            <a:off x="3506788" y="4191000"/>
            <a:ext cx="2665412" cy="94297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3506788" y="5410200"/>
            <a:ext cx="2741612" cy="0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0813" y="4832350"/>
            <a:ext cx="2273300" cy="1409700"/>
            <a:chOff x="0" y="3264"/>
            <a:chExt cx="1632" cy="608"/>
          </a:xfrm>
        </p:grpSpPr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 flipV="1">
              <a:off x="960" y="3264"/>
              <a:ext cx="672" cy="24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0" y="3504"/>
              <a:ext cx="129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bu</a:t>
              </a:r>
              <a:r>
                <a:rPr lang="en-US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en-US" sz="1600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fonksiyon</a:t>
              </a:r>
              <a:r>
                <a:rPr lang="en-US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üç</a:t>
              </a:r>
              <a:r>
                <a:rPr lang="en-US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kere çağrılıyor</a:t>
              </a:r>
              <a:endParaRPr lang="en-US" sz="16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allAtOnce" animBg="1"/>
      <p:bldP spid="385032" grpId="0" animBg="1"/>
      <p:bldP spid="385033" grpId="0" animBg="1"/>
      <p:bldP spid="3850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9F0F84-3087-4C0E-916B-3CA66FD29B5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04800"/>
            <a:ext cx="8682037" cy="1066800"/>
          </a:xfrm>
        </p:spPr>
        <p:txBody>
          <a:bodyPr/>
          <a:lstStyle/>
          <a:p>
            <a:r>
              <a:rPr lang="tr-TR" sz="3600" smtClean="0"/>
              <a:t>Parametresi olmayan ve değer döndürmeyen fonksiyon</a:t>
            </a:r>
            <a:r>
              <a:rPr lang="en-US" sz="3600" smtClean="0"/>
              <a:t>(2)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133600" y="1795463"/>
            <a:ext cx="6397625" cy="3222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SelamVer()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"Selam, Merhaba Sınıf!"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SelamVer(); </a:t>
            </a:r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fonksiyon çağrılıyor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SelamVer(); </a:t>
            </a:r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bir daha çağrılıyor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1982788" y="5105400"/>
            <a:ext cx="6548437" cy="800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tr-TR" sz="2000" b="1">
                <a:solidFill>
                  <a:schemeClr val="bg1"/>
                </a:solidFill>
                <a:latin typeface="Courier New" pitchFamily="49" charset="0"/>
              </a:rPr>
              <a:t>Selam, Merhaba Sınıf!</a:t>
            </a:r>
            <a:endParaRPr lang="en-US" sz="2000" b="1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tr-TR" sz="2000" b="1">
                <a:solidFill>
                  <a:schemeClr val="bg1"/>
                </a:solidFill>
                <a:latin typeface="Courier New" pitchFamily="49" charset="0"/>
              </a:rPr>
              <a:t>Selam, Merhaba Sınıf!</a:t>
            </a:r>
            <a:endParaRPr lang="en-US" sz="2000" b="1">
              <a:solidFill>
                <a:schemeClr val="bg1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063" y="2222500"/>
            <a:ext cx="1846262" cy="1338263"/>
            <a:chOff x="235" y="1400"/>
            <a:chExt cx="1163" cy="843"/>
          </a:xfrm>
        </p:grpSpPr>
        <p:sp>
          <p:nvSpPr>
            <p:cNvPr id="13321" name="Line 6"/>
            <p:cNvSpPr>
              <a:spLocks noChangeShapeType="1"/>
            </p:cNvSpPr>
            <p:nvPr/>
          </p:nvSpPr>
          <p:spPr bwMode="auto">
            <a:xfrm flipV="1">
              <a:off x="912" y="1400"/>
              <a:ext cx="486" cy="25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7079" name="Text Box 7"/>
            <p:cNvSpPr txBox="1">
              <a:spLocks noChangeArrowheads="1"/>
            </p:cNvSpPr>
            <p:nvPr/>
          </p:nvSpPr>
          <p:spPr bwMode="auto">
            <a:xfrm>
              <a:off x="235" y="1564"/>
              <a:ext cx="1008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void:</a:t>
              </a:r>
            </a:p>
            <a:p>
              <a:pPr algn="ctr" eaLnBrk="1" hangingPunct="1">
                <a:defRPr/>
              </a:pP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fonksiyonun</a:t>
              </a:r>
            </a:p>
            <a:p>
              <a:pPr algn="ctr" eaLnBrk="1" hangingPunct="1">
                <a:defRPr/>
              </a:pP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geri dönüş </a:t>
              </a:r>
            </a:p>
            <a:p>
              <a:pPr algn="ctr" eaLnBrk="1" hangingPunct="1">
                <a:defRPr/>
              </a:pPr>
              <a:r>
                <a:rPr lang="tr-TR" sz="16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değeri yok</a:t>
              </a:r>
              <a:endParaRPr lang="en-US" sz="16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387080" name="Freeform 8"/>
          <p:cNvSpPr>
            <a:spLocks/>
          </p:cNvSpPr>
          <p:nvPr/>
        </p:nvSpPr>
        <p:spPr bwMode="auto">
          <a:xfrm>
            <a:off x="1419225" y="4094163"/>
            <a:ext cx="996950" cy="1258887"/>
          </a:xfrm>
          <a:custGeom>
            <a:avLst/>
            <a:gdLst>
              <a:gd name="T0" fmla="*/ 2147483647 w 628"/>
              <a:gd name="T1" fmla="*/ 0 h 1088"/>
              <a:gd name="T2" fmla="*/ 2147483647 w 628"/>
              <a:gd name="T3" fmla="*/ 0 h 1088"/>
              <a:gd name="T4" fmla="*/ 0 w 628"/>
              <a:gd name="T5" fmla="*/ 2147483647 h 1088"/>
              <a:gd name="T6" fmla="*/ 2147483647 w 628"/>
              <a:gd name="T7" fmla="*/ 2147483647 h 1088"/>
              <a:gd name="T8" fmla="*/ 0 60000 65536"/>
              <a:gd name="T9" fmla="*/ 0 60000 65536"/>
              <a:gd name="T10" fmla="*/ 0 60000 65536"/>
              <a:gd name="T11" fmla="*/ 0 60000 65536"/>
              <a:gd name="T12" fmla="*/ 0 w 628"/>
              <a:gd name="T13" fmla="*/ 0 h 1088"/>
              <a:gd name="T14" fmla="*/ 628 w 628"/>
              <a:gd name="T15" fmla="*/ 1088 h 1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8" h="1088">
                <a:moveTo>
                  <a:pt x="628" y="0"/>
                </a:moveTo>
                <a:lnTo>
                  <a:pt x="4" y="0"/>
                </a:lnTo>
                <a:lnTo>
                  <a:pt x="0" y="1088"/>
                </a:lnTo>
                <a:lnTo>
                  <a:pt x="248" y="1088"/>
                </a:lnTo>
              </a:path>
            </a:pathLst>
          </a:custGeom>
          <a:noFill/>
          <a:ln w="28575">
            <a:solidFill>
              <a:srgbClr val="0099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7081" name="Freeform 9"/>
          <p:cNvSpPr>
            <a:spLocks/>
          </p:cNvSpPr>
          <p:nvPr/>
        </p:nvSpPr>
        <p:spPr bwMode="auto">
          <a:xfrm>
            <a:off x="1585913" y="4395788"/>
            <a:ext cx="830262" cy="1243012"/>
          </a:xfrm>
          <a:custGeom>
            <a:avLst/>
            <a:gdLst>
              <a:gd name="T0" fmla="*/ 2147483647 w 628"/>
              <a:gd name="T1" fmla="*/ 0 h 1088"/>
              <a:gd name="T2" fmla="*/ 2147483647 w 628"/>
              <a:gd name="T3" fmla="*/ 0 h 1088"/>
              <a:gd name="T4" fmla="*/ 0 w 628"/>
              <a:gd name="T5" fmla="*/ 2147483647 h 1088"/>
              <a:gd name="T6" fmla="*/ 2147483647 w 628"/>
              <a:gd name="T7" fmla="*/ 2147483647 h 1088"/>
              <a:gd name="T8" fmla="*/ 0 60000 65536"/>
              <a:gd name="T9" fmla="*/ 0 60000 65536"/>
              <a:gd name="T10" fmla="*/ 0 60000 65536"/>
              <a:gd name="T11" fmla="*/ 0 60000 65536"/>
              <a:gd name="T12" fmla="*/ 0 w 628"/>
              <a:gd name="T13" fmla="*/ 0 h 1088"/>
              <a:gd name="T14" fmla="*/ 628 w 628"/>
              <a:gd name="T15" fmla="*/ 1088 h 1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8" h="1088">
                <a:moveTo>
                  <a:pt x="628" y="0"/>
                </a:moveTo>
                <a:lnTo>
                  <a:pt x="4" y="0"/>
                </a:lnTo>
                <a:lnTo>
                  <a:pt x="0" y="1088"/>
                </a:lnTo>
                <a:lnTo>
                  <a:pt x="248" y="1088"/>
                </a:lnTo>
              </a:path>
            </a:pathLst>
          </a:custGeom>
          <a:noFill/>
          <a:ln w="28575">
            <a:solidFill>
              <a:srgbClr val="0099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build="allAtOnce" animBg="1"/>
      <p:bldP spid="387080" grpId="0" animBg="1"/>
      <p:bldP spid="3870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0274DF-752B-4CB7-A0FA-3191EDE6965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58763"/>
            <a:ext cx="8551862" cy="1185862"/>
          </a:xfrm>
        </p:spPr>
        <p:txBody>
          <a:bodyPr/>
          <a:lstStyle/>
          <a:p>
            <a:r>
              <a:rPr lang="tr-TR" sz="3600" smtClean="0"/>
              <a:t>Bir</a:t>
            </a:r>
            <a:r>
              <a:rPr lang="en-US" sz="3600" smtClean="0"/>
              <a:t> paramet</a:t>
            </a:r>
            <a:r>
              <a:rPr lang="tr-TR" sz="3600" smtClean="0"/>
              <a:t>resi olan ve değer döndürmeyen fonksiyon</a:t>
            </a:r>
            <a:r>
              <a:rPr lang="en-US" sz="3600" smtClean="0"/>
              <a:t>(1)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116013" y="1905000"/>
            <a:ext cx="4564062" cy="304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nYazdir(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n)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"n = {0}"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n);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nYazdir(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573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   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nYazdir(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-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1234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285875" y="5292725"/>
            <a:ext cx="2667000" cy="793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n = 573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n = -1234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36900" y="3543300"/>
            <a:ext cx="4791075" cy="784225"/>
            <a:chOff x="2304" y="2840"/>
            <a:chExt cx="2905" cy="404"/>
          </a:xfrm>
        </p:grpSpPr>
        <p:sp>
          <p:nvSpPr>
            <p:cNvPr id="14346" name="Line 6"/>
            <p:cNvSpPr>
              <a:spLocks noChangeShapeType="1"/>
            </p:cNvSpPr>
            <p:nvPr/>
          </p:nvSpPr>
          <p:spPr bwMode="auto">
            <a:xfrm flipH="1">
              <a:off x="2304" y="3024"/>
              <a:ext cx="528" cy="14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8103" name="Text Box 7"/>
            <p:cNvSpPr txBox="1">
              <a:spLocks noChangeArrowheads="1"/>
            </p:cNvSpPr>
            <p:nvPr/>
          </p:nvSpPr>
          <p:spPr bwMode="auto">
            <a:xfrm>
              <a:off x="2784" y="2840"/>
              <a:ext cx="242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int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n 573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16288" y="4311650"/>
            <a:ext cx="4611687" cy="641350"/>
            <a:chOff x="2352" y="3552"/>
            <a:chExt cx="2905" cy="404"/>
          </a:xfrm>
        </p:grpSpPr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 flipH="1" flipV="1">
              <a:off x="2352" y="3600"/>
              <a:ext cx="528" cy="14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2832" y="3552"/>
              <a:ext cx="242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int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n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-1234 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7ABDA0-6D56-4E51-8CFA-D03A0B95734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58763"/>
            <a:ext cx="8599488" cy="1174750"/>
          </a:xfrm>
        </p:spPr>
        <p:txBody>
          <a:bodyPr/>
          <a:lstStyle/>
          <a:p>
            <a:r>
              <a:rPr lang="tr-TR" sz="3600" smtClean="0"/>
              <a:t>Bir</a:t>
            </a:r>
            <a:r>
              <a:rPr lang="en-US" sz="3600" smtClean="0"/>
              <a:t> paramet</a:t>
            </a:r>
            <a:r>
              <a:rPr lang="tr-TR" sz="3600" smtClean="0"/>
              <a:t>resi olan ve değer döndürmeyen fonksiyon</a:t>
            </a:r>
            <a:r>
              <a:rPr lang="en-US" sz="3600" smtClean="0"/>
              <a:t>(2)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20700" y="1703388"/>
            <a:ext cx="5289550" cy="4254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KuvvetAl(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x2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x;</a:t>
            </a:r>
          </a:p>
          <a:p>
            <a:r>
              <a:rPr lang="fr-F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fr-F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fr-FR">
                <a:solidFill>
                  <a:srgbClr val="000000"/>
                </a:solidFill>
                <a:latin typeface="Consolas" pitchFamily="49" charset="0"/>
              </a:rPr>
              <a:t> x6 </a:t>
            </a:r>
            <a:r>
              <a:rPr lang="fr-F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fr-FR">
                <a:solidFill>
                  <a:srgbClr val="000000"/>
                </a:solidFill>
                <a:latin typeface="Consolas" pitchFamily="49" charset="0"/>
              </a:rPr>
              <a:t> x2 </a:t>
            </a:r>
            <a:r>
              <a:rPr lang="fr-FR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fr-FR">
                <a:solidFill>
                  <a:srgbClr val="000000"/>
                </a:solidFill>
                <a:latin typeface="Consolas" pitchFamily="49" charset="0"/>
              </a:rPr>
              <a:t> x2 </a:t>
            </a:r>
            <a:r>
              <a:rPr lang="fr-FR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fr-FR">
                <a:solidFill>
                  <a:srgbClr val="000000"/>
                </a:solidFill>
                <a:latin typeface="Consolas" pitchFamily="49" charset="0"/>
              </a:rPr>
              <a:t> x2;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"x   = {0:F6}"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x);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"x^2 = {0:F6}"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x2);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"x^6 = {0:F6}"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x6);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KuvvetAl(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1.5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"--------"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KuvvetAl(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0.11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5992813" y="1892300"/>
            <a:ext cx="2667000" cy="2317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   = 1,500000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x^2 = 2,250000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x^6 = 11,390625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--------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   = 0,110000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x^2 = 0,012100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x^6 = 0,000002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8263" y="4300538"/>
            <a:ext cx="5311775" cy="646112"/>
            <a:chOff x="2169" y="2832"/>
            <a:chExt cx="3040" cy="470"/>
          </a:xfrm>
        </p:grpSpPr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 flipH="1">
              <a:off x="2169" y="3024"/>
              <a:ext cx="663" cy="27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1175" name="Text Box 7"/>
            <p:cNvSpPr txBox="1">
              <a:spLocks noChangeArrowheads="1"/>
            </p:cNvSpPr>
            <p:nvPr/>
          </p:nvSpPr>
          <p:spPr bwMode="auto">
            <a:xfrm>
              <a:off x="2784" y="2832"/>
              <a:ext cx="2425" cy="4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tr-TR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double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x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1.5 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44800" y="5326063"/>
            <a:ext cx="5167313" cy="655637"/>
            <a:chOff x="2292" y="3664"/>
            <a:chExt cx="2965" cy="582"/>
          </a:xfrm>
        </p:grpSpPr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 flipH="1">
              <a:off x="2292" y="3821"/>
              <a:ext cx="534" cy="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1178" name="Text Box 10"/>
            <p:cNvSpPr txBox="1">
              <a:spLocks noChangeArrowheads="1"/>
            </p:cNvSpPr>
            <p:nvPr/>
          </p:nvSpPr>
          <p:spPr bwMode="auto">
            <a:xfrm>
              <a:off x="2832" y="3664"/>
              <a:ext cx="2425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double x 0.11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F1535F-0209-4C73-8F26-4E6C771236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8763"/>
            <a:ext cx="8428038" cy="1125537"/>
          </a:xfrm>
        </p:spPr>
        <p:txBody>
          <a:bodyPr/>
          <a:lstStyle/>
          <a:p>
            <a:r>
              <a:rPr lang="tr-TR" sz="3600" smtClean="0"/>
              <a:t>Bir</a:t>
            </a:r>
            <a:r>
              <a:rPr lang="en-US" sz="3600" smtClean="0"/>
              <a:t> paramet</a:t>
            </a:r>
            <a:r>
              <a:rPr lang="tr-TR" sz="3600" smtClean="0"/>
              <a:t>resi olan ve değer döndürmeyen fonksiyon</a:t>
            </a:r>
            <a:r>
              <a:rPr lang="en-US" sz="3600" smtClean="0"/>
              <a:t>(3)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20713" y="1909763"/>
            <a:ext cx="4078287" cy="43037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YildizYazdir(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n)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n; i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YildizYazdir(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YildizYazdir(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YildizYazdir(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3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YildizYazdir(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4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5399088" y="1909763"/>
            <a:ext cx="2667000" cy="1403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****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28950" y="4060825"/>
            <a:ext cx="4878388" cy="696913"/>
            <a:chOff x="2136" y="2832"/>
            <a:chExt cx="3073" cy="610"/>
          </a:xfrm>
        </p:grpSpPr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 flipH="1">
              <a:off x="2136" y="3024"/>
              <a:ext cx="696" cy="41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784" y="2832"/>
              <a:ext cx="242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int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n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 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28950" y="4757738"/>
            <a:ext cx="4954588" cy="641350"/>
            <a:chOff x="2167" y="3674"/>
            <a:chExt cx="3121" cy="404"/>
          </a:xfrm>
        </p:grpSpPr>
        <p:sp>
          <p:nvSpPr>
            <p:cNvPr id="16392" name="Line 9"/>
            <p:cNvSpPr>
              <a:spLocks noChangeShapeType="1"/>
            </p:cNvSpPr>
            <p:nvPr/>
          </p:nvSpPr>
          <p:spPr bwMode="auto">
            <a:xfrm flipH="1">
              <a:off x="2167" y="3744"/>
              <a:ext cx="713" cy="13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2202" name="Text Box 10"/>
            <p:cNvSpPr txBox="1">
              <a:spLocks noChangeArrowheads="1"/>
            </p:cNvSpPr>
            <p:nvPr/>
          </p:nvSpPr>
          <p:spPr bwMode="auto">
            <a:xfrm>
              <a:off x="2863" y="3674"/>
              <a:ext cx="242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int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n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 olarak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7CB5FD-5630-4C2B-8D20-DBE3F2A00DF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288925"/>
            <a:ext cx="7734300" cy="814388"/>
          </a:xfrm>
        </p:spPr>
        <p:txBody>
          <a:bodyPr/>
          <a:lstStyle/>
          <a:p>
            <a:r>
              <a:rPr lang="tr-TR" smtClean="0"/>
              <a:t>Aynı işi yapan Kod:</a:t>
            </a: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949325" y="1854200"/>
            <a:ext cx="4117975" cy="40211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YildizYazdir(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n)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n; i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;i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YildizYazdir(i);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2667000" cy="1403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****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51238" y="4783138"/>
            <a:ext cx="5189537" cy="646112"/>
            <a:chOff x="2352" y="3552"/>
            <a:chExt cx="2905" cy="407"/>
          </a:xfrm>
        </p:grpSpPr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 flipH="1" flipV="1">
              <a:off x="2352" y="3672"/>
              <a:ext cx="528" cy="7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3223" name="Text Box 7"/>
            <p:cNvSpPr txBox="1">
              <a:spLocks noChangeArrowheads="1"/>
            </p:cNvSpPr>
            <p:nvPr/>
          </p:nvSpPr>
          <p:spPr bwMode="auto">
            <a:xfrm>
              <a:off x="2792" y="3552"/>
              <a:ext cx="246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 err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int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n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i değerini alarak geçiliyor</a:t>
              </a:r>
              <a:r>
                <a:rPr lang="en-US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tr-TR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ve fonksiyon çağırılıyor.</a:t>
              </a:r>
              <a:endPara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415BBB-4524-4A99-9B10-1683D633C7A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258763"/>
            <a:ext cx="8289925" cy="1285875"/>
          </a:xfrm>
        </p:spPr>
        <p:txBody>
          <a:bodyPr/>
          <a:lstStyle/>
          <a:p>
            <a:r>
              <a:rPr lang="tr-TR" smtClean="0"/>
              <a:t>Bir</a:t>
            </a:r>
            <a:r>
              <a:rPr lang="en-US" smtClean="0"/>
              <a:t> paramet</a:t>
            </a:r>
            <a:r>
              <a:rPr lang="tr-TR" smtClean="0"/>
              <a:t>resi olan ve değer döndüren fonksiyon</a:t>
            </a:r>
            <a:endParaRPr lang="en-US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47663" y="1905000"/>
            <a:ext cx="4232275" cy="3863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x ^ 5  döndürür 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Kuvvet5(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x5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 *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 *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 *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x5;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p5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Kuvvet5(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1.5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"{0}"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p5);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4805363" y="1930400"/>
            <a:ext cx="4071937" cy="3170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008000"/>
                </a:solidFill>
                <a:latin typeface="Consolas" pitchFamily="49" charset="0"/>
              </a:rPr>
              <a:t>// 1 + 2+... + n  toplamı</a:t>
            </a:r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Topla(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n)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pt-B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pt-BR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 n </a:t>
            </a:r>
            <a:r>
              <a:rPr lang="pt-BR" b="1">
                <a:solidFill>
                  <a:srgbClr val="000080"/>
                </a:solidFill>
                <a:latin typeface="Consolas" pitchFamily="49" charset="0"/>
              </a:rPr>
              <a:t>*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 (n </a:t>
            </a:r>
            <a:r>
              <a:rPr lang="pt-BR" b="1">
                <a:solidFill>
                  <a:srgbClr val="000080"/>
                </a:solidFill>
                <a:latin typeface="Consolas" pitchFamily="49" charset="0"/>
              </a:rPr>
              <a:t>+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pt-BR" b="1">
                <a:solidFill>
                  <a:srgbClr val="000080"/>
                </a:solidFill>
                <a:latin typeface="Consolas" pitchFamily="49" charset="0"/>
              </a:rPr>
              <a:t>/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nsolas" pitchFamily="49" charset="0"/>
              </a:rPr>
              <a:t>2</a:t>
            </a:r>
            <a:r>
              <a:rPr lang="pt-BR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tp 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Topla(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"{0}"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tp);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D21238-3F27-4B46-A945-9B4DF442B34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58750"/>
            <a:ext cx="8118475" cy="1236663"/>
          </a:xfrm>
        </p:spPr>
        <p:txBody>
          <a:bodyPr/>
          <a:lstStyle/>
          <a:p>
            <a:r>
              <a:rPr lang="tr-TR" smtClean="0"/>
              <a:t>2 </a:t>
            </a:r>
            <a:r>
              <a:rPr lang="en-US" smtClean="0"/>
              <a:t>paramet</a:t>
            </a:r>
            <a:r>
              <a:rPr lang="tr-TR" smtClean="0"/>
              <a:t>resi olan ve değer döndürmeyen fonksiyon</a:t>
            </a:r>
            <a:endParaRPr lang="en-US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85788" y="1693863"/>
            <a:ext cx="4289425" cy="41957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Yazdir(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n, </a:t>
            </a:r>
            <a:r>
              <a:rPr lang="en-US">
                <a:solidFill>
                  <a:srgbClr val="0000FF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c)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=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b="1">
                <a:solidFill>
                  <a:srgbClr val="0000FF"/>
                </a:solidFill>
                <a:latin typeface="Consolas" pitchFamily="49" charset="0"/>
              </a:rPr>
              <a:t>0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; i 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&lt;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 n; i</a:t>
            </a:r>
            <a:r>
              <a:rPr lang="nn-NO" b="1">
                <a:solidFill>
                  <a:srgbClr val="000080"/>
                </a:solidFill>
                <a:latin typeface="Consolas" pitchFamily="49" charset="0"/>
              </a:rPr>
              <a:t>++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Write(c);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0000FF"/>
                </a:solidFill>
                <a:latin typeface="Consolas" pitchFamily="49" charset="0"/>
              </a:rPr>
              <a:t>static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tr-TR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 Main()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'*'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10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'-'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  Yazdir(</a:t>
            </a:r>
            <a:r>
              <a:rPr lang="tr-TR" b="1">
                <a:solidFill>
                  <a:srgbClr val="0000FF"/>
                </a:solidFill>
                <a:latin typeface="Consolas" pitchFamily="49" charset="0"/>
              </a:rPr>
              <a:t>15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'='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310188" y="3873500"/>
            <a:ext cx="3213100" cy="1292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*****</a:t>
            </a:r>
          </a:p>
          <a:p>
            <a:pPr eaLnBrk="1" hangingPunct="1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----------</a:t>
            </a:r>
          </a:p>
          <a:p>
            <a:pPr eaLnBrk="1" hangingPunct="1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47830D-8556-481B-99A5-B63788E85BD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Yapılandırılmamış programlama</a:t>
            </a:r>
            <a:endParaRPr lang="en-US" dirty="0" smtClean="0"/>
          </a:p>
          <a:p>
            <a:r>
              <a:rPr lang="tr-TR" dirty="0" smtClean="0"/>
              <a:t>Fonksiyon gerekliliği</a:t>
            </a:r>
            <a:endParaRPr lang="en-US" dirty="0" smtClean="0"/>
          </a:p>
          <a:p>
            <a:r>
              <a:rPr lang="tr-TR" dirty="0" smtClean="0"/>
              <a:t>Fonksiyonel </a:t>
            </a:r>
            <a:r>
              <a:rPr lang="en-US" dirty="0" smtClean="0"/>
              <a:t>Program</a:t>
            </a:r>
            <a:r>
              <a:rPr lang="tr-TR" dirty="0" smtClean="0"/>
              <a:t>lama</a:t>
            </a:r>
            <a:endParaRPr lang="en-US" dirty="0" smtClean="0"/>
          </a:p>
          <a:p>
            <a:r>
              <a:rPr lang="en-US" dirty="0" smtClean="0"/>
              <a:t>Fonksiyon</a:t>
            </a:r>
            <a:r>
              <a:rPr lang="tr-TR" dirty="0" smtClean="0"/>
              <a:t> Tanımlama ve Çağırma</a:t>
            </a:r>
            <a:endParaRPr lang="en-US" dirty="0" smtClean="0"/>
          </a:p>
          <a:p>
            <a:r>
              <a:rPr lang="tr-TR" dirty="0" smtClean="0"/>
              <a:t>Örnek</a:t>
            </a:r>
            <a:r>
              <a:rPr lang="en-US" dirty="0" smtClean="0"/>
              <a:t> </a:t>
            </a:r>
            <a:r>
              <a:rPr lang="tr-TR" dirty="0" smtClean="0"/>
              <a:t>Fonksiyonlar.</a:t>
            </a:r>
          </a:p>
          <a:p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Notlar</a:t>
            </a:r>
          </a:p>
        </p:txBody>
      </p:sp>
      <p:sp>
        <p:nvSpPr>
          <p:cNvPr id="2048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500" smtClean="0"/>
              <a:t>Fonksiyonları kullanırken parametrelerini doğru sayıda, doğru sırada ve doğru türde vermeliyiz.</a:t>
            </a:r>
          </a:p>
          <a:p>
            <a:r>
              <a:rPr lang="tr-TR" sz="2500" smtClean="0"/>
              <a:t>Değer döndüren fonksiyonlarda </a:t>
            </a:r>
            <a:r>
              <a:rPr lang="tr-TR" sz="2500" smtClean="0">
                <a:solidFill>
                  <a:srgbClr val="003399"/>
                </a:solidFill>
              </a:rPr>
              <a:t>return</a:t>
            </a:r>
            <a:r>
              <a:rPr lang="tr-TR" sz="2500" smtClean="0"/>
              <a:t> satırıyla belirtilen ifade, fonksiyonu oluştururken verilen türle uyumlu olmalıdır.</a:t>
            </a:r>
          </a:p>
          <a:p>
            <a:r>
              <a:rPr lang="tr-TR" sz="2500" smtClean="0"/>
              <a:t>Değer döndürmeyen (void ile belirtilmiş) fonksiyonlarda return komutu kullanılabilir, fakat herhangi bir  bir ifadeyle kullanılamaz.</a:t>
            </a:r>
          </a:p>
          <a:p>
            <a:r>
              <a:rPr lang="tr-TR" sz="2500" smtClean="0"/>
              <a:t>Değer döndürmeyen fonksiyonlar bir değermiş gibi kullanılamaz.</a:t>
            </a:r>
          </a:p>
          <a:p>
            <a:r>
              <a:rPr lang="tr-TR" sz="2500" smtClean="0"/>
              <a:t>Fonksiyonlar değer döndürmeyebileceği gibi, parametre de almayabilirler.</a:t>
            </a:r>
          </a:p>
        </p:txBody>
      </p:sp>
      <p:sp>
        <p:nvSpPr>
          <p:cNvPr id="2048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66A291-21D4-4C4E-8A84-EA3D110E345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Kombinasyon Hesabı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Kombinasyon hesabı aşağıdaki formül ile yapılır: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/>
                            </a:rPr>
                            <m:t>𝑛</m:t>
                          </m:r>
                          <m:r>
                            <a:rPr lang="tr-TR" i="1">
                              <a:latin typeface="Cambria Math"/>
                            </a:rPr>
                            <m:t>,</m:t>
                          </m:r>
                          <m:r>
                            <a:rPr lang="tr-TR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tr-T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/>
                            </a:rPr>
                            <m:t>𝑛</m:t>
                          </m:r>
                          <m:r>
                            <a:rPr lang="tr-TR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tr-TR" i="1">
                              <a:latin typeface="Cambria Math"/>
                            </a:rPr>
                            <m:t>!</m:t>
                          </m:r>
                          <m:r>
                            <a:rPr lang="tr-TR" i="1">
                              <a:latin typeface="Cambria Math"/>
                            </a:rPr>
                            <m:t>𝑟</m:t>
                          </m:r>
                          <m:r>
                            <a:rPr lang="tr-TR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endParaRPr lang="tr-TR" sz="1200" dirty="0" smtClean="0"/>
              </a:p>
              <a:p>
                <a:r>
                  <a:rPr lang="tr-TR" sz="2600" dirty="0" smtClean="0"/>
                  <a:t>Dikkat edilirse üç defa faktöriyel hesabı yapılmaktadır. </a:t>
                </a:r>
                <a:r>
                  <a:rPr lang="tr-TR" sz="2600" b="1" dirty="0" smtClean="0"/>
                  <a:t>(</a:t>
                </a:r>
                <a:r>
                  <a:rPr lang="tr-TR" sz="2600" dirty="0" smtClean="0"/>
                  <a:t> </a:t>
                </a:r>
                <a:r>
                  <a:rPr lang="tr-TR" sz="2600" dirty="0" smtClean="0">
                    <a:latin typeface="Calibri" pitchFamily="34" charset="0"/>
                    <a:cs typeface="Arial" pitchFamily="34" charset="0"/>
                  </a:rPr>
                  <a:t>n!, (n-r)! ve r!  </a:t>
                </a:r>
                <a:r>
                  <a:rPr lang="tr-TR" sz="2600" b="1" dirty="0" smtClean="0"/>
                  <a:t>)</a:t>
                </a:r>
              </a:p>
              <a:p>
                <a:r>
                  <a:rPr lang="tr-TR" sz="2600" dirty="0" smtClean="0"/>
                  <a:t>Eğer fonksiyon kullanılmazsa üç defa faktöriyel hesabı yapmak için benzer kodlar yazılacaktır.</a:t>
                </a:r>
              </a:p>
              <a:p>
                <a:r>
                  <a:rPr lang="tr-TR" sz="2600" dirty="0" smtClean="0"/>
                  <a:t>Eğer faktöriyel hesabı yapacak bir fonksiyon yazılırsa aynı fonksiyon üç defa kullanılabilir.</a:t>
                </a:r>
                <a:endParaRPr lang="tr-TR" sz="26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39" t="-26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7"/>
            <a:ext cx="7772400" cy="1027112"/>
          </a:xfrm>
        </p:spPr>
        <p:txBody>
          <a:bodyPr/>
          <a:lstStyle/>
          <a:p>
            <a:r>
              <a:rPr lang="tr-TR" sz="3600" dirty="0" smtClean="0"/>
              <a:t>Fonksiyon kullanmadan </a:t>
            </a:r>
            <a:br>
              <a:rPr lang="tr-TR" sz="3600" dirty="0" smtClean="0"/>
            </a:br>
            <a:r>
              <a:rPr lang="tr-TR" sz="3600" dirty="0" smtClean="0"/>
              <a:t>kombinasyon hesabı</a:t>
            </a:r>
            <a:endParaRPr lang="tr-TR"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663546" y="1300870"/>
            <a:ext cx="7371846" cy="479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 = 5, r = 3;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1; i &lt;= n; i++)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*= i;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1; i &lt;= r; i++)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*= i;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1; i &lt;= (n - r); i++)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*= i;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comb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/ (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r_fakt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"C({0},{1}) = {2}"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n, r,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comb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400" dirty="0"/>
          </a:p>
        </p:txBody>
      </p:sp>
      <p:grpSp>
        <p:nvGrpSpPr>
          <p:cNvPr id="22" name="Grup 21"/>
          <p:cNvGrpSpPr/>
          <p:nvPr/>
        </p:nvGrpSpPr>
        <p:grpSpPr>
          <a:xfrm>
            <a:off x="1351368" y="2273862"/>
            <a:ext cx="6797312" cy="2847048"/>
            <a:chOff x="1351368" y="2273862"/>
            <a:chExt cx="6797312" cy="2847048"/>
          </a:xfrm>
        </p:grpSpPr>
        <p:sp>
          <p:nvSpPr>
            <p:cNvPr id="10" name="Dikdörtgen 9"/>
            <p:cNvSpPr/>
            <p:nvPr/>
          </p:nvSpPr>
          <p:spPr bwMode="auto">
            <a:xfrm>
              <a:off x="1351368" y="2273862"/>
              <a:ext cx="3835625" cy="84966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Dikdörtgen 10"/>
            <p:cNvSpPr/>
            <p:nvPr/>
          </p:nvSpPr>
          <p:spPr bwMode="auto">
            <a:xfrm>
              <a:off x="1351368" y="3275926"/>
              <a:ext cx="3835625" cy="84966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Dikdörtgen 11"/>
            <p:cNvSpPr/>
            <p:nvPr/>
          </p:nvSpPr>
          <p:spPr bwMode="auto">
            <a:xfrm>
              <a:off x="1351368" y="4271246"/>
              <a:ext cx="3835625" cy="84966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Metin kutusu 12"/>
            <p:cNvSpPr txBox="1"/>
            <p:nvPr/>
          </p:nvSpPr>
          <p:spPr>
            <a:xfrm>
              <a:off x="6101395" y="3275926"/>
              <a:ext cx="2047285" cy="64633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+mj-lt"/>
                </a:rPr>
                <a:t>Üç defa benzer kod tekrarlamış</a:t>
              </a:r>
              <a:endParaRPr lang="tr-TR" dirty="0">
                <a:latin typeface="+mj-lt"/>
              </a:endParaRPr>
            </a:p>
          </p:txBody>
        </p:sp>
        <p:cxnSp>
          <p:nvCxnSpPr>
            <p:cNvPr id="15" name="Düz Ok Bağlayıcısı 14"/>
            <p:cNvCxnSpPr>
              <a:stCxn id="13" idx="1"/>
              <a:endCxn id="10" idx="3"/>
            </p:cNvCxnSpPr>
            <p:nvPr/>
          </p:nvCxnSpPr>
          <p:spPr bwMode="auto">
            <a:xfrm flipH="1" flipV="1">
              <a:off x="5186993" y="2698694"/>
              <a:ext cx="914402" cy="9003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Düz Ok Bağlayıcısı 15"/>
            <p:cNvCxnSpPr/>
            <p:nvPr/>
          </p:nvCxnSpPr>
          <p:spPr bwMode="auto">
            <a:xfrm flipH="1">
              <a:off x="5186993" y="3599092"/>
              <a:ext cx="914402" cy="1016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Düz Ok Bağlayıcısı 18"/>
            <p:cNvCxnSpPr>
              <a:stCxn id="13" idx="1"/>
              <a:endCxn id="12" idx="3"/>
            </p:cNvCxnSpPr>
            <p:nvPr/>
          </p:nvCxnSpPr>
          <p:spPr bwMode="auto">
            <a:xfrm flipH="1">
              <a:off x="5186993" y="3599092"/>
              <a:ext cx="914402" cy="10969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417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7"/>
            <a:ext cx="7772400" cy="1027112"/>
          </a:xfrm>
        </p:spPr>
        <p:txBody>
          <a:bodyPr/>
          <a:lstStyle/>
          <a:p>
            <a:r>
              <a:rPr lang="tr-TR" sz="3600" dirty="0" smtClean="0"/>
              <a:t>Fonksiyon kullanarak </a:t>
            </a:r>
            <a:br>
              <a:rPr lang="tr-TR" sz="3600" dirty="0" smtClean="0"/>
            </a:br>
            <a:r>
              <a:rPr lang="tr-TR" sz="3600" dirty="0" smtClean="0"/>
              <a:t>kombinasyon hesabı</a:t>
            </a:r>
            <a:endParaRPr lang="tr-TR"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182F0-9767-4444-9B7D-5340822D7C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663546" y="1443527"/>
            <a:ext cx="7371846" cy="405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 = 5, r = 3;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comb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(n) / (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 - r) *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(r));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"C({0},{1}) = {2}"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n, r,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comb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fk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1; i &lt;= s; i++)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fk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*= i;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fk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 bwMode="auto">
          <a:xfrm>
            <a:off x="2557083" y="2484255"/>
            <a:ext cx="776836" cy="2346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Dikdörtgen 5"/>
          <p:cNvSpPr/>
          <p:nvPr/>
        </p:nvSpPr>
        <p:spPr bwMode="auto">
          <a:xfrm>
            <a:off x="3572633" y="2484254"/>
            <a:ext cx="1242128" cy="2346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ikdörtgen 6"/>
          <p:cNvSpPr/>
          <p:nvPr/>
        </p:nvSpPr>
        <p:spPr bwMode="auto">
          <a:xfrm>
            <a:off x="5007620" y="2484255"/>
            <a:ext cx="859105" cy="2346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78EB8B-D975-4991-8884-56E2F87E950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3363"/>
            <a:ext cx="7932737" cy="606425"/>
          </a:xfrm>
        </p:spPr>
        <p:txBody>
          <a:bodyPr/>
          <a:lstStyle/>
          <a:p>
            <a:r>
              <a:rPr lang="tr-TR" smtClean="0"/>
              <a:t>Yapılandırılmamış Programlama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49325"/>
            <a:ext cx="8540750" cy="1541463"/>
          </a:xfrm>
        </p:spPr>
        <p:txBody>
          <a:bodyPr/>
          <a:lstStyle/>
          <a:p>
            <a:r>
              <a:rPr lang="tr-TR" sz="2400" smtClean="0"/>
              <a:t>Şimdiye kadat yazdığımız programlarımız sadece bir fonksiyondan (main) oluşuyordu. Bununla beraber kütüphanelerdeki fonksiyonları da çağırıyoruz. </a:t>
            </a:r>
            <a:r>
              <a:rPr lang="en-US" sz="2400" smtClean="0"/>
              <a:t>(</a:t>
            </a:r>
            <a:r>
              <a:rPr lang="tr-TR" sz="2400" smtClean="0"/>
              <a:t>WriteLine</a:t>
            </a:r>
            <a:r>
              <a:rPr lang="en-US" sz="2400" smtClean="0"/>
              <a:t>, </a:t>
            </a:r>
            <a:r>
              <a:rPr lang="tr-TR" sz="2400" smtClean="0"/>
              <a:t>ReadLine</a:t>
            </a:r>
            <a:r>
              <a:rPr lang="en-US" sz="2400" smtClean="0"/>
              <a:t>, </a:t>
            </a:r>
            <a:r>
              <a:rPr lang="tr-TR" sz="2400" smtClean="0"/>
              <a:t>…</a:t>
            </a:r>
            <a:r>
              <a:rPr lang="en-US" sz="2400" smtClean="0"/>
              <a:t>)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50838" y="4310063"/>
            <a:ext cx="85407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>
                <a:latin typeface="Comic Sans MS" pitchFamily="66" charset="0"/>
              </a:rPr>
              <a:t>Bu tarz programlama </a:t>
            </a:r>
            <a:r>
              <a:rPr lang="tr-TR" sz="2400">
                <a:solidFill>
                  <a:srgbClr val="CC3300"/>
                </a:solidFill>
                <a:latin typeface="Comic Sans MS" pitchFamily="66" charset="0"/>
              </a:rPr>
              <a:t>yapılandırılmamış programlama </a:t>
            </a:r>
            <a:r>
              <a:rPr lang="tr-TR" sz="2400">
                <a:latin typeface="Comic Sans MS" pitchFamily="66" charset="0"/>
              </a:rPr>
              <a:t>olarak adlandırılır, en büyük dezavantajı lüzumsuz olarak büyümesidir.</a:t>
            </a:r>
            <a:endParaRPr lang="en-US" sz="24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000">
                <a:latin typeface="Comic Sans MS" pitchFamily="66" charset="0"/>
              </a:rPr>
              <a:t>Özellikle</a:t>
            </a:r>
            <a:r>
              <a:rPr lang="en-US" sz="2000">
                <a:latin typeface="Comic Sans MS" pitchFamily="66" charset="0"/>
              </a:rPr>
              <a:t>, </a:t>
            </a:r>
            <a:r>
              <a:rPr lang="tr-TR" sz="2000">
                <a:latin typeface="Comic Sans MS" pitchFamily="66" charset="0"/>
              </a:rPr>
              <a:t>aynı kod blokları/ifadeleri programda farklı yerlerde kullanılacaksa blok/ifadeler kopyalanmalı.</a:t>
            </a:r>
            <a:r>
              <a:rPr lang="en-US" sz="2000">
                <a:latin typeface="Comic Sans MS" pitchFamily="66" charset="0"/>
              </a:rPr>
              <a:t> (</a:t>
            </a:r>
            <a:r>
              <a:rPr lang="tr-TR" sz="2000">
                <a:solidFill>
                  <a:srgbClr val="CC3300"/>
                </a:solidFill>
                <a:latin typeface="Comic Sans MS" pitchFamily="66" charset="0"/>
              </a:rPr>
              <a:t>kod tekrarı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3617913" y="2871788"/>
            <a:ext cx="8255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3617913" y="29876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676650" y="243205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>
                <a:solidFill>
                  <a:schemeClr val="accent2"/>
                </a:solidFill>
                <a:latin typeface="Comic Sans MS" pitchFamily="66" charset="0"/>
              </a:rPr>
              <a:t>main</a:t>
            </a:r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3609975" y="31115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3609975" y="3240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3594100" y="3370263"/>
            <a:ext cx="839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3609975" y="3516313"/>
            <a:ext cx="839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5" name="Line 17"/>
          <p:cNvSpPr>
            <a:spLocks noChangeShapeType="1"/>
          </p:cNvSpPr>
          <p:nvPr/>
        </p:nvSpPr>
        <p:spPr bwMode="auto">
          <a:xfrm>
            <a:off x="3602038" y="3627438"/>
            <a:ext cx="839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6" name="Line 18"/>
          <p:cNvSpPr>
            <a:spLocks noChangeShapeType="1"/>
          </p:cNvSpPr>
          <p:nvPr/>
        </p:nvSpPr>
        <p:spPr bwMode="auto">
          <a:xfrm>
            <a:off x="3614738" y="3757613"/>
            <a:ext cx="839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7" name="Line 19"/>
          <p:cNvSpPr>
            <a:spLocks noChangeShapeType="1"/>
          </p:cNvSpPr>
          <p:nvPr/>
        </p:nvSpPr>
        <p:spPr bwMode="auto">
          <a:xfrm>
            <a:off x="3632200" y="3894138"/>
            <a:ext cx="839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8" name="Oval 21"/>
          <p:cNvSpPr>
            <a:spLocks noChangeArrowheads="1"/>
          </p:cNvSpPr>
          <p:nvPr/>
        </p:nvSpPr>
        <p:spPr bwMode="auto">
          <a:xfrm>
            <a:off x="5078413" y="2627313"/>
            <a:ext cx="701675" cy="1574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tr-TR" sz="1400">
                <a:latin typeface="Comic Sans MS" pitchFamily="66" charset="0"/>
              </a:rPr>
              <a:t>DEĞİŞKENLER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3089" name="Line 32"/>
          <p:cNvSpPr>
            <a:spLocks noChangeShapeType="1"/>
          </p:cNvSpPr>
          <p:nvPr/>
        </p:nvSpPr>
        <p:spPr bwMode="auto">
          <a:xfrm>
            <a:off x="3614738" y="4014788"/>
            <a:ext cx="839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90" name="Line 33"/>
          <p:cNvSpPr>
            <a:spLocks noChangeShapeType="1"/>
          </p:cNvSpPr>
          <p:nvPr/>
        </p:nvSpPr>
        <p:spPr bwMode="auto">
          <a:xfrm>
            <a:off x="3632200" y="4164013"/>
            <a:ext cx="839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E6E10C-A552-4AFC-82A0-85D4C9A8A60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63525"/>
            <a:ext cx="8559800" cy="1301750"/>
          </a:xfrm>
        </p:spPr>
        <p:txBody>
          <a:bodyPr/>
          <a:lstStyle/>
          <a:p>
            <a:r>
              <a:rPr lang="tr-TR" smtClean="0"/>
              <a:t>Yapılandırılmamış Programlama </a:t>
            </a:r>
            <a:r>
              <a:rPr lang="en-US" smtClean="0"/>
              <a:t>&amp; </a:t>
            </a:r>
            <a:r>
              <a:rPr lang="tr-TR" smtClean="0"/>
              <a:t>Fonksiyon gerekliliği</a:t>
            </a:r>
            <a:endParaRPr lang="en-US" smtClean="0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454525" y="1716088"/>
            <a:ext cx="3454400" cy="43926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"***"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tr-TR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tr-TR">
                <a:solidFill>
                  <a:srgbClr val="2B91AF"/>
                </a:solidFill>
                <a:latin typeface="Consolas" pitchFamily="49" charset="0"/>
              </a:rPr>
              <a:t>Console</a:t>
            </a:r>
            <a:r>
              <a:rPr lang="tr-TR" b="1">
                <a:solidFill>
                  <a:srgbClr val="000080"/>
                </a:solidFill>
                <a:latin typeface="Consolas" pitchFamily="49" charset="0"/>
              </a:rPr>
              <a:t>.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WriteLine(</a:t>
            </a:r>
            <a:r>
              <a:rPr lang="tr-TR">
                <a:solidFill>
                  <a:srgbClr val="A31515"/>
                </a:solidFill>
                <a:latin typeface="Consolas" pitchFamily="49" charset="0"/>
              </a:rPr>
              <a:t>"++++"</a:t>
            </a:r>
            <a:r>
              <a:rPr lang="tr-TR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374900" y="2143125"/>
            <a:ext cx="963613" cy="3841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91440" rIns="137160" bIns="9144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***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  <a:p>
            <a:pPr eaLnBrk="1" hangingPunct="1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++++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7813" y="2713038"/>
            <a:ext cx="2079625" cy="2452687"/>
          </a:xfrm>
          <a:noFill/>
        </p:spPr>
        <p:txBody>
          <a:bodyPr/>
          <a:lstStyle/>
          <a:p>
            <a:pPr algn="ctr">
              <a:buFontTx/>
              <a:buNone/>
            </a:pPr>
            <a:r>
              <a:rPr lang="en-US" sz="2400" b="1" u="sng" smtClean="0"/>
              <a:t>Problem</a:t>
            </a:r>
            <a:r>
              <a:rPr lang="en-US" sz="2400" b="1" smtClean="0"/>
              <a:t>:</a:t>
            </a:r>
            <a:r>
              <a:rPr lang="en-US" sz="2400" smtClean="0"/>
              <a:t> </a:t>
            </a:r>
          </a:p>
          <a:p>
            <a:r>
              <a:rPr lang="tr-TR" sz="2400" smtClean="0"/>
              <a:t>Ekrana yandakini yazdırmak istiyoruz.</a:t>
            </a:r>
            <a:endParaRPr lang="en-US" sz="240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843838" y="2960688"/>
            <a:ext cx="1028700" cy="3046412"/>
            <a:chOff x="4867" y="1975"/>
            <a:chExt cx="648" cy="1919"/>
          </a:xfrm>
        </p:grpSpPr>
        <p:sp>
          <p:nvSpPr>
            <p:cNvPr id="4110" name="AutoShape 10"/>
            <p:cNvSpPr>
              <a:spLocks/>
            </p:cNvSpPr>
            <p:nvPr/>
          </p:nvSpPr>
          <p:spPr bwMode="auto">
            <a:xfrm flipH="1" flipV="1">
              <a:off x="4867" y="3319"/>
              <a:ext cx="154" cy="575"/>
            </a:xfrm>
            <a:prstGeom prst="leftBrace">
              <a:avLst>
                <a:gd name="adj1" fmla="val 31115"/>
                <a:gd name="adj2" fmla="val 51375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11" name="AutoShape 12"/>
            <p:cNvSpPr>
              <a:spLocks/>
            </p:cNvSpPr>
            <p:nvPr/>
          </p:nvSpPr>
          <p:spPr bwMode="auto">
            <a:xfrm>
              <a:off x="4876" y="1975"/>
              <a:ext cx="186" cy="592"/>
            </a:xfrm>
            <a:prstGeom prst="rightBrace">
              <a:avLst>
                <a:gd name="adj1" fmla="val 26523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12" name="Line 13"/>
            <p:cNvSpPr>
              <a:spLocks noChangeShapeType="1"/>
            </p:cNvSpPr>
            <p:nvPr/>
          </p:nvSpPr>
          <p:spPr bwMode="auto">
            <a:xfrm>
              <a:off x="4997" y="2320"/>
              <a:ext cx="273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13" name="Line 14"/>
            <p:cNvSpPr>
              <a:spLocks noChangeShapeType="1"/>
            </p:cNvSpPr>
            <p:nvPr/>
          </p:nvSpPr>
          <p:spPr bwMode="auto">
            <a:xfrm flipH="1">
              <a:off x="5013" y="2958"/>
              <a:ext cx="241" cy="6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14" name="Rectangle 15"/>
            <p:cNvSpPr>
              <a:spLocks noChangeArrowheads="1"/>
            </p:cNvSpPr>
            <p:nvPr/>
          </p:nvSpPr>
          <p:spPr bwMode="auto">
            <a:xfrm rot="-5400000">
              <a:off x="4701" y="2659"/>
              <a:ext cx="1375" cy="25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tr-TR" sz="2400">
                  <a:latin typeface="Comic Sans MS" pitchFamily="66" charset="0"/>
                </a:rPr>
                <a:t>Tekrarlanmış</a:t>
              </a:r>
              <a:endParaRPr lang="en-US" sz="2400">
                <a:latin typeface="Comic Sans MS" pitchFamily="66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17900" y="1922463"/>
            <a:ext cx="981075" cy="2944812"/>
            <a:chOff x="2670" y="1321"/>
            <a:chExt cx="618" cy="1855"/>
          </a:xfrm>
        </p:grpSpPr>
        <p:sp>
          <p:nvSpPr>
            <p:cNvPr id="4105" name="AutoShape 7"/>
            <p:cNvSpPr>
              <a:spLocks/>
            </p:cNvSpPr>
            <p:nvPr/>
          </p:nvSpPr>
          <p:spPr bwMode="auto">
            <a:xfrm>
              <a:off x="3181" y="1321"/>
              <a:ext cx="107" cy="509"/>
            </a:xfrm>
            <a:prstGeom prst="leftBrace">
              <a:avLst>
                <a:gd name="adj1" fmla="val 8111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6" name="AutoShape 9"/>
            <p:cNvSpPr>
              <a:spLocks/>
            </p:cNvSpPr>
            <p:nvPr/>
          </p:nvSpPr>
          <p:spPr bwMode="auto">
            <a:xfrm>
              <a:off x="3181" y="2680"/>
              <a:ext cx="107" cy="496"/>
            </a:xfrm>
            <a:prstGeom prst="leftBrace">
              <a:avLst>
                <a:gd name="adj1" fmla="val 81100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7" name="Rectangle 16"/>
            <p:cNvSpPr>
              <a:spLocks noChangeArrowheads="1"/>
            </p:cNvSpPr>
            <p:nvPr/>
          </p:nvSpPr>
          <p:spPr bwMode="auto">
            <a:xfrm rot="-5400000">
              <a:off x="2145" y="2205"/>
              <a:ext cx="1304" cy="25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tr-TR" sz="2400">
                  <a:latin typeface="Comic Sans MS" pitchFamily="66" charset="0"/>
                </a:rPr>
                <a:t>Tekrarlanmış 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H="1">
              <a:off x="2912" y="1594"/>
              <a:ext cx="238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2934" y="2592"/>
              <a:ext cx="216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02C75D-496D-4F85-BCE9-83453A4B1E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153988"/>
            <a:ext cx="8559800" cy="742950"/>
          </a:xfrm>
        </p:spPr>
        <p:txBody>
          <a:bodyPr/>
          <a:lstStyle/>
          <a:p>
            <a:r>
              <a:rPr lang="tr-TR" smtClean="0"/>
              <a:t>Fonksiyonel Programlama</a:t>
            </a:r>
            <a:endParaRPr lang="en-US" smtClean="0"/>
          </a:p>
        </p:txBody>
      </p:sp>
      <p:sp>
        <p:nvSpPr>
          <p:cNvPr id="5124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327025" y="914400"/>
            <a:ext cx="8678863" cy="7810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b="1" dirty="0" smtClean="0"/>
              <a:t>Fikir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tekrarlanmış ifadeleri çıkar</a:t>
            </a:r>
            <a:r>
              <a:rPr lang="en-US" sz="2000" dirty="0" smtClean="0"/>
              <a:t>, </a:t>
            </a:r>
            <a:r>
              <a:rPr lang="tr-TR" sz="2000" dirty="0" smtClean="0"/>
              <a:t>bir yerde onları birleştir ve bir isim ver.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CC3300"/>
                </a:solidFill>
              </a:rPr>
              <a:t>pro</a:t>
            </a:r>
            <a:r>
              <a:rPr lang="tr-TR" sz="1600" dirty="0" smtClean="0">
                <a:solidFill>
                  <a:srgbClr val="CC3300"/>
                </a:solidFill>
              </a:rPr>
              <a:t>s</a:t>
            </a:r>
            <a:r>
              <a:rPr lang="en-US" sz="1600" dirty="0" err="1" smtClean="0">
                <a:solidFill>
                  <a:srgbClr val="CC3300"/>
                </a:solidFill>
              </a:rPr>
              <a:t>ed</a:t>
            </a:r>
            <a:r>
              <a:rPr lang="tr-TR" sz="1600" dirty="0" smtClean="0">
                <a:solidFill>
                  <a:srgbClr val="CC3300"/>
                </a:solidFill>
              </a:rPr>
              <a:t>ü</a:t>
            </a:r>
            <a:r>
              <a:rPr lang="en-US" sz="1600" dirty="0" smtClean="0">
                <a:solidFill>
                  <a:srgbClr val="CC3300"/>
                </a:solidFill>
              </a:rPr>
              <a:t>r</a:t>
            </a:r>
            <a:r>
              <a:rPr lang="en-US" sz="1600" dirty="0" smtClean="0"/>
              <a:t>, </a:t>
            </a:r>
            <a:r>
              <a:rPr lang="tr-TR" sz="1600" dirty="0" smtClean="0">
                <a:solidFill>
                  <a:srgbClr val="CC3300"/>
                </a:solidFill>
              </a:rPr>
              <a:t>alt yordam, </a:t>
            </a:r>
            <a:r>
              <a:rPr lang="tr-TR" sz="1600" dirty="0" err="1" smtClean="0">
                <a:solidFill>
                  <a:srgbClr val="CC3300"/>
                </a:solidFill>
              </a:rPr>
              <a:t>metod</a:t>
            </a:r>
            <a:r>
              <a:rPr lang="tr-TR" sz="1600" dirty="0" smtClean="0">
                <a:solidFill>
                  <a:srgbClr val="CC3300"/>
                </a:solidFill>
              </a:rPr>
              <a:t> </a:t>
            </a:r>
            <a:r>
              <a:rPr lang="en-US" sz="1600" dirty="0" smtClean="0"/>
              <a:t> </a:t>
            </a:r>
            <a:r>
              <a:rPr lang="tr-TR" sz="1600" dirty="0" smtClean="0"/>
              <a:t>veya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C3300"/>
                </a:solidFill>
              </a:rPr>
              <a:t>f</a:t>
            </a:r>
            <a:r>
              <a:rPr lang="tr-TR" sz="1600" dirty="0" err="1" smtClean="0">
                <a:solidFill>
                  <a:srgbClr val="CC3300"/>
                </a:solidFill>
              </a:rPr>
              <a:t>onksiyon</a:t>
            </a:r>
            <a:r>
              <a:rPr lang="tr-TR" sz="1600" dirty="0" smtClean="0">
                <a:solidFill>
                  <a:srgbClr val="CC3300"/>
                </a:solidFill>
              </a:rPr>
              <a:t> </a:t>
            </a:r>
            <a:r>
              <a:rPr lang="tr-TR" sz="1600" dirty="0" smtClean="0"/>
              <a:t>olarak isimlendirilir</a:t>
            </a:r>
            <a:endParaRPr lang="en-US" sz="1600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5138" y="1746250"/>
            <a:ext cx="8321675" cy="4768850"/>
            <a:chOff x="371" y="1154"/>
            <a:chExt cx="4974" cy="2978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auto">
            <a:xfrm>
              <a:off x="2652" y="1156"/>
              <a:ext cx="1774" cy="285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static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void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ucgen()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{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static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void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kare()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{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static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void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Main()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{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ucgen();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kare();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ucgen();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kare();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4738" y="1594"/>
              <a:ext cx="607" cy="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7160" tIns="91440" rIns="137160" bIns="9144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***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***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Courier New" pitchFamily="49" charset="0"/>
                </a:rPr>
                <a:t>++++</a:t>
              </a:r>
            </a:p>
          </p:txBody>
        </p:sp>
        <p:sp>
          <p:nvSpPr>
            <p:cNvPr id="5128" name="Line 23"/>
            <p:cNvSpPr>
              <a:spLocks noChangeShapeType="1"/>
            </p:cNvSpPr>
            <p:nvPr/>
          </p:nvSpPr>
          <p:spPr bwMode="auto">
            <a:xfrm flipV="1">
              <a:off x="3327" y="1963"/>
              <a:ext cx="1295" cy="138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29" name="Line 24"/>
            <p:cNvSpPr>
              <a:spLocks noChangeShapeType="1"/>
            </p:cNvSpPr>
            <p:nvPr/>
          </p:nvSpPr>
          <p:spPr bwMode="auto">
            <a:xfrm flipV="1">
              <a:off x="3327" y="2584"/>
              <a:ext cx="1345" cy="92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0" name="Line 25"/>
            <p:cNvSpPr>
              <a:spLocks noChangeShapeType="1"/>
            </p:cNvSpPr>
            <p:nvPr/>
          </p:nvSpPr>
          <p:spPr bwMode="auto">
            <a:xfrm flipV="1">
              <a:off x="3327" y="3122"/>
              <a:ext cx="1345" cy="51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1" name="Line 26"/>
            <p:cNvSpPr>
              <a:spLocks noChangeShapeType="1"/>
            </p:cNvSpPr>
            <p:nvPr/>
          </p:nvSpPr>
          <p:spPr bwMode="auto">
            <a:xfrm flipV="1">
              <a:off x="3327" y="3693"/>
              <a:ext cx="1345" cy="89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2" name="Rectangle 35"/>
            <p:cNvSpPr>
              <a:spLocks noChangeArrowheads="1"/>
            </p:cNvSpPr>
            <p:nvPr/>
          </p:nvSpPr>
          <p:spPr bwMode="auto">
            <a:xfrm>
              <a:off x="371" y="1154"/>
              <a:ext cx="1863" cy="297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static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tr-TR" sz="1400">
                  <a:solidFill>
                    <a:srgbClr val="0000FF"/>
                  </a:solidFill>
                  <a:latin typeface="Consolas" pitchFamily="49" charset="0"/>
                </a:rPr>
                <a:t>void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Main()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{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"***"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endParaRPr lang="tr-TR" sz="1400">
                <a:solidFill>
                  <a:srgbClr val="000000"/>
                </a:solidFill>
                <a:latin typeface="Consolas" pitchFamily="49" charset="0"/>
              </a:endParaRP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tr-TR" sz="1400">
                  <a:solidFill>
                    <a:srgbClr val="2B91AF"/>
                  </a:solidFill>
                  <a:latin typeface="Consolas" pitchFamily="49" charset="0"/>
                </a:rPr>
                <a:t>Console</a:t>
              </a:r>
              <a:r>
                <a:rPr lang="tr-TR" sz="1400" b="1">
                  <a:solidFill>
                    <a:srgbClr val="000080"/>
                  </a:solidFill>
                  <a:latin typeface="Consolas" pitchFamily="49" charset="0"/>
                </a:rPr>
                <a:t>.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WriteLine(</a:t>
              </a:r>
              <a:r>
                <a:rPr lang="tr-TR" sz="1400">
                  <a:solidFill>
                    <a:srgbClr val="A31515"/>
                  </a:solidFill>
                  <a:latin typeface="Consolas" pitchFamily="49" charset="0"/>
                </a:rPr>
                <a:t>"++++"</a:t>
              </a:r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r>
                <a:rPr lang="tr-TR" sz="140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133" name="AutoShape 36"/>
            <p:cNvSpPr>
              <a:spLocks/>
            </p:cNvSpPr>
            <p:nvPr/>
          </p:nvSpPr>
          <p:spPr bwMode="auto">
            <a:xfrm>
              <a:off x="1977" y="1485"/>
              <a:ext cx="187" cy="478"/>
            </a:xfrm>
            <a:prstGeom prst="rightBrace">
              <a:avLst>
                <a:gd name="adj1" fmla="val 2566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4" name="Line 37"/>
            <p:cNvSpPr>
              <a:spLocks noChangeShapeType="1"/>
            </p:cNvSpPr>
            <p:nvPr/>
          </p:nvSpPr>
          <p:spPr bwMode="auto">
            <a:xfrm>
              <a:off x="2164" y="1724"/>
              <a:ext cx="3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35" name="AutoShape 38"/>
            <p:cNvSpPr>
              <a:spLocks/>
            </p:cNvSpPr>
            <p:nvPr/>
          </p:nvSpPr>
          <p:spPr bwMode="auto">
            <a:xfrm>
              <a:off x="2516" y="1331"/>
              <a:ext cx="154" cy="749"/>
            </a:xfrm>
            <a:prstGeom prst="leftBrace">
              <a:avLst>
                <a:gd name="adj1" fmla="val 76197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6" name="AutoShape 39"/>
            <p:cNvSpPr>
              <a:spLocks/>
            </p:cNvSpPr>
            <p:nvPr/>
          </p:nvSpPr>
          <p:spPr bwMode="auto">
            <a:xfrm>
              <a:off x="2034" y="2172"/>
              <a:ext cx="200" cy="471"/>
            </a:xfrm>
            <a:prstGeom prst="rightBrace">
              <a:avLst>
                <a:gd name="adj1" fmla="val 25665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7" name="Line 40"/>
            <p:cNvSpPr>
              <a:spLocks noChangeShapeType="1"/>
            </p:cNvSpPr>
            <p:nvPr/>
          </p:nvSpPr>
          <p:spPr bwMode="auto">
            <a:xfrm>
              <a:off x="2286" y="2407"/>
              <a:ext cx="232" cy="24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38" name="AutoShape 41"/>
            <p:cNvSpPr>
              <a:spLocks/>
            </p:cNvSpPr>
            <p:nvPr/>
          </p:nvSpPr>
          <p:spPr bwMode="auto">
            <a:xfrm>
              <a:off x="2547" y="2312"/>
              <a:ext cx="124" cy="692"/>
            </a:xfrm>
            <a:prstGeom prst="leftBrace">
              <a:avLst>
                <a:gd name="adj1" fmla="val 76191"/>
                <a:gd name="adj2" fmla="val 50000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39" name="AutoShape 44"/>
            <p:cNvSpPr>
              <a:spLocks/>
            </p:cNvSpPr>
            <p:nvPr/>
          </p:nvSpPr>
          <p:spPr bwMode="auto">
            <a:xfrm>
              <a:off x="4672" y="1691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40" name="AutoShape 45"/>
            <p:cNvSpPr>
              <a:spLocks/>
            </p:cNvSpPr>
            <p:nvPr/>
          </p:nvSpPr>
          <p:spPr bwMode="auto">
            <a:xfrm>
              <a:off x="4680" y="2295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41" name="AutoShape 46"/>
            <p:cNvSpPr>
              <a:spLocks/>
            </p:cNvSpPr>
            <p:nvPr/>
          </p:nvSpPr>
          <p:spPr bwMode="auto">
            <a:xfrm>
              <a:off x="4687" y="2860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42" name="AutoShape 47"/>
            <p:cNvSpPr>
              <a:spLocks/>
            </p:cNvSpPr>
            <p:nvPr/>
          </p:nvSpPr>
          <p:spPr bwMode="auto">
            <a:xfrm>
              <a:off x="4687" y="3437"/>
              <a:ext cx="56" cy="512"/>
            </a:xfrm>
            <a:prstGeom prst="leftBrace">
              <a:avLst>
                <a:gd name="adj1" fmla="val 76190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80E5C7-0ABC-420F-BC3C-51BC409610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33363"/>
            <a:ext cx="8574087" cy="1074737"/>
          </a:xfrm>
        </p:spPr>
        <p:txBody>
          <a:bodyPr/>
          <a:lstStyle/>
          <a:p>
            <a:r>
              <a:rPr lang="tr-TR" sz="3600" smtClean="0"/>
              <a:t>Fonksiyonel Programlamanın Avantajları</a:t>
            </a:r>
            <a:endParaRPr lang="en-US" sz="36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495425"/>
            <a:ext cx="8526462" cy="4822825"/>
          </a:xfrm>
        </p:spPr>
        <p:txBody>
          <a:bodyPr/>
          <a:lstStyle/>
          <a:p>
            <a:r>
              <a:rPr lang="tr-TR" smtClean="0"/>
              <a:t>Kod tekrarlamalarını önler</a:t>
            </a:r>
            <a:endParaRPr lang="en-US" smtClean="0"/>
          </a:p>
          <a:p>
            <a:r>
              <a:rPr lang="tr-TR" smtClean="0"/>
              <a:t>Kodumuzu küçük parçalara ayırıp daha kolay anlama ve modifiye edebiliriz.</a:t>
            </a:r>
            <a:endParaRPr lang="en-US" smtClean="0"/>
          </a:p>
          <a:p>
            <a:r>
              <a:rPr lang="tr-TR" smtClean="0"/>
              <a:t>Doğruluk:</a:t>
            </a:r>
          </a:p>
          <a:p>
            <a:pPr lvl="1"/>
            <a:r>
              <a:rPr lang="tr-TR" smtClean="0"/>
              <a:t>Bir kere fonksiyonumuzu yazıp test ettikten sonra her çağrışımızda doğru sonuç verecektir. </a:t>
            </a:r>
          </a:p>
          <a:p>
            <a:r>
              <a:rPr lang="tr-TR" smtClean="0"/>
              <a:t>Tekrar kullanma:</a:t>
            </a:r>
          </a:p>
          <a:p>
            <a:pPr lvl="1"/>
            <a:r>
              <a:rPr lang="tr-TR" smtClean="0"/>
              <a:t>Artık fonksiyonumuzu istediğimiz kadar ve istediğimiz programlarda kullanabiliriz.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08F280-DD20-46D2-8DAC-8EEEFC47CE1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3363"/>
            <a:ext cx="7932737" cy="606425"/>
          </a:xfrm>
        </p:spPr>
        <p:txBody>
          <a:bodyPr/>
          <a:lstStyle/>
          <a:p>
            <a:r>
              <a:rPr lang="tr-TR" smtClean="0"/>
              <a:t>Fonksiyon Başlatma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985838"/>
            <a:ext cx="8526462" cy="5332412"/>
          </a:xfrm>
        </p:spPr>
        <p:txBody>
          <a:bodyPr/>
          <a:lstStyle/>
          <a:p>
            <a:r>
              <a:rPr lang="tr-TR" smtClean="0"/>
              <a:t>Bir Fonksiyon çağrılırken</a:t>
            </a:r>
            <a:endParaRPr lang="en-US" smtClean="0"/>
          </a:p>
          <a:p>
            <a:pPr lvl="1"/>
            <a:r>
              <a:rPr lang="tr-TR" smtClean="0"/>
              <a:t>F</a:t>
            </a:r>
            <a:r>
              <a:rPr lang="en-US" smtClean="0"/>
              <a:t>onksiyon </a:t>
            </a:r>
            <a:r>
              <a:rPr lang="tr-TR" smtClean="0"/>
              <a:t>çağrısı yapılır</a:t>
            </a:r>
            <a:endParaRPr lang="en-US" smtClean="0"/>
          </a:p>
          <a:p>
            <a:pPr lvl="1"/>
            <a:endParaRPr lang="en-US" smtClean="0"/>
          </a:p>
          <a:p>
            <a:pPr lvl="1"/>
            <a:r>
              <a:rPr lang="tr-TR" smtClean="0"/>
              <a:t>Kontrol fonksiyonun başında ki ilk ifadeye geçer</a:t>
            </a:r>
            <a:endParaRPr lang="en-US" smtClean="0"/>
          </a:p>
          <a:p>
            <a:pPr lvl="1"/>
            <a:endParaRPr lang="en-US" smtClean="0"/>
          </a:p>
          <a:p>
            <a:pPr lvl="1"/>
            <a:r>
              <a:rPr lang="tr-TR" smtClean="0"/>
              <a:t>Fonksiyon adımları çalıştıktan sonra kontrol fonksiyonun çağrıldığı yerden sonraki ifadeye geri döner.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BD4616-D894-4B07-A500-9DFE2FF27D5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3363"/>
            <a:ext cx="7932737" cy="606425"/>
          </a:xfrm>
        </p:spPr>
        <p:txBody>
          <a:bodyPr/>
          <a:lstStyle/>
          <a:p>
            <a:r>
              <a:rPr lang="en-US" dirty="0" smtClean="0"/>
              <a:t>Fonksiyon</a:t>
            </a:r>
            <a:r>
              <a:rPr lang="tr-TR" dirty="0" smtClean="0"/>
              <a:t> Nedir?</a:t>
            </a:r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46163"/>
            <a:ext cx="8526462" cy="527208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fonksiyon</a:t>
            </a:r>
            <a:r>
              <a:rPr lang="en-US" dirty="0" smtClean="0"/>
              <a:t> </a:t>
            </a:r>
            <a:r>
              <a:rPr lang="tr-TR" dirty="0" smtClean="0"/>
              <a:t>belli bir işi yapmak için kullanılan bir dizi ifadenin isimlendirilmesidir. </a:t>
            </a:r>
            <a:endParaRPr lang="en-US" dirty="0" smtClean="0"/>
          </a:p>
          <a:p>
            <a:pPr lvl="1"/>
            <a:r>
              <a:rPr lang="tr-TR" dirty="0" err="1" smtClean="0">
                <a:solidFill>
                  <a:srgbClr val="CC3300"/>
                </a:solidFill>
              </a:rPr>
              <a:t>WriteLine</a:t>
            </a:r>
            <a:r>
              <a:rPr lang="en-US" dirty="0" smtClean="0"/>
              <a:t> </a:t>
            </a:r>
            <a:r>
              <a:rPr lang="tr-TR" dirty="0" smtClean="0"/>
              <a:t>ekrana mesaj yazdırır</a:t>
            </a:r>
            <a:endParaRPr lang="en-US" dirty="0" smtClean="0"/>
          </a:p>
          <a:p>
            <a:pPr lvl="1"/>
            <a:r>
              <a:rPr lang="tr-TR" dirty="0" err="1" smtClean="0">
                <a:solidFill>
                  <a:srgbClr val="CC3300"/>
                </a:solidFill>
              </a:rPr>
              <a:t>ReadLine</a:t>
            </a:r>
            <a:r>
              <a:rPr lang="en-US" dirty="0" smtClean="0"/>
              <a:t> </a:t>
            </a:r>
            <a:r>
              <a:rPr lang="tr-TR" dirty="0" smtClean="0"/>
              <a:t> klavyeden bir girdi okur</a:t>
            </a:r>
            <a:endParaRPr lang="en-US" dirty="0" smtClean="0"/>
          </a:p>
          <a:p>
            <a:pPr lvl="1"/>
            <a:r>
              <a:rPr lang="tr-TR" dirty="0" err="1" smtClean="0">
                <a:solidFill>
                  <a:srgbClr val="CC3300"/>
                </a:solidFill>
              </a:rPr>
              <a:t>ReadKey</a:t>
            </a:r>
            <a:r>
              <a:rPr lang="en-US" dirty="0" smtClean="0"/>
              <a:t> </a:t>
            </a:r>
            <a:r>
              <a:rPr lang="tr-TR" dirty="0" smtClean="0"/>
              <a:t>klavyeden basılan tuşu okur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Bizim oluşturduğumuz fonksiyonlar:</a:t>
            </a:r>
            <a:endParaRPr lang="en-US" dirty="0" smtClean="0"/>
          </a:p>
          <a:p>
            <a:pPr lvl="1"/>
            <a:r>
              <a:rPr lang="tr-TR" dirty="0" err="1" smtClean="0">
                <a:solidFill>
                  <a:srgbClr val="CC3300"/>
                </a:solidFill>
              </a:rPr>
              <a:t>ucgen</a:t>
            </a:r>
            <a:r>
              <a:rPr lang="en-US" dirty="0" smtClean="0"/>
              <a:t> </a:t>
            </a:r>
            <a:r>
              <a:rPr lang="tr-TR" dirty="0" smtClean="0"/>
              <a:t>‘</a:t>
            </a:r>
            <a:r>
              <a:rPr lang="en-US" dirty="0" smtClean="0"/>
              <a:t>*</a:t>
            </a:r>
            <a:r>
              <a:rPr lang="tr-TR" dirty="0" smtClean="0"/>
              <a:t>’ karakterini kullanarak ekrana üçgen çizer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CC3300"/>
                </a:solidFill>
              </a:rPr>
              <a:t>kare</a:t>
            </a:r>
            <a:r>
              <a:rPr lang="en-US" dirty="0" smtClean="0"/>
              <a:t> </a:t>
            </a:r>
            <a:r>
              <a:rPr lang="tr-TR" dirty="0" smtClean="0"/>
              <a:t>‘</a:t>
            </a:r>
            <a:r>
              <a:rPr lang="en-US" dirty="0" smtClean="0"/>
              <a:t>+</a:t>
            </a:r>
            <a:r>
              <a:rPr lang="tr-TR" dirty="0" smtClean="0"/>
              <a:t>’</a:t>
            </a:r>
            <a:r>
              <a:rPr lang="en-US" dirty="0" smtClean="0"/>
              <a:t> </a:t>
            </a:r>
            <a:r>
              <a:rPr lang="tr-TR" dirty="0" smtClean="0"/>
              <a:t>karakterini kullanarak ekrana kare çizer.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3FEDEF-C528-4EA3-8F6D-9834F8C81C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7772400" cy="1187450"/>
          </a:xfrm>
        </p:spPr>
        <p:txBody>
          <a:bodyPr/>
          <a:lstStyle/>
          <a:p>
            <a:r>
              <a:rPr lang="tr-TR" sz="3200" smtClean="0"/>
              <a:t>Her </a:t>
            </a:r>
            <a:r>
              <a:rPr lang="en-US" sz="3200" smtClean="0"/>
              <a:t>fonksiyon</a:t>
            </a:r>
            <a:r>
              <a:rPr lang="tr-TR" sz="3200" smtClean="0"/>
              <a:t>da bulunması gerekenler:</a:t>
            </a:r>
            <a:endParaRPr lang="en-US" sz="32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74775"/>
            <a:ext cx="8612188" cy="157003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fonksiyon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>
                <a:solidFill>
                  <a:schemeClr val="accent2"/>
                </a:solidFill>
              </a:rPr>
              <a:t>başlığı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tr-TR" dirty="0" smtClean="0"/>
              <a:t>Kod bloğu {….}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tr-TR" dirty="0" smtClean="0"/>
              <a:t>Fonksiyon gövdesini kapsar.</a:t>
            </a:r>
            <a:r>
              <a:rPr lang="en-US" dirty="0" smtClean="0"/>
              <a:t>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097088" y="3429000"/>
            <a:ext cx="6486525" cy="2771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2000" b="1">
                <a:latin typeface="Courier New" pitchFamily="49" charset="0"/>
              </a:rPr>
              <a:t>geriDonusTipi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fonksiyon</a:t>
            </a:r>
            <a:r>
              <a:rPr lang="tr-TR" sz="2000" b="1">
                <a:solidFill>
                  <a:schemeClr val="accent2"/>
                </a:solidFill>
                <a:latin typeface="Courier New" pitchFamily="49" charset="0"/>
              </a:rPr>
              <a:t>Adi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tr-TR" sz="2000" b="1">
                <a:latin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</a:rPr>
              <a:t>paramet</a:t>
            </a:r>
            <a:r>
              <a:rPr lang="tr-TR" sz="2000" b="1">
                <a:latin typeface="Courier New" pitchFamily="49" charset="0"/>
              </a:rPr>
              <a:t>reler]</a:t>
            </a:r>
            <a:r>
              <a:rPr lang="en-US" sz="2000" b="1"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</a:t>
            </a:r>
            <a:r>
              <a:rPr lang="tr-TR" sz="2000" b="1">
                <a:latin typeface="Courier New" pitchFamily="49" charset="0"/>
              </a:rPr>
              <a:t>değişken tanımlamalar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</a:t>
            </a:r>
            <a:r>
              <a:rPr lang="tr-TR" sz="2000" b="1">
                <a:latin typeface="Courier New" pitchFamily="49" charset="0"/>
              </a:rPr>
              <a:t>ifade</a:t>
            </a:r>
            <a:r>
              <a:rPr lang="en-US" sz="2000" b="1">
                <a:latin typeface="Courier New" pitchFamily="49" charset="0"/>
              </a:rPr>
              <a:t>1;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</a:t>
            </a:r>
            <a:r>
              <a:rPr lang="tr-TR" sz="2000" b="1">
                <a:latin typeface="Courier New" pitchFamily="49" charset="0"/>
              </a:rPr>
              <a:t>ifade</a:t>
            </a:r>
            <a:r>
              <a:rPr lang="en-US" sz="2000" b="1">
                <a:latin typeface="Courier New" pitchFamily="49" charset="0"/>
              </a:rPr>
              <a:t>2;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…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ifade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587375" y="3284538"/>
            <a:ext cx="1487488" cy="590550"/>
            <a:chOff x="0" y="1584"/>
            <a:chExt cx="816" cy="372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0" y="1584"/>
              <a:ext cx="768" cy="3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fonksiyon</a:t>
              </a:r>
              <a:r>
                <a:rPr lang="en-US" sz="16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sz="16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başlığı</a:t>
              </a:r>
              <a:endParaRPr lang="en-US" sz="16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9230" name="AutoShape 7"/>
            <p:cNvSpPr>
              <a:spLocks/>
            </p:cNvSpPr>
            <p:nvPr/>
          </p:nvSpPr>
          <p:spPr bwMode="auto">
            <a:xfrm>
              <a:off x="768" y="163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23" name="Group 8"/>
          <p:cNvGrpSpPr>
            <a:grpSpLocks/>
          </p:cNvGrpSpPr>
          <p:nvPr/>
        </p:nvGrpSpPr>
        <p:grpSpPr bwMode="auto">
          <a:xfrm>
            <a:off x="542925" y="4070350"/>
            <a:ext cx="1514475" cy="1725613"/>
            <a:chOff x="288" y="1968"/>
            <a:chExt cx="816" cy="672"/>
          </a:xfrm>
        </p:grpSpPr>
        <p:sp>
          <p:nvSpPr>
            <p:cNvPr id="9227" name="AutoShape 9"/>
            <p:cNvSpPr>
              <a:spLocks/>
            </p:cNvSpPr>
            <p:nvPr/>
          </p:nvSpPr>
          <p:spPr bwMode="auto">
            <a:xfrm>
              <a:off x="1056" y="1968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288" y="2178"/>
              <a:ext cx="768" cy="23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600" b="1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fonksiyon</a:t>
              </a:r>
              <a:r>
                <a:rPr lang="en-US" sz="16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tr-TR" sz="16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gövdesi</a:t>
              </a:r>
              <a:endParaRPr lang="en-US" sz="16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6251575" y="4738688"/>
            <a:ext cx="2057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tr-TR" sz="16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Dönmesini istediğimiz değer</a:t>
            </a:r>
            <a:endParaRPr lang="en-US" sz="16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9225" name="AutoShape 12"/>
          <p:cNvSpPr>
            <a:spLocks/>
          </p:cNvSpPr>
          <p:nvPr/>
        </p:nvSpPr>
        <p:spPr bwMode="auto">
          <a:xfrm rot="-5400000" flipH="1" flipV="1">
            <a:off x="3913187" y="4965701"/>
            <a:ext cx="180975" cy="946150"/>
          </a:xfrm>
          <a:prstGeom prst="leftBrace">
            <a:avLst>
              <a:gd name="adj1" fmla="val 49013"/>
              <a:gd name="adj2" fmla="val 4908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 flipH="1">
            <a:off x="4270375" y="4973638"/>
            <a:ext cx="2130425" cy="357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7442</TotalTime>
  <Words>1293</Words>
  <Application>Microsoft Office PowerPoint</Application>
  <PresentationFormat>Ekran Gösterisi (4:3)</PresentationFormat>
  <Paragraphs>408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Comic Sans MS</vt:lpstr>
      <vt:lpstr>Consolas</vt:lpstr>
      <vt:lpstr>Courier New</vt:lpstr>
      <vt:lpstr>Times New Roman</vt:lpstr>
      <vt:lpstr>Verdana</vt:lpstr>
      <vt:lpstr>Blank Presentation</vt:lpstr>
      <vt:lpstr>PROGRAMLAMA - I</vt:lpstr>
      <vt:lpstr>Konular</vt:lpstr>
      <vt:lpstr>Yapılandırılmamış Programlama</vt:lpstr>
      <vt:lpstr>Yapılandırılmamış Programlama &amp; Fonksiyon gerekliliği</vt:lpstr>
      <vt:lpstr>Fonksiyonel Programlama</vt:lpstr>
      <vt:lpstr>Fonksiyonel Programlamanın Avantajları</vt:lpstr>
      <vt:lpstr>Fonksiyon Başlatma</vt:lpstr>
      <vt:lpstr>Fonksiyon Nedir?</vt:lpstr>
      <vt:lpstr>Her fonksiyonda bulunması gerekenler:</vt:lpstr>
      <vt:lpstr>Fonksiyon Başlığı</vt:lpstr>
      <vt:lpstr>Örnek fonksiyon başlıkları</vt:lpstr>
      <vt:lpstr>Parametresi olmayan ve değer döndürmeyen fonksiyon(1)</vt:lpstr>
      <vt:lpstr>Parametresi olmayan ve değer döndürmeyen fonksiyon(2)</vt:lpstr>
      <vt:lpstr>Bir parametresi olan ve değer döndürmeyen fonksiyon(1)</vt:lpstr>
      <vt:lpstr>Bir parametresi olan ve değer döndürmeyen fonksiyon(2)</vt:lpstr>
      <vt:lpstr>Bir parametresi olan ve değer döndürmeyen fonksiyon(3)</vt:lpstr>
      <vt:lpstr>Aynı işi yapan Kod:</vt:lpstr>
      <vt:lpstr>Bir parametresi olan ve değer döndüren fonksiyon</vt:lpstr>
      <vt:lpstr>2 parametresi olan ve değer döndürmeyen fonksiyon</vt:lpstr>
      <vt:lpstr>Notlar</vt:lpstr>
      <vt:lpstr>Kombinasyon Hesabı</vt:lpstr>
      <vt:lpstr>Fonksiyon kullanmadan  kombinasyon hesabı</vt:lpstr>
      <vt:lpstr>Fonksiyon kullanarak  kombinasyon hesabı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Administrator</dc:creator>
  <cp:lastModifiedBy>Gonca Özmen</cp:lastModifiedBy>
  <cp:revision>942</cp:revision>
  <dcterms:created xsi:type="dcterms:W3CDTF">1999-11-19T17:16:32Z</dcterms:created>
  <dcterms:modified xsi:type="dcterms:W3CDTF">2015-09-30T18:24:39Z</dcterms:modified>
</cp:coreProperties>
</file>