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505" r:id="rId2"/>
    <p:sldId id="417" r:id="rId3"/>
    <p:sldId id="462" r:id="rId4"/>
    <p:sldId id="463" r:id="rId5"/>
    <p:sldId id="464" r:id="rId6"/>
    <p:sldId id="458" r:id="rId7"/>
    <p:sldId id="476" r:id="rId8"/>
    <p:sldId id="475" r:id="rId9"/>
    <p:sldId id="478" r:id="rId10"/>
    <p:sldId id="479" r:id="rId11"/>
    <p:sldId id="480" r:id="rId12"/>
    <p:sldId id="481" r:id="rId13"/>
    <p:sldId id="482" r:id="rId14"/>
    <p:sldId id="483" r:id="rId15"/>
    <p:sldId id="484" r:id="rId16"/>
    <p:sldId id="487" r:id="rId17"/>
    <p:sldId id="488" r:id="rId18"/>
    <p:sldId id="489" r:id="rId19"/>
    <p:sldId id="490" r:id="rId20"/>
    <p:sldId id="485" r:id="rId21"/>
    <p:sldId id="491" r:id="rId22"/>
    <p:sldId id="492" r:id="rId23"/>
    <p:sldId id="502" r:id="rId24"/>
    <p:sldId id="503" r:id="rId25"/>
    <p:sldId id="501" r:id="rId26"/>
    <p:sldId id="504" r:id="rId27"/>
    <p:sldId id="500" r:id="rId28"/>
    <p:sldId id="506" r:id="rId2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611B"/>
    <a:srgbClr val="003399"/>
    <a:srgbClr val="CC9900"/>
    <a:srgbClr val="FFFF99"/>
    <a:srgbClr val="FFCC00"/>
    <a:srgbClr val="FFFFCC"/>
    <a:srgbClr val="66CCFF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9831" autoAdjust="0"/>
  </p:normalViewPr>
  <p:slideViewPr>
    <p:cSldViewPr snapToGrid="0">
      <p:cViewPr varScale="1">
        <p:scale>
          <a:sx n="86" d="100"/>
          <a:sy n="86" d="100"/>
        </p:scale>
        <p:origin x="936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25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25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25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3AE50383-1FBE-4F7B-BC4D-79F4C9BFA3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905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78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8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E5B450F5-A6EE-4062-962E-18E674B1E2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3758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5D9471-F01E-4CEF-8756-81F07E6978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820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D49EF8-8C0E-4D4A-BF73-B7A3D84F06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137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510338" y="141288"/>
            <a:ext cx="1947862" cy="5954712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661988" y="141288"/>
            <a:ext cx="5695950" cy="5954712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BE89EA-3468-42B6-B7CD-909C1DD52F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018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2182F0-9767-4444-9B7D-5340822D7C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744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DC0E35-B74B-4977-BF88-CB150D50F0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09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685800" y="949325"/>
            <a:ext cx="3810000" cy="5146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949325"/>
            <a:ext cx="3810000" cy="5146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3CB536-2ED9-4146-98F4-3F8ABCDCE7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891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E38F1B-3199-4A1F-8085-ED1BDE239D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275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DC9F4C-E135-45AC-A0DB-B7C554165F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793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AA50E2-97A5-4F34-938D-5275CDD9F5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050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B6D609-A622-41E5-8590-40C55F6A95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369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tr-TR" noProof="0" smtClean="0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8D8727-488D-4FE6-9D03-159B18667C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317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61988" y="141288"/>
            <a:ext cx="7772400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949325"/>
            <a:ext cx="7772400" cy="514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44788" y="6248400"/>
            <a:ext cx="3756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2D9FBA14-6673-40B6-8C60-5409AF1CE7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CC3300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rgbClr val="003399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3491880" y="620688"/>
            <a:ext cx="4896544" cy="1080120"/>
          </a:xfrm>
        </p:spPr>
        <p:txBody>
          <a:bodyPr>
            <a:normAutofit/>
          </a:bodyPr>
          <a:lstStyle/>
          <a:p>
            <a:r>
              <a:rPr lang="tr-TR" sz="2700" b="1" smtClean="0"/>
              <a:t>PROGRAMLAMA </a:t>
            </a:r>
            <a:r>
              <a:rPr lang="tr-TR" sz="2700" b="1" dirty="0" smtClean="0"/>
              <a:t>- </a:t>
            </a:r>
            <a:r>
              <a:rPr lang="tr-TR" sz="2700" b="1" dirty="0" smtClean="0"/>
              <a:t>I</a:t>
            </a:r>
            <a:endParaRPr lang="tr-TR" b="1" dirty="0"/>
          </a:p>
        </p:txBody>
      </p:sp>
      <p:sp>
        <p:nvSpPr>
          <p:cNvPr id="4" name="Alt Başlık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9249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600" smtClean="0"/>
              <a:t>Parametre olarak diziler</a:t>
            </a:r>
          </a:p>
        </p:txBody>
      </p:sp>
      <p:sp>
        <p:nvSpPr>
          <p:cNvPr id="28675" name="Slayt Numarası Yer Tutucusu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F985E30-AA26-48EC-9E25-94322F33CA8F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28676" name="Rectangle 3"/>
          <p:cNvSpPr>
            <a:spLocks noChangeArrowheads="1"/>
          </p:cNvSpPr>
          <p:nvPr/>
        </p:nvSpPr>
        <p:spPr bwMode="auto">
          <a:xfrm>
            <a:off x="515938" y="1089025"/>
            <a:ext cx="4973637" cy="4733925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tr-TR">
                <a:solidFill>
                  <a:srgbClr val="0000FF"/>
                </a:solidFill>
                <a:latin typeface="Consolas" pitchFamily="49" charset="0"/>
              </a:rPr>
              <a:t>using</a:t>
            </a:r>
            <a:r>
              <a:rPr lang="tr-TR">
                <a:solidFill>
                  <a:srgbClr val="000000"/>
                </a:solidFill>
                <a:latin typeface="Consolas" pitchFamily="49" charset="0"/>
              </a:rPr>
              <a:t> System;</a:t>
            </a:r>
          </a:p>
          <a:p>
            <a:r>
              <a:rPr lang="tr-TR">
                <a:solidFill>
                  <a:srgbClr val="0000FF"/>
                </a:solidFill>
                <a:latin typeface="Consolas" pitchFamily="49" charset="0"/>
              </a:rPr>
              <a:t>class</a:t>
            </a:r>
            <a:r>
              <a:rPr lang="tr-TR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tr-TR">
                <a:solidFill>
                  <a:srgbClr val="2B91AF"/>
                </a:solidFill>
                <a:latin typeface="Consolas" pitchFamily="49" charset="0"/>
              </a:rPr>
              <a:t>Program</a:t>
            </a:r>
            <a:endParaRPr lang="tr-TR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tr-TR">
                <a:solidFill>
                  <a:srgbClr val="000000"/>
                </a:solidFill>
                <a:latin typeface="Consolas" pitchFamily="49" charset="0"/>
              </a:rPr>
              <a:t>{</a:t>
            </a:r>
          </a:p>
          <a:p>
            <a:r>
              <a:rPr lang="tr-TR">
                <a:solidFill>
                  <a:srgbClr val="000000"/>
                </a:solidFill>
                <a:latin typeface="Consolas" pitchFamily="49" charset="0"/>
              </a:rPr>
              <a:t>   </a:t>
            </a:r>
            <a:r>
              <a:rPr lang="tr-TR">
                <a:solidFill>
                  <a:srgbClr val="0000FF"/>
                </a:solidFill>
                <a:latin typeface="Consolas" pitchFamily="49" charset="0"/>
              </a:rPr>
              <a:t>static</a:t>
            </a:r>
            <a:r>
              <a:rPr lang="tr-TR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tr-TR">
                <a:solidFill>
                  <a:srgbClr val="0000FF"/>
                </a:solidFill>
                <a:latin typeface="Consolas" pitchFamily="49" charset="0"/>
              </a:rPr>
              <a:t>void</a:t>
            </a:r>
            <a:r>
              <a:rPr lang="tr-TR">
                <a:solidFill>
                  <a:srgbClr val="000000"/>
                </a:solidFill>
                <a:latin typeface="Consolas" pitchFamily="49" charset="0"/>
              </a:rPr>
              <a:t> Yaz(</a:t>
            </a:r>
            <a:r>
              <a:rPr lang="tr-TR">
                <a:solidFill>
                  <a:srgbClr val="0000FF"/>
                </a:solidFill>
                <a:latin typeface="Consolas" pitchFamily="49" charset="0"/>
              </a:rPr>
              <a:t>int</a:t>
            </a:r>
            <a:r>
              <a:rPr lang="tr-TR">
                <a:solidFill>
                  <a:srgbClr val="000000"/>
                </a:solidFill>
                <a:latin typeface="Consolas" pitchFamily="49" charset="0"/>
              </a:rPr>
              <a:t>[] dizi)</a:t>
            </a:r>
          </a:p>
          <a:p>
            <a:r>
              <a:rPr lang="tr-TR">
                <a:solidFill>
                  <a:srgbClr val="000000"/>
                </a:solidFill>
                <a:latin typeface="Consolas" pitchFamily="49" charset="0"/>
              </a:rPr>
              <a:t>   {</a:t>
            </a:r>
          </a:p>
          <a:p>
            <a:r>
              <a:rPr lang="en-US">
                <a:solidFill>
                  <a:srgbClr val="000000"/>
                </a:solidFill>
                <a:latin typeface="Consolas" pitchFamily="49" charset="0"/>
              </a:rPr>
              <a:t>      </a:t>
            </a:r>
            <a:r>
              <a:rPr lang="en-US">
                <a:solidFill>
                  <a:srgbClr val="0000FF"/>
                </a:solidFill>
                <a:latin typeface="Consolas" pitchFamily="49" charset="0"/>
              </a:rPr>
              <a:t>foreach</a:t>
            </a:r>
            <a:r>
              <a:rPr lang="en-US">
                <a:solidFill>
                  <a:srgbClr val="000000"/>
                </a:solidFill>
                <a:latin typeface="Consolas" pitchFamily="49" charset="0"/>
              </a:rPr>
              <a:t> (</a:t>
            </a:r>
            <a:r>
              <a:rPr lang="en-US">
                <a:solidFill>
                  <a:srgbClr val="0000FF"/>
                </a:solidFill>
                <a:latin typeface="Consolas" pitchFamily="49" charset="0"/>
              </a:rPr>
              <a:t>int</a:t>
            </a:r>
            <a:r>
              <a:rPr lang="en-US">
                <a:solidFill>
                  <a:srgbClr val="000000"/>
                </a:solidFill>
                <a:latin typeface="Consolas" pitchFamily="49" charset="0"/>
              </a:rPr>
              <a:t> i </a:t>
            </a:r>
            <a:r>
              <a:rPr lang="en-US">
                <a:solidFill>
                  <a:srgbClr val="0000FF"/>
                </a:solidFill>
                <a:latin typeface="Consolas" pitchFamily="49" charset="0"/>
              </a:rPr>
              <a:t>in</a:t>
            </a:r>
            <a:r>
              <a:rPr lang="en-US">
                <a:solidFill>
                  <a:srgbClr val="000000"/>
                </a:solidFill>
                <a:latin typeface="Consolas" pitchFamily="49" charset="0"/>
              </a:rPr>
              <a:t> dizi)</a:t>
            </a:r>
          </a:p>
          <a:p>
            <a:r>
              <a:rPr lang="tr-TR">
                <a:solidFill>
                  <a:srgbClr val="000000"/>
                </a:solidFill>
                <a:latin typeface="Consolas" pitchFamily="49" charset="0"/>
              </a:rPr>
              <a:t>         </a:t>
            </a:r>
            <a:r>
              <a:rPr lang="tr-TR">
                <a:solidFill>
                  <a:srgbClr val="2B91AF"/>
                </a:solidFill>
                <a:latin typeface="Consolas" pitchFamily="49" charset="0"/>
              </a:rPr>
              <a:t>Console</a:t>
            </a:r>
            <a:r>
              <a:rPr lang="tr-TR" b="1">
                <a:solidFill>
                  <a:srgbClr val="000080"/>
                </a:solidFill>
                <a:latin typeface="Consolas" pitchFamily="49" charset="0"/>
              </a:rPr>
              <a:t>.</a:t>
            </a:r>
            <a:r>
              <a:rPr lang="tr-TR">
                <a:solidFill>
                  <a:srgbClr val="000000"/>
                </a:solidFill>
                <a:latin typeface="Consolas" pitchFamily="49" charset="0"/>
              </a:rPr>
              <a:t>WriteLine(i);</a:t>
            </a:r>
          </a:p>
          <a:p>
            <a:r>
              <a:rPr lang="tr-TR">
                <a:solidFill>
                  <a:srgbClr val="000000"/>
                </a:solidFill>
                <a:latin typeface="Consolas" pitchFamily="49" charset="0"/>
              </a:rPr>
              <a:t>   }</a:t>
            </a:r>
          </a:p>
          <a:p>
            <a:endParaRPr lang="tr-TR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tr-TR">
                <a:solidFill>
                  <a:srgbClr val="000000"/>
                </a:solidFill>
                <a:latin typeface="Consolas" pitchFamily="49" charset="0"/>
              </a:rPr>
              <a:t>   </a:t>
            </a:r>
            <a:r>
              <a:rPr lang="tr-TR">
                <a:solidFill>
                  <a:srgbClr val="0000FF"/>
                </a:solidFill>
                <a:latin typeface="Consolas" pitchFamily="49" charset="0"/>
              </a:rPr>
              <a:t>static</a:t>
            </a:r>
            <a:r>
              <a:rPr lang="tr-TR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tr-TR">
                <a:solidFill>
                  <a:srgbClr val="0000FF"/>
                </a:solidFill>
                <a:latin typeface="Consolas" pitchFamily="49" charset="0"/>
              </a:rPr>
              <a:t>void</a:t>
            </a:r>
            <a:r>
              <a:rPr lang="tr-TR">
                <a:solidFill>
                  <a:srgbClr val="000000"/>
                </a:solidFill>
                <a:latin typeface="Consolas" pitchFamily="49" charset="0"/>
              </a:rPr>
              <a:t> Main()</a:t>
            </a:r>
          </a:p>
          <a:p>
            <a:r>
              <a:rPr lang="tr-TR">
                <a:solidFill>
                  <a:srgbClr val="000000"/>
                </a:solidFill>
                <a:latin typeface="Consolas" pitchFamily="49" charset="0"/>
              </a:rPr>
              <a:t>   {</a:t>
            </a:r>
          </a:p>
          <a:p>
            <a:r>
              <a:rPr lang="tr-TR">
                <a:solidFill>
                  <a:srgbClr val="000000"/>
                </a:solidFill>
                <a:latin typeface="Consolas" pitchFamily="49" charset="0"/>
              </a:rPr>
              <a:t>      </a:t>
            </a:r>
            <a:r>
              <a:rPr lang="tr-TR">
                <a:solidFill>
                  <a:srgbClr val="0000FF"/>
                </a:solidFill>
                <a:latin typeface="Consolas" pitchFamily="49" charset="0"/>
              </a:rPr>
              <a:t>int</a:t>
            </a:r>
            <a:r>
              <a:rPr lang="tr-TR">
                <a:solidFill>
                  <a:srgbClr val="000000"/>
                </a:solidFill>
                <a:latin typeface="Consolas" pitchFamily="49" charset="0"/>
              </a:rPr>
              <a:t>[] dizi </a:t>
            </a:r>
            <a:r>
              <a:rPr lang="tr-TR" b="1">
                <a:solidFill>
                  <a:srgbClr val="000080"/>
                </a:solidFill>
                <a:latin typeface="Consolas" pitchFamily="49" charset="0"/>
              </a:rPr>
              <a:t>=</a:t>
            </a:r>
            <a:r>
              <a:rPr lang="tr-TR">
                <a:solidFill>
                  <a:srgbClr val="000000"/>
                </a:solidFill>
                <a:latin typeface="Consolas" pitchFamily="49" charset="0"/>
              </a:rPr>
              <a:t> { </a:t>
            </a:r>
            <a:r>
              <a:rPr lang="tr-TR" b="1">
                <a:solidFill>
                  <a:srgbClr val="0000FF"/>
                </a:solidFill>
                <a:latin typeface="Consolas" pitchFamily="49" charset="0"/>
              </a:rPr>
              <a:t>1</a:t>
            </a:r>
            <a:r>
              <a:rPr lang="tr-TR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tr-TR" b="1">
                <a:solidFill>
                  <a:srgbClr val="0000FF"/>
                </a:solidFill>
                <a:latin typeface="Consolas" pitchFamily="49" charset="0"/>
              </a:rPr>
              <a:t>2</a:t>
            </a:r>
            <a:r>
              <a:rPr lang="tr-TR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tr-TR" b="1">
                <a:solidFill>
                  <a:srgbClr val="0000FF"/>
                </a:solidFill>
                <a:latin typeface="Consolas" pitchFamily="49" charset="0"/>
              </a:rPr>
              <a:t>4</a:t>
            </a:r>
            <a:r>
              <a:rPr lang="tr-TR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tr-TR" b="1">
                <a:solidFill>
                  <a:srgbClr val="0000FF"/>
                </a:solidFill>
                <a:latin typeface="Consolas" pitchFamily="49" charset="0"/>
              </a:rPr>
              <a:t>7</a:t>
            </a:r>
            <a:r>
              <a:rPr lang="tr-TR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tr-TR" b="1">
                <a:solidFill>
                  <a:srgbClr val="0000FF"/>
                </a:solidFill>
                <a:latin typeface="Consolas" pitchFamily="49" charset="0"/>
              </a:rPr>
              <a:t>9</a:t>
            </a:r>
            <a:r>
              <a:rPr lang="tr-TR">
                <a:solidFill>
                  <a:srgbClr val="000000"/>
                </a:solidFill>
                <a:latin typeface="Consolas" pitchFamily="49" charset="0"/>
              </a:rPr>
              <a:t> };</a:t>
            </a:r>
          </a:p>
          <a:p>
            <a:r>
              <a:rPr lang="tr-TR">
                <a:solidFill>
                  <a:srgbClr val="000000"/>
                </a:solidFill>
                <a:latin typeface="Consolas" pitchFamily="49" charset="0"/>
              </a:rPr>
              <a:t>      Yaz(dizi);</a:t>
            </a:r>
          </a:p>
          <a:p>
            <a:r>
              <a:rPr lang="tr-TR">
                <a:solidFill>
                  <a:srgbClr val="000000"/>
                </a:solidFill>
                <a:latin typeface="Consolas" pitchFamily="49" charset="0"/>
              </a:rPr>
              <a:t>   }</a:t>
            </a:r>
          </a:p>
          <a:p>
            <a:r>
              <a:rPr lang="tr-TR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5641975" y="1082675"/>
            <a:ext cx="3243263" cy="4999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80975" indent="-180975">
              <a:spcBef>
                <a:spcPct val="20000"/>
              </a:spcBef>
              <a:buFontTx/>
              <a:buChar char="•"/>
              <a:defRPr/>
            </a:pPr>
            <a:r>
              <a:rPr lang="tr-TR" sz="2000" dirty="0">
                <a:latin typeface="+mn-lt"/>
              </a:rPr>
              <a:t>Buradaki Yaz metodu kendisine parametre olarak verilen dizinin elemanlarını alt alta yazar.</a:t>
            </a:r>
          </a:p>
          <a:p>
            <a:pPr marL="180975" indent="-180975">
              <a:spcBef>
                <a:spcPct val="20000"/>
              </a:spcBef>
              <a:buFontTx/>
              <a:buChar char="•"/>
              <a:defRPr/>
            </a:pPr>
            <a:r>
              <a:rPr lang="tr-TR" sz="2000" dirty="0">
                <a:latin typeface="+mn-lt"/>
              </a:rPr>
              <a:t>Bu fonksiyona gönderilen parametrenin </a:t>
            </a:r>
            <a:r>
              <a:rPr lang="tr-TR" sz="2000" b="1" dirty="0" err="1">
                <a:latin typeface="+mn-lt"/>
              </a:rPr>
              <a:t>int</a:t>
            </a:r>
            <a:r>
              <a:rPr lang="tr-TR" sz="2000" b="1" dirty="0">
                <a:latin typeface="+mn-lt"/>
              </a:rPr>
              <a:t> türünden </a:t>
            </a:r>
            <a:r>
              <a:rPr lang="tr-TR" sz="2000" dirty="0">
                <a:latin typeface="+mn-lt"/>
              </a:rPr>
              <a:t>dizi olması gerekir.</a:t>
            </a:r>
          </a:p>
          <a:p>
            <a:pPr marL="180975" indent="-180975">
              <a:spcBef>
                <a:spcPct val="20000"/>
              </a:spcBef>
              <a:buFontTx/>
              <a:buChar char="•"/>
              <a:defRPr/>
            </a:pPr>
            <a:endParaRPr lang="tr-TR" sz="2000" dirty="0">
              <a:latin typeface="+mn-lt"/>
            </a:endParaRPr>
          </a:p>
          <a:p>
            <a:pPr marL="180975" indent="-180975">
              <a:spcBef>
                <a:spcPct val="20000"/>
              </a:spcBef>
              <a:buFontTx/>
              <a:buChar char="•"/>
              <a:defRPr/>
            </a:pPr>
            <a:r>
              <a:rPr lang="tr-TR" sz="2000" dirty="0">
                <a:solidFill>
                  <a:srgbClr val="C00000"/>
                </a:solidFill>
                <a:latin typeface="+mn-lt"/>
              </a:rPr>
              <a:t>Her hangi türden bir dizi göndermek istersek ne yapmalıyız?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600" smtClean="0"/>
              <a:t>Parametre olarak diziler</a:t>
            </a:r>
          </a:p>
        </p:txBody>
      </p:sp>
      <p:sp>
        <p:nvSpPr>
          <p:cNvPr id="29699" name="Slayt Numarası Yer Tutucusu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2208A08-4592-4404-9AE1-8AB6F09525DE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29700" name="Rectangle 3"/>
          <p:cNvSpPr>
            <a:spLocks noChangeArrowheads="1"/>
          </p:cNvSpPr>
          <p:nvPr/>
        </p:nvSpPr>
        <p:spPr bwMode="auto">
          <a:xfrm>
            <a:off x="344488" y="1108075"/>
            <a:ext cx="5124450" cy="4960938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tr-TR" sz="1600">
                <a:solidFill>
                  <a:srgbClr val="0000FF"/>
                </a:solidFill>
                <a:latin typeface="Consolas" pitchFamily="49" charset="0"/>
              </a:rPr>
              <a:t>using</a:t>
            </a:r>
            <a:r>
              <a:rPr lang="tr-TR" sz="1600">
                <a:solidFill>
                  <a:srgbClr val="000000"/>
                </a:solidFill>
                <a:latin typeface="Consolas" pitchFamily="49" charset="0"/>
              </a:rPr>
              <a:t> System;</a:t>
            </a:r>
          </a:p>
          <a:p>
            <a:r>
              <a:rPr lang="tr-TR" sz="1600">
                <a:solidFill>
                  <a:srgbClr val="0000FF"/>
                </a:solidFill>
                <a:latin typeface="Consolas" pitchFamily="49" charset="0"/>
              </a:rPr>
              <a:t>class</a:t>
            </a:r>
            <a:r>
              <a:rPr lang="tr-TR" sz="16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tr-TR" sz="1600">
                <a:solidFill>
                  <a:srgbClr val="2B91AF"/>
                </a:solidFill>
                <a:latin typeface="Consolas" pitchFamily="49" charset="0"/>
              </a:rPr>
              <a:t>Program</a:t>
            </a:r>
            <a:endParaRPr lang="tr-TR" sz="160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tr-TR" sz="1600">
                <a:solidFill>
                  <a:srgbClr val="000000"/>
                </a:solidFill>
                <a:latin typeface="Consolas" pitchFamily="49" charset="0"/>
              </a:rPr>
              <a:t>{</a:t>
            </a:r>
          </a:p>
          <a:p>
            <a:r>
              <a:rPr lang="tr-TR" sz="1600">
                <a:solidFill>
                  <a:srgbClr val="000000"/>
                </a:solidFill>
                <a:latin typeface="Consolas" pitchFamily="49" charset="0"/>
              </a:rPr>
              <a:t>   </a:t>
            </a:r>
            <a:r>
              <a:rPr lang="tr-TR" sz="1600">
                <a:solidFill>
                  <a:srgbClr val="0000FF"/>
                </a:solidFill>
                <a:latin typeface="Consolas" pitchFamily="49" charset="0"/>
              </a:rPr>
              <a:t>static</a:t>
            </a:r>
            <a:r>
              <a:rPr lang="tr-TR" sz="16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tr-TR" sz="1600">
                <a:solidFill>
                  <a:srgbClr val="0000FF"/>
                </a:solidFill>
                <a:latin typeface="Consolas" pitchFamily="49" charset="0"/>
              </a:rPr>
              <a:t>void</a:t>
            </a:r>
            <a:r>
              <a:rPr lang="tr-TR" sz="1600">
                <a:solidFill>
                  <a:srgbClr val="000000"/>
                </a:solidFill>
                <a:latin typeface="Consolas" pitchFamily="49" charset="0"/>
              </a:rPr>
              <a:t> Yaz(</a:t>
            </a:r>
            <a:r>
              <a:rPr lang="tr-TR" sz="1600">
                <a:solidFill>
                  <a:srgbClr val="2B91AF"/>
                </a:solidFill>
                <a:latin typeface="Consolas" pitchFamily="49" charset="0"/>
              </a:rPr>
              <a:t>Array</a:t>
            </a:r>
            <a:r>
              <a:rPr lang="tr-TR" sz="1600">
                <a:solidFill>
                  <a:srgbClr val="000000"/>
                </a:solidFill>
                <a:latin typeface="Consolas" pitchFamily="49" charset="0"/>
              </a:rPr>
              <a:t> dizi)</a:t>
            </a:r>
          </a:p>
          <a:p>
            <a:r>
              <a:rPr lang="tr-TR" sz="1600">
                <a:solidFill>
                  <a:srgbClr val="000000"/>
                </a:solidFill>
                <a:latin typeface="Consolas" pitchFamily="49" charset="0"/>
              </a:rPr>
              <a:t>   {</a:t>
            </a:r>
          </a:p>
          <a:p>
            <a:r>
              <a:rPr lang="en-US" sz="1600">
                <a:solidFill>
                  <a:srgbClr val="000000"/>
                </a:solidFill>
                <a:latin typeface="Consolas" pitchFamily="49" charset="0"/>
              </a:rPr>
              <a:t>      </a:t>
            </a:r>
            <a:r>
              <a:rPr lang="en-US" sz="1600">
                <a:solidFill>
                  <a:srgbClr val="0000FF"/>
                </a:solidFill>
                <a:latin typeface="Consolas" pitchFamily="49" charset="0"/>
              </a:rPr>
              <a:t>foreach</a:t>
            </a:r>
            <a:r>
              <a:rPr lang="en-US" sz="1600">
                <a:solidFill>
                  <a:srgbClr val="000000"/>
                </a:solidFill>
                <a:latin typeface="Consolas" pitchFamily="49" charset="0"/>
              </a:rPr>
              <a:t> (</a:t>
            </a:r>
            <a:r>
              <a:rPr lang="en-US" sz="1600">
                <a:solidFill>
                  <a:srgbClr val="0000FF"/>
                </a:solidFill>
                <a:latin typeface="Consolas" pitchFamily="49" charset="0"/>
              </a:rPr>
              <a:t>object</a:t>
            </a:r>
            <a:r>
              <a:rPr lang="en-US" sz="1600">
                <a:solidFill>
                  <a:srgbClr val="000000"/>
                </a:solidFill>
                <a:latin typeface="Consolas" pitchFamily="49" charset="0"/>
              </a:rPr>
              <a:t> i </a:t>
            </a:r>
            <a:r>
              <a:rPr lang="en-US" sz="1600">
                <a:solidFill>
                  <a:srgbClr val="0000FF"/>
                </a:solidFill>
                <a:latin typeface="Consolas" pitchFamily="49" charset="0"/>
              </a:rPr>
              <a:t>in</a:t>
            </a:r>
            <a:r>
              <a:rPr lang="en-US" sz="1600">
                <a:solidFill>
                  <a:srgbClr val="000000"/>
                </a:solidFill>
                <a:latin typeface="Consolas" pitchFamily="49" charset="0"/>
              </a:rPr>
              <a:t> dizi)</a:t>
            </a:r>
          </a:p>
          <a:p>
            <a:r>
              <a:rPr lang="tr-TR" sz="1600">
                <a:solidFill>
                  <a:srgbClr val="000000"/>
                </a:solidFill>
                <a:latin typeface="Consolas" pitchFamily="49" charset="0"/>
              </a:rPr>
              <a:t>         </a:t>
            </a:r>
            <a:r>
              <a:rPr lang="tr-TR" sz="1600">
                <a:solidFill>
                  <a:srgbClr val="2B91AF"/>
                </a:solidFill>
                <a:latin typeface="Consolas" pitchFamily="49" charset="0"/>
              </a:rPr>
              <a:t>Console</a:t>
            </a:r>
            <a:r>
              <a:rPr lang="tr-TR" sz="1600" b="1">
                <a:solidFill>
                  <a:srgbClr val="000080"/>
                </a:solidFill>
                <a:latin typeface="Consolas" pitchFamily="49" charset="0"/>
              </a:rPr>
              <a:t>.</a:t>
            </a:r>
            <a:r>
              <a:rPr lang="tr-TR" sz="1600">
                <a:solidFill>
                  <a:srgbClr val="000000"/>
                </a:solidFill>
                <a:latin typeface="Consolas" pitchFamily="49" charset="0"/>
              </a:rPr>
              <a:t>WriteLine(i);</a:t>
            </a:r>
          </a:p>
          <a:p>
            <a:r>
              <a:rPr lang="tr-TR" sz="1600">
                <a:solidFill>
                  <a:srgbClr val="000000"/>
                </a:solidFill>
                <a:latin typeface="Consolas" pitchFamily="49" charset="0"/>
              </a:rPr>
              <a:t>   }</a:t>
            </a:r>
          </a:p>
          <a:p>
            <a:endParaRPr lang="tr-TR" sz="160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tr-TR" sz="1600">
                <a:solidFill>
                  <a:srgbClr val="000000"/>
                </a:solidFill>
                <a:latin typeface="Consolas" pitchFamily="49" charset="0"/>
              </a:rPr>
              <a:t>   </a:t>
            </a:r>
            <a:r>
              <a:rPr lang="tr-TR" sz="1600">
                <a:solidFill>
                  <a:srgbClr val="0000FF"/>
                </a:solidFill>
                <a:latin typeface="Consolas" pitchFamily="49" charset="0"/>
              </a:rPr>
              <a:t>static</a:t>
            </a:r>
            <a:r>
              <a:rPr lang="tr-TR" sz="16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tr-TR" sz="1600">
                <a:solidFill>
                  <a:srgbClr val="0000FF"/>
                </a:solidFill>
                <a:latin typeface="Consolas" pitchFamily="49" charset="0"/>
              </a:rPr>
              <a:t>void</a:t>
            </a:r>
            <a:r>
              <a:rPr lang="tr-TR" sz="1600">
                <a:solidFill>
                  <a:srgbClr val="000000"/>
                </a:solidFill>
                <a:latin typeface="Consolas" pitchFamily="49" charset="0"/>
              </a:rPr>
              <a:t> Main()</a:t>
            </a:r>
          </a:p>
          <a:p>
            <a:r>
              <a:rPr lang="tr-TR" sz="1600">
                <a:solidFill>
                  <a:srgbClr val="000000"/>
                </a:solidFill>
                <a:latin typeface="Consolas" pitchFamily="49" charset="0"/>
              </a:rPr>
              <a:t>   {</a:t>
            </a:r>
          </a:p>
          <a:p>
            <a:r>
              <a:rPr lang="tr-TR" sz="1600">
                <a:solidFill>
                  <a:srgbClr val="000000"/>
                </a:solidFill>
                <a:latin typeface="Consolas" pitchFamily="49" charset="0"/>
              </a:rPr>
              <a:t>      </a:t>
            </a:r>
            <a:r>
              <a:rPr lang="tr-TR" sz="1600">
                <a:solidFill>
                  <a:srgbClr val="0000FF"/>
                </a:solidFill>
                <a:latin typeface="Consolas" pitchFamily="49" charset="0"/>
              </a:rPr>
              <a:t>int</a:t>
            </a:r>
            <a:r>
              <a:rPr lang="tr-TR" sz="1600">
                <a:solidFill>
                  <a:srgbClr val="000000"/>
                </a:solidFill>
                <a:latin typeface="Consolas" pitchFamily="49" charset="0"/>
              </a:rPr>
              <a:t>[] dizi1 </a:t>
            </a:r>
            <a:r>
              <a:rPr lang="tr-TR" sz="1600" b="1">
                <a:solidFill>
                  <a:srgbClr val="000080"/>
                </a:solidFill>
                <a:latin typeface="Consolas" pitchFamily="49" charset="0"/>
              </a:rPr>
              <a:t>=</a:t>
            </a:r>
            <a:r>
              <a:rPr lang="tr-TR" sz="1600">
                <a:solidFill>
                  <a:srgbClr val="000000"/>
                </a:solidFill>
                <a:latin typeface="Consolas" pitchFamily="49" charset="0"/>
              </a:rPr>
              <a:t> { </a:t>
            </a:r>
            <a:r>
              <a:rPr lang="tr-TR" sz="1600" b="1">
                <a:solidFill>
                  <a:srgbClr val="0000FF"/>
                </a:solidFill>
                <a:latin typeface="Consolas" pitchFamily="49" charset="0"/>
              </a:rPr>
              <a:t>1</a:t>
            </a:r>
            <a:r>
              <a:rPr lang="tr-TR" sz="160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tr-TR" sz="1600" b="1">
                <a:solidFill>
                  <a:srgbClr val="0000FF"/>
                </a:solidFill>
                <a:latin typeface="Consolas" pitchFamily="49" charset="0"/>
              </a:rPr>
              <a:t>2</a:t>
            </a:r>
            <a:r>
              <a:rPr lang="tr-TR" sz="160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tr-TR" sz="1600" b="1">
                <a:solidFill>
                  <a:srgbClr val="0000FF"/>
                </a:solidFill>
                <a:latin typeface="Consolas" pitchFamily="49" charset="0"/>
              </a:rPr>
              <a:t>4</a:t>
            </a:r>
            <a:r>
              <a:rPr lang="tr-TR" sz="160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tr-TR" sz="1600" b="1">
                <a:solidFill>
                  <a:srgbClr val="0000FF"/>
                </a:solidFill>
                <a:latin typeface="Consolas" pitchFamily="49" charset="0"/>
              </a:rPr>
              <a:t>7</a:t>
            </a:r>
            <a:r>
              <a:rPr lang="tr-TR" sz="160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  <a:p>
            <a:r>
              <a:rPr lang="fr-FR" sz="1600">
                <a:solidFill>
                  <a:srgbClr val="000000"/>
                </a:solidFill>
                <a:latin typeface="Consolas" pitchFamily="49" charset="0"/>
              </a:rPr>
              <a:t>      </a:t>
            </a:r>
            <a:r>
              <a:rPr lang="fr-FR" sz="1600">
                <a:solidFill>
                  <a:srgbClr val="0000FF"/>
                </a:solidFill>
                <a:latin typeface="Consolas" pitchFamily="49" charset="0"/>
              </a:rPr>
              <a:t>double</a:t>
            </a:r>
            <a:r>
              <a:rPr lang="fr-FR" sz="1600">
                <a:solidFill>
                  <a:srgbClr val="000000"/>
                </a:solidFill>
                <a:latin typeface="Consolas" pitchFamily="49" charset="0"/>
              </a:rPr>
              <a:t>[] dizi2 </a:t>
            </a:r>
            <a:r>
              <a:rPr lang="fr-FR" sz="1600" b="1">
                <a:solidFill>
                  <a:srgbClr val="000080"/>
                </a:solidFill>
                <a:latin typeface="Consolas" pitchFamily="49" charset="0"/>
              </a:rPr>
              <a:t>=</a:t>
            </a:r>
            <a:r>
              <a:rPr lang="fr-FR" sz="1600">
                <a:solidFill>
                  <a:srgbClr val="000000"/>
                </a:solidFill>
                <a:latin typeface="Consolas" pitchFamily="49" charset="0"/>
              </a:rPr>
              <a:t> { </a:t>
            </a:r>
            <a:r>
              <a:rPr lang="fr-FR" sz="1600" b="1">
                <a:solidFill>
                  <a:srgbClr val="0000FF"/>
                </a:solidFill>
                <a:latin typeface="Consolas" pitchFamily="49" charset="0"/>
              </a:rPr>
              <a:t>1.2</a:t>
            </a:r>
            <a:r>
              <a:rPr lang="fr-FR" sz="160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fr-FR" sz="1600" b="1">
                <a:solidFill>
                  <a:srgbClr val="0000FF"/>
                </a:solidFill>
                <a:latin typeface="Consolas" pitchFamily="49" charset="0"/>
              </a:rPr>
              <a:t>3.4</a:t>
            </a:r>
            <a:r>
              <a:rPr lang="fr-FR" sz="160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fr-FR" sz="1600" b="1">
                <a:solidFill>
                  <a:srgbClr val="0000FF"/>
                </a:solidFill>
                <a:latin typeface="Consolas" pitchFamily="49" charset="0"/>
              </a:rPr>
              <a:t>5.6</a:t>
            </a:r>
            <a:r>
              <a:rPr lang="fr-FR" sz="160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  <a:p>
            <a:r>
              <a:rPr lang="tr-TR" sz="1600">
                <a:solidFill>
                  <a:srgbClr val="000000"/>
                </a:solidFill>
                <a:latin typeface="Consolas" pitchFamily="49" charset="0"/>
              </a:rPr>
              <a:t>      </a:t>
            </a:r>
            <a:r>
              <a:rPr lang="tr-TR" sz="1600">
                <a:solidFill>
                  <a:srgbClr val="0000FF"/>
                </a:solidFill>
                <a:latin typeface="Consolas" pitchFamily="49" charset="0"/>
              </a:rPr>
              <a:t>string</a:t>
            </a:r>
            <a:r>
              <a:rPr lang="tr-TR" sz="1600">
                <a:solidFill>
                  <a:srgbClr val="000000"/>
                </a:solidFill>
                <a:latin typeface="Consolas" pitchFamily="49" charset="0"/>
              </a:rPr>
              <a:t>[] dizi3 </a:t>
            </a:r>
            <a:r>
              <a:rPr lang="tr-TR" sz="1600" b="1">
                <a:solidFill>
                  <a:srgbClr val="000080"/>
                </a:solidFill>
                <a:latin typeface="Consolas" pitchFamily="49" charset="0"/>
              </a:rPr>
              <a:t>=</a:t>
            </a:r>
            <a:r>
              <a:rPr lang="tr-TR" sz="1600">
                <a:solidFill>
                  <a:srgbClr val="000000"/>
                </a:solidFill>
                <a:latin typeface="Consolas" pitchFamily="49" charset="0"/>
              </a:rPr>
              <a:t> { </a:t>
            </a:r>
            <a:r>
              <a:rPr lang="tr-TR" sz="1600">
                <a:solidFill>
                  <a:srgbClr val="A31515"/>
                </a:solidFill>
                <a:latin typeface="Consolas" pitchFamily="49" charset="0"/>
              </a:rPr>
              <a:t>"Sarı"</a:t>
            </a:r>
            <a:r>
              <a:rPr lang="tr-TR" sz="160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tr-TR" sz="1600">
                <a:solidFill>
                  <a:srgbClr val="A31515"/>
                </a:solidFill>
                <a:latin typeface="Consolas" pitchFamily="49" charset="0"/>
              </a:rPr>
              <a:t>"Kırmızı"</a:t>
            </a:r>
            <a:r>
              <a:rPr lang="tr-TR" sz="1600">
                <a:solidFill>
                  <a:srgbClr val="000000"/>
                </a:solidFill>
                <a:latin typeface="Consolas" pitchFamily="49" charset="0"/>
              </a:rPr>
              <a:t>,</a:t>
            </a:r>
          </a:p>
          <a:p>
            <a:r>
              <a:rPr lang="tr-TR" sz="1600">
                <a:solidFill>
                  <a:srgbClr val="000000"/>
                </a:solidFill>
                <a:latin typeface="Consolas" pitchFamily="49" charset="0"/>
              </a:rPr>
              <a:t>                          </a:t>
            </a:r>
            <a:r>
              <a:rPr lang="tr-TR" sz="1600">
                <a:solidFill>
                  <a:srgbClr val="A31515"/>
                </a:solidFill>
                <a:latin typeface="Consolas" pitchFamily="49" charset="0"/>
              </a:rPr>
              <a:t>"Mavi"</a:t>
            </a:r>
            <a:r>
              <a:rPr lang="tr-TR" sz="160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tr-TR" sz="1600">
                <a:solidFill>
                  <a:srgbClr val="A31515"/>
                </a:solidFill>
                <a:latin typeface="Consolas" pitchFamily="49" charset="0"/>
              </a:rPr>
              <a:t>"Yeşil"</a:t>
            </a:r>
            <a:r>
              <a:rPr lang="tr-TR" sz="1600">
                <a:solidFill>
                  <a:srgbClr val="000000"/>
                </a:solidFill>
                <a:latin typeface="Consolas" pitchFamily="49" charset="0"/>
              </a:rPr>
              <a:t> };</a:t>
            </a:r>
          </a:p>
          <a:p>
            <a:r>
              <a:rPr lang="tr-TR" sz="1600">
                <a:solidFill>
                  <a:srgbClr val="000000"/>
                </a:solidFill>
                <a:latin typeface="Consolas" pitchFamily="49" charset="0"/>
              </a:rPr>
              <a:t>      Yaz(dizi1);</a:t>
            </a:r>
          </a:p>
          <a:p>
            <a:r>
              <a:rPr lang="tr-TR" sz="1600">
                <a:solidFill>
                  <a:srgbClr val="000000"/>
                </a:solidFill>
                <a:latin typeface="Consolas" pitchFamily="49" charset="0"/>
              </a:rPr>
              <a:t>      Yaz(dizi2);</a:t>
            </a:r>
          </a:p>
          <a:p>
            <a:r>
              <a:rPr lang="tr-TR" sz="1600">
                <a:solidFill>
                  <a:srgbClr val="000000"/>
                </a:solidFill>
                <a:latin typeface="Consolas" pitchFamily="49" charset="0"/>
              </a:rPr>
              <a:t>      Yaz(dizi3);</a:t>
            </a:r>
          </a:p>
          <a:p>
            <a:r>
              <a:rPr lang="tr-TR" sz="1600">
                <a:solidFill>
                  <a:srgbClr val="000000"/>
                </a:solidFill>
                <a:latin typeface="Consolas" pitchFamily="49" charset="0"/>
              </a:rPr>
              <a:t>   }</a:t>
            </a:r>
          </a:p>
          <a:p>
            <a:r>
              <a:rPr lang="tr-TR" sz="160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5468938" y="3484563"/>
            <a:ext cx="3544887" cy="279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80975" indent="-180975">
              <a:spcBef>
                <a:spcPct val="20000"/>
              </a:spcBef>
              <a:buFontTx/>
              <a:buChar char="•"/>
              <a:defRPr/>
            </a:pPr>
            <a:r>
              <a:rPr lang="tr-TR" sz="2000" dirty="0">
                <a:latin typeface="+mn-lt"/>
              </a:rPr>
              <a:t>Buradaki Yaz metodu kendisine parametre olarak gönderilen herhangi bir dizinin elemanlarını alt alta yazar.</a:t>
            </a:r>
          </a:p>
          <a:p>
            <a:pPr marL="180975" indent="-180975">
              <a:spcBef>
                <a:spcPct val="20000"/>
              </a:spcBef>
              <a:buFontTx/>
              <a:buChar char="•"/>
              <a:defRPr/>
            </a:pPr>
            <a:r>
              <a:rPr lang="tr-TR" sz="2000" dirty="0">
                <a:latin typeface="+mn-lt"/>
              </a:rPr>
              <a:t>Bu fonksiyona gönderilen parametrenin sadece dizi olması yeterlidir.</a:t>
            </a:r>
          </a:p>
        </p:txBody>
      </p:sp>
      <p:sp>
        <p:nvSpPr>
          <p:cNvPr id="7" name="Dikdörtgen 6"/>
          <p:cNvSpPr/>
          <p:nvPr/>
        </p:nvSpPr>
        <p:spPr>
          <a:xfrm>
            <a:off x="6249988" y="846138"/>
            <a:ext cx="2157412" cy="246221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tr-TR" sz="1400" b="1" dirty="0">
                <a:latin typeface="Courier New" pitchFamily="49" charset="0"/>
                <a:cs typeface="Courier New" pitchFamily="49" charset="0"/>
              </a:rPr>
              <a:t>1</a:t>
            </a:r>
          </a:p>
          <a:p>
            <a:pPr>
              <a:defRPr/>
            </a:pPr>
            <a:r>
              <a:rPr lang="tr-TR" sz="1400" b="1" dirty="0">
                <a:latin typeface="Courier New" pitchFamily="49" charset="0"/>
                <a:cs typeface="Courier New" pitchFamily="49" charset="0"/>
              </a:rPr>
              <a:t>2</a:t>
            </a:r>
          </a:p>
          <a:p>
            <a:pPr>
              <a:defRPr/>
            </a:pPr>
            <a:r>
              <a:rPr lang="tr-TR" sz="1400" b="1" dirty="0">
                <a:latin typeface="Courier New" pitchFamily="49" charset="0"/>
                <a:cs typeface="Courier New" pitchFamily="49" charset="0"/>
              </a:rPr>
              <a:t>4</a:t>
            </a:r>
          </a:p>
          <a:p>
            <a:pPr>
              <a:defRPr/>
            </a:pPr>
            <a:r>
              <a:rPr lang="tr-TR" sz="1400" b="1" dirty="0">
                <a:latin typeface="Courier New" pitchFamily="49" charset="0"/>
                <a:cs typeface="Courier New" pitchFamily="49" charset="0"/>
              </a:rPr>
              <a:t>7</a:t>
            </a:r>
          </a:p>
          <a:p>
            <a:pPr>
              <a:defRPr/>
            </a:pPr>
            <a:r>
              <a:rPr lang="tr-TR" sz="1400" b="1" dirty="0">
                <a:latin typeface="Courier New" pitchFamily="49" charset="0"/>
                <a:cs typeface="Courier New" pitchFamily="49" charset="0"/>
              </a:rPr>
              <a:t>1,2</a:t>
            </a:r>
          </a:p>
          <a:p>
            <a:pPr>
              <a:defRPr/>
            </a:pPr>
            <a:r>
              <a:rPr lang="tr-TR" sz="1400" b="1" dirty="0">
                <a:latin typeface="Courier New" pitchFamily="49" charset="0"/>
                <a:cs typeface="Courier New" pitchFamily="49" charset="0"/>
              </a:rPr>
              <a:t>3,4</a:t>
            </a:r>
          </a:p>
          <a:p>
            <a:pPr>
              <a:defRPr/>
            </a:pPr>
            <a:r>
              <a:rPr lang="tr-TR" sz="1400" b="1" dirty="0">
                <a:latin typeface="Courier New" pitchFamily="49" charset="0"/>
                <a:cs typeface="Courier New" pitchFamily="49" charset="0"/>
              </a:rPr>
              <a:t>5,6</a:t>
            </a:r>
          </a:p>
          <a:p>
            <a:pPr>
              <a:defRPr/>
            </a:pPr>
            <a:r>
              <a:rPr lang="tr-TR" sz="1400" b="1" dirty="0">
                <a:latin typeface="Courier New" pitchFamily="49" charset="0"/>
                <a:cs typeface="Courier New" pitchFamily="49" charset="0"/>
              </a:rPr>
              <a:t>Sarı</a:t>
            </a:r>
          </a:p>
          <a:p>
            <a:pPr>
              <a:defRPr/>
            </a:pPr>
            <a:r>
              <a:rPr lang="tr-TR" sz="1400" b="1" dirty="0">
                <a:latin typeface="Courier New" pitchFamily="49" charset="0"/>
                <a:cs typeface="Courier New" pitchFamily="49" charset="0"/>
              </a:rPr>
              <a:t>Kırmızı</a:t>
            </a:r>
          </a:p>
          <a:p>
            <a:pPr>
              <a:defRPr/>
            </a:pPr>
            <a:r>
              <a:rPr lang="tr-TR" sz="1400" b="1" dirty="0">
                <a:latin typeface="Courier New" pitchFamily="49" charset="0"/>
                <a:cs typeface="Courier New" pitchFamily="49" charset="0"/>
              </a:rPr>
              <a:t>Mavi</a:t>
            </a:r>
          </a:p>
          <a:p>
            <a:pPr>
              <a:defRPr/>
            </a:pPr>
            <a:r>
              <a:rPr lang="tr-TR" sz="1400" b="1" dirty="0">
                <a:latin typeface="Courier New" pitchFamily="49" charset="0"/>
                <a:cs typeface="Courier New" pitchFamily="49" charset="0"/>
              </a:rPr>
              <a:t>Yeşil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Dizi parametreleri</a:t>
            </a:r>
          </a:p>
        </p:txBody>
      </p:sp>
      <p:sp>
        <p:nvSpPr>
          <p:cNvPr id="30723" name="İçerik Yer Tutucusu 2"/>
          <p:cNvSpPr>
            <a:spLocks noGrp="1"/>
          </p:cNvSpPr>
          <p:nvPr>
            <p:ph idx="1"/>
          </p:nvPr>
        </p:nvSpPr>
        <p:spPr>
          <a:xfrm>
            <a:off x="685800" y="949325"/>
            <a:ext cx="7772400" cy="4468813"/>
          </a:xfrm>
        </p:spPr>
        <p:txBody>
          <a:bodyPr/>
          <a:lstStyle/>
          <a:p>
            <a:r>
              <a:rPr lang="tr-TR" smtClean="0"/>
              <a:t>Dizi parametrelerinde yapılan bir değişiklik gerçek diziyi etkiler. </a:t>
            </a:r>
          </a:p>
          <a:p>
            <a:r>
              <a:rPr lang="tr-TR" smtClean="0"/>
              <a:t>Çünkü diziler parametre olarak kullanıldığında dizinin kendisi yerine adresi gönderilir. </a:t>
            </a:r>
          </a:p>
          <a:p>
            <a:r>
              <a:rPr lang="tr-TR" smtClean="0"/>
              <a:t>Dolayısıyla aynı bellek bölgesi üzerinde işlem yapılır.</a:t>
            </a:r>
          </a:p>
        </p:txBody>
      </p:sp>
      <p:sp>
        <p:nvSpPr>
          <p:cNvPr id="30724" name="Slayt Numarası Yer Tutucusu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8187A97-16D8-444D-AABF-1B7AFE916051}" type="slidenum">
              <a:rPr lang="en-US" smtClean="0"/>
              <a:pPr/>
              <a:t>12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600" smtClean="0"/>
              <a:t>Parametre olarak diziler</a:t>
            </a:r>
          </a:p>
        </p:txBody>
      </p:sp>
      <p:sp>
        <p:nvSpPr>
          <p:cNvPr id="31747" name="Slayt Numarası Yer Tutucusu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8636A61-BA66-4D98-BF68-14182E5DC5E8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31748" name="Rectangle 3"/>
          <p:cNvSpPr>
            <a:spLocks noChangeArrowheads="1"/>
          </p:cNvSpPr>
          <p:nvPr/>
        </p:nvSpPr>
        <p:spPr bwMode="auto">
          <a:xfrm>
            <a:off x="515938" y="985838"/>
            <a:ext cx="4973637" cy="5407025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tr-TR" sz="1400">
                <a:solidFill>
                  <a:srgbClr val="0000FF"/>
                </a:solidFill>
                <a:latin typeface="Consolas" pitchFamily="49" charset="0"/>
              </a:rPr>
              <a:t>using</a:t>
            </a:r>
            <a:r>
              <a:rPr lang="tr-TR" sz="1400">
                <a:solidFill>
                  <a:srgbClr val="000000"/>
                </a:solidFill>
                <a:latin typeface="Consolas" pitchFamily="49" charset="0"/>
              </a:rPr>
              <a:t> System;</a:t>
            </a:r>
          </a:p>
          <a:p>
            <a:r>
              <a:rPr lang="tr-TR" sz="1400">
                <a:solidFill>
                  <a:srgbClr val="0000FF"/>
                </a:solidFill>
                <a:latin typeface="Consolas" pitchFamily="49" charset="0"/>
              </a:rPr>
              <a:t>class</a:t>
            </a:r>
            <a:r>
              <a:rPr lang="tr-TR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tr-TR" sz="1400">
                <a:solidFill>
                  <a:srgbClr val="2B91AF"/>
                </a:solidFill>
                <a:latin typeface="Consolas" pitchFamily="49" charset="0"/>
              </a:rPr>
              <a:t>Program</a:t>
            </a:r>
            <a:endParaRPr lang="tr-TR" sz="140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tr-TR" sz="1400">
                <a:solidFill>
                  <a:srgbClr val="000000"/>
                </a:solidFill>
                <a:latin typeface="Consolas" pitchFamily="49" charset="0"/>
              </a:rPr>
              <a:t>{</a:t>
            </a:r>
          </a:p>
          <a:p>
            <a:r>
              <a:rPr lang="tr-TR" sz="1400">
                <a:solidFill>
                  <a:srgbClr val="000000"/>
                </a:solidFill>
                <a:latin typeface="Consolas" pitchFamily="49" charset="0"/>
              </a:rPr>
              <a:t>   </a:t>
            </a:r>
            <a:r>
              <a:rPr lang="tr-TR" sz="1400">
                <a:solidFill>
                  <a:srgbClr val="0000FF"/>
                </a:solidFill>
                <a:latin typeface="Consolas" pitchFamily="49" charset="0"/>
              </a:rPr>
              <a:t>static</a:t>
            </a:r>
            <a:r>
              <a:rPr lang="tr-TR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tr-TR" sz="1400">
                <a:solidFill>
                  <a:srgbClr val="0000FF"/>
                </a:solidFill>
                <a:latin typeface="Consolas" pitchFamily="49" charset="0"/>
              </a:rPr>
              <a:t>void</a:t>
            </a:r>
            <a:r>
              <a:rPr lang="tr-TR" sz="1400">
                <a:solidFill>
                  <a:srgbClr val="000000"/>
                </a:solidFill>
                <a:latin typeface="Consolas" pitchFamily="49" charset="0"/>
              </a:rPr>
              <a:t> EkranaYazdir(</a:t>
            </a:r>
            <a:r>
              <a:rPr lang="tr-TR" sz="1400">
                <a:solidFill>
                  <a:srgbClr val="0000FF"/>
                </a:solidFill>
                <a:latin typeface="Consolas" pitchFamily="49" charset="0"/>
              </a:rPr>
              <a:t>int</a:t>
            </a:r>
            <a:r>
              <a:rPr lang="tr-TR" sz="1400">
                <a:solidFill>
                  <a:srgbClr val="000000"/>
                </a:solidFill>
                <a:latin typeface="Consolas" pitchFamily="49" charset="0"/>
              </a:rPr>
              <a:t>[] dizi)</a:t>
            </a:r>
          </a:p>
          <a:p>
            <a:r>
              <a:rPr lang="tr-TR" sz="1400">
                <a:solidFill>
                  <a:srgbClr val="000000"/>
                </a:solidFill>
                <a:latin typeface="Consolas" pitchFamily="49" charset="0"/>
              </a:rPr>
              <a:t>   {</a:t>
            </a:r>
          </a:p>
          <a:p>
            <a:r>
              <a:rPr lang="tr-TR" sz="1400">
                <a:solidFill>
                  <a:srgbClr val="000000"/>
                </a:solidFill>
                <a:latin typeface="Consolas" pitchFamily="49" charset="0"/>
              </a:rPr>
              <a:t>      </a:t>
            </a:r>
            <a:r>
              <a:rPr lang="tr-TR" sz="1400">
                <a:solidFill>
                  <a:srgbClr val="0000FF"/>
                </a:solidFill>
                <a:latin typeface="Consolas" pitchFamily="49" charset="0"/>
              </a:rPr>
              <a:t>for</a:t>
            </a:r>
            <a:r>
              <a:rPr lang="tr-TR" sz="1400">
                <a:solidFill>
                  <a:srgbClr val="000000"/>
                </a:solidFill>
                <a:latin typeface="Consolas" pitchFamily="49" charset="0"/>
              </a:rPr>
              <a:t> (</a:t>
            </a:r>
            <a:r>
              <a:rPr lang="tr-TR" sz="1400">
                <a:solidFill>
                  <a:srgbClr val="0000FF"/>
                </a:solidFill>
                <a:latin typeface="Consolas" pitchFamily="49" charset="0"/>
              </a:rPr>
              <a:t>int</a:t>
            </a:r>
            <a:r>
              <a:rPr lang="tr-TR" sz="1400">
                <a:solidFill>
                  <a:srgbClr val="000000"/>
                </a:solidFill>
                <a:latin typeface="Consolas" pitchFamily="49" charset="0"/>
              </a:rPr>
              <a:t> i </a:t>
            </a:r>
            <a:r>
              <a:rPr lang="tr-TR" sz="1400" b="1">
                <a:solidFill>
                  <a:srgbClr val="000080"/>
                </a:solidFill>
                <a:latin typeface="Consolas" pitchFamily="49" charset="0"/>
              </a:rPr>
              <a:t>=</a:t>
            </a:r>
            <a:r>
              <a:rPr lang="tr-TR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tr-TR" sz="1400" b="1">
                <a:solidFill>
                  <a:srgbClr val="0000FF"/>
                </a:solidFill>
                <a:latin typeface="Consolas" pitchFamily="49" charset="0"/>
              </a:rPr>
              <a:t>0</a:t>
            </a:r>
            <a:r>
              <a:rPr lang="tr-TR" sz="1400">
                <a:solidFill>
                  <a:srgbClr val="000000"/>
                </a:solidFill>
                <a:latin typeface="Consolas" pitchFamily="49" charset="0"/>
              </a:rPr>
              <a:t>; i </a:t>
            </a:r>
            <a:r>
              <a:rPr lang="tr-TR" sz="1400" b="1">
                <a:solidFill>
                  <a:srgbClr val="000080"/>
                </a:solidFill>
                <a:latin typeface="Consolas" pitchFamily="49" charset="0"/>
              </a:rPr>
              <a:t>&lt;</a:t>
            </a:r>
            <a:r>
              <a:rPr lang="tr-TR" sz="1400">
                <a:solidFill>
                  <a:srgbClr val="000000"/>
                </a:solidFill>
                <a:latin typeface="Consolas" pitchFamily="49" charset="0"/>
              </a:rPr>
              <a:t> dizi</a:t>
            </a:r>
            <a:r>
              <a:rPr lang="tr-TR" sz="1400" b="1">
                <a:solidFill>
                  <a:srgbClr val="000080"/>
                </a:solidFill>
                <a:latin typeface="Consolas" pitchFamily="49" charset="0"/>
              </a:rPr>
              <a:t>.</a:t>
            </a:r>
            <a:r>
              <a:rPr lang="tr-TR" sz="1400">
                <a:solidFill>
                  <a:srgbClr val="000000"/>
                </a:solidFill>
                <a:latin typeface="Consolas" pitchFamily="49" charset="0"/>
              </a:rPr>
              <a:t>Length; i</a:t>
            </a:r>
            <a:r>
              <a:rPr lang="tr-TR" sz="1400" b="1">
                <a:solidFill>
                  <a:srgbClr val="000080"/>
                </a:solidFill>
                <a:latin typeface="Consolas" pitchFamily="49" charset="0"/>
              </a:rPr>
              <a:t>++</a:t>
            </a:r>
            <a:r>
              <a:rPr lang="tr-TR" sz="1400">
                <a:solidFill>
                  <a:srgbClr val="000000"/>
                </a:solidFill>
                <a:latin typeface="Consolas" pitchFamily="49" charset="0"/>
              </a:rPr>
              <a:t>)</a:t>
            </a:r>
          </a:p>
          <a:p>
            <a:r>
              <a:rPr lang="tr-TR" sz="1400">
                <a:solidFill>
                  <a:srgbClr val="000000"/>
                </a:solidFill>
                <a:latin typeface="Consolas" pitchFamily="49" charset="0"/>
              </a:rPr>
              <a:t>         </a:t>
            </a:r>
            <a:r>
              <a:rPr lang="tr-TR" sz="1400">
                <a:solidFill>
                  <a:srgbClr val="2B91AF"/>
                </a:solidFill>
                <a:latin typeface="Consolas" pitchFamily="49" charset="0"/>
              </a:rPr>
              <a:t>Console</a:t>
            </a:r>
            <a:r>
              <a:rPr lang="tr-TR" sz="1400" b="1">
                <a:solidFill>
                  <a:srgbClr val="000080"/>
                </a:solidFill>
                <a:latin typeface="Consolas" pitchFamily="49" charset="0"/>
              </a:rPr>
              <a:t>.</a:t>
            </a:r>
            <a:r>
              <a:rPr lang="tr-TR" sz="1400">
                <a:solidFill>
                  <a:srgbClr val="000000"/>
                </a:solidFill>
                <a:latin typeface="Consolas" pitchFamily="49" charset="0"/>
              </a:rPr>
              <a:t>Write(dizi[i] </a:t>
            </a:r>
            <a:r>
              <a:rPr lang="tr-TR" sz="1400" b="1">
                <a:solidFill>
                  <a:srgbClr val="000080"/>
                </a:solidFill>
                <a:latin typeface="Consolas" pitchFamily="49" charset="0"/>
              </a:rPr>
              <a:t>+</a:t>
            </a:r>
            <a:r>
              <a:rPr lang="tr-TR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tr-TR" sz="1400">
                <a:solidFill>
                  <a:srgbClr val="A31515"/>
                </a:solidFill>
                <a:latin typeface="Consolas" pitchFamily="49" charset="0"/>
              </a:rPr>
              <a:t>" "</a:t>
            </a:r>
            <a:r>
              <a:rPr lang="tr-TR" sz="140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r>
              <a:rPr lang="tr-TR" sz="1400">
                <a:solidFill>
                  <a:srgbClr val="000000"/>
                </a:solidFill>
                <a:latin typeface="Consolas" pitchFamily="49" charset="0"/>
              </a:rPr>
              <a:t>      </a:t>
            </a:r>
            <a:r>
              <a:rPr lang="tr-TR" sz="1400">
                <a:solidFill>
                  <a:srgbClr val="2B91AF"/>
                </a:solidFill>
                <a:latin typeface="Consolas" pitchFamily="49" charset="0"/>
              </a:rPr>
              <a:t>Console</a:t>
            </a:r>
            <a:r>
              <a:rPr lang="tr-TR" sz="1400" b="1">
                <a:solidFill>
                  <a:srgbClr val="000080"/>
                </a:solidFill>
                <a:latin typeface="Consolas" pitchFamily="49" charset="0"/>
              </a:rPr>
              <a:t>.</a:t>
            </a:r>
            <a:r>
              <a:rPr lang="tr-TR" sz="1400">
                <a:solidFill>
                  <a:srgbClr val="000000"/>
                </a:solidFill>
                <a:latin typeface="Consolas" pitchFamily="49" charset="0"/>
              </a:rPr>
              <a:t>WriteLine(</a:t>
            </a:r>
            <a:r>
              <a:rPr lang="tr-TR" sz="1400">
                <a:solidFill>
                  <a:srgbClr val="A31515"/>
                </a:solidFill>
                <a:latin typeface="Consolas" pitchFamily="49" charset="0"/>
              </a:rPr>
              <a:t>"\n"</a:t>
            </a:r>
            <a:r>
              <a:rPr lang="tr-TR" sz="140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r>
              <a:rPr lang="tr-TR" sz="1400">
                <a:solidFill>
                  <a:srgbClr val="000000"/>
                </a:solidFill>
                <a:latin typeface="Consolas" pitchFamily="49" charset="0"/>
              </a:rPr>
              <a:t>   }</a:t>
            </a:r>
          </a:p>
          <a:p>
            <a:endParaRPr lang="tr-TR" sz="140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tr-TR" sz="1400">
                <a:solidFill>
                  <a:srgbClr val="000000"/>
                </a:solidFill>
                <a:latin typeface="Consolas" pitchFamily="49" charset="0"/>
              </a:rPr>
              <a:t>   </a:t>
            </a:r>
            <a:r>
              <a:rPr lang="tr-TR" sz="1400">
                <a:solidFill>
                  <a:srgbClr val="0000FF"/>
                </a:solidFill>
                <a:latin typeface="Consolas" pitchFamily="49" charset="0"/>
              </a:rPr>
              <a:t>static</a:t>
            </a:r>
            <a:r>
              <a:rPr lang="tr-TR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tr-TR" sz="1400">
                <a:solidFill>
                  <a:srgbClr val="0000FF"/>
                </a:solidFill>
                <a:latin typeface="Consolas" pitchFamily="49" charset="0"/>
              </a:rPr>
              <a:t>void</a:t>
            </a:r>
            <a:r>
              <a:rPr lang="tr-TR" sz="1400">
                <a:solidFill>
                  <a:srgbClr val="000000"/>
                </a:solidFill>
                <a:latin typeface="Consolas" pitchFamily="49" charset="0"/>
              </a:rPr>
              <a:t> ikiyeKatla(</a:t>
            </a:r>
            <a:r>
              <a:rPr lang="tr-TR" sz="1400">
                <a:solidFill>
                  <a:srgbClr val="0000FF"/>
                </a:solidFill>
                <a:latin typeface="Consolas" pitchFamily="49" charset="0"/>
              </a:rPr>
              <a:t>int</a:t>
            </a:r>
            <a:r>
              <a:rPr lang="tr-TR" sz="1400">
                <a:solidFill>
                  <a:srgbClr val="000000"/>
                </a:solidFill>
                <a:latin typeface="Consolas" pitchFamily="49" charset="0"/>
              </a:rPr>
              <a:t>[] dizi)</a:t>
            </a:r>
          </a:p>
          <a:p>
            <a:r>
              <a:rPr lang="tr-TR" sz="1400">
                <a:solidFill>
                  <a:srgbClr val="000000"/>
                </a:solidFill>
                <a:latin typeface="Consolas" pitchFamily="49" charset="0"/>
              </a:rPr>
              <a:t>   {</a:t>
            </a:r>
          </a:p>
          <a:p>
            <a:r>
              <a:rPr lang="tr-TR" sz="1400">
                <a:solidFill>
                  <a:srgbClr val="000000"/>
                </a:solidFill>
                <a:latin typeface="Consolas" pitchFamily="49" charset="0"/>
              </a:rPr>
              <a:t>      </a:t>
            </a:r>
            <a:r>
              <a:rPr lang="tr-TR" sz="1400">
                <a:solidFill>
                  <a:srgbClr val="0000FF"/>
                </a:solidFill>
                <a:latin typeface="Consolas" pitchFamily="49" charset="0"/>
              </a:rPr>
              <a:t>for</a:t>
            </a:r>
            <a:r>
              <a:rPr lang="tr-TR" sz="1400">
                <a:solidFill>
                  <a:srgbClr val="000000"/>
                </a:solidFill>
                <a:latin typeface="Consolas" pitchFamily="49" charset="0"/>
              </a:rPr>
              <a:t> (</a:t>
            </a:r>
            <a:r>
              <a:rPr lang="tr-TR" sz="1400">
                <a:solidFill>
                  <a:srgbClr val="0000FF"/>
                </a:solidFill>
                <a:latin typeface="Consolas" pitchFamily="49" charset="0"/>
              </a:rPr>
              <a:t>int</a:t>
            </a:r>
            <a:r>
              <a:rPr lang="tr-TR" sz="1400">
                <a:solidFill>
                  <a:srgbClr val="000000"/>
                </a:solidFill>
                <a:latin typeface="Consolas" pitchFamily="49" charset="0"/>
              </a:rPr>
              <a:t> i </a:t>
            </a:r>
            <a:r>
              <a:rPr lang="tr-TR" sz="1400" b="1">
                <a:solidFill>
                  <a:srgbClr val="000080"/>
                </a:solidFill>
                <a:latin typeface="Consolas" pitchFamily="49" charset="0"/>
              </a:rPr>
              <a:t>=</a:t>
            </a:r>
            <a:r>
              <a:rPr lang="tr-TR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tr-TR" sz="1400" b="1">
                <a:solidFill>
                  <a:srgbClr val="0000FF"/>
                </a:solidFill>
                <a:latin typeface="Consolas" pitchFamily="49" charset="0"/>
              </a:rPr>
              <a:t>0</a:t>
            </a:r>
            <a:r>
              <a:rPr lang="tr-TR" sz="1400">
                <a:solidFill>
                  <a:srgbClr val="000000"/>
                </a:solidFill>
                <a:latin typeface="Consolas" pitchFamily="49" charset="0"/>
              </a:rPr>
              <a:t>; i </a:t>
            </a:r>
            <a:r>
              <a:rPr lang="tr-TR" sz="1400" b="1">
                <a:solidFill>
                  <a:srgbClr val="000080"/>
                </a:solidFill>
                <a:latin typeface="Consolas" pitchFamily="49" charset="0"/>
              </a:rPr>
              <a:t>&lt;</a:t>
            </a:r>
            <a:r>
              <a:rPr lang="tr-TR" sz="1400">
                <a:solidFill>
                  <a:srgbClr val="000000"/>
                </a:solidFill>
                <a:latin typeface="Consolas" pitchFamily="49" charset="0"/>
              </a:rPr>
              <a:t> dizi</a:t>
            </a:r>
            <a:r>
              <a:rPr lang="tr-TR" sz="1400" b="1">
                <a:solidFill>
                  <a:srgbClr val="000080"/>
                </a:solidFill>
                <a:latin typeface="Consolas" pitchFamily="49" charset="0"/>
              </a:rPr>
              <a:t>.</a:t>
            </a:r>
            <a:r>
              <a:rPr lang="tr-TR" sz="1400">
                <a:solidFill>
                  <a:srgbClr val="000000"/>
                </a:solidFill>
                <a:latin typeface="Consolas" pitchFamily="49" charset="0"/>
              </a:rPr>
              <a:t>Length; i</a:t>
            </a:r>
            <a:r>
              <a:rPr lang="tr-TR" sz="1400" b="1">
                <a:solidFill>
                  <a:srgbClr val="000080"/>
                </a:solidFill>
                <a:latin typeface="Consolas" pitchFamily="49" charset="0"/>
              </a:rPr>
              <a:t>++</a:t>
            </a:r>
            <a:r>
              <a:rPr lang="tr-TR" sz="1400">
                <a:solidFill>
                  <a:srgbClr val="000000"/>
                </a:solidFill>
                <a:latin typeface="Consolas" pitchFamily="49" charset="0"/>
              </a:rPr>
              <a:t>)</a:t>
            </a:r>
          </a:p>
          <a:p>
            <a:r>
              <a:rPr lang="tr-TR" sz="1400">
                <a:solidFill>
                  <a:srgbClr val="000000"/>
                </a:solidFill>
                <a:latin typeface="Consolas" pitchFamily="49" charset="0"/>
              </a:rPr>
              <a:t>         dizi[i] </a:t>
            </a:r>
            <a:r>
              <a:rPr lang="tr-TR" sz="1400" b="1">
                <a:solidFill>
                  <a:srgbClr val="000080"/>
                </a:solidFill>
                <a:latin typeface="Consolas" pitchFamily="49" charset="0"/>
              </a:rPr>
              <a:t>*=</a:t>
            </a:r>
            <a:r>
              <a:rPr lang="tr-TR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tr-TR" sz="1400" b="1">
                <a:solidFill>
                  <a:srgbClr val="0000FF"/>
                </a:solidFill>
                <a:latin typeface="Consolas" pitchFamily="49" charset="0"/>
              </a:rPr>
              <a:t>2</a:t>
            </a:r>
            <a:r>
              <a:rPr lang="tr-TR" sz="140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r>
              <a:rPr lang="tr-TR" sz="1400">
                <a:solidFill>
                  <a:srgbClr val="000000"/>
                </a:solidFill>
                <a:latin typeface="Consolas" pitchFamily="49" charset="0"/>
              </a:rPr>
              <a:t>   }</a:t>
            </a:r>
          </a:p>
          <a:p>
            <a:endParaRPr lang="tr-TR" sz="140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tr-TR" sz="1400">
                <a:solidFill>
                  <a:srgbClr val="000000"/>
                </a:solidFill>
                <a:latin typeface="Consolas" pitchFamily="49" charset="0"/>
              </a:rPr>
              <a:t>   </a:t>
            </a:r>
            <a:r>
              <a:rPr lang="tr-TR" sz="1400">
                <a:solidFill>
                  <a:srgbClr val="0000FF"/>
                </a:solidFill>
                <a:latin typeface="Consolas" pitchFamily="49" charset="0"/>
              </a:rPr>
              <a:t>static</a:t>
            </a:r>
            <a:r>
              <a:rPr lang="tr-TR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tr-TR" sz="1400">
                <a:solidFill>
                  <a:srgbClr val="0000FF"/>
                </a:solidFill>
                <a:latin typeface="Consolas" pitchFamily="49" charset="0"/>
              </a:rPr>
              <a:t>void</a:t>
            </a:r>
            <a:r>
              <a:rPr lang="tr-TR" sz="1400">
                <a:solidFill>
                  <a:srgbClr val="000000"/>
                </a:solidFill>
                <a:latin typeface="Consolas" pitchFamily="49" charset="0"/>
              </a:rPr>
              <a:t> Main()</a:t>
            </a:r>
          </a:p>
          <a:p>
            <a:r>
              <a:rPr lang="tr-TR" sz="1400">
                <a:solidFill>
                  <a:srgbClr val="000000"/>
                </a:solidFill>
                <a:latin typeface="Consolas" pitchFamily="49" charset="0"/>
              </a:rPr>
              <a:t>   {</a:t>
            </a:r>
          </a:p>
          <a:p>
            <a:r>
              <a:rPr lang="tr-TR" sz="1400">
                <a:solidFill>
                  <a:srgbClr val="000000"/>
                </a:solidFill>
                <a:latin typeface="Consolas" pitchFamily="49" charset="0"/>
              </a:rPr>
              <a:t>      </a:t>
            </a:r>
            <a:r>
              <a:rPr lang="tr-TR" sz="1400">
                <a:solidFill>
                  <a:srgbClr val="0000FF"/>
                </a:solidFill>
                <a:latin typeface="Consolas" pitchFamily="49" charset="0"/>
              </a:rPr>
              <a:t>int</a:t>
            </a:r>
            <a:r>
              <a:rPr lang="tr-TR" sz="1400">
                <a:solidFill>
                  <a:srgbClr val="000000"/>
                </a:solidFill>
                <a:latin typeface="Consolas" pitchFamily="49" charset="0"/>
              </a:rPr>
              <a:t>[] dizi </a:t>
            </a:r>
            <a:r>
              <a:rPr lang="tr-TR" sz="1400" b="1">
                <a:solidFill>
                  <a:srgbClr val="000080"/>
                </a:solidFill>
                <a:latin typeface="Consolas" pitchFamily="49" charset="0"/>
              </a:rPr>
              <a:t>=</a:t>
            </a:r>
            <a:r>
              <a:rPr lang="tr-TR" sz="1400">
                <a:solidFill>
                  <a:srgbClr val="000000"/>
                </a:solidFill>
                <a:latin typeface="Consolas" pitchFamily="49" charset="0"/>
              </a:rPr>
              <a:t> { </a:t>
            </a:r>
            <a:r>
              <a:rPr lang="tr-TR" sz="1400" b="1">
                <a:solidFill>
                  <a:srgbClr val="0000FF"/>
                </a:solidFill>
                <a:latin typeface="Consolas" pitchFamily="49" charset="0"/>
              </a:rPr>
              <a:t>1</a:t>
            </a:r>
            <a:r>
              <a:rPr lang="tr-TR" sz="140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tr-TR" sz="1400" b="1">
                <a:solidFill>
                  <a:srgbClr val="0000FF"/>
                </a:solidFill>
                <a:latin typeface="Consolas" pitchFamily="49" charset="0"/>
              </a:rPr>
              <a:t>2</a:t>
            </a:r>
            <a:r>
              <a:rPr lang="tr-TR" sz="140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tr-TR" sz="1400" b="1">
                <a:solidFill>
                  <a:srgbClr val="0000FF"/>
                </a:solidFill>
                <a:latin typeface="Consolas" pitchFamily="49" charset="0"/>
              </a:rPr>
              <a:t>4</a:t>
            </a:r>
            <a:r>
              <a:rPr lang="tr-TR" sz="140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tr-TR" sz="1400" b="1">
                <a:solidFill>
                  <a:srgbClr val="0000FF"/>
                </a:solidFill>
                <a:latin typeface="Consolas" pitchFamily="49" charset="0"/>
              </a:rPr>
              <a:t>7</a:t>
            </a:r>
            <a:r>
              <a:rPr lang="tr-TR" sz="140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tr-TR" sz="1400" b="1">
                <a:solidFill>
                  <a:srgbClr val="0000FF"/>
                </a:solidFill>
                <a:latin typeface="Consolas" pitchFamily="49" charset="0"/>
              </a:rPr>
              <a:t>9</a:t>
            </a:r>
            <a:r>
              <a:rPr lang="tr-TR" sz="1400">
                <a:solidFill>
                  <a:srgbClr val="000000"/>
                </a:solidFill>
                <a:latin typeface="Consolas" pitchFamily="49" charset="0"/>
              </a:rPr>
              <a:t> };</a:t>
            </a:r>
          </a:p>
          <a:p>
            <a:r>
              <a:rPr lang="tr-TR" sz="1400">
                <a:solidFill>
                  <a:srgbClr val="000000"/>
                </a:solidFill>
                <a:latin typeface="Consolas" pitchFamily="49" charset="0"/>
              </a:rPr>
              <a:t>      EkranaYazdir(dizi); </a:t>
            </a:r>
            <a:r>
              <a:rPr lang="tr-TR" sz="1400">
                <a:solidFill>
                  <a:srgbClr val="008000"/>
                </a:solidFill>
                <a:latin typeface="Consolas" pitchFamily="49" charset="0"/>
              </a:rPr>
              <a:t>// ilk halini yazdır</a:t>
            </a:r>
            <a:endParaRPr lang="tr-TR" sz="140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tr-TR" sz="1400">
                <a:solidFill>
                  <a:srgbClr val="000000"/>
                </a:solidFill>
                <a:latin typeface="Consolas" pitchFamily="49" charset="0"/>
              </a:rPr>
              <a:t>      ikiyeKatla(dizi);   </a:t>
            </a:r>
            <a:r>
              <a:rPr lang="tr-TR" sz="1400">
                <a:solidFill>
                  <a:srgbClr val="008000"/>
                </a:solidFill>
                <a:latin typeface="Consolas" pitchFamily="49" charset="0"/>
              </a:rPr>
              <a:t>// dizi değişecek</a:t>
            </a:r>
            <a:endParaRPr lang="tr-TR" sz="140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tr-TR" sz="1400">
                <a:solidFill>
                  <a:srgbClr val="000000"/>
                </a:solidFill>
                <a:latin typeface="Consolas" pitchFamily="49" charset="0"/>
              </a:rPr>
              <a:t>      EkranaYazdir(dizi); </a:t>
            </a:r>
            <a:r>
              <a:rPr lang="tr-TR" sz="1400">
                <a:solidFill>
                  <a:srgbClr val="008000"/>
                </a:solidFill>
                <a:latin typeface="Consolas" pitchFamily="49" charset="0"/>
              </a:rPr>
              <a:t>// son halini yazdır</a:t>
            </a:r>
            <a:endParaRPr lang="tr-TR" sz="140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tr-TR" sz="1400">
                <a:solidFill>
                  <a:srgbClr val="000000"/>
                </a:solidFill>
                <a:latin typeface="Consolas" pitchFamily="49" charset="0"/>
              </a:rPr>
              <a:t>   }</a:t>
            </a:r>
          </a:p>
          <a:p>
            <a:r>
              <a:rPr lang="tr-TR" sz="140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7" name="Dikdörtgen 6"/>
          <p:cNvSpPr/>
          <p:nvPr/>
        </p:nvSpPr>
        <p:spPr>
          <a:xfrm>
            <a:off x="5783263" y="3273425"/>
            <a:ext cx="2157412" cy="83185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tr-TR" sz="1600" b="1" dirty="0">
                <a:latin typeface="Courier New" pitchFamily="49" charset="0"/>
                <a:cs typeface="Courier New" pitchFamily="49" charset="0"/>
              </a:rPr>
              <a:t>1 2 4 7 9</a:t>
            </a:r>
          </a:p>
          <a:p>
            <a:pPr>
              <a:defRPr/>
            </a:pPr>
            <a:endParaRPr lang="tr-TR" sz="1600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tr-TR" sz="1600" b="1" dirty="0">
                <a:latin typeface="Courier New" pitchFamily="49" charset="0"/>
                <a:cs typeface="Courier New" pitchFamily="49" charset="0"/>
              </a:rPr>
              <a:t>2 4 8 14 18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Fonksiyonların aşırı yüklenmesi</a:t>
            </a:r>
          </a:p>
        </p:txBody>
      </p:sp>
      <p:sp>
        <p:nvSpPr>
          <p:cNvPr id="32771" name="İçerik Yer Tutucusu 2"/>
          <p:cNvSpPr>
            <a:spLocks noGrp="1"/>
          </p:cNvSpPr>
          <p:nvPr>
            <p:ph idx="1"/>
          </p:nvPr>
        </p:nvSpPr>
        <p:spPr>
          <a:xfrm>
            <a:off x="685800" y="949325"/>
            <a:ext cx="7772400" cy="1681163"/>
          </a:xfrm>
        </p:spPr>
        <p:txBody>
          <a:bodyPr/>
          <a:lstStyle/>
          <a:p>
            <a:r>
              <a:rPr lang="tr-TR" sz="2400" smtClean="0"/>
              <a:t>C#'ta parametre sayısı ve/veya parametrelerin türleri farklı olmak şartıyla aynı isimli birden fazla fonksiyon oluşturulabilir. Buna </a:t>
            </a:r>
            <a:r>
              <a:rPr lang="tr-TR" sz="2400" b="1" smtClean="0">
                <a:solidFill>
                  <a:srgbClr val="C00000"/>
                </a:solidFill>
              </a:rPr>
              <a:t>fonksiyonların aşırı yüklenmesi</a:t>
            </a:r>
            <a:r>
              <a:rPr lang="tr-TR" sz="2400" smtClean="0"/>
              <a:t> denir.</a:t>
            </a:r>
          </a:p>
        </p:txBody>
      </p:sp>
      <p:sp>
        <p:nvSpPr>
          <p:cNvPr id="32772" name="Slayt Numarası Yer Tutucusu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7FFF39C-3A96-4B77-B250-674AE184D05C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438275" y="2635250"/>
            <a:ext cx="5756275" cy="2708275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tr-TR" sz="1600" dirty="0" err="1">
                <a:solidFill>
                  <a:srgbClr val="0000FF"/>
                </a:solidFill>
                <a:latin typeface="Consolas" pitchFamily="49" charset="0"/>
              </a:rPr>
              <a:t>static</a:t>
            </a:r>
            <a:r>
              <a:rPr lang="tr-TR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tr-TR" sz="1600" dirty="0" err="1">
                <a:solidFill>
                  <a:srgbClr val="0000FF"/>
                </a:solidFill>
                <a:latin typeface="Consolas" pitchFamily="49" charset="0"/>
              </a:rPr>
              <a:t>void</a:t>
            </a:r>
            <a:r>
              <a:rPr lang="tr-TR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tr-TR" sz="1600" dirty="0" err="1">
                <a:solidFill>
                  <a:srgbClr val="000000"/>
                </a:solidFill>
                <a:latin typeface="Consolas" pitchFamily="49" charset="0"/>
              </a:rPr>
              <a:t>EkranaYaz</a:t>
            </a:r>
            <a:r>
              <a:rPr lang="tr-TR" sz="16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tr-TR" sz="1600" dirty="0" err="1">
                <a:solidFill>
                  <a:srgbClr val="0000FF"/>
                </a:solidFill>
                <a:latin typeface="Consolas" pitchFamily="49" charset="0"/>
              </a:rPr>
              <a:t>string</a:t>
            </a:r>
            <a:r>
              <a:rPr lang="tr-TR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tr-TR" sz="1600" dirty="0" err="1">
                <a:solidFill>
                  <a:srgbClr val="000000"/>
                </a:solidFill>
                <a:latin typeface="Consolas" pitchFamily="49" charset="0"/>
              </a:rPr>
              <a:t>yazi</a:t>
            </a:r>
            <a:r>
              <a:rPr lang="tr-TR" sz="1600" dirty="0">
                <a:solidFill>
                  <a:srgbClr val="000000"/>
                </a:solidFill>
                <a:latin typeface="Consolas" pitchFamily="49" charset="0"/>
              </a:rPr>
              <a:t>)</a:t>
            </a:r>
          </a:p>
          <a:p>
            <a:r>
              <a:rPr lang="tr-TR" sz="1600" dirty="0">
                <a:solidFill>
                  <a:srgbClr val="000000"/>
                </a:solidFill>
                <a:latin typeface="Consolas" pitchFamily="49" charset="0"/>
              </a:rPr>
              <a:t>{</a:t>
            </a:r>
          </a:p>
          <a:p>
            <a:r>
              <a:rPr lang="tr-TR" sz="1600" dirty="0">
                <a:solidFill>
                  <a:srgbClr val="000000"/>
                </a:solidFill>
                <a:latin typeface="Consolas" pitchFamily="49" charset="0"/>
              </a:rPr>
              <a:t>   </a:t>
            </a:r>
            <a:r>
              <a:rPr lang="tr-TR" sz="1600" dirty="0" err="1">
                <a:solidFill>
                  <a:srgbClr val="2B91AF"/>
                </a:solidFill>
                <a:latin typeface="Consolas" pitchFamily="49" charset="0"/>
              </a:rPr>
              <a:t>Console</a:t>
            </a:r>
            <a:r>
              <a:rPr lang="tr-TR" sz="1600" b="1" dirty="0" err="1">
                <a:solidFill>
                  <a:srgbClr val="000080"/>
                </a:solidFill>
                <a:latin typeface="Consolas" pitchFamily="49" charset="0"/>
              </a:rPr>
              <a:t>.</a:t>
            </a:r>
            <a:r>
              <a:rPr lang="tr-TR" sz="1600" dirty="0" err="1">
                <a:solidFill>
                  <a:srgbClr val="000000"/>
                </a:solidFill>
                <a:latin typeface="Consolas" pitchFamily="49" charset="0"/>
              </a:rPr>
              <a:t>Write</a:t>
            </a:r>
            <a:r>
              <a:rPr lang="tr-TR" sz="16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tr-TR" sz="1600" dirty="0" err="1">
                <a:solidFill>
                  <a:srgbClr val="000000"/>
                </a:solidFill>
                <a:latin typeface="Consolas" pitchFamily="49" charset="0"/>
              </a:rPr>
              <a:t>yazi</a:t>
            </a:r>
            <a:r>
              <a:rPr lang="tr-TR" sz="16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r>
              <a:rPr lang="tr-TR" sz="160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endParaRPr lang="tr-TR" sz="1600" dirty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tr-TR" sz="1600" dirty="0" err="1">
                <a:solidFill>
                  <a:srgbClr val="0000FF"/>
                </a:solidFill>
                <a:latin typeface="Consolas" pitchFamily="49" charset="0"/>
              </a:rPr>
              <a:t>static</a:t>
            </a:r>
            <a:r>
              <a:rPr lang="tr-TR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tr-TR" sz="1600" dirty="0" err="1">
                <a:solidFill>
                  <a:srgbClr val="0000FF"/>
                </a:solidFill>
                <a:latin typeface="Consolas" pitchFamily="49" charset="0"/>
              </a:rPr>
              <a:t>void</a:t>
            </a:r>
            <a:r>
              <a:rPr lang="tr-TR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tr-TR" sz="1600" dirty="0" err="1">
                <a:solidFill>
                  <a:srgbClr val="000000"/>
                </a:solidFill>
                <a:latin typeface="Consolas" pitchFamily="49" charset="0"/>
              </a:rPr>
              <a:t>EkranaYaz</a:t>
            </a:r>
            <a:r>
              <a:rPr lang="tr-TR" sz="16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tr-TR" sz="1600" dirty="0" err="1">
                <a:solidFill>
                  <a:srgbClr val="0000FF"/>
                </a:solidFill>
                <a:latin typeface="Consolas" pitchFamily="49" charset="0"/>
              </a:rPr>
              <a:t>int</a:t>
            </a:r>
            <a:r>
              <a:rPr lang="tr-TR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tr-TR" sz="1600" dirty="0" err="1">
                <a:solidFill>
                  <a:srgbClr val="000000"/>
                </a:solidFill>
                <a:latin typeface="Consolas" pitchFamily="49" charset="0"/>
              </a:rPr>
              <a:t>sayi</a:t>
            </a:r>
            <a:r>
              <a:rPr lang="tr-TR" sz="160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tr-TR" sz="1600" dirty="0" err="1">
                <a:solidFill>
                  <a:srgbClr val="0000FF"/>
                </a:solidFill>
                <a:latin typeface="Consolas" pitchFamily="49" charset="0"/>
              </a:rPr>
              <a:t>int</a:t>
            </a:r>
            <a:r>
              <a:rPr lang="tr-TR" sz="1600" dirty="0">
                <a:solidFill>
                  <a:srgbClr val="000000"/>
                </a:solidFill>
                <a:latin typeface="Consolas" pitchFamily="49" charset="0"/>
              </a:rPr>
              <a:t> sefer)</a:t>
            </a:r>
          </a:p>
          <a:p>
            <a:r>
              <a:rPr lang="tr-TR" sz="1600" dirty="0">
                <a:solidFill>
                  <a:srgbClr val="000000"/>
                </a:solidFill>
                <a:latin typeface="Consolas" pitchFamily="49" charset="0"/>
              </a:rPr>
              <a:t>{</a:t>
            </a:r>
          </a:p>
          <a:p>
            <a:r>
              <a:rPr lang="tr-TR" sz="1600" dirty="0">
                <a:solidFill>
                  <a:srgbClr val="000000"/>
                </a:solidFill>
                <a:latin typeface="Consolas" pitchFamily="49" charset="0"/>
              </a:rPr>
              <a:t>   </a:t>
            </a:r>
            <a:r>
              <a:rPr lang="tr-TR" sz="1600" dirty="0" err="1">
                <a:solidFill>
                  <a:srgbClr val="0000FF"/>
                </a:solidFill>
                <a:latin typeface="Consolas" pitchFamily="49" charset="0"/>
              </a:rPr>
              <a:t>for</a:t>
            </a:r>
            <a:r>
              <a:rPr lang="tr-TR" sz="1600" dirty="0">
                <a:solidFill>
                  <a:srgbClr val="000000"/>
                </a:solidFill>
                <a:latin typeface="Consolas" pitchFamily="49" charset="0"/>
              </a:rPr>
              <a:t> (</a:t>
            </a:r>
            <a:r>
              <a:rPr lang="tr-TR" sz="1600" dirty="0" err="1">
                <a:solidFill>
                  <a:srgbClr val="0000FF"/>
                </a:solidFill>
                <a:latin typeface="Consolas" pitchFamily="49" charset="0"/>
              </a:rPr>
              <a:t>int</a:t>
            </a:r>
            <a:r>
              <a:rPr lang="tr-TR" sz="1600" dirty="0">
                <a:solidFill>
                  <a:srgbClr val="000000"/>
                </a:solidFill>
                <a:latin typeface="Consolas" pitchFamily="49" charset="0"/>
              </a:rPr>
              <a:t> i </a:t>
            </a:r>
            <a:r>
              <a:rPr lang="tr-TR" sz="1600" b="1" dirty="0">
                <a:solidFill>
                  <a:srgbClr val="000080"/>
                </a:solidFill>
                <a:latin typeface="Consolas" pitchFamily="49" charset="0"/>
              </a:rPr>
              <a:t>=</a:t>
            </a:r>
            <a:r>
              <a:rPr lang="tr-TR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tr-TR" sz="1600" b="1" dirty="0">
                <a:solidFill>
                  <a:srgbClr val="0000FF"/>
                </a:solidFill>
                <a:latin typeface="Consolas" pitchFamily="49" charset="0"/>
              </a:rPr>
              <a:t>0</a:t>
            </a:r>
            <a:r>
              <a:rPr lang="tr-TR" sz="1600" dirty="0">
                <a:solidFill>
                  <a:srgbClr val="000000"/>
                </a:solidFill>
                <a:latin typeface="Consolas" pitchFamily="49" charset="0"/>
              </a:rPr>
              <a:t>; i </a:t>
            </a:r>
            <a:r>
              <a:rPr lang="tr-TR" sz="1600" b="1" dirty="0">
                <a:solidFill>
                  <a:srgbClr val="000080"/>
                </a:solidFill>
                <a:latin typeface="Consolas" pitchFamily="49" charset="0"/>
              </a:rPr>
              <a:t>&lt;</a:t>
            </a:r>
            <a:r>
              <a:rPr lang="tr-TR" sz="1600" dirty="0">
                <a:solidFill>
                  <a:srgbClr val="000000"/>
                </a:solidFill>
                <a:latin typeface="Consolas" pitchFamily="49" charset="0"/>
              </a:rPr>
              <a:t> sefer; i</a:t>
            </a:r>
            <a:r>
              <a:rPr lang="tr-TR" sz="1600" b="1" dirty="0">
                <a:solidFill>
                  <a:srgbClr val="000080"/>
                </a:solidFill>
                <a:latin typeface="Consolas" pitchFamily="49" charset="0"/>
              </a:rPr>
              <a:t>++</a:t>
            </a:r>
            <a:r>
              <a:rPr lang="tr-TR" sz="1600" dirty="0">
                <a:solidFill>
                  <a:srgbClr val="000000"/>
                </a:solidFill>
                <a:latin typeface="Consolas" pitchFamily="49" charset="0"/>
              </a:rPr>
              <a:t>)</a:t>
            </a:r>
          </a:p>
          <a:p>
            <a:r>
              <a:rPr lang="tr-TR" sz="1600" dirty="0">
                <a:solidFill>
                  <a:srgbClr val="000000"/>
                </a:solidFill>
                <a:latin typeface="Consolas" pitchFamily="49" charset="0"/>
              </a:rPr>
              <a:t>      </a:t>
            </a:r>
            <a:r>
              <a:rPr lang="tr-TR" sz="1600" dirty="0" err="1">
                <a:solidFill>
                  <a:srgbClr val="2B91AF"/>
                </a:solidFill>
                <a:latin typeface="Consolas" pitchFamily="49" charset="0"/>
              </a:rPr>
              <a:t>Console</a:t>
            </a:r>
            <a:r>
              <a:rPr lang="tr-TR" sz="1600" b="1" dirty="0" err="1">
                <a:solidFill>
                  <a:srgbClr val="000080"/>
                </a:solidFill>
                <a:latin typeface="Consolas" pitchFamily="49" charset="0"/>
              </a:rPr>
              <a:t>.</a:t>
            </a:r>
            <a:r>
              <a:rPr lang="tr-TR" sz="1600" dirty="0" err="1">
                <a:solidFill>
                  <a:srgbClr val="000000"/>
                </a:solidFill>
                <a:latin typeface="Consolas" pitchFamily="49" charset="0"/>
              </a:rPr>
              <a:t>Write</a:t>
            </a:r>
            <a:r>
              <a:rPr lang="tr-TR" sz="16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tr-TR" sz="1600" dirty="0" err="1">
                <a:solidFill>
                  <a:srgbClr val="000000"/>
                </a:solidFill>
                <a:latin typeface="Consolas" pitchFamily="49" charset="0"/>
              </a:rPr>
              <a:t>sayi</a:t>
            </a:r>
            <a:r>
              <a:rPr lang="tr-TR" sz="16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r>
              <a:rPr lang="tr-TR" sz="160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6" name="Dikdörtgen 5"/>
          <p:cNvSpPr/>
          <p:nvPr/>
        </p:nvSpPr>
        <p:spPr bwMode="auto">
          <a:xfrm>
            <a:off x="2793534" y="2768600"/>
            <a:ext cx="1071577" cy="277813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tr-TR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7" name="Dikdörtgen 6"/>
          <p:cNvSpPr/>
          <p:nvPr/>
        </p:nvSpPr>
        <p:spPr bwMode="auto">
          <a:xfrm>
            <a:off x="2785146" y="3986213"/>
            <a:ext cx="1079966" cy="277812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tr-TR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8" name="İçerik Yer Tutucusu 2"/>
          <p:cNvSpPr txBox="1">
            <a:spLocks/>
          </p:cNvSpPr>
          <p:nvPr/>
        </p:nvSpPr>
        <p:spPr bwMode="auto">
          <a:xfrm>
            <a:off x="657225" y="5472113"/>
            <a:ext cx="7772400" cy="84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20000"/>
              </a:spcBef>
              <a:buFontTx/>
              <a:buChar char="•"/>
            </a:pPr>
            <a:r>
              <a:rPr lang="tr-TR" sz="2400">
                <a:solidFill>
                  <a:srgbClr val="C00000"/>
                </a:solidFill>
                <a:latin typeface="Comic Sans MS" pitchFamily="66" charset="0"/>
              </a:rPr>
              <a:t>Farklı sayılarda ve türlerde parametrelerle aynı isimli fonksiyon!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200" smtClean="0"/>
              <a:t>Aşırı yüklenmiş Fonksiyonların Çağrılışı: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z="2400" smtClean="0"/>
              <a:t>C#, bir fonksiyon çağrıldığında ve çağrılanla aynı isimli birden fazla fonksiyon bulunduğunda fonksiyonun çağrılış biçimine bakar. </a:t>
            </a:r>
          </a:p>
          <a:p>
            <a:r>
              <a:rPr lang="tr-TR" sz="2400" smtClean="0"/>
              <a:t>Yani ana programdaki fonksiyonda girilen parametrelerle oluşturulmuş olan fonksiyonların parametrelerini kıyaslar. </a:t>
            </a:r>
          </a:p>
          <a:p>
            <a:pPr lvl="1"/>
            <a:r>
              <a:rPr lang="tr-TR" sz="2000" smtClean="0"/>
              <a:t>Önce parametre sayısına bakar. </a:t>
            </a:r>
          </a:p>
          <a:p>
            <a:pPr lvl="1"/>
            <a:r>
              <a:rPr lang="tr-TR" sz="2000" smtClean="0"/>
              <a:t>Eğer aynı isimli ve aynı sayıda parametreli birden fazla metot varsa;</a:t>
            </a:r>
          </a:p>
          <a:p>
            <a:pPr lvl="1"/>
            <a:r>
              <a:rPr lang="tr-TR" sz="2000" smtClean="0"/>
              <a:t>Bu sefer parametre türlerinde tam uyumluluk arar, </a:t>
            </a:r>
          </a:p>
          <a:p>
            <a:pPr lvl="1"/>
            <a:r>
              <a:rPr lang="tr-TR" sz="2000" smtClean="0"/>
              <a:t>Parametre türlerinin tam uyumlu olduğu bir metot bulamazsa;</a:t>
            </a:r>
          </a:p>
          <a:p>
            <a:pPr lvl="1"/>
            <a:r>
              <a:rPr lang="tr-TR" sz="2000" smtClean="0"/>
              <a:t>Bilinçsiz tür dönüşümünün mümkün olduğu bir metot arar,</a:t>
            </a:r>
          </a:p>
          <a:p>
            <a:pPr lvl="1"/>
            <a:r>
              <a:rPr lang="tr-TR" sz="2000" smtClean="0">
                <a:solidFill>
                  <a:srgbClr val="C00000"/>
                </a:solidFill>
              </a:rPr>
              <a:t>Onu da bulamazsa programımız hata verir.</a:t>
            </a:r>
          </a:p>
          <a:p>
            <a:endParaRPr lang="tr-TR" smtClean="0"/>
          </a:p>
        </p:txBody>
      </p:sp>
      <p:sp>
        <p:nvSpPr>
          <p:cNvPr id="33796" name="Slayt Numarası Yer Tutucusu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2AE9896-7EA0-41D8-BBA4-E6F180CD48F6}" type="slidenum">
              <a:rPr lang="en-US" smtClean="0"/>
              <a:pPr/>
              <a:t>15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600" smtClean="0"/>
              <a:t>Aynı isimde fonksiyonlar! - 1</a:t>
            </a:r>
          </a:p>
        </p:txBody>
      </p:sp>
      <p:sp>
        <p:nvSpPr>
          <p:cNvPr id="34819" name="Slayt Numarası Yer Tutucusu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30DBA1D-BF24-40ED-8494-1AA55DE42B7D}" type="slidenum">
              <a:rPr lang="en-US" smtClean="0"/>
              <a:pPr/>
              <a:t>16</a:t>
            </a:fld>
            <a:endParaRPr lang="en-US" dirty="0" smtClean="0"/>
          </a:p>
        </p:txBody>
      </p:sp>
      <p:sp>
        <p:nvSpPr>
          <p:cNvPr id="34820" name="Rectangle 3"/>
          <p:cNvSpPr>
            <a:spLocks noChangeArrowheads="1"/>
          </p:cNvSpPr>
          <p:nvPr/>
        </p:nvSpPr>
        <p:spPr bwMode="auto">
          <a:xfrm>
            <a:off x="257175" y="917575"/>
            <a:ext cx="4719638" cy="506095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tr-TR" sz="1400" dirty="0" err="1">
                <a:solidFill>
                  <a:srgbClr val="0000FF"/>
                </a:solidFill>
                <a:latin typeface="Consolas" pitchFamily="49" charset="0"/>
              </a:rPr>
              <a:t>using</a:t>
            </a:r>
            <a:r>
              <a:rPr lang="tr-TR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tr-TR" sz="1400" dirty="0" err="1">
                <a:solidFill>
                  <a:srgbClr val="000000"/>
                </a:solidFill>
                <a:latin typeface="Consolas" pitchFamily="49" charset="0"/>
              </a:rPr>
              <a:t>System</a:t>
            </a:r>
            <a:r>
              <a:rPr lang="tr-TR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r>
              <a:rPr lang="tr-TR" sz="1400" dirty="0" err="1">
                <a:solidFill>
                  <a:srgbClr val="0000FF"/>
                </a:solidFill>
                <a:latin typeface="Consolas" pitchFamily="49" charset="0"/>
              </a:rPr>
              <a:t>class</a:t>
            </a:r>
            <a:r>
              <a:rPr lang="tr-TR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tr-TR" sz="1400" dirty="0">
                <a:solidFill>
                  <a:srgbClr val="2B91AF"/>
                </a:solidFill>
                <a:latin typeface="Consolas" pitchFamily="49" charset="0"/>
              </a:rPr>
              <a:t>Metotlar</a:t>
            </a:r>
            <a:endParaRPr lang="tr-TR" sz="1400" dirty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tr-TR" sz="1400" dirty="0">
                <a:solidFill>
                  <a:srgbClr val="000000"/>
                </a:solidFill>
                <a:latin typeface="Consolas" pitchFamily="49" charset="0"/>
              </a:rPr>
              <a:t>{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itchFamily="49" charset="0"/>
              </a:rPr>
              <a:t>   </a:t>
            </a:r>
            <a:r>
              <a:rPr lang="tr-TR" sz="1400" dirty="0" err="1">
                <a:solidFill>
                  <a:srgbClr val="0000FF"/>
                </a:solidFill>
                <a:latin typeface="Consolas" pitchFamily="49" charset="0"/>
              </a:rPr>
              <a:t>static</a:t>
            </a:r>
            <a:r>
              <a:rPr lang="tr-TR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tr-TR" sz="1400" dirty="0" err="1">
                <a:solidFill>
                  <a:srgbClr val="0000FF"/>
                </a:solidFill>
                <a:latin typeface="Consolas" pitchFamily="49" charset="0"/>
              </a:rPr>
              <a:t>void</a:t>
            </a:r>
            <a:r>
              <a:rPr lang="tr-TR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tr-TR" sz="1400" dirty="0" smtClean="0">
                <a:solidFill>
                  <a:srgbClr val="000000"/>
                </a:solidFill>
                <a:latin typeface="Consolas" pitchFamily="49" charset="0"/>
              </a:rPr>
              <a:t>Metot (</a:t>
            </a:r>
            <a:r>
              <a:rPr lang="tr-TR" sz="1400" dirty="0" err="1">
                <a:solidFill>
                  <a:srgbClr val="0000FF"/>
                </a:solidFill>
                <a:latin typeface="Consolas" pitchFamily="49" charset="0"/>
              </a:rPr>
              <a:t>int</a:t>
            </a:r>
            <a:r>
              <a:rPr lang="tr-TR" sz="1400" dirty="0">
                <a:solidFill>
                  <a:srgbClr val="000000"/>
                </a:solidFill>
                <a:latin typeface="Consolas" pitchFamily="49" charset="0"/>
              </a:rPr>
              <a:t> x, </a:t>
            </a:r>
            <a:r>
              <a:rPr lang="tr-TR" sz="1400" dirty="0" err="1">
                <a:solidFill>
                  <a:srgbClr val="0000FF"/>
                </a:solidFill>
                <a:latin typeface="Consolas" pitchFamily="49" charset="0"/>
              </a:rPr>
              <a:t>int</a:t>
            </a:r>
            <a:r>
              <a:rPr lang="tr-TR" sz="1400" dirty="0">
                <a:solidFill>
                  <a:srgbClr val="000000"/>
                </a:solidFill>
                <a:latin typeface="Consolas" pitchFamily="49" charset="0"/>
              </a:rPr>
              <a:t> y)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itchFamily="49" charset="0"/>
              </a:rPr>
              <a:t>   {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itchFamily="49" charset="0"/>
              </a:rPr>
              <a:t>      </a:t>
            </a:r>
            <a:r>
              <a:rPr lang="tr-TR" sz="1400" dirty="0" err="1">
                <a:solidFill>
                  <a:srgbClr val="2B91AF"/>
                </a:solidFill>
                <a:latin typeface="Consolas" pitchFamily="49" charset="0"/>
              </a:rPr>
              <a:t>Console</a:t>
            </a:r>
            <a:r>
              <a:rPr lang="tr-TR" sz="1400" b="1" dirty="0" err="1">
                <a:solidFill>
                  <a:srgbClr val="000080"/>
                </a:solidFill>
                <a:latin typeface="Consolas" pitchFamily="49" charset="0"/>
              </a:rPr>
              <a:t>.</a:t>
            </a:r>
            <a:r>
              <a:rPr lang="tr-TR" sz="1400" dirty="0" err="1">
                <a:solidFill>
                  <a:srgbClr val="000000"/>
                </a:solidFill>
                <a:latin typeface="Consolas" pitchFamily="49" charset="0"/>
              </a:rPr>
              <a:t>WriteLine</a:t>
            </a:r>
            <a:r>
              <a:rPr lang="tr-TR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tr-TR" sz="1400" dirty="0">
                <a:solidFill>
                  <a:srgbClr val="A31515"/>
                </a:solidFill>
                <a:latin typeface="Consolas" pitchFamily="49" charset="0"/>
              </a:rPr>
              <a:t>"1. metot çağrıldı."</a:t>
            </a:r>
            <a:r>
              <a:rPr lang="tr-TR" sz="14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itchFamily="49" charset="0"/>
              </a:rPr>
              <a:t>   }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itchFamily="49" charset="0"/>
              </a:rPr>
              <a:t>   </a:t>
            </a:r>
            <a:r>
              <a:rPr lang="tr-TR" sz="1400" dirty="0" err="1">
                <a:solidFill>
                  <a:srgbClr val="0000FF"/>
                </a:solidFill>
                <a:latin typeface="Consolas" pitchFamily="49" charset="0"/>
              </a:rPr>
              <a:t>static</a:t>
            </a:r>
            <a:r>
              <a:rPr lang="tr-TR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tr-TR" sz="1400" dirty="0" err="1">
                <a:solidFill>
                  <a:srgbClr val="0000FF"/>
                </a:solidFill>
                <a:latin typeface="Consolas" pitchFamily="49" charset="0"/>
              </a:rPr>
              <a:t>void</a:t>
            </a:r>
            <a:r>
              <a:rPr lang="tr-TR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tr-TR" sz="1400" dirty="0" smtClean="0">
                <a:solidFill>
                  <a:srgbClr val="000000"/>
                </a:solidFill>
                <a:latin typeface="Consolas" pitchFamily="49" charset="0"/>
              </a:rPr>
              <a:t>Metot(</a:t>
            </a:r>
            <a:r>
              <a:rPr lang="tr-TR" sz="1400" dirty="0" err="1" smtClean="0">
                <a:solidFill>
                  <a:srgbClr val="0000FF"/>
                </a:solidFill>
                <a:latin typeface="Consolas" pitchFamily="49" charset="0"/>
              </a:rPr>
              <a:t>float</a:t>
            </a:r>
            <a:r>
              <a:rPr lang="tr-TR" sz="14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tr-TR" sz="1400" dirty="0">
                <a:solidFill>
                  <a:srgbClr val="000000"/>
                </a:solidFill>
                <a:latin typeface="Consolas" pitchFamily="49" charset="0"/>
              </a:rPr>
              <a:t>x, </a:t>
            </a:r>
            <a:r>
              <a:rPr lang="tr-TR" sz="1400" dirty="0" err="1">
                <a:solidFill>
                  <a:srgbClr val="0000FF"/>
                </a:solidFill>
                <a:latin typeface="Consolas" pitchFamily="49" charset="0"/>
              </a:rPr>
              <a:t>float</a:t>
            </a:r>
            <a:r>
              <a:rPr lang="tr-TR" sz="1400" dirty="0">
                <a:solidFill>
                  <a:srgbClr val="000000"/>
                </a:solidFill>
                <a:latin typeface="Consolas" pitchFamily="49" charset="0"/>
              </a:rPr>
              <a:t> y)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itchFamily="49" charset="0"/>
              </a:rPr>
              <a:t>   {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itchFamily="49" charset="0"/>
              </a:rPr>
              <a:t>      </a:t>
            </a:r>
            <a:r>
              <a:rPr lang="tr-TR" sz="1400" dirty="0" err="1">
                <a:solidFill>
                  <a:srgbClr val="2B91AF"/>
                </a:solidFill>
                <a:latin typeface="Consolas" pitchFamily="49" charset="0"/>
              </a:rPr>
              <a:t>Console</a:t>
            </a:r>
            <a:r>
              <a:rPr lang="tr-TR" sz="1400" b="1" dirty="0" err="1">
                <a:solidFill>
                  <a:srgbClr val="000080"/>
                </a:solidFill>
                <a:latin typeface="Consolas" pitchFamily="49" charset="0"/>
              </a:rPr>
              <a:t>.</a:t>
            </a:r>
            <a:r>
              <a:rPr lang="tr-TR" sz="1400" dirty="0" err="1">
                <a:solidFill>
                  <a:srgbClr val="000000"/>
                </a:solidFill>
                <a:latin typeface="Consolas" pitchFamily="49" charset="0"/>
              </a:rPr>
              <a:t>WriteLine</a:t>
            </a:r>
            <a:r>
              <a:rPr lang="tr-TR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tr-TR" sz="1400" dirty="0">
                <a:solidFill>
                  <a:srgbClr val="A31515"/>
                </a:solidFill>
                <a:latin typeface="Consolas" pitchFamily="49" charset="0"/>
              </a:rPr>
              <a:t>"2. metot çağrıldı."</a:t>
            </a:r>
            <a:r>
              <a:rPr lang="tr-TR" sz="14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itchFamily="49" charset="0"/>
              </a:rPr>
              <a:t>   }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itchFamily="49" charset="0"/>
              </a:rPr>
              <a:t>   </a:t>
            </a:r>
            <a:r>
              <a:rPr lang="tr-TR" sz="1400" dirty="0" err="1">
                <a:solidFill>
                  <a:srgbClr val="0000FF"/>
                </a:solidFill>
                <a:latin typeface="Consolas" pitchFamily="49" charset="0"/>
              </a:rPr>
              <a:t>static</a:t>
            </a:r>
            <a:r>
              <a:rPr lang="tr-TR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tr-TR" sz="1400" dirty="0" err="1">
                <a:solidFill>
                  <a:srgbClr val="0000FF"/>
                </a:solidFill>
                <a:latin typeface="Consolas" pitchFamily="49" charset="0"/>
              </a:rPr>
              <a:t>void</a:t>
            </a:r>
            <a:r>
              <a:rPr lang="tr-TR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tr-TR" sz="1400" dirty="0" smtClean="0">
                <a:solidFill>
                  <a:srgbClr val="000000"/>
                </a:solidFill>
                <a:latin typeface="Consolas" pitchFamily="49" charset="0"/>
              </a:rPr>
              <a:t>Metot(</a:t>
            </a:r>
            <a:r>
              <a:rPr lang="tr-TR" sz="1400" dirty="0" err="1" smtClean="0">
                <a:solidFill>
                  <a:srgbClr val="0000FF"/>
                </a:solidFill>
                <a:latin typeface="Consolas" pitchFamily="49" charset="0"/>
              </a:rPr>
              <a:t>string</a:t>
            </a:r>
            <a:r>
              <a:rPr lang="tr-TR" sz="14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tr-TR" sz="1400" dirty="0">
                <a:solidFill>
                  <a:srgbClr val="000000"/>
                </a:solidFill>
                <a:latin typeface="Consolas" pitchFamily="49" charset="0"/>
              </a:rPr>
              <a:t>x, </a:t>
            </a:r>
            <a:r>
              <a:rPr lang="tr-TR" sz="1400" dirty="0" err="1">
                <a:solidFill>
                  <a:srgbClr val="0000FF"/>
                </a:solidFill>
                <a:latin typeface="Consolas" pitchFamily="49" charset="0"/>
              </a:rPr>
              <a:t>string</a:t>
            </a:r>
            <a:r>
              <a:rPr lang="tr-TR" sz="1400" dirty="0">
                <a:solidFill>
                  <a:srgbClr val="000000"/>
                </a:solidFill>
                <a:latin typeface="Consolas" pitchFamily="49" charset="0"/>
              </a:rPr>
              <a:t> y)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itchFamily="49" charset="0"/>
              </a:rPr>
              <a:t>   {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itchFamily="49" charset="0"/>
              </a:rPr>
              <a:t>      </a:t>
            </a:r>
            <a:r>
              <a:rPr lang="tr-TR" sz="1400" dirty="0" err="1">
                <a:solidFill>
                  <a:srgbClr val="2B91AF"/>
                </a:solidFill>
                <a:latin typeface="Consolas" pitchFamily="49" charset="0"/>
              </a:rPr>
              <a:t>Console</a:t>
            </a:r>
            <a:r>
              <a:rPr lang="tr-TR" sz="1400" b="1" dirty="0" err="1">
                <a:solidFill>
                  <a:srgbClr val="000080"/>
                </a:solidFill>
                <a:latin typeface="Consolas" pitchFamily="49" charset="0"/>
              </a:rPr>
              <a:t>.</a:t>
            </a:r>
            <a:r>
              <a:rPr lang="tr-TR" sz="1400" dirty="0" err="1">
                <a:solidFill>
                  <a:srgbClr val="000000"/>
                </a:solidFill>
                <a:latin typeface="Consolas" pitchFamily="49" charset="0"/>
              </a:rPr>
              <a:t>WriteLine</a:t>
            </a:r>
            <a:r>
              <a:rPr lang="tr-TR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tr-TR" sz="1400" dirty="0">
                <a:solidFill>
                  <a:srgbClr val="A31515"/>
                </a:solidFill>
                <a:latin typeface="Consolas" pitchFamily="49" charset="0"/>
              </a:rPr>
              <a:t>"3. metot çağrıldı."</a:t>
            </a:r>
            <a:r>
              <a:rPr lang="tr-TR" sz="14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itchFamily="49" charset="0"/>
              </a:rPr>
              <a:t>   }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itchFamily="49" charset="0"/>
              </a:rPr>
              <a:t>   </a:t>
            </a:r>
            <a:r>
              <a:rPr lang="tr-TR" sz="1400" dirty="0" err="1">
                <a:solidFill>
                  <a:srgbClr val="0000FF"/>
                </a:solidFill>
                <a:latin typeface="Consolas" pitchFamily="49" charset="0"/>
              </a:rPr>
              <a:t>static</a:t>
            </a:r>
            <a:r>
              <a:rPr lang="tr-TR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tr-TR" sz="1400" dirty="0" err="1">
                <a:solidFill>
                  <a:srgbClr val="0000FF"/>
                </a:solidFill>
                <a:latin typeface="Consolas" pitchFamily="49" charset="0"/>
              </a:rPr>
              <a:t>void</a:t>
            </a:r>
            <a:r>
              <a:rPr lang="tr-TR" sz="1400" dirty="0">
                <a:solidFill>
                  <a:srgbClr val="000000"/>
                </a:solidFill>
                <a:latin typeface="Consolas" pitchFamily="49" charset="0"/>
              </a:rPr>
              <a:t> Main()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itchFamily="49" charset="0"/>
              </a:rPr>
              <a:t>   {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itchFamily="49" charset="0"/>
              </a:rPr>
              <a:t>      </a:t>
            </a:r>
            <a:r>
              <a:rPr lang="tr-TR" sz="1400" dirty="0" smtClean="0">
                <a:solidFill>
                  <a:srgbClr val="000000"/>
                </a:solidFill>
                <a:latin typeface="Consolas" pitchFamily="49" charset="0"/>
              </a:rPr>
              <a:t>Metot(</a:t>
            </a:r>
            <a:r>
              <a:rPr lang="tr-TR" sz="1400" dirty="0" smtClean="0">
                <a:solidFill>
                  <a:srgbClr val="A31515"/>
                </a:solidFill>
                <a:latin typeface="Consolas" pitchFamily="49" charset="0"/>
              </a:rPr>
              <a:t>"</a:t>
            </a:r>
            <a:r>
              <a:rPr lang="tr-TR" sz="1400" dirty="0">
                <a:solidFill>
                  <a:srgbClr val="A31515"/>
                </a:solidFill>
                <a:latin typeface="Consolas" pitchFamily="49" charset="0"/>
              </a:rPr>
              <a:t>deneme"</a:t>
            </a:r>
            <a:r>
              <a:rPr lang="tr-TR" sz="140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tr-TR" sz="1400" dirty="0">
                <a:solidFill>
                  <a:srgbClr val="A31515"/>
                </a:solidFill>
                <a:latin typeface="Consolas" pitchFamily="49" charset="0"/>
              </a:rPr>
              <a:t>"deneme"</a:t>
            </a:r>
            <a:r>
              <a:rPr lang="tr-TR" sz="14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itchFamily="49" charset="0"/>
              </a:rPr>
              <a:t>      </a:t>
            </a:r>
            <a:r>
              <a:rPr lang="tr-TR" sz="1400" dirty="0" smtClean="0">
                <a:solidFill>
                  <a:srgbClr val="000000"/>
                </a:solidFill>
                <a:latin typeface="Consolas" pitchFamily="49" charset="0"/>
              </a:rPr>
              <a:t>Metot(</a:t>
            </a:r>
            <a:r>
              <a:rPr lang="tr-TR" sz="1400" b="1" dirty="0" smtClean="0">
                <a:solidFill>
                  <a:srgbClr val="0000FF"/>
                </a:solidFill>
                <a:latin typeface="Consolas" pitchFamily="49" charset="0"/>
              </a:rPr>
              <a:t>5</a:t>
            </a:r>
            <a:r>
              <a:rPr lang="tr-TR" sz="140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tr-TR" sz="1400" b="1" dirty="0">
                <a:solidFill>
                  <a:srgbClr val="0000FF"/>
                </a:solidFill>
                <a:latin typeface="Consolas" pitchFamily="49" charset="0"/>
              </a:rPr>
              <a:t>6</a:t>
            </a:r>
            <a:r>
              <a:rPr lang="tr-TR" sz="14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itchFamily="49" charset="0"/>
              </a:rPr>
              <a:t>      </a:t>
            </a:r>
            <a:r>
              <a:rPr lang="tr-TR" sz="1400" dirty="0" smtClean="0">
                <a:solidFill>
                  <a:srgbClr val="000000"/>
                </a:solidFill>
                <a:latin typeface="Consolas" pitchFamily="49" charset="0"/>
              </a:rPr>
              <a:t>Metot(</a:t>
            </a:r>
            <a:r>
              <a:rPr lang="tr-TR" sz="1400" b="1" dirty="0" smtClean="0">
                <a:solidFill>
                  <a:srgbClr val="0000FF"/>
                </a:solidFill>
                <a:latin typeface="Consolas" pitchFamily="49" charset="0"/>
              </a:rPr>
              <a:t>10f</a:t>
            </a:r>
            <a:r>
              <a:rPr lang="tr-TR" sz="140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tr-TR" sz="1400" b="1" dirty="0">
                <a:solidFill>
                  <a:srgbClr val="0000FF"/>
                </a:solidFill>
                <a:latin typeface="Consolas" pitchFamily="49" charset="0"/>
              </a:rPr>
              <a:t>56f</a:t>
            </a:r>
            <a:r>
              <a:rPr lang="tr-TR" sz="14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itchFamily="49" charset="0"/>
              </a:rPr>
              <a:t>      </a:t>
            </a:r>
            <a:r>
              <a:rPr lang="tr-TR" sz="1400" dirty="0" err="1">
                <a:solidFill>
                  <a:srgbClr val="2B91AF"/>
                </a:solidFill>
                <a:latin typeface="Consolas" pitchFamily="49" charset="0"/>
              </a:rPr>
              <a:t>Console</a:t>
            </a:r>
            <a:r>
              <a:rPr lang="tr-TR" sz="1400" b="1" dirty="0" err="1">
                <a:solidFill>
                  <a:srgbClr val="000080"/>
                </a:solidFill>
                <a:latin typeface="Consolas" pitchFamily="49" charset="0"/>
              </a:rPr>
              <a:t>.</a:t>
            </a:r>
            <a:r>
              <a:rPr lang="tr-TR" sz="1400" dirty="0" err="1">
                <a:solidFill>
                  <a:srgbClr val="000000"/>
                </a:solidFill>
                <a:latin typeface="Consolas" pitchFamily="49" charset="0"/>
              </a:rPr>
              <a:t>ReadLine</a:t>
            </a:r>
            <a:r>
              <a:rPr lang="tr-TR" sz="14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itchFamily="49" charset="0"/>
              </a:rPr>
              <a:t>   }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7" name="Dikdörtgen 6"/>
          <p:cNvSpPr/>
          <p:nvPr/>
        </p:nvSpPr>
        <p:spPr>
          <a:xfrm>
            <a:off x="504825" y="6046788"/>
            <a:ext cx="2808288" cy="739775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tr-TR" sz="1400" b="1" dirty="0">
                <a:latin typeface="Courier New" pitchFamily="49" charset="0"/>
                <a:cs typeface="Courier New" pitchFamily="49" charset="0"/>
              </a:rPr>
              <a:t>3. metot çağrıldı.</a:t>
            </a:r>
          </a:p>
          <a:p>
            <a:pPr>
              <a:defRPr/>
            </a:pPr>
            <a:r>
              <a:rPr lang="tr-TR" sz="1400" b="1" dirty="0">
                <a:latin typeface="Courier New" pitchFamily="49" charset="0"/>
                <a:cs typeface="Courier New" pitchFamily="49" charset="0"/>
              </a:rPr>
              <a:t>1. metot çağrıldı.</a:t>
            </a:r>
          </a:p>
          <a:p>
            <a:pPr>
              <a:defRPr/>
            </a:pPr>
            <a:r>
              <a:rPr lang="tr-TR" sz="1400" b="1" dirty="0">
                <a:latin typeface="Courier New" pitchFamily="49" charset="0"/>
                <a:cs typeface="Courier New" pitchFamily="49" charset="0"/>
              </a:rPr>
              <a:t>2. metot çağrıldı.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5114925" y="917575"/>
            <a:ext cx="3795713" cy="5129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80975" indent="-180975">
              <a:spcBef>
                <a:spcPct val="20000"/>
              </a:spcBef>
              <a:buFontTx/>
              <a:buChar char="•"/>
              <a:defRPr/>
            </a:pPr>
            <a:r>
              <a:rPr lang="tr-TR" sz="1600" dirty="0">
                <a:latin typeface="+mn-lt"/>
              </a:rPr>
              <a:t>Bu programda üç metot da aynı sayıda parametre almış.</a:t>
            </a:r>
            <a:r>
              <a:rPr lang="en-US" sz="1600" dirty="0">
                <a:latin typeface="+mn-lt"/>
              </a:rPr>
              <a:t> </a:t>
            </a:r>
            <a:endParaRPr lang="tr-TR" sz="1600" dirty="0">
              <a:latin typeface="+mn-lt"/>
            </a:endParaRPr>
          </a:p>
          <a:p>
            <a:pPr marL="180975" indent="-180975">
              <a:spcBef>
                <a:spcPct val="20000"/>
              </a:spcBef>
              <a:buFontTx/>
              <a:buChar char="•"/>
              <a:defRPr/>
            </a:pPr>
            <a:r>
              <a:rPr lang="en-US" sz="1600" dirty="0">
                <a:latin typeface="+mn-lt"/>
              </a:rPr>
              <a:t>Bu </a:t>
            </a:r>
            <a:r>
              <a:rPr lang="en-US" sz="1600" dirty="0" err="1">
                <a:latin typeface="+mn-lt"/>
              </a:rPr>
              <a:t>durumda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parametrelerin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türlerine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bakılır</a:t>
            </a:r>
            <a:r>
              <a:rPr lang="tr-TR" sz="1600" dirty="0">
                <a:latin typeface="+mn-lt"/>
              </a:rPr>
              <a:t>:</a:t>
            </a:r>
            <a:r>
              <a:rPr lang="en-US" sz="1600" dirty="0">
                <a:latin typeface="+mn-lt"/>
              </a:rPr>
              <a:t> </a:t>
            </a:r>
            <a:endParaRPr lang="tr-TR" sz="1600" dirty="0">
              <a:latin typeface="+mn-lt"/>
            </a:endParaRPr>
          </a:p>
          <a:p>
            <a:pPr marL="180975" indent="-180975">
              <a:spcBef>
                <a:spcPct val="20000"/>
              </a:spcBef>
              <a:buFontTx/>
              <a:buChar char="•"/>
              <a:defRPr/>
            </a:pPr>
            <a:r>
              <a:rPr lang="en-US" sz="1600" dirty="0">
                <a:latin typeface="+mn-lt"/>
              </a:rPr>
              <a:t>Ana</a:t>
            </a:r>
            <a:r>
              <a:rPr lang="tr-TR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programdaki</a:t>
            </a:r>
            <a:r>
              <a:rPr lang="tr-TR" sz="1600" dirty="0">
                <a:latin typeface="+mn-lt"/>
              </a:rPr>
              <a:t> </a:t>
            </a:r>
            <a:r>
              <a:rPr lang="en-US" sz="1600" dirty="0" err="1" smtClean="0">
                <a:latin typeface="+mn-lt"/>
              </a:rPr>
              <a:t>Metot</a:t>
            </a:r>
            <a:r>
              <a:rPr lang="en-US" sz="1600" dirty="0" smtClean="0">
                <a:latin typeface="+mn-lt"/>
              </a:rPr>
              <a:t>("</a:t>
            </a:r>
            <a:r>
              <a:rPr lang="en-US" sz="1600" dirty="0" err="1">
                <a:latin typeface="+mn-lt"/>
              </a:rPr>
              <a:t>deneme</a:t>
            </a:r>
            <a:r>
              <a:rPr lang="en-US" sz="1600" dirty="0">
                <a:latin typeface="+mn-lt"/>
              </a:rPr>
              <a:t>","</a:t>
            </a:r>
            <a:r>
              <a:rPr lang="en-US" sz="1600" dirty="0" err="1">
                <a:latin typeface="+mn-lt"/>
              </a:rPr>
              <a:t>deneme</a:t>
            </a:r>
            <a:r>
              <a:rPr lang="en-US" sz="1600" dirty="0">
                <a:latin typeface="+mn-lt"/>
              </a:rPr>
              <a:t>");</a:t>
            </a:r>
            <a:r>
              <a:rPr lang="tr-TR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satırıyla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üçüncü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metot</a:t>
            </a:r>
            <a:r>
              <a:rPr lang="tr-TR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çağrılır</a:t>
            </a:r>
            <a:r>
              <a:rPr lang="en-US" sz="1600" dirty="0">
                <a:latin typeface="+mn-lt"/>
              </a:rPr>
              <a:t>.</a:t>
            </a:r>
            <a:r>
              <a:rPr lang="tr-TR" sz="1600" dirty="0">
                <a:latin typeface="+mn-lt"/>
              </a:rPr>
              <a:t> </a:t>
            </a:r>
          </a:p>
          <a:p>
            <a:pPr marL="180975" indent="-180975">
              <a:spcBef>
                <a:spcPct val="20000"/>
              </a:spcBef>
              <a:buFontTx/>
              <a:buChar char="•"/>
              <a:defRPr/>
            </a:pPr>
            <a:endParaRPr lang="tr-TR" sz="1600" dirty="0">
              <a:latin typeface="+mn-lt"/>
            </a:endParaRPr>
          </a:p>
          <a:p>
            <a:pPr marL="180975" indent="-180975">
              <a:spcBef>
                <a:spcPct val="20000"/>
              </a:spcBef>
              <a:buFontTx/>
              <a:buChar char="•"/>
              <a:defRPr/>
            </a:pPr>
            <a:r>
              <a:rPr lang="en-US" sz="1600" dirty="0" err="1" smtClean="0">
                <a:latin typeface="+mn-lt"/>
              </a:rPr>
              <a:t>Metot</a:t>
            </a:r>
            <a:r>
              <a:rPr lang="en-US" sz="1600" dirty="0" smtClean="0">
                <a:latin typeface="+mn-lt"/>
              </a:rPr>
              <a:t>(5,6</a:t>
            </a:r>
            <a:r>
              <a:rPr lang="en-US" sz="1600" dirty="0">
                <a:latin typeface="+mn-lt"/>
              </a:rPr>
              <a:t>);</a:t>
            </a:r>
            <a:r>
              <a:rPr lang="tr-TR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metot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çağrımının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parametre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türlerinin</a:t>
            </a:r>
            <a:r>
              <a:rPr lang="en-US" sz="1600" dirty="0">
                <a:latin typeface="+mn-lt"/>
              </a:rPr>
              <a:t> tam </a:t>
            </a:r>
            <a:r>
              <a:rPr lang="en-US" sz="1600" dirty="0" err="1">
                <a:latin typeface="+mn-lt"/>
              </a:rPr>
              <a:t>uyumlu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olduğu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metot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birinci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metottur</a:t>
            </a:r>
            <a:r>
              <a:rPr lang="en-US" sz="1600" dirty="0">
                <a:latin typeface="+mn-lt"/>
              </a:rPr>
              <a:t>, o </a:t>
            </a:r>
            <a:r>
              <a:rPr lang="en-US" sz="1600" dirty="0" err="1">
                <a:latin typeface="+mn-lt"/>
              </a:rPr>
              <a:t>yüzden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birinci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metot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çağrılır</a:t>
            </a:r>
            <a:r>
              <a:rPr lang="en-US" sz="1600" dirty="0">
                <a:latin typeface="+mn-lt"/>
              </a:rPr>
              <a:t>. </a:t>
            </a:r>
            <a:endParaRPr lang="tr-TR" sz="1600" dirty="0">
              <a:latin typeface="+mn-lt"/>
            </a:endParaRPr>
          </a:p>
          <a:p>
            <a:pPr marL="180975" indent="-180975">
              <a:spcBef>
                <a:spcPct val="20000"/>
              </a:spcBef>
              <a:buFontTx/>
              <a:buChar char="•"/>
              <a:defRPr/>
            </a:pPr>
            <a:endParaRPr lang="tr-TR" sz="1600" dirty="0">
              <a:latin typeface="+mn-lt"/>
            </a:endParaRPr>
          </a:p>
          <a:p>
            <a:pPr marL="180975" indent="-180975">
              <a:spcBef>
                <a:spcPct val="20000"/>
              </a:spcBef>
              <a:buFontTx/>
              <a:buChar char="•"/>
              <a:defRPr/>
            </a:pPr>
            <a:r>
              <a:rPr lang="en-US" sz="1600" dirty="0" err="1">
                <a:latin typeface="+mn-lt"/>
              </a:rPr>
              <a:t>Eğer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birinci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metot</a:t>
            </a:r>
            <a:r>
              <a:rPr lang="en-US" sz="1600" dirty="0">
                <a:latin typeface="+mn-lt"/>
              </a:rPr>
              <a:t> </a:t>
            </a:r>
            <a:r>
              <a:rPr lang="tr-TR" sz="1600" dirty="0">
                <a:latin typeface="+mn-lt"/>
              </a:rPr>
              <a:t>oluşturulmamış </a:t>
            </a:r>
            <a:r>
              <a:rPr lang="en-US" sz="1600" dirty="0" err="1">
                <a:latin typeface="+mn-lt"/>
              </a:rPr>
              <a:t>olsaydı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ikinci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metot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çağrılacaktı</a:t>
            </a:r>
            <a:r>
              <a:rPr lang="en-US" sz="1600" dirty="0">
                <a:latin typeface="+mn-lt"/>
              </a:rPr>
              <a:t>. </a:t>
            </a:r>
            <a:endParaRPr lang="tr-TR" sz="1600" dirty="0">
              <a:latin typeface="+mn-lt"/>
            </a:endParaRPr>
          </a:p>
          <a:p>
            <a:pPr marL="180975" indent="-180975">
              <a:spcBef>
                <a:spcPct val="20000"/>
              </a:spcBef>
              <a:buFontTx/>
              <a:buChar char="•"/>
              <a:defRPr/>
            </a:pPr>
            <a:endParaRPr lang="tr-TR" sz="1600" dirty="0">
              <a:latin typeface="+mn-lt"/>
            </a:endParaRPr>
          </a:p>
          <a:p>
            <a:pPr marL="180975" indent="-180975">
              <a:spcBef>
                <a:spcPct val="20000"/>
              </a:spcBef>
              <a:buFontTx/>
              <a:buChar char="•"/>
              <a:defRPr/>
            </a:pPr>
            <a:r>
              <a:rPr lang="en-US" sz="1600" dirty="0">
                <a:latin typeface="+mn-lt"/>
              </a:rPr>
              <a:t>Son </a:t>
            </a:r>
            <a:r>
              <a:rPr lang="en-US" sz="1600" dirty="0" err="1">
                <a:latin typeface="+mn-lt"/>
              </a:rPr>
              <a:t>olarak</a:t>
            </a:r>
            <a:r>
              <a:rPr lang="tr-TR" sz="1600" dirty="0">
                <a:latin typeface="+mn-lt"/>
              </a:rPr>
              <a:t> </a:t>
            </a:r>
            <a:r>
              <a:rPr lang="en-US" sz="1600" dirty="0" err="1" smtClean="0">
                <a:latin typeface="+mn-lt"/>
              </a:rPr>
              <a:t>Metot</a:t>
            </a:r>
            <a:r>
              <a:rPr lang="en-US" sz="1600" dirty="0" smtClean="0">
                <a:latin typeface="+mn-lt"/>
              </a:rPr>
              <a:t>(10f,56f</a:t>
            </a:r>
            <a:r>
              <a:rPr lang="en-US" sz="1600" dirty="0">
                <a:latin typeface="+mn-lt"/>
              </a:rPr>
              <a:t>);</a:t>
            </a:r>
            <a:r>
              <a:rPr lang="tr-TR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satırıyla</a:t>
            </a:r>
            <a:r>
              <a:rPr lang="en-US" sz="1600" dirty="0">
                <a:latin typeface="+mn-lt"/>
              </a:rPr>
              <a:t> da </a:t>
            </a:r>
            <a:r>
              <a:rPr lang="en-US" sz="1600" dirty="0" err="1">
                <a:latin typeface="+mn-lt"/>
              </a:rPr>
              <a:t>ikinci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metot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çağrılır</a:t>
            </a:r>
            <a:r>
              <a:rPr lang="en-US" sz="1600" dirty="0">
                <a:latin typeface="+mn-lt"/>
              </a:rPr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600" smtClean="0"/>
              <a:t>Aynı isimde fonksiyonlar! - 2</a:t>
            </a:r>
          </a:p>
        </p:txBody>
      </p:sp>
      <p:sp>
        <p:nvSpPr>
          <p:cNvPr id="35843" name="Slayt Numarası Yer Tutucusu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EC7568F-33C4-4487-A840-BB3762402606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35844" name="Rectangle 3"/>
          <p:cNvSpPr>
            <a:spLocks noChangeArrowheads="1"/>
          </p:cNvSpPr>
          <p:nvPr/>
        </p:nvSpPr>
        <p:spPr bwMode="auto">
          <a:xfrm>
            <a:off x="257175" y="917575"/>
            <a:ext cx="4719638" cy="398145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tr-TR" sz="1400" dirty="0" err="1">
                <a:solidFill>
                  <a:srgbClr val="0000FF"/>
                </a:solidFill>
                <a:latin typeface="Consolas" pitchFamily="49" charset="0"/>
              </a:rPr>
              <a:t>using</a:t>
            </a:r>
            <a:r>
              <a:rPr lang="tr-TR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tr-TR" sz="1400" dirty="0" err="1">
                <a:solidFill>
                  <a:srgbClr val="000000"/>
                </a:solidFill>
                <a:latin typeface="Consolas" pitchFamily="49" charset="0"/>
              </a:rPr>
              <a:t>System</a:t>
            </a:r>
            <a:r>
              <a:rPr lang="tr-TR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r>
              <a:rPr lang="tr-TR" sz="1400" dirty="0" err="1">
                <a:solidFill>
                  <a:srgbClr val="0000FF"/>
                </a:solidFill>
                <a:latin typeface="Consolas" pitchFamily="49" charset="0"/>
              </a:rPr>
              <a:t>class</a:t>
            </a:r>
            <a:r>
              <a:rPr lang="tr-TR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tr-TR" sz="1400" dirty="0">
                <a:solidFill>
                  <a:srgbClr val="2B91AF"/>
                </a:solidFill>
                <a:latin typeface="Consolas" pitchFamily="49" charset="0"/>
              </a:rPr>
              <a:t>Metotlar</a:t>
            </a:r>
            <a:endParaRPr lang="tr-TR" sz="1400" dirty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tr-TR" sz="1400" dirty="0">
                <a:solidFill>
                  <a:srgbClr val="000000"/>
                </a:solidFill>
                <a:latin typeface="Consolas" pitchFamily="49" charset="0"/>
              </a:rPr>
              <a:t>{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itchFamily="49" charset="0"/>
              </a:rPr>
              <a:t>   </a:t>
            </a:r>
            <a:r>
              <a:rPr lang="tr-TR" sz="1400" dirty="0" err="1">
                <a:solidFill>
                  <a:srgbClr val="0000FF"/>
                </a:solidFill>
                <a:latin typeface="Consolas" pitchFamily="49" charset="0"/>
              </a:rPr>
              <a:t>static</a:t>
            </a:r>
            <a:r>
              <a:rPr lang="tr-TR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tr-TR" sz="1400" dirty="0" err="1">
                <a:solidFill>
                  <a:srgbClr val="0000FF"/>
                </a:solidFill>
                <a:latin typeface="Consolas" pitchFamily="49" charset="0"/>
              </a:rPr>
              <a:t>void</a:t>
            </a:r>
            <a:r>
              <a:rPr lang="tr-TR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tr-TR" sz="1400" dirty="0" smtClean="0">
                <a:solidFill>
                  <a:srgbClr val="000000"/>
                </a:solidFill>
                <a:latin typeface="Consolas" pitchFamily="49" charset="0"/>
              </a:rPr>
              <a:t>Metot(</a:t>
            </a:r>
            <a:r>
              <a:rPr lang="tr-TR" sz="1400" dirty="0" err="1" smtClean="0">
                <a:solidFill>
                  <a:srgbClr val="0000FF"/>
                </a:solidFill>
                <a:latin typeface="Consolas" pitchFamily="49" charset="0"/>
              </a:rPr>
              <a:t>float</a:t>
            </a:r>
            <a:r>
              <a:rPr lang="tr-TR" sz="14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tr-TR" sz="1400" dirty="0">
                <a:solidFill>
                  <a:srgbClr val="000000"/>
                </a:solidFill>
                <a:latin typeface="Consolas" pitchFamily="49" charset="0"/>
              </a:rPr>
              <a:t>x, </a:t>
            </a:r>
            <a:r>
              <a:rPr lang="tr-TR" sz="1400" dirty="0" err="1">
                <a:solidFill>
                  <a:srgbClr val="0000FF"/>
                </a:solidFill>
                <a:latin typeface="Consolas" pitchFamily="49" charset="0"/>
              </a:rPr>
              <a:t>float</a:t>
            </a:r>
            <a:r>
              <a:rPr lang="tr-TR" sz="1400" dirty="0">
                <a:solidFill>
                  <a:srgbClr val="000000"/>
                </a:solidFill>
                <a:latin typeface="Consolas" pitchFamily="49" charset="0"/>
              </a:rPr>
              <a:t> y)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itchFamily="49" charset="0"/>
              </a:rPr>
              <a:t>   {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itchFamily="49" charset="0"/>
              </a:rPr>
              <a:t>      </a:t>
            </a:r>
            <a:r>
              <a:rPr lang="tr-TR" sz="1400" dirty="0" err="1">
                <a:solidFill>
                  <a:srgbClr val="2B91AF"/>
                </a:solidFill>
                <a:latin typeface="Consolas" pitchFamily="49" charset="0"/>
              </a:rPr>
              <a:t>Console</a:t>
            </a:r>
            <a:r>
              <a:rPr lang="tr-TR" sz="1400" b="1" dirty="0" err="1">
                <a:solidFill>
                  <a:srgbClr val="000080"/>
                </a:solidFill>
                <a:latin typeface="Consolas" pitchFamily="49" charset="0"/>
              </a:rPr>
              <a:t>.</a:t>
            </a:r>
            <a:r>
              <a:rPr lang="tr-TR" sz="1400" dirty="0" err="1">
                <a:solidFill>
                  <a:srgbClr val="000000"/>
                </a:solidFill>
                <a:latin typeface="Consolas" pitchFamily="49" charset="0"/>
              </a:rPr>
              <a:t>WriteLine</a:t>
            </a:r>
            <a:r>
              <a:rPr lang="tr-TR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tr-TR" sz="1400" dirty="0">
                <a:solidFill>
                  <a:srgbClr val="A31515"/>
                </a:solidFill>
                <a:latin typeface="Consolas" pitchFamily="49" charset="0"/>
              </a:rPr>
              <a:t>"1. metot çağrıldı."</a:t>
            </a:r>
            <a:r>
              <a:rPr lang="tr-TR" sz="14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itchFamily="49" charset="0"/>
              </a:rPr>
              <a:t>   }</a:t>
            </a:r>
          </a:p>
          <a:p>
            <a:endParaRPr lang="tr-TR" sz="1400" dirty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tr-TR" sz="1400" dirty="0">
                <a:solidFill>
                  <a:srgbClr val="000000"/>
                </a:solidFill>
                <a:latin typeface="Consolas" pitchFamily="49" charset="0"/>
              </a:rPr>
              <a:t>   </a:t>
            </a:r>
            <a:r>
              <a:rPr lang="tr-TR" sz="1400" dirty="0" err="1">
                <a:solidFill>
                  <a:srgbClr val="0000FF"/>
                </a:solidFill>
                <a:latin typeface="Consolas" pitchFamily="49" charset="0"/>
              </a:rPr>
              <a:t>static</a:t>
            </a:r>
            <a:r>
              <a:rPr lang="tr-TR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tr-TR" sz="1400" dirty="0" err="1">
                <a:solidFill>
                  <a:srgbClr val="0000FF"/>
                </a:solidFill>
                <a:latin typeface="Consolas" pitchFamily="49" charset="0"/>
              </a:rPr>
              <a:t>void</a:t>
            </a:r>
            <a:r>
              <a:rPr lang="tr-TR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tr-TR" sz="1400" dirty="0" smtClean="0">
                <a:solidFill>
                  <a:srgbClr val="000000"/>
                </a:solidFill>
                <a:latin typeface="Consolas" pitchFamily="49" charset="0"/>
              </a:rPr>
              <a:t>Metot(</a:t>
            </a:r>
            <a:r>
              <a:rPr lang="tr-TR" sz="1400" dirty="0" err="1" smtClean="0">
                <a:solidFill>
                  <a:srgbClr val="0000FF"/>
                </a:solidFill>
                <a:latin typeface="Consolas" pitchFamily="49" charset="0"/>
              </a:rPr>
              <a:t>double</a:t>
            </a:r>
            <a:r>
              <a:rPr lang="tr-TR" sz="14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tr-TR" sz="1400" dirty="0">
                <a:solidFill>
                  <a:srgbClr val="000000"/>
                </a:solidFill>
                <a:latin typeface="Consolas" pitchFamily="49" charset="0"/>
              </a:rPr>
              <a:t>x, </a:t>
            </a:r>
            <a:r>
              <a:rPr lang="tr-TR" sz="1400" dirty="0" err="1">
                <a:solidFill>
                  <a:srgbClr val="0000FF"/>
                </a:solidFill>
                <a:latin typeface="Consolas" pitchFamily="49" charset="0"/>
              </a:rPr>
              <a:t>double</a:t>
            </a:r>
            <a:r>
              <a:rPr lang="tr-TR" sz="1400" dirty="0">
                <a:solidFill>
                  <a:srgbClr val="000000"/>
                </a:solidFill>
                <a:latin typeface="Consolas" pitchFamily="49" charset="0"/>
              </a:rPr>
              <a:t> y)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itchFamily="49" charset="0"/>
              </a:rPr>
              <a:t>   {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itchFamily="49" charset="0"/>
              </a:rPr>
              <a:t>      </a:t>
            </a:r>
            <a:r>
              <a:rPr lang="tr-TR" sz="1400" dirty="0" err="1">
                <a:solidFill>
                  <a:srgbClr val="2B91AF"/>
                </a:solidFill>
                <a:latin typeface="Consolas" pitchFamily="49" charset="0"/>
              </a:rPr>
              <a:t>Console</a:t>
            </a:r>
            <a:r>
              <a:rPr lang="tr-TR" sz="1400" b="1" dirty="0" err="1">
                <a:solidFill>
                  <a:srgbClr val="000080"/>
                </a:solidFill>
                <a:latin typeface="Consolas" pitchFamily="49" charset="0"/>
              </a:rPr>
              <a:t>.</a:t>
            </a:r>
            <a:r>
              <a:rPr lang="tr-TR" sz="1400" dirty="0" err="1">
                <a:solidFill>
                  <a:srgbClr val="000000"/>
                </a:solidFill>
                <a:latin typeface="Consolas" pitchFamily="49" charset="0"/>
              </a:rPr>
              <a:t>WriteLine</a:t>
            </a:r>
            <a:r>
              <a:rPr lang="tr-TR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tr-TR" sz="1400" dirty="0">
                <a:solidFill>
                  <a:srgbClr val="A31515"/>
                </a:solidFill>
                <a:latin typeface="Consolas" pitchFamily="49" charset="0"/>
              </a:rPr>
              <a:t>"2. metot çağrıldı."</a:t>
            </a:r>
            <a:r>
              <a:rPr lang="tr-TR" sz="14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itchFamily="49" charset="0"/>
              </a:rPr>
              <a:t>   }</a:t>
            </a:r>
          </a:p>
          <a:p>
            <a:endParaRPr lang="tr-TR" sz="1400" dirty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tr-TR" sz="1400" dirty="0">
                <a:solidFill>
                  <a:srgbClr val="000000"/>
                </a:solidFill>
                <a:latin typeface="Consolas" pitchFamily="49" charset="0"/>
              </a:rPr>
              <a:t>   </a:t>
            </a:r>
            <a:r>
              <a:rPr lang="tr-TR" sz="1400" dirty="0" err="1">
                <a:solidFill>
                  <a:srgbClr val="0000FF"/>
                </a:solidFill>
                <a:latin typeface="Consolas" pitchFamily="49" charset="0"/>
              </a:rPr>
              <a:t>static</a:t>
            </a:r>
            <a:r>
              <a:rPr lang="tr-TR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tr-TR" sz="1400" dirty="0" err="1">
                <a:solidFill>
                  <a:srgbClr val="0000FF"/>
                </a:solidFill>
                <a:latin typeface="Consolas" pitchFamily="49" charset="0"/>
              </a:rPr>
              <a:t>void</a:t>
            </a:r>
            <a:r>
              <a:rPr lang="tr-TR" sz="1400" dirty="0">
                <a:solidFill>
                  <a:srgbClr val="000000"/>
                </a:solidFill>
                <a:latin typeface="Consolas" pitchFamily="49" charset="0"/>
              </a:rPr>
              <a:t> Main()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itchFamily="49" charset="0"/>
              </a:rPr>
              <a:t>   {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itchFamily="49" charset="0"/>
              </a:rPr>
              <a:t>      </a:t>
            </a:r>
            <a:r>
              <a:rPr lang="tr-TR" sz="1400" dirty="0" smtClean="0">
                <a:solidFill>
                  <a:srgbClr val="000000"/>
                </a:solidFill>
                <a:latin typeface="Consolas" pitchFamily="49" charset="0"/>
              </a:rPr>
              <a:t>Metot(</a:t>
            </a:r>
            <a:r>
              <a:rPr lang="tr-TR" sz="1400" b="1" dirty="0" smtClean="0">
                <a:solidFill>
                  <a:srgbClr val="0000FF"/>
                </a:solidFill>
                <a:latin typeface="Consolas" pitchFamily="49" charset="0"/>
              </a:rPr>
              <a:t>5</a:t>
            </a:r>
            <a:r>
              <a:rPr lang="tr-TR" sz="140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tr-TR" sz="1400" b="1" dirty="0">
                <a:solidFill>
                  <a:srgbClr val="0000FF"/>
                </a:solidFill>
                <a:latin typeface="Consolas" pitchFamily="49" charset="0"/>
              </a:rPr>
              <a:t>6</a:t>
            </a:r>
            <a:r>
              <a:rPr lang="tr-TR" sz="14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itchFamily="49" charset="0"/>
              </a:rPr>
              <a:t>   }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7" name="Dikdörtgen 6"/>
          <p:cNvSpPr/>
          <p:nvPr/>
        </p:nvSpPr>
        <p:spPr>
          <a:xfrm>
            <a:off x="504825" y="5048250"/>
            <a:ext cx="2808288" cy="73818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marL="342900" indent="-342900">
              <a:buFontTx/>
              <a:buAutoNum type="arabicPeriod"/>
              <a:defRPr/>
            </a:pPr>
            <a:r>
              <a:rPr lang="tr-TR" sz="1400" b="1" dirty="0">
                <a:latin typeface="Courier New" pitchFamily="49" charset="0"/>
                <a:cs typeface="Courier New" pitchFamily="49" charset="0"/>
              </a:rPr>
              <a:t>metot çağrıldı.</a:t>
            </a:r>
          </a:p>
          <a:p>
            <a:pPr marL="342900" indent="-342900">
              <a:buFontTx/>
              <a:buAutoNum type="arabicPeriod"/>
              <a:defRPr/>
            </a:pPr>
            <a:endParaRPr lang="tr-TR" sz="1400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endParaRPr lang="tr-TR" sz="1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5114925" y="917575"/>
            <a:ext cx="3795713" cy="5129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80975" indent="-180975">
              <a:spcBef>
                <a:spcPct val="20000"/>
              </a:spcBef>
              <a:buFontTx/>
              <a:buChar char="•"/>
              <a:defRPr/>
            </a:pPr>
            <a:r>
              <a:rPr lang="tr-TR" sz="2400" dirty="0">
                <a:latin typeface="+mn-lt"/>
              </a:rPr>
              <a:t>Bu programda iki metodun da parametre sayısı eşit, iki metotta da tam tür uyumu yok ve iki metotta da bilinçsiz tür dönüşümü mümkün. </a:t>
            </a:r>
          </a:p>
          <a:p>
            <a:pPr marL="180975" indent="-180975">
              <a:spcBef>
                <a:spcPct val="20000"/>
              </a:spcBef>
              <a:buFontTx/>
              <a:buChar char="•"/>
              <a:defRPr/>
            </a:pPr>
            <a:r>
              <a:rPr lang="tr-TR" sz="2400" dirty="0">
                <a:latin typeface="+mn-lt"/>
              </a:rPr>
              <a:t>Bu durumda en az kapasiteli türlü metot çağrılır. </a:t>
            </a:r>
          </a:p>
          <a:p>
            <a:pPr marL="180975" indent="-180975">
              <a:spcBef>
                <a:spcPct val="20000"/>
              </a:spcBef>
              <a:buFontTx/>
              <a:buChar char="•"/>
              <a:defRPr/>
            </a:pPr>
            <a:r>
              <a:rPr lang="tr-TR" sz="2400" dirty="0">
                <a:latin typeface="+mn-lt"/>
              </a:rPr>
              <a:t>Yani bu programda birinci metot çağrılır.</a:t>
            </a:r>
            <a:endParaRPr lang="en-US" sz="24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600" smtClean="0"/>
              <a:t>Aynı isimde fonksiyonlar! - 3</a:t>
            </a:r>
          </a:p>
        </p:txBody>
      </p:sp>
      <p:sp>
        <p:nvSpPr>
          <p:cNvPr id="36867" name="Slayt Numarası Yer Tutucusu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641436B-3EF2-4FC0-B62A-F72CE1F2D709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36868" name="Rectangle 3"/>
          <p:cNvSpPr>
            <a:spLocks noChangeArrowheads="1"/>
          </p:cNvSpPr>
          <p:nvPr/>
        </p:nvSpPr>
        <p:spPr bwMode="auto">
          <a:xfrm>
            <a:off x="257175" y="917575"/>
            <a:ext cx="4719638" cy="398145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tr-TR" sz="1400" dirty="0" err="1">
                <a:solidFill>
                  <a:srgbClr val="0000FF"/>
                </a:solidFill>
                <a:latin typeface="Consolas" pitchFamily="49" charset="0"/>
              </a:rPr>
              <a:t>using</a:t>
            </a:r>
            <a:r>
              <a:rPr lang="tr-TR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tr-TR" sz="1400" dirty="0" err="1">
                <a:solidFill>
                  <a:srgbClr val="000000"/>
                </a:solidFill>
                <a:latin typeface="Consolas" pitchFamily="49" charset="0"/>
              </a:rPr>
              <a:t>System</a:t>
            </a:r>
            <a:r>
              <a:rPr lang="tr-TR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r>
              <a:rPr lang="tr-TR" sz="1400" dirty="0" err="1">
                <a:solidFill>
                  <a:srgbClr val="0000FF"/>
                </a:solidFill>
                <a:latin typeface="Consolas" pitchFamily="49" charset="0"/>
              </a:rPr>
              <a:t>class</a:t>
            </a:r>
            <a:r>
              <a:rPr lang="tr-TR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tr-TR" sz="1400" dirty="0">
                <a:solidFill>
                  <a:srgbClr val="2B91AF"/>
                </a:solidFill>
                <a:latin typeface="Consolas" pitchFamily="49" charset="0"/>
              </a:rPr>
              <a:t>Metotlar</a:t>
            </a:r>
            <a:endParaRPr lang="tr-TR" sz="1400" dirty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tr-TR" sz="1400" dirty="0">
                <a:solidFill>
                  <a:srgbClr val="000000"/>
                </a:solidFill>
                <a:latin typeface="Consolas" pitchFamily="49" charset="0"/>
              </a:rPr>
              <a:t>{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itchFamily="49" charset="0"/>
              </a:rPr>
              <a:t>   </a:t>
            </a:r>
            <a:r>
              <a:rPr lang="tr-TR" sz="1400" dirty="0" err="1">
                <a:solidFill>
                  <a:srgbClr val="0000FF"/>
                </a:solidFill>
                <a:latin typeface="Consolas" pitchFamily="49" charset="0"/>
              </a:rPr>
              <a:t>static</a:t>
            </a:r>
            <a:r>
              <a:rPr lang="tr-TR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tr-TR" sz="1400" dirty="0" err="1">
                <a:solidFill>
                  <a:srgbClr val="0000FF"/>
                </a:solidFill>
                <a:latin typeface="Consolas" pitchFamily="49" charset="0"/>
              </a:rPr>
              <a:t>void</a:t>
            </a:r>
            <a:r>
              <a:rPr lang="tr-TR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tr-TR" sz="1400" dirty="0" smtClean="0">
                <a:solidFill>
                  <a:srgbClr val="000000"/>
                </a:solidFill>
                <a:latin typeface="Consolas" pitchFamily="49" charset="0"/>
              </a:rPr>
              <a:t>Metot(</a:t>
            </a:r>
            <a:r>
              <a:rPr lang="tr-TR" sz="1400" dirty="0" err="1" smtClean="0">
                <a:solidFill>
                  <a:srgbClr val="0000FF"/>
                </a:solidFill>
                <a:latin typeface="Consolas" pitchFamily="49" charset="0"/>
              </a:rPr>
              <a:t>float</a:t>
            </a:r>
            <a:r>
              <a:rPr lang="tr-TR" sz="14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tr-TR" sz="1400" dirty="0">
                <a:solidFill>
                  <a:srgbClr val="000000"/>
                </a:solidFill>
                <a:latin typeface="Consolas" pitchFamily="49" charset="0"/>
              </a:rPr>
              <a:t>x, </a:t>
            </a:r>
            <a:r>
              <a:rPr lang="tr-TR" sz="1400" dirty="0" err="1">
                <a:solidFill>
                  <a:srgbClr val="0000FF"/>
                </a:solidFill>
                <a:latin typeface="Consolas" pitchFamily="49" charset="0"/>
              </a:rPr>
              <a:t>float</a:t>
            </a:r>
            <a:r>
              <a:rPr lang="tr-TR" sz="1400" dirty="0">
                <a:solidFill>
                  <a:srgbClr val="000000"/>
                </a:solidFill>
                <a:latin typeface="Consolas" pitchFamily="49" charset="0"/>
              </a:rPr>
              <a:t> y)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itchFamily="49" charset="0"/>
              </a:rPr>
              <a:t>   {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itchFamily="49" charset="0"/>
              </a:rPr>
              <a:t>      </a:t>
            </a:r>
            <a:r>
              <a:rPr lang="tr-TR" sz="1400" dirty="0" err="1">
                <a:solidFill>
                  <a:srgbClr val="2B91AF"/>
                </a:solidFill>
                <a:latin typeface="Consolas" pitchFamily="49" charset="0"/>
              </a:rPr>
              <a:t>Console</a:t>
            </a:r>
            <a:r>
              <a:rPr lang="tr-TR" sz="1400" b="1" dirty="0" err="1">
                <a:solidFill>
                  <a:srgbClr val="000080"/>
                </a:solidFill>
                <a:latin typeface="Consolas" pitchFamily="49" charset="0"/>
              </a:rPr>
              <a:t>.</a:t>
            </a:r>
            <a:r>
              <a:rPr lang="tr-TR" sz="1400" dirty="0" err="1">
                <a:solidFill>
                  <a:srgbClr val="000000"/>
                </a:solidFill>
                <a:latin typeface="Consolas" pitchFamily="49" charset="0"/>
              </a:rPr>
              <a:t>WriteLine</a:t>
            </a:r>
            <a:r>
              <a:rPr lang="tr-TR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tr-TR" sz="1400" dirty="0">
                <a:solidFill>
                  <a:srgbClr val="A31515"/>
                </a:solidFill>
                <a:latin typeface="Consolas" pitchFamily="49" charset="0"/>
              </a:rPr>
              <a:t>"1. metot çağrıldı."</a:t>
            </a:r>
            <a:r>
              <a:rPr lang="tr-TR" sz="14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itchFamily="49" charset="0"/>
              </a:rPr>
              <a:t>   }</a:t>
            </a:r>
          </a:p>
          <a:p>
            <a:endParaRPr lang="tr-TR" sz="1400" dirty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tr-TR" sz="1400" dirty="0">
                <a:solidFill>
                  <a:srgbClr val="000000"/>
                </a:solidFill>
                <a:latin typeface="Consolas" pitchFamily="49" charset="0"/>
              </a:rPr>
              <a:t>   </a:t>
            </a:r>
            <a:r>
              <a:rPr lang="tr-TR" sz="1400" dirty="0" err="1">
                <a:solidFill>
                  <a:srgbClr val="0000FF"/>
                </a:solidFill>
                <a:latin typeface="Consolas" pitchFamily="49" charset="0"/>
              </a:rPr>
              <a:t>static</a:t>
            </a:r>
            <a:r>
              <a:rPr lang="tr-TR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tr-TR" sz="1400" dirty="0" err="1">
                <a:solidFill>
                  <a:srgbClr val="0000FF"/>
                </a:solidFill>
                <a:latin typeface="Consolas" pitchFamily="49" charset="0"/>
              </a:rPr>
              <a:t>void</a:t>
            </a:r>
            <a:r>
              <a:rPr lang="tr-TR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tr-TR" sz="1400" dirty="0" smtClean="0">
                <a:solidFill>
                  <a:srgbClr val="000000"/>
                </a:solidFill>
                <a:latin typeface="Consolas" pitchFamily="49" charset="0"/>
              </a:rPr>
              <a:t>Metot(</a:t>
            </a:r>
            <a:r>
              <a:rPr lang="tr-TR" sz="1400" dirty="0" err="1" smtClean="0">
                <a:solidFill>
                  <a:srgbClr val="0000FF"/>
                </a:solidFill>
                <a:latin typeface="Consolas" pitchFamily="49" charset="0"/>
              </a:rPr>
              <a:t>int</a:t>
            </a:r>
            <a:r>
              <a:rPr lang="tr-TR" sz="14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tr-TR" sz="1400" dirty="0">
                <a:solidFill>
                  <a:srgbClr val="000000"/>
                </a:solidFill>
                <a:latin typeface="Consolas" pitchFamily="49" charset="0"/>
              </a:rPr>
              <a:t>x, </a:t>
            </a:r>
            <a:r>
              <a:rPr lang="tr-TR" sz="1400" dirty="0" err="1">
                <a:solidFill>
                  <a:srgbClr val="0000FF"/>
                </a:solidFill>
                <a:latin typeface="Consolas" pitchFamily="49" charset="0"/>
              </a:rPr>
              <a:t>int</a:t>
            </a:r>
            <a:r>
              <a:rPr lang="tr-TR" sz="1400" dirty="0">
                <a:solidFill>
                  <a:srgbClr val="000000"/>
                </a:solidFill>
                <a:latin typeface="Consolas" pitchFamily="49" charset="0"/>
              </a:rPr>
              <a:t> y)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itchFamily="49" charset="0"/>
              </a:rPr>
              <a:t>   {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itchFamily="49" charset="0"/>
              </a:rPr>
              <a:t>      </a:t>
            </a:r>
            <a:r>
              <a:rPr lang="tr-TR" sz="1400" dirty="0" err="1">
                <a:solidFill>
                  <a:srgbClr val="2B91AF"/>
                </a:solidFill>
                <a:latin typeface="Consolas" pitchFamily="49" charset="0"/>
              </a:rPr>
              <a:t>Console</a:t>
            </a:r>
            <a:r>
              <a:rPr lang="tr-TR" sz="1400" b="1" dirty="0" err="1">
                <a:solidFill>
                  <a:srgbClr val="000080"/>
                </a:solidFill>
                <a:latin typeface="Consolas" pitchFamily="49" charset="0"/>
              </a:rPr>
              <a:t>.</a:t>
            </a:r>
            <a:r>
              <a:rPr lang="tr-TR" sz="1400" dirty="0" err="1">
                <a:solidFill>
                  <a:srgbClr val="000000"/>
                </a:solidFill>
                <a:latin typeface="Consolas" pitchFamily="49" charset="0"/>
              </a:rPr>
              <a:t>WriteLine</a:t>
            </a:r>
            <a:r>
              <a:rPr lang="tr-TR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tr-TR" sz="1400" dirty="0">
                <a:solidFill>
                  <a:srgbClr val="A31515"/>
                </a:solidFill>
                <a:latin typeface="Consolas" pitchFamily="49" charset="0"/>
              </a:rPr>
              <a:t>"2. metot çağrıldı."</a:t>
            </a:r>
            <a:r>
              <a:rPr lang="tr-TR" sz="14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itchFamily="49" charset="0"/>
              </a:rPr>
              <a:t>   }</a:t>
            </a:r>
          </a:p>
          <a:p>
            <a:endParaRPr lang="tr-TR" sz="1400" dirty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tr-TR" sz="1400" dirty="0">
                <a:solidFill>
                  <a:srgbClr val="000000"/>
                </a:solidFill>
                <a:latin typeface="Consolas" pitchFamily="49" charset="0"/>
              </a:rPr>
              <a:t>   </a:t>
            </a:r>
            <a:r>
              <a:rPr lang="tr-TR" sz="1400" dirty="0" err="1">
                <a:solidFill>
                  <a:srgbClr val="0000FF"/>
                </a:solidFill>
                <a:latin typeface="Consolas" pitchFamily="49" charset="0"/>
              </a:rPr>
              <a:t>static</a:t>
            </a:r>
            <a:r>
              <a:rPr lang="tr-TR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tr-TR" sz="1400" dirty="0" err="1">
                <a:solidFill>
                  <a:srgbClr val="0000FF"/>
                </a:solidFill>
                <a:latin typeface="Consolas" pitchFamily="49" charset="0"/>
              </a:rPr>
              <a:t>void</a:t>
            </a:r>
            <a:r>
              <a:rPr lang="tr-TR" sz="1400" dirty="0">
                <a:solidFill>
                  <a:srgbClr val="000000"/>
                </a:solidFill>
                <a:latin typeface="Consolas" pitchFamily="49" charset="0"/>
              </a:rPr>
              <a:t> Main()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itchFamily="49" charset="0"/>
              </a:rPr>
              <a:t>   {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itchFamily="49" charset="0"/>
              </a:rPr>
              <a:t>      </a:t>
            </a:r>
            <a:r>
              <a:rPr lang="tr-TR" sz="1400" dirty="0" smtClean="0">
                <a:solidFill>
                  <a:srgbClr val="000000"/>
                </a:solidFill>
                <a:latin typeface="Consolas" pitchFamily="49" charset="0"/>
              </a:rPr>
              <a:t>Metot(</a:t>
            </a:r>
            <a:r>
              <a:rPr lang="tr-TR" sz="1400" b="1" dirty="0" smtClean="0">
                <a:solidFill>
                  <a:srgbClr val="0000FF"/>
                </a:solidFill>
                <a:latin typeface="Consolas" pitchFamily="49" charset="0"/>
              </a:rPr>
              <a:t>5</a:t>
            </a:r>
            <a:r>
              <a:rPr lang="tr-TR" sz="140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tr-TR" sz="1400" b="1" dirty="0">
                <a:solidFill>
                  <a:srgbClr val="0000FF"/>
                </a:solidFill>
                <a:latin typeface="Consolas" pitchFamily="49" charset="0"/>
              </a:rPr>
              <a:t>6.4f</a:t>
            </a:r>
            <a:r>
              <a:rPr lang="tr-TR" sz="14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itchFamily="49" charset="0"/>
              </a:rPr>
              <a:t>   }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7" name="Dikdörtgen 6"/>
          <p:cNvSpPr/>
          <p:nvPr/>
        </p:nvSpPr>
        <p:spPr>
          <a:xfrm>
            <a:off x="504825" y="5048250"/>
            <a:ext cx="2808288" cy="73818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marL="342900" indent="-342900">
              <a:buFontTx/>
              <a:buAutoNum type="arabicPeriod"/>
              <a:defRPr/>
            </a:pPr>
            <a:r>
              <a:rPr lang="tr-TR" sz="1400" b="1" dirty="0">
                <a:latin typeface="Courier New" pitchFamily="49" charset="0"/>
                <a:cs typeface="Courier New" pitchFamily="49" charset="0"/>
              </a:rPr>
              <a:t>metot çağrıldı.</a:t>
            </a:r>
          </a:p>
          <a:p>
            <a:pPr marL="342900" indent="-342900">
              <a:buFontTx/>
              <a:buAutoNum type="arabicPeriod"/>
              <a:defRPr/>
            </a:pPr>
            <a:endParaRPr lang="tr-TR" sz="1400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endParaRPr lang="tr-TR" sz="1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5114925" y="917575"/>
            <a:ext cx="3795713" cy="5129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80975" indent="-180975">
              <a:spcBef>
                <a:spcPct val="20000"/>
              </a:spcBef>
              <a:buFontTx/>
              <a:buChar char="•"/>
              <a:defRPr/>
            </a:pPr>
            <a:r>
              <a:rPr lang="tr-TR" sz="2400" dirty="0">
                <a:latin typeface="+mn-lt"/>
              </a:rPr>
              <a:t>Bu programda iki metodun da parametre sayısı eşit, iki metotta da tam tür uyumu yok! </a:t>
            </a:r>
          </a:p>
          <a:p>
            <a:pPr marL="180975" indent="-180975">
              <a:spcBef>
                <a:spcPct val="20000"/>
              </a:spcBef>
              <a:buFontTx/>
              <a:buChar char="•"/>
              <a:defRPr/>
            </a:pPr>
            <a:r>
              <a:rPr lang="tr-TR" sz="2400" dirty="0">
                <a:latin typeface="+mn-lt"/>
              </a:rPr>
              <a:t>Parametrelerden bilinçsiz dönüşüm yapılabilecek fonksiyon çağırılır.</a:t>
            </a:r>
          </a:p>
          <a:p>
            <a:pPr marL="180975" indent="-180975">
              <a:spcBef>
                <a:spcPct val="20000"/>
              </a:spcBef>
              <a:buFontTx/>
              <a:buChar char="•"/>
              <a:defRPr/>
            </a:pPr>
            <a:r>
              <a:rPr lang="tr-TR" sz="2400" dirty="0">
                <a:latin typeface="+mn-lt"/>
              </a:rPr>
              <a:t>Yani bu programda birinci metot çağrılır.</a:t>
            </a:r>
            <a:endParaRPr lang="en-US" sz="24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600" smtClean="0"/>
              <a:t>Aynı isimde fonksiyonlar! - 4</a:t>
            </a:r>
          </a:p>
        </p:txBody>
      </p:sp>
      <p:sp>
        <p:nvSpPr>
          <p:cNvPr id="37891" name="Slayt Numarası Yer Tutucusu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CC3B826-8788-4CE2-BB31-35559A1CDD25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37892" name="Rectangle 3"/>
          <p:cNvSpPr>
            <a:spLocks noChangeArrowheads="1"/>
          </p:cNvSpPr>
          <p:nvPr/>
        </p:nvSpPr>
        <p:spPr bwMode="auto">
          <a:xfrm>
            <a:off x="257175" y="917575"/>
            <a:ext cx="4719638" cy="398145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tr-TR" sz="1400" dirty="0" err="1">
                <a:solidFill>
                  <a:srgbClr val="0000FF"/>
                </a:solidFill>
                <a:latin typeface="Consolas" pitchFamily="49" charset="0"/>
              </a:rPr>
              <a:t>using</a:t>
            </a:r>
            <a:r>
              <a:rPr lang="tr-TR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tr-TR" sz="1400" dirty="0" err="1">
                <a:solidFill>
                  <a:srgbClr val="000000"/>
                </a:solidFill>
                <a:latin typeface="Consolas" pitchFamily="49" charset="0"/>
              </a:rPr>
              <a:t>System</a:t>
            </a:r>
            <a:r>
              <a:rPr lang="tr-TR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r>
              <a:rPr lang="tr-TR" sz="1400" dirty="0" err="1">
                <a:solidFill>
                  <a:srgbClr val="0000FF"/>
                </a:solidFill>
                <a:latin typeface="Consolas" pitchFamily="49" charset="0"/>
              </a:rPr>
              <a:t>class</a:t>
            </a:r>
            <a:r>
              <a:rPr lang="tr-TR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tr-TR" sz="1400" dirty="0">
                <a:solidFill>
                  <a:srgbClr val="2B91AF"/>
                </a:solidFill>
                <a:latin typeface="Consolas" pitchFamily="49" charset="0"/>
              </a:rPr>
              <a:t>Metotlar</a:t>
            </a:r>
            <a:endParaRPr lang="tr-TR" sz="1400" dirty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tr-TR" sz="1400" dirty="0">
                <a:solidFill>
                  <a:srgbClr val="000000"/>
                </a:solidFill>
                <a:latin typeface="Consolas" pitchFamily="49" charset="0"/>
              </a:rPr>
              <a:t>{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itchFamily="49" charset="0"/>
              </a:rPr>
              <a:t>   </a:t>
            </a:r>
            <a:r>
              <a:rPr lang="tr-TR" sz="1400" dirty="0" err="1">
                <a:solidFill>
                  <a:srgbClr val="0000FF"/>
                </a:solidFill>
                <a:latin typeface="Consolas" pitchFamily="49" charset="0"/>
              </a:rPr>
              <a:t>static</a:t>
            </a:r>
            <a:r>
              <a:rPr lang="tr-TR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tr-TR" sz="1400" dirty="0" err="1">
                <a:solidFill>
                  <a:srgbClr val="0000FF"/>
                </a:solidFill>
                <a:latin typeface="Consolas" pitchFamily="49" charset="0"/>
              </a:rPr>
              <a:t>void</a:t>
            </a:r>
            <a:r>
              <a:rPr lang="tr-TR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tr-TR" sz="1400" dirty="0" smtClean="0">
                <a:solidFill>
                  <a:srgbClr val="000000"/>
                </a:solidFill>
                <a:latin typeface="Consolas" pitchFamily="49" charset="0"/>
              </a:rPr>
              <a:t>Metot(</a:t>
            </a:r>
            <a:r>
              <a:rPr lang="tr-TR" sz="1400" dirty="0" err="1" smtClean="0">
                <a:solidFill>
                  <a:srgbClr val="0000FF"/>
                </a:solidFill>
                <a:latin typeface="Consolas" pitchFamily="49" charset="0"/>
              </a:rPr>
              <a:t>float</a:t>
            </a:r>
            <a:r>
              <a:rPr lang="tr-TR" sz="14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tr-TR" sz="1400" dirty="0">
                <a:solidFill>
                  <a:srgbClr val="000000"/>
                </a:solidFill>
                <a:latin typeface="Consolas" pitchFamily="49" charset="0"/>
              </a:rPr>
              <a:t>x, </a:t>
            </a:r>
            <a:r>
              <a:rPr lang="tr-TR" sz="1400" dirty="0" err="1">
                <a:solidFill>
                  <a:srgbClr val="0000FF"/>
                </a:solidFill>
                <a:latin typeface="Consolas" pitchFamily="49" charset="0"/>
              </a:rPr>
              <a:t>float</a:t>
            </a:r>
            <a:r>
              <a:rPr lang="tr-TR" sz="1400" dirty="0">
                <a:solidFill>
                  <a:srgbClr val="000000"/>
                </a:solidFill>
                <a:latin typeface="Consolas" pitchFamily="49" charset="0"/>
              </a:rPr>
              <a:t> y)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itchFamily="49" charset="0"/>
              </a:rPr>
              <a:t>   {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itchFamily="49" charset="0"/>
              </a:rPr>
              <a:t>      </a:t>
            </a:r>
            <a:r>
              <a:rPr lang="tr-TR" sz="1400" dirty="0" err="1">
                <a:solidFill>
                  <a:srgbClr val="2B91AF"/>
                </a:solidFill>
                <a:latin typeface="Consolas" pitchFamily="49" charset="0"/>
              </a:rPr>
              <a:t>Console</a:t>
            </a:r>
            <a:r>
              <a:rPr lang="tr-TR" sz="1400" b="1" dirty="0" err="1">
                <a:solidFill>
                  <a:srgbClr val="000080"/>
                </a:solidFill>
                <a:latin typeface="Consolas" pitchFamily="49" charset="0"/>
              </a:rPr>
              <a:t>.</a:t>
            </a:r>
            <a:r>
              <a:rPr lang="tr-TR" sz="1400" dirty="0" err="1">
                <a:solidFill>
                  <a:srgbClr val="000000"/>
                </a:solidFill>
                <a:latin typeface="Consolas" pitchFamily="49" charset="0"/>
              </a:rPr>
              <a:t>WriteLine</a:t>
            </a:r>
            <a:r>
              <a:rPr lang="tr-TR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tr-TR" sz="1400" dirty="0">
                <a:solidFill>
                  <a:srgbClr val="A31515"/>
                </a:solidFill>
                <a:latin typeface="Consolas" pitchFamily="49" charset="0"/>
              </a:rPr>
              <a:t>"1. metot çağrıldı."</a:t>
            </a:r>
            <a:r>
              <a:rPr lang="tr-TR" sz="14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itchFamily="49" charset="0"/>
              </a:rPr>
              <a:t>   }</a:t>
            </a:r>
          </a:p>
          <a:p>
            <a:endParaRPr lang="tr-TR" sz="1400" dirty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tr-TR" sz="1400" dirty="0">
                <a:solidFill>
                  <a:srgbClr val="000000"/>
                </a:solidFill>
                <a:latin typeface="Consolas" pitchFamily="49" charset="0"/>
              </a:rPr>
              <a:t>   </a:t>
            </a:r>
            <a:r>
              <a:rPr lang="tr-TR" sz="1400" dirty="0" err="1">
                <a:solidFill>
                  <a:srgbClr val="0000FF"/>
                </a:solidFill>
                <a:latin typeface="Consolas" pitchFamily="49" charset="0"/>
              </a:rPr>
              <a:t>static</a:t>
            </a:r>
            <a:r>
              <a:rPr lang="tr-TR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tr-TR" sz="1400" dirty="0" err="1">
                <a:solidFill>
                  <a:srgbClr val="0000FF"/>
                </a:solidFill>
                <a:latin typeface="Consolas" pitchFamily="49" charset="0"/>
              </a:rPr>
              <a:t>void</a:t>
            </a:r>
            <a:r>
              <a:rPr lang="tr-TR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tr-TR" sz="1400" dirty="0" smtClean="0">
                <a:solidFill>
                  <a:srgbClr val="000000"/>
                </a:solidFill>
                <a:latin typeface="Consolas" pitchFamily="49" charset="0"/>
              </a:rPr>
              <a:t>Metot(</a:t>
            </a:r>
            <a:r>
              <a:rPr lang="tr-TR" sz="1400" dirty="0" err="1" smtClean="0">
                <a:solidFill>
                  <a:srgbClr val="0000FF"/>
                </a:solidFill>
                <a:latin typeface="Consolas" pitchFamily="49" charset="0"/>
              </a:rPr>
              <a:t>int</a:t>
            </a:r>
            <a:r>
              <a:rPr lang="tr-TR" sz="14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tr-TR" sz="1400" dirty="0">
                <a:solidFill>
                  <a:srgbClr val="000000"/>
                </a:solidFill>
                <a:latin typeface="Consolas" pitchFamily="49" charset="0"/>
              </a:rPr>
              <a:t>x, </a:t>
            </a:r>
            <a:r>
              <a:rPr lang="tr-TR" sz="1400" dirty="0" err="1">
                <a:solidFill>
                  <a:srgbClr val="0000FF"/>
                </a:solidFill>
                <a:latin typeface="Consolas" pitchFamily="49" charset="0"/>
              </a:rPr>
              <a:t>int</a:t>
            </a:r>
            <a:r>
              <a:rPr lang="tr-TR" sz="1400" dirty="0">
                <a:solidFill>
                  <a:srgbClr val="000000"/>
                </a:solidFill>
                <a:latin typeface="Consolas" pitchFamily="49" charset="0"/>
              </a:rPr>
              <a:t> y)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itchFamily="49" charset="0"/>
              </a:rPr>
              <a:t>   {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itchFamily="49" charset="0"/>
              </a:rPr>
              <a:t>      </a:t>
            </a:r>
            <a:r>
              <a:rPr lang="tr-TR" sz="1400" dirty="0" err="1">
                <a:solidFill>
                  <a:srgbClr val="2B91AF"/>
                </a:solidFill>
                <a:latin typeface="Consolas" pitchFamily="49" charset="0"/>
              </a:rPr>
              <a:t>Console</a:t>
            </a:r>
            <a:r>
              <a:rPr lang="tr-TR" sz="1400" b="1" dirty="0" err="1">
                <a:solidFill>
                  <a:srgbClr val="000080"/>
                </a:solidFill>
                <a:latin typeface="Consolas" pitchFamily="49" charset="0"/>
              </a:rPr>
              <a:t>.</a:t>
            </a:r>
            <a:r>
              <a:rPr lang="tr-TR" sz="1400" dirty="0" err="1">
                <a:solidFill>
                  <a:srgbClr val="000000"/>
                </a:solidFill>
                <a:latin typeface="Consolas" pitchFamily="49" charset="0"/>
              </a:rPr>
              <a:t>WriteLine</a:t>
            </a:r>
            <a:r>
              <a:rPr lang="tr-TR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tr-TR" sz="1400" dirty="0">
                <a:solidFill>
                  <a:srgbClr val="A31515"/>
                </a:solidFill>
                <a:latin typeface="Consolas" pitchFamily="49" charset="0"/>
              </a:rPr>
              <a:t>"2. metot çağrıldı."</a:t>
            </a:r>
            <a:r>
              <a:rPr lang="tr-TR" sz="14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itchFamily="49" charset="0"/>
              </a:rPr>
              <a:t>   }</a:t>
            </a:r>
          </a:p>
          <a:p>
            <a:endParaRPr lang="tr-TR" sz="1400" dirty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tr-TR" sz="1400" dirty="0">
                <a:solidFill>
                  <a:srgbClr val="000000"/>
                </a:solidFill>
                <a:latin typeface="Consolas" pitchFamily="49" charset="0"/>
              </a:rPr>
              <a:t>   </a:t>
            </a:r>
            <a:r>
              <a:rPr lang="tr-TR" sz="1400" dirty="0" err="1">
                <a:solidFill>
                  <a:srgbClr val="0000FF"/>
                </a:solidFill>
                <a:latin typeface="Consolas" pitchFamily="49" charset="0"/>
              </a:rPr>
              <a:t>static</a:t>
            </a:r>
            <a:r>
              <a:rPr lang="tr-TR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tr-TR" sz="1400" dirty="0" err="1">
                <a:solidFill>
                  <a:srgbClr val="0000FF"/>
                </a:solidFill>
                <a:latin typeface="Consolas" pitchFamily="49" charset="0"/>
              </a:rPr>
              <a:t>void</a:t>
            </a:r>
            <a:r>
              <a:rPr lang="tr-TR" sz="1400" dirty="0">
                <a:solidFill>
                  <a:srgbClr val="000000"/>
                </a:solidFill>
                <a:latin typeface="Consolas" pitchFamily="49" charset="0"/>
              </a:rPr>
              <a:t> Main()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itchFamily="49" charset="0"/>
              </a:rPr>
              <a:t>   {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itchFamily="49" charset="0"/>
              </a:rPr>
              <a:t>      </a:t>
            </a:r>
            <a:r>
              <a:rPr lang="tr-TR" sz="1400" dirty="0" smtClean="0">
                <a:solidFill>
                  <a:srgbClr val="000000"/>
                </a:solidFill>
                <a:latin typeface="Consolas" pitchFamily="49" charset="0"/>
              </a:rPr>
              <a:t>Metot(</a:t>
            </a:r>
            <a:r>
              <a:rPr lang="tr-TR" sz="1400" dirty="0">
                <a:solidFill>
                  <a:srgbClr val="A31515"/>
                </a:solidFill>
                <a:latin typeface="Consolas" pitchFamily="49" charset="0"/>
              </a:rPr>
              <a:t>'f'</a:t>
            </a:r>
            <a:r>
              <a:rPr lang="tr-TR" sz="140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tr-TR" sz="1400" dirty="0">
                <a:solidFill>
                  <a:srgbClr val="A31515"/>
                </a:solidFill>
                <a:latin typeface="Consolas" pitchFamily="49" charset="0"/>
              </a:rPr>
              <a:t>'g'</a:t>
            </a:r>
            <a:r>
              <a:rPr lang="tr-TR" sz="14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itchFamily="49" charset="0"/>
              </a:rPr>
              <a:t>   }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7" name="Dikdörtgen 6"/>
          <p:cNvSpPr/>
          <p:nvPr/>
        </p:nvSpPr>
        <p:spPr>
          <a:xfrm>
            <a:off x="504825" y="5048250"/>
            <a:ext cx="2808288" cy="73818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tr-TR" sz="1400" b="1" dirty="0" smtClean="0">
                <a:latin typeface="Courier New" pitchFamily="49" charset="0"/>
                <a:cs typeface="Courier New" pitchFamily="49" charset="0"/>
              </a:rPr>
              <a:t>2. metot </a:t>
            </a:r>
            <a:r>
              <a:rPr lang="tr-TR" sz="1400" b="1" dirty="0">
                <a:latin typeface="Courier New" pitchFamily="49" charset="0"/>
                <a:cs typeface="Courier New" pitchFamily="49" charset="0"/>
              </a:rPr>
              <a:t>çağrıldı.</a:t>
            </a:r>
          </a:p>
          <a:p>
            <a:pPr marL="342900" indent="-342900">
              <a:buFontTx/>
              <a:buAutoNum type="arabicPeriod"/>
              <a:defRPr/>
            </a:pPr>
            <a:endParaRPr lang="tr-TR" sz="1400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endParaRPr lang="tr-TR" sz="1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5114925" y="917575"/>
            <a:ext cx="3795713" cy="5129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80975" indent="-180975">
              <a:spcBef>
                <a:spcPct val="20000"/>
              </a:spcBef>
              <a:buFontTx/>
              <a:buChar char="•"/>
              <a:defRPr/>
            </a:pPr>
            <a:r>
              <a:rPr lang="tr-TR" sz="2400" dirty="0">
                <a:latin typeface="+mn-lt"/>
              </a:rPr>
              <a:t>Bu programda iki metodun da parametre sayısı eşit, iki metotta da tam tür uyumu yok! </a:t>
            </a:r>
          </a:p>
          <a:p>
            <a:pPr marL="180975" indent="-180975">
              <a:spcBef>
                <a:spcPct val="20000"/>
              </a:spcBef>
              <a:buFontTx/>
              <a:buChar char="•"/>
              <a:defRPr/>
            </a:pPr>
            <a:r>
              <a:rPr lang="tr-TR" sz="2400" dirty="0">
                <a:latin typeface="+mn-lt"/>
              </a:rPr>
              <a:t>Parametrelerden bilinçsiz dönüşüm yapılabilecek fonksiyon çağırılır.</a:t>
            </a:r>
            <a:r>
              <a:rPr lang="sv-SE" sz="2400" dirty="0">
                <a:latin typeface="+mn-lt"/>
              </a:rPr>
              <a:t> char hem inte hem de floata bilinçsiz olarak dönüşebilir.</a:t>
            </a:r>
            <a:r>
              <a:rPr lang="tr-TR" sz="2400" dirty="0">
                <a:latin typeface="+mn-lt"/>
              </a:rPr>
              <a:t> Ancak </a:t>
            </a:r>
            <a:r>
              <a:rPr lang="tr-TR" sz="2400" dirty="0" err="1">
                <a:latin typeface="+mn-lt"/>
              </a:rPr>
              <a:t>int</a:t>
            </a:r>
            <a:r>
              <a:rPr lang="tr-TR" sz="2400" dirty="0">
                <a:latin typeface="+mn-lt"/>
              </a:rPr>
              <a:t> daha az kapasiteli olduğu için birinci </a:t>
            </a:r>
            <a:r>
              <a:rPr lang="tr-TR" sz="2400" dirty="0" err="1">
                <a:latin typeface="+mn-lt"/>
              </a:rPr>
              <a:t>metod</a:t>
            </a:r>
            <a:r>
              <a:rPr lang="tr-TR" sz="2400" dirty="0">
                <a:latin typeface="+mn-lt"/>
              </a:rPr>
              <a:t> çağırılır.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5 Slayt Numarası Yer Tutucusu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947830D-8556-481B-99A5-B63788E85BD7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1788" y="1006475"/>
            <a:ext cx="8507412" cy="5583238"/>
          </a:xfrm>
        </p:spPr>
        <p:txBody>
          <a:bodyPr/>
          <a:lstStyle/>
          <a:p>
            <a:r>
              <a:rPr lang="tr-TR" dirty="0" smtClean="0"/>
              <a:t>F</a:t>
            </a:r>
            <a:r>
              <a:rPr lang="en-US" dirty="0" err="1" smtClean="0"/>
              <a:t>onksiyon</a:t>
            </a:r>
            <a:r>
              <a:rPr lang="en-US" dirty="0" smtClean="0"/>
              <a:t> </a:t>
            </a:r>
            <a:r>
              <a:rPr lang="en-US" dirty="0" err="1" smtClean="0"/>
              <a:t>Paramet</a:t>
            </a:r>
            <a:r>
              <a:rPr lang="tr-TR" dirty="0" err="1" smtClean="0"/>
              <a:t>releri</a:t>
            </a:r>
            <a:r>
              <a:rPr lang="tr-TR" dirty="0" smtClean="0"/>
              <a:t> ve </a:t>
            </a:r>
            <a:r>
              <a:rPr lang="en-US" dirty="0" err="1" smtClean="0"/>
              <a:t>Argum</a:t>
            </a:r>
            <a:r>
              <a:rPr lang="tr-TR" dirty="0" smtClean="0"/>
              <a:t>anlar</a:t>
            </a:r>
          </a:p>
          <a:p>
            <a:pPr lvl="1"/>
            <a:r>
              <a:rPr lang="tr-TR" dirty="0" err="1" smtClean="0"/>
              <a:t>Pass-by-value</a:t>
            </a:r>
            <a:endParaRPr lang="tr-TR" dirty="0" smtClean="0"/>
          </a:p>
          <a:p>
            <a:pPr lvl="1"/>
            <a:r>
              <a:rPr lang="tr-TR" dirty="0" err="1" smtClean="0"/>
              <a:t>ref</a:t>
            </a:r>
            <a:endParaRPr lang="tr-TR" dirty="0" smtClean="0"/>
          </a:p>
          <a:p>
            <a:pPr lvl="1"/>
            <a:r>
              <a:rPr lang="tr-TR" dirty="0" err="1"/>
              <a:t>o</a:t>
            </a:r>
            <a:r>
              <a:rPr lang="tr-TR" dirty="0" err="1" smtClean="0"/>
              <a:t>ut</a:t>
            </a:r>
            <a:endParaRPr lang="tr-TR" dirty="0" smtClean="0"/>
          </a:p>
          <a:p>
            <a:pPr lvl="1"/>
            <a:r>
              <a:rPr lang="tr-TR" dirty="0" smtClean="0"/>
              <a:t>Dizi parametreler</a:t>
            </a:r>
          </a:p>
          <a:p>
            <a:pPr lvl="1"/>
            <a:r>
              <a:rPr lang="tr-TR" dirty="0" smtClean="0"/>
              <a:t>Değişken sayıda parametre alan fonksiyonlar</a:t>
            </a:r>
          </a:p>
          <a:p>
            <a:r>
              <a:rPr lang="tr-TR" dirty="0" smtClean="0"/>
              <a:t>Fonksiyonların aşırı yüklenmesi</a:t>
            </a:r>
          </a:p>
          <a:p>
            <a:r>
              <a:rPr lang="tr-TR" dirty="0" err="1" smtClean="0"/>
              <a:t>Opsiyonel</a:t>
            </a:r>
            <a:r>
              <a:rPr lang="tr-TR" dirty="0" smtClean="0"/>
              <a:t> parametreler</a:t>
            </a:r>
          </a:p>
          <a:p>
            <a:endParaRPr lang="tr-TR" dirty="0" smtClean="0"/>
          </a:p>
          <a:p>
            <a:endParaRPr lang="en-US" dirty="0" smtClean="0"/>
          </a:p>
        </p:txBody>
      </p:sp>
      <p:sp>
        <p:nvSpPr>
          <p:cNvPr id="2052" name="Rectangle 5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tr-TR" smtClean="0"/>
              <a:t>Konular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Başlık 1"/>
          <p:cNvSpPr>
            <a:spLocks noGrp="1"/>
          </p:cNvSpPr>
          <p:nvPr>
            <p:ph type="title"/>
          </p:nvPr>
        </p:nvSpPr>
        <p:spPr>
          <a:xfrm>
            <a:off x="661988" y="141288"/>
            <a:ext cx="7772400" cy="1100137"/>
          </a:xfrm>
        </p:spPr>
        <p:txBody>
          <a:bodyPr/>
          <a:lstStyle/>
          <a:p>
            <a:r>
              <a:rPr lang="tr-TR" sz="3600" smtClean="0"/>
              <a:t>Değişken sayıda parametre alan Fonksiyonlar</a:t>
            </a:r>
          </a:p>
        </p:txBody>
      </p:sp>
      <p:sp>
        <p:nvSpPr>
          <p:cNvPr id="38915" name="İçerik Yer Tutucusu 2"/>
          <p:cNvSpPr>
            <a:spLocks noGrp="1"/>
          </p:cNvSpPr>
          <p:nvPr>
            <p:ph idx="1"/>
          </p:nvPr>
        </p:nvSpPr>
        <p:spPr>
          <a:xfrm>
            <a:off x="371475" y="1630363"/>
            <a:ext cx="8428038" cy="4465637"/>
          </a:xfrm>
        </p:spPr>
        <p:txBody>
          <a:bodyPr/>
          <a:lstStyle/>
          <a:p>
            <a:pPr>
              <a:defRPr/>
            </a:pPr>
            <a:r>
              <a:rPr lang="tr-TR" dirty="0"/>
              <a:t>Şimdiye kadar </a:t>
            </a:r>
            <a:r>
              <a:rPr lang="tr-TR" dirty="0" smtClean="0"/>
              <a:t>fonksiyonlarımıza </a:t>
            </a:r>
            <a:r>
              <a:rPr lang="tr-TR" dirty="0"/>
              <a:t>gönderdiğimiz parametre sayısı belliydi ve bu parametre sayısından farklı </a:t>
            </a:r>
            <a:r>
              <a:rPr lang="tr-TR" dirty="0" smtClean="0"/>
              <a:t>miktarda </a:t>
            </a:r>
            <a:r>
              <a:rPr lang="tr-TR" dirty="0"/>
              <a:t>parametre girersek programımız hata veriyordu. </a:t>
            </a:r>
            <a:endParaRPr lang="tr-TR" dirty="0" smtClean="0"/>
          </a:p>
          <a:p>
            <a:pPr>
              <a:defRPr/>
            </a:pPr>
            <a:r>
              <a:rPr lang="tr-TR" sz="2600" dirty="0" smtClean="0">
                <a:solidFill>
                  <a:srgbClr val="FF0000"/>
                </a:solidFill>
              </a:rPr>
              <a:t>İstediğimiz </a:t>
            </a:r>
            <a:r>
              <a:rPr lang="tr-TR" sz="2600" dirty="0">
                <a:solidFill>
                  <a:srgbClr val="FF0000"/>
                </a:solidFill>
              </a:rPr>
              <a:t>sayıda parametre </a:t>
            </a:r>
            <a:r>
              <a:rPr lang="tr-TR" sz="2600" dirty="0" smtClean="0">
                <a:solidFill>
                  <a:srgbClr val="FF0000"/>
                </a:solidFill>
              </a:rPr>
              <a:t>girebileceğimiz fonksiyonlar yazabilir miyiz?</a:t>
            </a:r>
          </a:p>
          <a:p>
            <a:pPr marL="715963" lvl="1" indent="0">
              <a:buFontTx/>
              <a:buNone/>
              <a:defRPr/>
            </a:pPr>
            <a:r>
              <a:rPr lang="tr-TR" sz="20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tr-TR" sz="2000" dirty="0" smtClean="0">
                <a:solidFill>
                  <a:prstClr val="black"/>
                </a:solidFill>
                <a:latin typeface="Consolas"/>
              </a:rPr>
              <a:t> t1 </a:t>
            </a:r>
            <a:r>
              <a:rPr lang="tr-TR" sz="2000" b="1" dirty="0" smtClean="0">
                <a:solidFill>
                  <a:srgbClr val="000080"/>
                </a:solidFill>
                <a:latin typeface="Consolas"/>
              </a:rPr>
              <a:t>=</a:t>
            </a:r>
            <a:r>
              <a:rPr lang="tr-TR" sz="2000" dirty="0" smtClean="0">
                <a:solidFill>
                  <a:prstClr val="black"/>
                </a:solidFill>
                <a:latin typeface="Consolas"/>
              </a:rPr>
              <a:t> Toplam(</a:t>
            </a:r>
            <a:r>
              <a:rPr lang="tr-TR" sz="2000" b="1" dirty="0" smtClean="0">
                <a:solidFill>
                  <a:srgbClr val="0000FF"/>
                </a:solidFill>
                <a:latin typeface="Consolas"/>
              </a:rPr>
              <a:t>5</a:t>
            </a:r>
            <a:r>
              <a:rPr lang="tr-TR" sz="2000" dirty="0" smtClean="0">
                <a:solidFill>
                  <a:prstClr val="black"/>
                </a:solidFill>
                <a:latin typeface="Consolas"/>
              </a:rPr>
              <a:t>,</a:t>
            </a:r>
            <a:r>
              <a:rPr lang="tr-TR" sz="2000" b="1" dirty="0" smtClean="0">
                <a:solidFill>
                  <a:srgbClr val="0000FF"/>
                </a:solidFill>
                <a:latin typeface="Consolas"/>
              </a:rPr>
              <a:t>10</a:t>
            </a:r>
            <a:r>
              <a:rPr lang="tr-TR" sz="2000" dirty="0" smtClean="0">
                <a:solidFill>
                  <a:prstClr val="black"/>
                </a:solidFill>
                <a:latin typeface="Consolas"/>
              </a:rPr>
              <a:t>);   </a:t>
            </a:r>
          </a:p>
          <a:p>
            <a:pPr marL="715963" lvl="1" indent="0">
              <a:buFontTx/>
              <a:buNone/>
              <a:defRPr/>
            </a:pPr>
            <a:r>
              <a:rPr lang="tr-TR" sz="20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tr-TR" sz="2000" dirty="0" smtClean="0">
                <a:solidFill>
                  <a:prstClr val="black"/>
                </a:solidFill>
                <a:latin typeface="Consolas"/>
              </a:rPr>
              <a:t> t2 </a:t>
            </a:r>
            <a:r>
              <a:rPr lang="tr-TR" sz="2000" b="1" dirty="0" smtClean="0">
                <a:solidFill>
                  <a:srgbClr val="000080"/>
                </a:solidFill>
                <a:latin typeface="Consolas"/>
              </a:rPr>
              <a:t>=</a:t>
            </a:r>
            <a:r>
              <a:rPr lang="tr-TR" sz="2000" dirty="0" smtClean="0">
                <a:solidFill>
                  <a:prstClr val="black"/>
                </a:solidFill>
                <a:latin typeface="Consolas"/>
              </a:rPr>
              <a:t> Toplam(</a:t>
            </a:r>
            <a:r>
              <a:rPr lang="tr-TR" sz="2000" b="1" dirty="0" smtClean="0">
                <a:solidFill>
                  <a:srgbClr val="0000FF"/>
                </a:solidFill>
                <a:latin typeface="Consolas"/>
              </a:rPr>
              <a:t>7</a:t>
            </a:r>
            <a:r>
              <a:rPr lang="tr-TR" sz="2000" dirty="0" smtClean="0">
                <a:solidFill>
                  <a:prstClr val="black"/>
                </a:solidFill>
                <a:latin typeface="Consolas"/>
              </a:rPr>
              <a:t>,</a:t>
            </a:r>
            <a:r>
              <a:rPr lang="tr-TR" sz="2000" b="1" dirty="0" smtClean="0">
                <a:solidFill>
                  <a:srgbClr val="0000FF"/>
                </a:solidFill>
                <a:latin typeface="Consolas"/>
              </a:rPr>
              <a:t>12</a:t>
            </a:r>
            <a:r>
              <a:rPr lang="tr-TR" sz="2000" dirty="0" smtClean="0">
                <a:solidFill>
                  <a:prstClr val="black"/>
                </a:solidFill>
                <a:latin typeface="Consolas"/>
              </a:rPr>
              <a:t>,</a:t>
            </a:r>
            <a:r>
              <a:rPr lang="tr-TR" sz="2000" b="1" dirty="0" smtClean="0">
                <a:solidFill>
                  <a:srgbClr val="0000FF"/>
                </a:solidFill>
                <a:latin typeface="Consolas"/>
              </a:rPr>
              <a:t>45</a:t>
            </a:r>
            <a:r>
              <a:rPr lang="tr-TR" sz="2000" dirty="0" smtClean="0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715963" lvl="1" indent="0">
              <a:buFontTx/>
              <a:buNone/>
              <a:defRPr/>
            </a:pPr>
            <a:r>
              <a:rPr lang="fr-FR" sz="20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fr-FR" sz="2000" dirty="0" smtClean="0">
                <a:solidFill>
                  <a:prstClr val="black"/>
                </a:solidFill>
                <a:latin typeface="Consolas"/>
              </a:rPr>
              <a:t> t3 </a:t>
            </a:r>
            <a:r>
              <a:rPr lang="fr-FR" sz="2000" b="1" dirty="0" smtClean="0">
                <a:solidFill>
                  <a:srgbClr val="000080"/>
                </a:solidFill>
                <a:latin typeface="Consolas"/>
              </a:rPr>
              <a:t>=</a:t>
            </a:r>
            <a:r>
              <a:rPr lang="fr-FR" sz="20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fr-FR" sz="2000" dirty="0" err="1" smtClean="0">
                <a:solidFill>
                  <a:prstClr val="black"/>
                </a:solidFill>
                <a:latin typeface="Consolas"/>
              </a:rPr>
              <a:t>Toplam</a:t>
            </a:r>
            <a:r>
              <a:rPr lang="fr-FR" sz="200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fr-FR" sz="2000" b="1" dirty="0" smtClean="0">
                <a:solidFill>
                  <a:srgbClr val="0000FF"/>
                </a:solidFill>
                <a:latin typeface="Consolas"/>
              </a:rPr>
              <a:t>123</a:t>
            </a:r>
            <a:r>
              <a:rPr lang="fr-FR" sz="2000" dirty="0" smtClean="0">
                <a:solidFill>
                  <a:prstClr val="black"/>
                </a:solidFill>
                <a:latin typeface="Consolas"/>
              </a:rPr>
              <a:t>, </a:t>
            </a:r>
            <a:r>
              <a:rPr lang="fr-FR" sz="2000" b="1" dirty="0" smtClean="0">
                <a:solidFill>
                  <a:srgbClr val="0000FF"/>
                </a:solidFill>
                <a:latin typeface="Consolas"/>
              </a:rPr>
              <a:t>12</a:t>
            </a:r>
            <a:r>
              <a:rPr lang="fr-FR" sz="2000" dirty="0" smtClean="0">
                <a:solidFill>
                  <a:prstClr val="black"/>
                </a:solidFill>
                <a:latin typeface="Consolas"/>
              </a:rPr>
              <a:t>, </a:t>
            </a:r>
            <a:r>
              <a:rPr lang="fr-FR" sz="2000" b="1" dirty="0" smtClean="0">
                <a:solidFill>
                  <a:srgbClr val="0000FF"/>
                </a:solidFill>
                <a:latin typeface="Consolas"/>
              </a:rPr>
              <a:t>5</a:t>
            </a:r>
            <a:r>
              <a:rPr lang="fr-FR" sz="2000" dirty="0" smtClean="0">
                <a:solidFill>
                  <a:prstClr val="black"/>
                </a:solidFill>
                <a:latin typeface="Consolas"/>
              </a:rPr>
              <a:t>, </a:t>
            </a:r>
            <a:r>
              <a:rPr lang="fr-FR" sz="2000" b="1" dirty="0" smtClean="0">
                <a:solidFill>
                  <a:srgbClr val="0000FF"/>
                </a:solidFill>
                <a:latin typeface="Consolas"/>
              </a:rPr>
              <a:t>7</a:t>
            </a:r>
            <a:r>
              <a:rPr lang="fr-FR" sz="2000" dirty="0" smtClean="0">
                <a:solidFill>
                  <a:prstClr val="black"/>
                </a:solidFill>
                <a:latin typeface="Consolas"/>
              </a:rPr>
              <a:t>, </a:t>
            </a:r>
            <a:r>
              <a:rPr lang="fr-FR" sz="2000" b="1" dirty="0" smtClean="0">
                <a:solidFill>
                  <a:srgbClr val="0000FF"/>
                </a:solidFill>
                <a:latin typeface="Consolas"/>
              </a:rPr>
              <a:t>9</a:t>
            </a:r>
            <a:r>
              <a:rPr lang="fr-FR" sz="2000" dirty="0" smtClean="0">
                <a:solidFill>
                  <a:prstClr val="black"/>
                </a:solidFill>
                <a:latin typeface="Consolas"/>
              </a:rPr>
              <a:t>, </a:t>
            </a:r>
            <a:r>
              <a:rPr lang="fr-FR" sz="2000" b="1" dirty="0" smtClean="0">
                <a:solidFill>
                  <a:srgbClr val="0000FF"/>
                </a:solidFill>
                <a:latin typeface="Consolas"/>
              </a:rPr>
              <a:t>4</a:t>
            </a:r>
            <a:r>
              <a:rPr lang="fr-FR" sz="2000" dirty="0" smtClean="0">
                <a:solidFill>
                  <a:prstClr val="black"/>
                </a:solidFill>
                <a:latin typeface="Consolas"/>
              </a:rPr>
              <a:t>, </a:t>
            </a:r>
            <a:r>
              <a:rPr lang="fr-FR" sz="2000" b="1" dirty="0" smtClean="0">
                <a:solidFill>
                  <a:srgbClr val="0000FF"/>
                </a:solidFill>
                <a:latin typeface="Consolas"/>
              </a:rPr>
              <a:t>12</a:t>
            </a:r>
            <a:r>
              <a:rPr lang="fr-FR" sz="2000" dirty="0" smtClean="0">
                <a:solidFill>
                  <a:prstClr val="black"/>
                </a:solidFill>
                <a:latin typeface="Consolas"/>
              </a:rPr>
              <a:t>);</a:t>
            </a:r>
          </a:p>
          <a:p>
            <a:pPr lvl="1">
              <a:defRPr/>
            </a:pPr>
            <a:endParaRPr lang="tr-TR" sz="2200" dirty="0" smtClean="0">
              <a:solidFill>
                <a:srgbClr val="FF0000"/>
              </a:solidFill>
            </a:endParaRPr>
          </a:p>
        </p:txBody>
      </p:sp>
      <p:sp>
        <p:nvSpPr>
          <p:cNvPr id="38916" name="Slayt Numarası Yer Tutucusu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E58A0F9-F831-4B88-BC65-6EB0E1AA15C0}" type="slidenum">
              <a:rPr lang="en-US" smtClean="0"/>
              <a:pPr/>
              <a:t>20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600" smtClean="0"/>
              <a:t>Değişken sayıda parametre</a:t>
            </a:r>
          </a:p>
        </p:txBody>
      </p:sp>
      <p:sp>
        <p:nvSpPr>
          <p:cNvPr id="39939" name="Slayt Numarası Yer Tutucusu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234239F-6EBB-48EB-9899-88167D279260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39940" name="Rectangle 3"/>
          <p:cNvSpPr>
            <a:spLocks noChangeArrowheads="1"/>
          </p:cNvSpPr>
          <p:nvPr/>
        </p:nvSpPr>
        <p:spPr bwMode="auto">
          <a:xfrm>
            <a:off x="654050" y="1193800"/>
            <a:ext cx="5703888" cy="4448175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400" dirty="0">
                <a:solidFill>
                  <a:srgbClr val="0000FF"/>
                </a:solidFill>
                <a:latin typeface="Consolas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itchFamily="49" charset="0"/>
              </a:rPr>
              <a:t>Toplam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nsolas" pitchFamily="49" charset="0"/>
              </a:rPr>
              <a:t>params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[] </a:t>
            </a:r>
            <a:r>
              <a:rPr lang="en-US" sz="1400" dirty="0" err="1">
                <a:solidFill>
                  <a:srgbClr val="000000"/>
                </a:solidFill>
                <a:latin typeface="Consolas" pitchFamily="49" charset="0"/>
              </a:rPr>
              <a:t>sayilar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)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itchFamily="49" charset="0"/>
              </a:rPr>
              <a:t>{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itchFamily="49" charset="0"/>
              </a:rPr>
              <a:t>   </a:t>
            </a:r>
            <a:r>
              <a:rPr lang="tr-TR" sz="1400" dirty="0" err="1">
                <a:solidFill>
                  <a:srgbClr val="0000FF"/>
                </a:solidFill>
                <a:latin typeface="Consolas" pitchFamily="49" charset="0"/>
              </a:rPr>
              <a:t>if</a:t>
            </a:r>
            <a:r>
              <a:rPr lang="tr-TR" sz="1400" dirty="0">
                <a:solidFill>
                  <a:srgbClr val="000000"/>
                </a:solidFill>
                <a:latin typeface="Consolas" pitchFamily="49" charset="0"/>
              </a:rPr>
              <a:t> (</a:t>
            </a:r>
            <a:r>
              <a:rPr lang="tr-TR" sz="1400" dirty="0" err="1">
                <a:solidFill>
                  <a:srgbClr val="000000"/>
                </a:solidFill>
                <a:latin typeface="Consolas" pitchFamily="49" charset="0"/>
              </a:rPr>
              <a:t>sayilar</a:t>
            </a:r>
            <a:r>
              <a:rPr lang="tr-TR" sz="1400" b="1" dirty="0" err="1">
                <a:solidFill>
                  <a:srgbClr val="000080"/>
                </a:solidFill>
                <a:latin typeface="Consolas" pitchFamily="49" charset="0"/>
              </a:rPr>
              <a:t>.</a:t>
            </a:r>
            <a:r>
              <a:rPr lang="tr-TR" sz="1400" dirty="0" err="1">
                <a:solidFill>
                  <a:srgbClr val="000000"/>
                </a:solidFill>
                <a:latin typeface="Consolas" pitchFamily="49" charset="0"/>
              </a:rPr>
              <a:t>Length</a:t>
            </a:r>
            <a:r>
              <a:rPr lang="tr-TR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tr-TR" sz="1400" b="1" dirty="0">
                <a:solidFill>
                  <a:srgbClr val="000080"/>
                </a:solidFill>
                <a:latin typeface="Consolas" pitchFamily="49" charset="0"/>
              </a:rPr>
              <a:t>==</a:t>
            </a:r>
            <a:r>
              <a:rPr lang="tr-TR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tr-TR" sz="1400" b="1" dirty="0">
                <a:solidFill>
                  <a:srgbClr val="0000FF"/>
                </a:solidFill>
                <a:latin typeface="Consolas" pitchFamily="49" charset="0"/>
              </a:rPr>
              <a:t>0</a:t>
            </a:r>
            <a:r>
              <a:rPr lang="tr-TR" sz="1400" dirty="0">
                <a:solidFill>
                  <a:srgbClr val="000000"/>
                </a:solidFill>
                <a:latin typeface="Consolas" pitchFamily="49" charset="0"/>
              </a:rPr>
              <a:t>)</a:t>
            </a:r>
            <a:r>
              <a:rPr lang="tr-TR" sz="1400" dirty="0">
                <a:solidFill>
                  <a:srgbClr val="0000FF"/>
                </a:solidFill>
                <a:latin typeface="Consolas" pitchFamily="49" charset="0"/>
              </a:rPr>
              <a:t> </a:t>
            </a:r>
            <a:r>
              <a:rPr lang="tr-TR" sz="1400" dirty="0" err="1">
                <a:solidFill>
                  <a:srgbClr val="0000FF"/>
                </a:solidFill>
                <a:latin typeface="Consolas" pitchFamily="49" charset="0"/>
              </a:rPr>
              <a:t>return</a:t>
            </a:r>
            <a:r>
              <a:rPr lang="tr-TR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tr-TR" sz="1400" b="1" dirty="0">
                <a:solidFill>
                  <a:srgbClr val="0000FF"/>
                </a:solidFill>
                <a:latin typeface="Consolas" pitchFamily="49" charset="0"/>
              </a:rPr>
              <a:t>0</a:t>
            </a:r>
            <a:r>
              <a:rPr lang="tr-TR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endParaRPr lang="tr-TR" sz="1400" dirty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tr-TR" sz="1400" dirty="0">
                <a:solidFill>
                  <a:srgbClr val="0000FF"/>
                </a:solidFill>
                <a:latin typeface="Consolas" pitchFamily="49" charset="0"/>
              </a:rPr>
              <a:t>   </a:t>
            </a:r>
            <a:r>
              <a:rPr lang="tr-TR" sz="1400" dirty="0" err="1">
                <a:solidFill>
                  <a:srgbClr val="0000FF"/>
                </a:solidFill>
                <a:latin typeface="Consolas" pitchFamily="49" charset="0"/>
              </a:rPr>
              <a:t>int</a:t>
            </a:r>
            <a:r>
              <a:rPr lang="tr-TR" sz="1400" dirty="0">
                <a:solidFill>
                  <a:srgbClr val="000000"/>
                </a:solidFill>
                <a:latin typeface="Consolas" pitchFamily="49" charset="0"/>
              </a:rPr>
              <a:t> toplam </a:t>
            </a:r>
            <a:r>
              <a:rPr lang="tr-TR" sz="1400" b="1" dirty="0">
                <a:solidFill>
                  <a:srgbClr val="000080"/>
                </a:solidFill>
                <a:latin typeface="Consolas" pitchFamily="49" charset="0"/>
              </a:rPr>
              <a:t>=</a:t>
            </a:r>
            <a:r>
              <a:rPr lang="tr-TR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tr-TR" sz="1400" b="1" dirty="0">
                <a:solidFill>
                  <a:srgbClr val="0000FF"/>
                </a:solidFill>
                <a:latin typeface="Consolas" pitchFamily="49" charset="0"/>
              </a:rPr>
              <a:t>0</a:t>
            </a:r>
            <a:r>
              <a:rPr lang="tr-TR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   </a:t>
            </a:r>
            <a:r>
              <a:rPr lang="en-US" sz="1400" dirty="0" err="1">
                <a:solidFill>
                  <a:srgbClr val="0000FF"/>
                </a:solidFill>
                <a:latin typeface="Consolas" pitchFamily="49" charset="0"/>
              </a:rPr>
              <a:t>foreach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 (</a:t>
            </a:r>
            <a:r>
              <a:rPr lang="en-US" sz="1400" dirty="0" err="1">
                <a:solidFill>
                  <a:srgbClr val="0000FF"/>
                </a:solidFill>
                <a:latin typeface="Consolas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itchFamily="49" charset="0"/>
              </a:rPr>
              <a:t>in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itchFamily="49" charset="0"/>
              </a:rPr>
              <a:t>sayilar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)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itchFamily="49" charset="0"/>
              </a:rPr>
              <a:t>      toplam </a:t>
            </a:r>
            <a:r>
              <a:rPr lang="tr-TR" sz="1400" b="1" dirty="0">
                <a:solidFill>
                  <a:srgbClr val="000080"/>
                </a:solidFill>
                <a:latin typeface="Consolas" pitchFamily="49" charset="0"/>
              </a:rPr>
              <a:t>+=</a:t>
            </a:r>
            <a:r>
              <a:rPr lang="tr-TR" sz="1400" dirty="0">
                <a:solidFill>
                  <a:srgbClr val="000000"/>
                </a:solidFill>
                <a:latin typeface="Consolas" pitchFamily="49" charset="0"/>
              </a:rPr>
              <a:t> i;</a:t>
            </a:r>
          </a:p>
          <a:p>
            <a:endParaRPr lang="tr-TR" sz="1400" dirty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tr-TR" sz="1400" dirty="0">
                <a:solidFill>
                  <a:srgbClr val="000000"/>
                </a:solidFill>
                <a:latin typeface="Consolas" pitchFamily="49" charset="0"/>
              </a:rPr>
              <a:t>   </a:t>
            </a:r>
            <a:r>
              <a:rPr lang="tr-TR" sz="1400" dirty="0" err="1">
                <a:solidFill>
                  <a:srgbClr val="0000FF"/>
                </a:solidFill>
                <a:latin typeface="Consolas" pitchFamily="49" charset="0"/>
              </a:rPr>
              <a:t>return</a:t>
            </a:r>
            <a:r>
              <a:rPr lang="tr-TR" sz="1400" dirty="0">
                <a:solidFill>
                  <a:srgbClr val="000000"/>
                </a:solidFill>
                <a:latin typeface="Consolas" pitchFamily="49" charset="0"/>
              </a:rPr>
              <a:t> toplam;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endParaRPr lang="tr-TR" sz="1400" dirty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tr-TR" sz="1400" dirty="0" err="1">
                <a:solidFill>
                  <a:srgbClr val="0000FF"/>
                </a:solidFill>
                <a:latin typeface="Consolas" pitchFamily="49" charset="0"/>
              </a:rPr>
              <a:t>static</a:t>
            </a:r>
            <a:r>
              <a:rPr lang="tr-TR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tr-TR" sz="1400" dirty="0" err="1">
                <a:solidFill>
                  <a:srgbClr val="0000FF"/>
                </a:solidFill>
                <a:latin typeface="Consolas" pitchFamily="49" charset="0"/>
              </a:rPr>
              <a:t>void</a:t>
            </a:r>
            <a:r>
              <a:rPr lang="tr-TR" sz="1400" dirty="0">
                <a:solidFill>
                  <a:srgbClr val="000000"/>
                </a:solidFill>
                <a:latin typeface="Consolas" pitchFamily="49" charset="0"/>
              </a:rPr>
              <a:t> Main()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itchFamily="49" charset="0"/>
              </a:rPr>
              <a:t>{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itchFamily="49" charset="0"/>
              </a:rPr>
              <a:t>   </a:t>
            </a:r>
            <a:r>
              <a:rPr lang="tr-TR" sz="1400" dirty="0" err="1">
                <a:solidFill>
                  <a:srgbClr val="2B91AF"/>
                </a:solidFill>
                <a:latin typeface="Consolas" pitchFamily="49" charset="0"/>
              </a:rPr>
              <a:t>Console</a:t>
            </a:r>
            <a:r>
              <a:rPr lang="tr-TR" sz="1400" b="1" dirty="0" err="1">
                <a:solidFill>
                  <a:srgbClr val="000080"/>
                </a:solidFill>
                <a:latin typeface="Consolas" pitchFamily="49" charset="0"/>
              </a:rPr>
              <a:t>.</a:t>
            </a:r>
            <a:r>
              <a:rPr lang="tr-TR" sz="1400" dirty="0" err="1">
                <a:solidFill>
                  <a:srgbClr val="000000"/>
                </a:solidFill>
                <a:latin typeface="Consolas" pitchFamily="49" charset="0"/>
              </a:rPr>
              <a:t>WriteLine</a:t>
            </a:r>
            <a:r>
              <a:rPr lang="tr-TR" sz="1400" dirty="0">
                <a:solidFill>
                  <a:srgbClr val="000000"/>
                </a:solidFill>
                <a:latin typeface="Consolas" pitchFamily="49" charset="0"/>
              </a:rPr>
              <a:t>(Toplam());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itchFamily="49" charset="0"/>
              </a:rPr>
              <a:t>   </a:t>
            </a:r>
            <a:r>
              <a:rPr lang="tr-TR" sz="1400" dirty="0" err="1">
                <a:solidFill>
                  <a:srgbClr val="2B91AF"/>
                </a:solidFill>
                <a:latin typeface="Consolas" pitchFamily="49" charset="0"/>
              </a:rPr>
              <a:t>Console</a:t>
            </a:r>
            <a:r>
              <a:rPr lang="tr-TR" sz="1400" b="1" dirty="0" err="1">
                <a:solidFill>
                  <a:srgbClr val="000080"/>
                </a:solidFill>
                <a:latin typeface="Consolas" pitchFamily="49" charset="0"/>
              </a:rPr>
              <a:t>.</a:t>
            </a:r>
            <a:r>
              <a:rPr lang="tr-TR" sz="1400" dirty="0" err="1">
                <a:solidFill>
                  <a:srgbClr val="000000"/>
                </a:solidFill>
                <a:latin typeface="Consolas" pitchFamily="49" charset="0"/>
              </a:rPr>
              <a:t>WriteLine</a:t>
            </a:r>
            <a:r>
              <a:rPr lang="tr-TR" sz="1400" dirty="0">
                <a:solidFill>
                  <a:srgbClr val="000000"/>
                </a:solidFill>
                <a:latin typeface="Consolas" pitchFamily="49" charset="0"/>
              </a:rPr>
              <a:t>(Toplam(</a:t>
            </a:r>
            <a:r>
              <a:rPr lang="tr-TR" sz="1400" b="1" dirty="0">
                <a:solidFill>
                  <a:srgbClr val="0000FF"/>
                </a:solidFill>
                <a:latin typeface="Consolas" pitchFamily="49" charset="0"/>
              </a:rPr>
              <a:t>5</a:t>
            </a:r>
            <a:r>
              <a:rPr lang="tr-TR" sz="1400" dirty="0">
                <a:solidFill>
                  <a:srgbClr val="000000"/>
                </a:solidFill>
                <a:latin typeface="Consolas" pitchFamily="49" charset="0"/>
              </a:rPr>
              <a:t>));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itchFamily="49" charset="0"/>
              </a:rPr>
              <a:t>   </a:t>
            </a:r>
            <a:r>
              <a:rPr lang="tr-TR" sz="1400" dirty="0" err="1">
                <a:solidFill>
                  <a:srgbClr val="2B91AF"/>
                </a:solidFill>
                <a:latin typeface="Consolas" pitchFamily="49" charset="0"/>
              </a:rPr>
              <a:t>Console</a:t>
            </a:r>
            <a:r>
              <a:rPr lang="tr-TR" sz="1400" b="1" dirty="0" err="1">
                <a:solidFill>
                  <a:srgbClr val="000080"/>
                </a:solidFill>
                <a:latin typeface="Consolas" pitchFamily="49" charset="0"/>
              </a:rPr>
              <a:t>.</a:t>
            </a:r>
            <a:r>
              <a:rPr lang="tr-TR" sz="1400" dirty="0" err="1">
                <a:solidFill>
                  <a:srgbClr val="000000"/>
                </a:solidFill>
                <a:latin typeface="Consolas" pitchFamily="49" charset="0"/>
              </a:rPr>
              <a:t>WriteLine</a:t>
            </a:r>
            <a:r>
              <a:rPr lang="tr-TR" sz="1400" dirty="0">
                <a:solidFill>
                  <a:srgbClr val="000000"/>
                </a:solidFill>
                <a:latin typeface="Consolas" pitchFamily="49" charset="0"/>
              </a:rPr>
              <a:t>(Toplam(</a:t>
            </a:r>
            <a:r>
              <a:rPr lang="tr-TR" sz="1400" b="1" dirty="0">
                <a:solidFill>
                  <a:srgbClr val="0000FF"/>
                </a:solidFill>
                <a:latin typeface="Consolas" pitchFamily="49" charset="0"/>
              </a:rPr>
              <a:t>5</a:t>
            </a:r>
            <a:r>
              <a:rPr lang="tr-TR" sz="140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tr-TR" sz="1400" b="1" dirty="0">
                <a:solidFill>
                  <a:srgbClr val="0000FF"/>
                </a:solidFill>
                <a:latin typeface="Consolas" pitchFamily="49" charset="0"/>
              </a:rPr>
              <a:t>10</a:t>
            </a:r>
            <a:r>
              <a:rPr lang="tr-TR" sz="1400" dirty="0">
                <a:solidFill>
                  <a:srgbClr val="000000"/>
                </a:solidFill>
                <a:latin typeface="Consolas" pitchFamily="49" charset="0"/>
              </a:rPr>
              <a:t>));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itchFamily="49" charset="0"/>
              </a:rPr>
              <a:t>   </a:t>
            </a:r>
            <a:r>
              <a:rPr lang="tr-TR" sz="1400" dirty="0" err="1">
                <a:solidFill>
                  <a:srgbClr val="2B91AF"/>
                </a:solidFill>
                <a:latin typeface="Consolas" pitchFamily="49" charset="0"/>
              </a:rPr>
              <a:t>Console</a:t>
            </a:r>
            <a:r>
              <a:rPr lang="tr-TR" sz="1400" b="1" dirty="0" err="1">
                <a:solidFill>
                  <a:srgbClr val="000080"/>
                </a:solidFill>
                <a:latin typeface="Consolas" pitchFamily="49" charset="0"/>
              </a:rPr>
              <a:t>.</a:t>
            </a:r>
            <a:r>
              <a:rPr lang="tr-TR" sz="1400" dirty="0" err="1">
                <a:solidFill>
                  <a:srgbClr val="000000"/>
                </a:solidFill>
                <a:latin typeface="Consolas" pitchFamily="49" charset="0"/>
              </a:rPr>
              <a:t>WriteLine</a:t>
            </a:r>
            <a:r>
              <a:rPr lang="tr-TR" sz="1400" dirty="0">
                <a:solidFill>
                  <a:srgbClr val="000000"/>
                </a:solidFill>
                <a:latin typeface="Consolas" pitchFamily="49" charset="0"/>
              </a:rPr>
              <a:t>(Toplam(</a:t>
            </a:r>
            <a:r>
              <a:rPr lang="tr-TR" sz="1400" b="1" dirty="0">
                <a:solidFill>
                  <a:srgbClr val="0000FF"/>
                </a:solidFill>
                <a:latin typeface="Consolas" pitchFamily="49" charset="0"/>
              </a:rPr>
              <a:t>2</a:t>
            </a:r>
            <a:r>
              <a:rPr lang="tr-TR" sz="140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tr-TR" sz="1400" b="1" dirty="0">
                <a:solidFill>
                  <a:srgbClr val="0000FF"/>
                </a:solidFill>
                <a:latin typeface="Consolas" pitchFamily="49" charset="0"/>
              </a:rPr>
              <a:t>9</a:t>
            </a:r>
            <a:r>
              <a:rPr lang="tr-TR" sz="140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tr-TR" sz="1400" b="1" dirty="0">
                <a:solidFill>
                  <a:srgbClr val="0000FF"/>
                </a:solidFill>
                <a:latin typeface="Consolas" pitchFamily="49" charset="0"/>
              </a:rPr>
              <a:t>12</a:t>
            </a:r>
            <a:r>
              <a:rPr lang="tr-TR" sz="1400" dirty="0">
                <a:solidFill>
                  <a:srgbClr val="000000"/>
                </a:solidFill>
                <a:latin typeface="Consolas" pitchFamily="49" charset="0"/>
              </a:rPr>
              <a:t>));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itchFamily="49" charset="0"/>
              </a:rPr>
              <a:t>   </a:t>
            </a:r>
            <a:r>
              <a:rPr lang="tr-TR" sz="1400" dirty="0" err="1">
                <a:solidFill>
                  <a:srgbClr val="2B91AF"/>
                </a:solidFill>
                <a:latin typeface="Consolas" pitchFamily="49" charset="0"/>
              </a:rPr>
              <a:t>Console</a:t>
            </a:r>
            <a:r>
              <a:rPr lang="tr-TR" sz="1400" b="1" dirty="0" err="1">
                <a:solidFill>
                  <a:srgbClr val="000080"/>
                </a:solidFill>
                <a:latin typeface="Consolas" pitchFamily="49" charset="0"/>
              </a:rPr>
              <a:t>.</a:t>
            </a:r>
            <a:r>
              <a:rPr lang="tr-TR" sz="1400" dirty="0" err="1">
                <a:solidFill>
                  <a:srgbClr val="000000"/>
                </a:solidFill>
                <a:latin typeface="Consolas" pitchFamily="49" charset="0"/>
              </a:rPr>
              <a:t>WriteLine</a:t>
            </a:r>
            <a:r>
              <a:rPr lang="tr-TR" sz="1400" dirty="0">
                <a:solidFill>
                  <a:srgbClr val="000000"/>
                </a:solidFill>
                <a:latin typeface="Consolas" pitchFamily="49" charset="0"/>
              </a:rPr>
              <a:t>(Toplam(</a:t>
            </a:r>
            <a:r>
              <a:rPr lang="tr-TR" sz="1400" b="1" dirty="0">
                <a:solidFill>
                  <a:srgbClr val="0000FF"/>
                </a:solidFill>
                <a:latin typeface="Consolas" pitchFamily="49" charset="0"/>
              </a:rPr>
              <a:t>7</a:t>
            </a:r>
            <a:r>
              <a:rPr lang="tr-TR" sz="140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tr-TR" sz="1400" b="1" dirty="0">
                <a:solidFill>
                  <a:srgbClr val="0000FF"/>
                </a:solidFill>
                <a:latin typeface="Consolas" pitchFamily="49" charset="0"/>
              </a:rPr>
              <a:t>12</a:t>
            </a:r>
            <a:r>
              <a:rPr lang="tr-TR" sz="140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tr-TR" sz="1400" b="1" dirty="0">
                <a:solidFill>
                  <a:srgbClr val="0000FF"/>
                </a:solidFill>
                <a:latin typeface="Consolas" pitchFamily="49" charset="0"/>
              </a:rPr>
              <a:t>45</a:t>
            </a:r>
            <a:r>
              <a:rPr lang="tr-TR" sz="1400" dirty="0">
                <a:solidFill>
                  <a:srgbClr val="000000"/>
                </a:solidFill>
                <a:latin typeface="Consolas" pitchFamily="49" charset="0"/>
              </a:rPr>
              <a:t>));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itchFamily="49" charset="0"/>
              </a:rPr>
              <a:t>   </a:t>
            </a:r>
            <a:r>
              <a:rPr lang="tr-TR" sz="1400" dirty="0" err="1">
                <a:solidFill>
                  <a:srgbClr val="2B91AF"/>
                </a:solidFill>
                <a:latin typeface="Consolas" pitchFamily="49" charset="0"/>
              </a:rPr>
              <a:t>Console</a:t>
            </a:r>
            <a:r>
              <a:rPr lang="tr-TR" sz="1400" b="1" dirty="0" err="1">
                <a:solidFill>
                  <a:srgbClr val="000080"/>
                </a:solidFill>
                <a:latin typeface="Consolas" pitchFamily="49" charset="0"/>
              </a:rPr>
              <a:t>.</a:t>
            </a:r>
            <a:r>
              <a:rPr lang="tr-TR" sz="1400" dirty="0" err="1">
                <a:solidFill>
                  <a:srgbClr val="000000"/>
                </a:solidFill>
                <a:latin typeface="Consolas" pitchFamily="49" charset="0"/>
              </a:rPr>
              <a:t>WriteLine</a:t>
            </a:r>
            <a:r>
              <a:rPr lang="tr-TR" sz="1400" dirty="0">
                <a:solidFill>
                  <a:srgbClr val="000000"/>
                </a:solidFill>
                <a:latin typeface="Consolas" pitchFamily="49" charset="0"/>
              </a:rPr>
              <a:t>(Toplam(</a:t>
            </a:r>
            <a:r>
              <a:rPr lang="tr-TR" sz="1400" b="1" dirty="0">
                <a:solidFill>
                  <a:srgbClr val="0000FF"/>
                </a:solidFill>
                <a:latin typeface="Consolas" pitchFamily="49" charset="0"/>
              </a:rPr>
              <a:t>123</a:t>
            </a:r>
            <a:r>
              <a:rPr lang="tr-TR" sz="140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tr-TR" sz="1400" b="1" dirty="0">
                <a:solidFill>
                  <a:srgbClr val="0000FF"/>
                </a:solidFill>
                <a:latin typeface="Consolas" pitchFamily="49" charset="0"/>
              </a:rPr>
              <a:t>12</a:t>
            </a:r>
            <a:r>
              <a:rPr lang="tr-TR" sz="140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tr-TR" sz="1400" b="1" dirty="0">
                <a:solidFill>
                  <a:srgbClr val="0000FF"/>
                </a:solidFill>
                <a:latin typeface="Consolas" pitchFamily="49" charset="0"/>
              </a:rPr>
              <a:t>5</a:t>
            </a:r>
            <a:r>
              <a:rPr lang="tr-TR" sz="140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tr-TR" sz="1400" b="1" dirty="0">
                <a:solidFill>
                  <a:srgbClr val="0000FF"/>
                </a:solidFill>
                <a:latin typeface="Consolas" pitchFamily="49" charset="0"/>
              </a:rPr>
              <a:t>7</a:t>
            </a:r>
            <a:r>
              <a:rPr lang="tr-TR" sz="140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tr-TR" sz="1400" b="1" dirty="0">
                <a:solidFill>
                  <a:srgbClr val="0000FF"/>
                </a:solidFill>
                <a:latin typeface="Consolas" pitchFamily="49" charset="0"/>
              </a:rPr>
              <a:t>9</a:t>
            </a:r>
            <a:r>
              <a:rPr lang="tr-TR" sz="140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tr-TR" sz="1400" b="1" dirty="0">
                <a:solidFill>
                  <a:srgbClr val="0000FF"/>
                </a:solidFill>
                <a:latin typeface="Consolas" pitchFamily="49" charset="0"/>
              </a:rPr>
              <a:t>4</a:t>
            </a:r>
            <a:r>
              <a:rPr lang="tr-TR" sz="140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tr-TR" sz="1400" b="1" dirty="0">
                <a:solidFill>
                  <a:srgbClr val="0000FF"/>
                </a:solidFill>
                <a:latin typeface="Consolas" pitchFamily="49" charset="0"/>
              </a:rPr>
              <a:t>12</a:t>
            </a:r>
            <a:r>
              <a:rPr lang="tr-TR" sz="1400" dirty="0">
                <a:solidFill>
                  <a:srgbClr val="000000"/>
                </a:solidFill>
                <a:latin typeface="Consolas" pitchFamily="49" charset="0"/>
              </a:rPr>
              <a:t>));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7" name="Dikdörtgen 6"/>
          <p:cNvSpPr/>
          <p:nvPr/>
        </p:nvSpPr>
        <p:spPr>
          <a:xfrm>
            <a:off x="6664325" y="2357438"/>
            <a:ext cx="1452563" cy="156845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tr-TR" sz="1600" b="1" dirty="0">
                <a:latin typeface="Courier New" pitchFamily="49" charset="0"/>
                <a:cs typeface="Courier New" pitchFamily="49" charset="0"/>
              </a:rPr>
              <a:t>0</a:t>
            </a:r>
          </a:p>
          <a:p>
            <a:pPr>
              <a:defRPr/>
            </a:pPr>
            <a:r>
              <a:rPr lang="tr-TR" sz="1600" b="1" dirty="0">
                <a:latin typeface="Courier New" pitchFamily="49" charset="0"/>
                <a:cs typeface="Courier New" pitchFamily="49" charset="0"/>
              </a:rPr>
              <a:t>5</a:t>
            </a:r>
          </a:p>
          <a:p>
            <a:pPr>
              <a:defRPr/>
            </a:pPr>
            <a:r>
              <a:rPr lang="tr-TR" sz="1600" b="1" dirty="0">
                <a:latin typeface="Courier New" pitchFamily="49" charset="0"/>
                <a:cs typeface="Courier New" pitchFamily="49" charset="0"/>
              </a:rPr>
              <a:t>15</a:t>
            </a:r>
          </a:p>
          <a:p>
            <a:pPr>
              <a:defRPr/>
            </a:pPr>
            <a:r>
              <a:rPr lang="tr-TR" sz="1600" b="1" dirty="0">
                <a:latin typeface="Courier New" pitchFamily="49" charset="0"/>
                <a:cs typeface="Courier New" pitchFamily="49" charset="0"/>
              </a:rPr>
              <a:t>23</a:t>
            </a:r>
          </a:p>
          <a:p>
            <a:pPr>
              <a:defRPr/>
            </a:pPr>
            <a:r>
              <a:rPr lang="tr-TR" sz="1600" b="1" dirty="0">
                <a:latin typeface="Courier New" pitchFamily="49" charset="0"/>
                <a:cs typeface="Courier New" pitchFamily="49" charset="0"/>
              </a:rPr>
              <a:t>64</a:t>
            </a:r>
          </a:p>
          <a:p>
            <a:pPr>
              <a:defRPr/>
            </a:pPr>
            <a:r>
              <a:rPr lang="tr-TR" sz="1600" b="1" dirty="0">
                <a:latin typeface="Courier New" pitchFamily="49" charset="0"/>
                <a:cs typeface="Courier New" pitchFamily="49" charset="0"/>
              </a:rPr>
              <a:t>172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Opsiyonel</a:t>
            </a:r>
            <a:r>
              <a:rPr lang="tr-TR" dirty="0" smtClean="0"/>
              <a:t> parametreler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74453" y="949325"/>
            <a:ext cx="8367622" cy="5146675"/>
          </a:xfrm>
        </p:spPr>
        <p:txBody>
          <a:bodyPr/>
          <a:lstStyle/>
          <a:p>
            <a:r>
              <a:rPr lang="tr-TR" dirty="0" smtClean="0"/>
              <a:t>Bir fonksiyonun birden fazla amaç için kullanılmasını sağlayabiliriz. </a:t>
            </a:r>
          </a:p>
          <a:p>
            <a:r>
              <a:rPr lang="tr-TR" dirty="0" smtClean="0"/>
              <a:t>İsteğe bağlı parametreler kullanarak bu durumu sağlayabiliriz.</a:t>
            </a:r>
          </a:p>
          <a:p>
            <a:endParaRPr lang="tr-TR" dirty="0" smtClean="0"/>
          </a:p>
          <a:p>
            <a:r>
              <a:rPr lang="tr-TR" dirty="0" smtClean="0"/>
              <a:t>Örnek: Aşağıdaki üç fonksiyonu düşünelim:</a:t>
            </a:r>
          </a:p>
          <a:p>
            <a:pPr marL="538163" lvl="2"/>
            <a:r>
              <a:rPr lang="tr-TR" sz="1600" dirty="0" err="1"/>
              <a:t>static</a:t>
            </a:r>
            <a:r>
              <a:rPr lang="tr-TR" sz="1600" dirty="0"/>
              <a:t> </a:t>
            </a:r>
            <a:r>
              <a:rPr lang="tr-TR" sz="1600" dirty="0" err="1"/>
              <a:t>double</a:t>
            </a:r>
            <a:r>
              <a:rPr lang="tr-TR" sz="1600" dirty="0"/>
              <a:t> </a:t>
            </a:r>
            <a:r>
              <a:rPr lang="tr-TR" sz="1600" dirty="0" err="1"/>
              <a:t>TutarHesapla</a:t>
            </a:r>
            <a:r>
              <a:rPr lang="tr-TR" sz="1600" dirty="0"/>
              <a:t>(</a:t>
            </a:r>
            <a:r>
              <a:rPr lang="tr-TR" sz="1600" dirty="0" err="1"/>
              <a:t>double</a:t>
            </a:r>
            <a:r>
              <a:rPr lang="tr-TR" sz="1600" dirty="0"/>
              <a:t> fiyat, </a:t>
            </a:r>
            <a:r>
              <a:rPr lang="tr-TR" sz="1600" dirty="0" err="1"/>
              <a:t>int</a:t>
            </a:r>
            <a:r>
              <a:rPr lang="tr-TR" sz="1600" dirty="0"/>
              <a:t> adet)</a:t>
            </a:r>
          </a:p>
          <a:p>
            <a:pPr marL="538163" lvl="2"/>
            <a:r>
              <a:rPr lang="tr-TR" sz="1600" dirty="0" err="1"/>
              <a:t>static</a:t>
            </a:r>
            <a:r>
              <a:rPr lang="tr-TR" sz="1600" dirty="0"/>
              <a:t> </a:t>
            </a:r>
            <a:r>
              <a:rPr lang="tr-TR" sz="1600" dirty="0" err="1"/>
              <a:t>double</a:t>
            </a:r>
            <a:r>
              <a:rPr lang="tr-TR" sz="1600" dirty="0"/>
              <a:t> </a:t>
            </a:r>
            <a:r>
              <a:rPr lang="tr-TR" sz="1600" dirty="0" err="1"/>
              <a:t>TutarHesapla</a:t>
            </a:r>
            <a:r>
              <a:rPr lang="tr-TR" sz="1600" dirty="0"/>
              <a:t>(</a:t>
            </a:r>
            <a:r>
              <a:rPr lang="tr-TR" sz="1600" dirty="0" err="1"/>
              <a:t>double</a:t>
            </a:r>
            <a:r>
              <a:rPr lang="tr-TR" sz="1600" dirty="0"/>
              <a:t> fiyat, </a:t>
            </a:r>
            <a:r>
              <a:rPr lang="tr-TR" sz="1600" dirty="0" err="1"/>
              <a:t>int</a:t>
            </a:r>
            <a:r>
              <a:rPr lang="tr-TR" sz="1600" dirty="0"/>
              <a:t> adet, </a:t>
            </a:r>
            <a:r>
              <a:rPr lang="tr-TR" sz="1600" dirty="0" err="1"/>
              <a:t>bool</a:t>
            </a:r>
            <a:r>
              <a:rPr lang="tr-TR" sz="1600" dirty="0"/>
              <a:t> </a:t>
            </a:r>
            <a:r>
              <a:rPr lang="tr-TR" sz="1600" dirty="0" err="1"/>
              <a:t>kdv</a:t>
            </a:r>
            <a:r>
              <a:rPr lang="tr-TR" sz="1600" dirty="0"/>
              <a:t>)</a:t>
            </a:r>
          </a:p>
          <a:p>
            <a:pPr marL="538163" lvl="2"/>
            <a:r>
              <a:rPr lang="tr-TR" sz="1600" dirty="0" err="1"/>
              <a:t>static</a:t>
            </a:r>
            <a:r>
              <a:rPr lang="tr-TR" sz="1600" dirty="0"/>
              <a:t> </a:t>
            </a:r>
            <a:r>
              <a:rPr lang="tr-TR" sz="1600" dirty="0" err="1"/>
              <a:t>double</a:t>
            </a:r>
            <a:r>
              <a:rPr lang="tr-TR" sz="1600" dirty="0"/>
              <a:t> </a:t>
            </a:r>
            <a:r>
              <a:rPr lang="tr-TR" sz="1600" dirty="0" err="1"/>
              <a:t>TutarHesapla</a:t>
            </a:r>
            <a:r>
              <a:rPr lang="tr-TR" sz="1600" dirty="0"/>
              <a:t>(</a:t>
            </a:r>
            <a:r>
              <a:rPr lang="tr-TR" sz="1600" dirty="0" err="1"/>
              <a:t>double</a:t>
            </a:r>
            <a:r>
              <a:rPr lang="tr-TR" sz="1600" dirty="0"/>
              <a:t> fiyat, </a:t>
            </a:r>
            <a:r>
              <a:rPr lang="tr-TR" sz="1600" dirty="0" err="1"/>
              <a:t>int</a:t>
            </a:r>
            <a:r>
              <a:rPr lang="tr-TR" sz="1600" dirty="0"/>
              <a:t> adet, </a:t>
            </a:r>
            <a:r>
              <a:rPr lang="tr-TR" sz="1600" dirty="0" err="1"/>
              <a:t>bool</a:t>
            </a:r>
            <a:r>
              <a:rPr lang="tr-TR" sz="1600" dirty="0"/>
              <a:t> </a:t>
            </a:r>
            <a:r>
              <a:rPr lang="tr-TR" sz="1600" dirty="0" err="1"/>
              <a:t>kdv</a:t>
            </a:r>
            <a:r>
              <a:rPr lang="tr-TR" sz="1600" dirty="0"/>
              <a:t>, </a:t>
            </a:r>
            <a:r>
              <a:rPr lang="tr-TR" sz="1600" dirty="0" err="1"/>
              <a:t>double</a:t>
            </a:r>
            <a:r>
              <a:rPr lang="tr-TR" sz="1600" dirty="0"/>
              <a:t> </a:t>
            </a:r>
            <a:r>
              <a:rPr lang="tr-TR" sz="1600" dirty="0" err="1"/>
              <a:t>kdv_orani</a:t>
            </a:r>
            <a:r>
              <a:rPr lang="tr-TR" sz="1600" dirty="0" smtClean="0"/>
              <a:t>)</a:t>
            </a:r>
          </a:p>
          <a:p>
            <a:pPr marL="538163" lvl="2"/>
            <a:endParaRPr lang="tr-TR" sz="1600" dirty="0"/>
          </a:p>
          <a:p>
            <a:pPr marL="138113" lvl="1"/>
            <a:r>
              <a:rPr lang="tr-TR" dirty="0" smtClean="0"/>
              <a:t>Bu üç fonksiyonu aşırı yükleyerek gelecek slayttaki gibi yapabiliriz.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2182F0-9767-4444-9B7D-5340822D7CFC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417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600" dirty="0" err="1" smtClean="0"/>
              <a:t>Opsiyonel</a:t>
            </a:r>
            <a:r>
              <a:rPr lang="tr-TR" sz="3600" dirty="0" smtClean="0"/>
              <a:t> Parametreler</a:t>
            </a:r>
          </a:p>
        </p:txBody>
      </p:sp>
      <p:sp>
        <p:nvSpPr>
          <p:cNvPr id="39939" name="Slayt Numarası Yer Tutucusu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234239F-6EBB-48EB-9899-88167D279260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39940" name="Rectangle 3"/>
          <p:cNvSpPr>
            <a:spLocks noChangeArrowheads="1"/>
          </p:cNvSpPr>
          <p:nvPr/>
        </p:nvSpPr>
        <p:spPr bwMode="auto">
          <a:xfrm>
            <a:off x="586597" y="793635"/>
            <a:ext cx="7841410" cy="4796282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tr-TR" sz="1300" dirty="0" err="1">
                <a:solidFill>
                  <a:srgbClr val="0000FF"/>
                </a:solidFill>
                <a:latin typeface="Consolas"/>
              </a:rPr>
              <a:t>static</a:t>
            </a:r>
            <a:r>
              <a:rPr lang="tr-TR" sz="13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tr-TR" sz="1300" dirty="0" err="1">
                <a:solidFill>
                  <a:srgbClr val="0000FF"/>
                </a:solidFill>
                <a:latin typeface="Consolas"/>
              </a:rPr>
              <a:t>double</a:t>
            </a:r>
            <a:r>
              <a:rPr lang="tr-TR" sz="13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tr-TR" sz="1300" dirty="0" err="1">
                <a:solidFill>
                  <a:prstClr val="black"/>
                </a:solidFill>
                <a:latin typeface="Consolas"/>
              </a:rPr>
              <a:t>TutarHesapla</a:t>
            </a:r>
            <a:r>
              <a:rPr lang="tr-TR" sz="13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tr-TR" sz="1300" dirty="0" err="1">
                <a:solidFill>
                  <a:srgbClr val="0000FF"/>
                </a:solidFill>
                <a:latin typeface="Consolas"/>
              </a:rPr>
              <a:t>double</a:t>
            </a:r>
            <a:r>
              <a:rPr lang="tr-TR" sz="1300" dirty="0">
                <a:solidFill>
                  <a:prstClr val="black"/>
                </a:solidFill>
                <a:latin typeface="Consolas"/>
              </a:rPr>
              <a:t> fiyat, </a:t>
            </a:r>
            <a:r>
              <a:rPr lang="tr-TR" sz="13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tr-TR" sz="1300" dirty="0">
                <a:solidFill>
                  <a:prstClr val="black"/>
                </a:solidFill>
                <a:latin typeface="Consolas"/>
              </a:rPr>
              <a:t> adet)</a:t>
            </a:r>
          </a:p>
          <a:p>
            <a:r>
              <a:rPr lang="tr-TR" sz="13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tr-TR" sz="1300" dirty="0">
                <a:solidFill>
                  <a:prstClr val="black"/>
                </a:solidFill>
                <a:latin typeface="Consolas"/>
              </a:rPr>
              <a:t>   </a:t>
            </a:r>
            <a:r>
              <a:rPr lang="tr-TR" sz="1300" dirty="0" err="1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tr-TR" sz="13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tr-TR" sz="1300" dirty="0" smtClean="0">
                <a:solidFill>
                  <a:prstClr val="black"/>
                </a:solidFill>
                <a:latin typeface="Consolas"/>
              </a:rPr>
              <a:t>fiyat </a:t>
            </a:r>
            <a:r>
              <a:rPr lang="tr-TR" sz="1300" b="1" dirty="0">
                <a:solidFill>
                  <a:srgbClr val="000080"/>
                </a:solidFill>
                <a:latin typeface="Consolas"/>
              </a:rPr>
              <a:t>*</a:t>
            </a:r>
            <a:r>
              <a:rPr lang="tr-TR" sz="1300" dirty="0">
                <a:solidFill>
                  <a:prstClr val="black"/>
                </a:solidFill>
                <a:latin typeface="Consolas"/>
              </a:rPr>
              <a:t> adet;</a:t>
            </a:r>
          </a:p>
          <a:p>
            <a:r>
              <a:rPr lang="tr-TR" sz="1300" dirty="0" smtClean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tr-TR" sz="900" dirty="0">
              <a:solidFill>
                <a:prstClr val="black"/>
              </a:solidFill>
              <a:latin typeface="Consolas"/>
            </a:endParaRPr>
          </a:p>
          <a:p>
            <a:r>
              <a:rPr lang="tr-TR" sz="1300" dirty="0" err="1">
                <a:solidFill>
                  <a:srgbClr val="0000FF"/>
                </a:solidFill>
                <a:latin typeface="Consolas"/>
              </a:rPr>
              <a:t>static</a:t>
            </a:r>
            <a:r>
              <a:rPr lang="tr-TR" sz="13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tr-TR" sz="1300" dirty="0" err="1">
                <a:solidFill>
                  <a:srgbClr val="0000FF"/>
                </a:solidFill>
                <a:latin typeface="Consolas"/>
              </a:rPr>
              <a:t>double</a:t>
            </a:r>
            <a:r>
              <a:rPr lang="tr-TR" sz="13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tr-TR" sz="1300" dirty="0" err="1">
                <a:solidFill>
                  <a:prstClr val="black"/>
                </a:solidFill>
                <a:latin typeface="Consolas"/>
              </a:rPr>
              <a:t>TutarHesapla</a:t>
            </a:r>
            <a:r>
              <a:rPr lang="tr-TR" sz="13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tr-TR" sz="1300" dirty="0" err="1">
                <a:solidFill>
                  <a:srgbClr val="0000FF"/>
                </a:solidFill>
                <a:latin typeface="Consolas"/>
              </a:rPr>
              <a:t>double</a:t>
            </a:r>
            <a:r>
              <a:rPr lang="tr-TR" sz="1300" dirty="0">
                <a:solidFill>
                  <a:prstClr val="black"/>
                </a:solidFill>
                <a:latin typeface="Consolas"/>
              </a:rPr>
              <a:t> fiyat, </a:t>
            </a:r>
            <a:r>
              <a:rPr lang="tr-TR" sz="13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tr-TR" sz="1300" dirty="0">
                <a:solidFill>
                  <a:prstClr val="black"/>
                </a:solidFill>
                <a:latin typeface="Consolas"/>
              </a:rPr>
              <a:t> adet, </a:t>
            </a:r>
            <a:r>
              <a:rPr lang="tr-TR" sz="1300" dirty="0" err="1">
                <a:solidFill>
                  <a:srgbClr val="0000FF"/>
                </a:solidFill>
                <a:latin typeface="Consolas"/>
              </a:rPr>
              <a:t>bool</a:t>
            </a:r>
            <a:r>
              <a:rPr lang="tr-TR" sz="13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tr-TR" sz="1300" dirty="0" err="1">
                <a:solidFill>
                  <a:prstClr val="black"/>
                </a:solidFill>
                <a:latin typeface="Consolas"/>
              </a:rPr>
              <a:t>kdv</a:t>
            </a:r>
            <a:r>
              <a:rPr lang="tr-TR" sz="13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tr-TR" sz="13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tr-TR" sz="1300" dirty="0">
                <a:solidFill>
                  <a:prstClr val="black"/>
                </a:solidFill>
                <a:latin typeface="Consolas"/>
              </a:rPr>
              <a:t>   </a:t>
            </a:r>
            <a:r>
              <a:rPr lang="tr-TR" sz="1300" dirty="0" err="1">
                <a:solidFill>
                  <a:srgbClr val="0000FF"/>
                </a:solidFill>
                <a:latin typeface="Consolas"/>
              </a:rPr>
              <a:t>double</a:t>
            </a:r>
            <a:r>
              <a:rPr lang="tr-TR" sz="1300" dirty="0">
                <a:solidFill>
                  <a:prstClr val="black"/>
                </a:solidFill>
                <a:latin typeface="Consolas"/>
              </a:rPr>
              <a:t> tutar </a:t>
            </a:r>
            <a:r>
              <a:rPr lang="tr-TR" sz="1300" b="1" dirty="0">
                <a:solidFill>
                  <a:srgbClr val="000080"/>
                </a:solidFill>
                <a:latin typeface="Consolas"/>
              </a:rPr>
              <a:t>=</a:t>
            </a:r>
            <a:r>
              <a:rPr lang="tr-TR" sz="1300" dirty="0">
                <a:solidFill>
                  <a:prstClr val="black"/>
                </a:solidFill>
                <a:latin typeface="Consolas"/>
              </a:rPr>
              <a:t> fiyat </a:t>
            </a:r>
            <a:r>
              <a:rPr lang="tr-TR" sz="1300" b="1" dirty="0">
                <a:solidFill>
                  <a:srgbClr val="000080"/>
                </a:solidFill>
                <a:latin typeface="Consolas"/>
              </a:rPr>
              <a:t>*</a:t>
            </a:r>
            <a:r>
              <a:rPr lang="tr-TR" sz="13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tr-TR" sz="1300" dirty="0" smtClean="0">
                <a:solidFill>
                  <a:prstClr val="black"/>
                </a:solidFill>
                <a:latin typeface="Consolas"/>
              </a:rPr>
              <a:t>adet; </a:t>
            </a:r>
            <a:r>
              <a:rPr lang="tr-TR" sz="13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tr-TR" sz="1300" dirty="0" err="1">
                <a:solidFill>
                  <a:srgbClr val="0000FF"/>
                </a:solidFill>
                <a:latin typeface="Consolas"/>
              </a:rPr>
              <a:t>if</a:t>
            </a:r>
            <a:r>
              <a:rPr lang="tr-TR" sz="13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tr-TR" sz="1300" dirty="0" err="1">
                <a:solidFill>
                  <a:prstClr val="black"/>
                </a:solidFill>
                <a:latin typeface="Consolas"/>
              </a:rPr>
              <a:t>kdv</a:t>
            </a:r>
            <a:r>
              <a:rPr lang="tr-TR" sz="1300" dirty="0">
                <a:solidFill>
                  <a:prstClr val="black"/>
                </a:solidFill>
                <a:latin typeface="Consolas"/>
              </a:rPr>
              <a:t>) tutar </a:t>
            </a:r>
            <a:r>
              <a:rPr lang="tr-TR" sz="1300" b="1" dirty="0">
                <a:solidFill>
                  <a:srgbClr val="000080"/>
                </a:solidFill>
                <a:latin typeface="Consolas"/>
              </a:rPr>
              <a:t>*=</a:t>
            </a:r>
            <a:r>
              <a:rPr lang="tr-TR" sz="13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tr-TR" sz="1300" b="1" dirty="0">
                <a:solidFill>
                  <a:srgbClr val="0000FF"/>
                </a:solidFill>
                <a:latin typeface="Consolas"/>
              </a:rPr>
              <a:t>1.18</a:t>
            </a:r>
            <a:r>
              <a:rPr lang="tr-TR" sz="13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tr-TR" sz="1300" dirty="0">
              <a:solidFill>
                <a:prstClr val="black"/>
              </a:solidFill>
              <a:latin typeface="Consolas"/>
            </a:endParaRPr>
          </a:p>
          <a:p>
            <a:r>
              <a:rPr lang="tr-TR" sz="1300" dirty="0" smtClean="0">
                <a:solidFill>
                  <a:srgbClr val="0000FF"/>
                </a:solidFill>
                <a:latin typeface="Consolas"/>
              </a:rPr>
              <a:t>   </a:t>
            </a:r>
            <a:r>
              <a:rPr lang="tr-TR" sz="1300" dirty="0" err="1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tr-TR" sz="13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tr-TR" sz="1300" dirty="0">
                <a:solidFill>
                  <a:prstClr val="black"/>
                </a:solidFill>
                <a:latin typeface="Consolas"/>
              </a:rPr>
              <a:t>tutar;</a:t>
            </a:r>
          </a:p>
          <a:p>
            <a:r>
              <a:rPr lang="tr-TR" sz="1300" dirty="0" smtClean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tr-TR" sz="900" dirty="0">
              <a:solidFill>
                <a:prstClr val="black"/>
              </a:solidFill>
              <a:latin typeface="Consolas"/>
            </a:endParaRPr>
          </a:p>
          <a:p>
            <a:r>
              <a:rPr lang="tr-TR" sz="1300" dirty="0" err="1">
                <a:solidFill>
                  <a:srgbClr val="0000FF"/>
                </a:solidFill>
                <a:latin typeface="Consolas"/>
              </a:rPr>
              <a:t>static</a:t>
            </a:r>
            <a:r>
              <a:rPr lang="tr-TR" sz="13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tr-TR" sz="1300" dirty="0" err="1">
                <a:solidFill>
                  <a:srgbClr val="0000FF"/>
                </a:solidFill>
                <a:latin typeface="Consolas"/>
              </a:rPr>
              <a:t>double</a:t>
            </a:r>
            <a:r>
              <a:rPr lang="tr-TR" sz="13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tr-TR" sz="1300" dirty="0" err="1">
                <a:solidFill>
                  <a:prstClr val="black"/>
                </a:solidFill>
                <a:latin typeface="Consolas"/>
              </a:rPr>
              <a:t>TutarHesapla</a:t>
            </a:r>
            <a:r>
              <a:rPr lang="tr-TR" sz="13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tr-TR" sz="1300" dirty="0" err="1">
                <a:solidFill>
                  <a:srgbClr val="0000FF"/>
                </a:solidFill>
                <a:latin typeface="Consolas"/>
              </a:rPr>
              <a:t>double</a:t>
            </a:r>
            <a:r>
              <a:rPr lang="tr-TR" sz="1300" dirty="0">
                <a:solidFill>
                  <a:prstClr val="black"/>
                </a:solidFill>
                <a:latin typeface="Consolas"/>
              </a:rPr>
              <a:t> fiyat, </a:t>
            </a:r>
            <a:r>
              <a:rPr lang="tr-TR" sz="13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tr-TR" sz="1300" dirty="0">
                <a:solidFill>
                  <a:prstClr val="black"/>
                </a:solidFill>
                <a:latin typeface="Consolas"/>
              </a:rPr>
              <a:t> adet, </a:t>
            </a:r>
            <a:r>
              <a:rPr lang="tr-TR" sz="1300" dirty="0" err="1">
                <a:solidFill>
                  <a:srgbClr val="0000FF"/>
                </a:solidFill>
                <a:latin typeface="Consolas"/>
              </a:rPr>
              <a:t>bool</a:t>
            </a:r>
            <a:r>
              <a:rPr lang="tr-TR" sz="13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tr-TR" sz="1300" dirty="0" err="1">
                <a:solidFill>
                  <a:prstClr val="black"/>
                </a:solidFill>
                <a:latin typeface="Consolas"/>
              </a:rPr>
              <a:t>kdv</a:t>
            </a:r>
            <a:r>
              <a:rPr lang="tr-TR" sz="13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tr-TR" sz="1300" dirty="0" err="1">
                <a:solidFill>
                  <a:srgbClr val="0000FF"/>
                </a:solidFill>
                <a:latin typeface="Consolas"/>
              </a:rPr>
              <a:t>double</a:t>
            </a:r>
            <a:r>
              <a:rPr lang="tr-TR" sz="13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tr-TR" sz="1300" dirty="0" err="1">
                <a:solidFill>
                  <a:prstClr val="black"/>
                </a:solidFill>
                <a:latin typeface="Consolas"/>
              </a:rPr>
              <a:t>kdv_orani</a:t>
            </a:r>
            <a:r>
              <a:rPr lang="tr-TR" sz="13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tr-TR" sz="13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tr-TR" sz="1300" dirty="0">
                <a:solidFill>
                  <a:prstClr val="black"/>
                </a:solidFill>
                <a:latin typeface="Consolas"/>
              </a:rPr>
              <a:t>   </a:t>
            </a:r>
            <a:r>
              <a:rPr lang="tr-TR" sz="1300" dirty="0" err="1">
                <a:solidFill>
                  <a:srgbClr val="0000FF"/>
                </a:solidFill>
                <a:latin typeface="Consolas"/>
              </a:rPr>
              <a:t>double</a:t>
            </a:r>
            <a:r>
              <a:rPr lang="tr-TR" sz="1300" dirty="0">
                <a:solidFill>
                  <a:prstClr val="black"/>
                </a:solidFill>
                <a:latin typeface="Consolas"/>
              </a:rPr>
              <a:t> tutar </a:t>
            </a:r>
            <a:r>
              <a:rPr lang="tr-TR" sz="1300" b="1" dirty="0">
                <a:solidFill>
                  <a:srgbClr val="000080"/>
                </a:solidFill>
                <a:latin typeface="Consolas"/>
              </a:rPr>
              <a:t>=</a:t>
            </a:r>
            <a:r>
              <a:rPr lang="tr-TR" sz="1300" dirty="0">
                <a:solidFill>
                  <a:prstClr val="black"/>
                </a:solidFill>
                <a:latin typeface="Consolas"/>
              </a:rPr>
              <a:t> fiyat </a:t>
            </a:r>
            <a:r>
              <a:rPr lang="tr-TR" sz="1300" b="1" dirty="0">
                <a:solidFill>
                  <a:srgbClr val="000080"/>
                </a:solidFill>
                <a:latin typeface="Consolas"/>
              </a:rPr>
              <a:t>*</a:t>
            </a:r>
            <a:r>
              <a:rPr lang="tr-TR" sz="1300" dirty="0">
                <a:solidFill>
                  <a:prstClr val="black"/>
                </a:solidFill>
                <a:latin typeface="Consolas"/>
              </a:rPr>
              <a:t> adet</a:t>
            </a:r>
            <a:r>
              <a:rPr lang="tr-TR" sz="1300" dirty="0" smtClean="0">
                <a:solidFill>
                  <a:prstClr val="black"/>
                </a:solidFill>
                <a:latin typeface="Consolas"/>
              </a:rPr>
              <a:t>;</a:t>
            </a:r>
            <a:r>
              <a:rPr lang="tr-TR" sz="13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tr-TR" sz="1300" dirty="0" err="1">
                <a:solidFill>
                  <a:srgbClr val="0000FF"/>
                </a:solidFill>
                <a:latin typeface="Consolas"/>
              </a:rPr>
              <a:t>if</a:t>
            </a:r>
            <a:r>
              <a:rPr lang="tr-TR" sz="13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tr-TR" sz="1300" dirty="0" err="1">
                <a:solidFill>
                  <a:prstClr val="black"/>
                </a:solidFill>
                <a:latin typeface="Consolas"/>
              </a:rPr>
              <a:t>kdv</a:t>
            </a:r>
            <a:r>
              <a:rPr lang="tr-TR" sz="1300" dirty="0">
                <a:solidFill>
                  <a:prstClr val="black"/>
                </a:solidFill>
                <a:latin typeface="Consolas"/>
              </a:rPr>
              <a:t>) tutar </a:t>
            </a:r>
            <a:r>
              <a:rPr lang="tr-TR" sz="1300" b="1" dirty="0">
                <a:solidFill>
                  <a:srgbClr val="000080"/>
                </a:solidFill>
                <a:latin typeface="Consolas"/>
              </a:rPr>
              <a:t>*=</a:t>
            </a:r>
            <a:r>
              <a:rPr lang="tr-TR" sz="13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tr-TR" sz="1300" b="1" dirty="0">
                <a:solidFill>
                  <a:srgbClr val="0000FF"/>
                </a:solidFill>
                <a:latin typeface="Consolas"/>
              </a:rPr>
              <a:t>1</a:t>
            </a:r>
            <a:r>
              <a:rPr lang="tr-TR" sz="13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tr-TR" sz="1300" b="1" dirty="0">
                <a:solidFill>
                  <a:srgbClr val="000080"/>
                </a:solidFill>
                <a:latin typeface="Consolas"/>
              </a:rPr>
              <a:t>+</a:t>
            </a:r>
            <a:r>
              <a:rPr lang="tr-TR" sz="13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tr-TR" sz="1300" dirty="0" err="1">
                <a:solidFill>
                  <a:prstClr val="black"/>
                </a:solidFill>
                <a:latin typeface="Consolas"/>
              </a:rPr>
              <a:t>kdv_orani</a:t>
            </a:r>
            <a:r>
              <a:rPr lang="tr-TR" sz="13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tr-TR" sz="1300" dirty="0">
              <a:solidFill>
                <a:prstClr val="black"/>
              </a:solidFill>
              <a:latin typeface="Consolas"/>
            </a:endParaRPr>
          </a:p>
          <a:p>
            <a:r>
              <a:rPr lang="tr-TR" sz="1300" dirty="0" smtClean="0">
                <a:solidFill>
                  <a:srgbClr val="0000FF"/>
                </a:solidFill>
                <a:latin typeface="Consolas"/>
              </a:rPr>
              <a:t>   </a:t>
            </a:r>
            <a:r>
              <a:rPr lang="tr-TR" sz="1300" dirty="0" err="1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tr-TR" sz="13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tr-TR" sz="1300" dirty="0">
                <a:solidFill>
                  <a:prstClr val="black"/>
                </a:solidFill>
                <a:latin typeface="Consolas"/>
              </a:rPr>
              <a:t>tutar;</a:t>
            </a:r>
          </a:p>
          <a:p>
            <a:r>
              <a:rPr lang="tr-TR" sz="1300" dirty="0" smtClean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tr-TR" sz="900" dirty="0" smtClean="0">
              <a:solidFill>
                <a:prstClr val="black"/>
              </a:solidFill>
              <a:latin typeface="Consolas"/>
            </a:endParaRPr>
          </a:p>
          <a:p>
            <a:r>
              <a:rPr lang="tr-TR" sz="1300" dirty="0" err="1">
                <a:solidFill>
                  <a:srgbClr val="0000FF"/>
                </a:solidFill>
                <a:latin typeface="Consolas"/>
              </a:rPr>
              <a:t>static</a:t>
            </a:r>
            <a:r>
              <a:rPr lang="tr-TR" sz="13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tr-TR" sz="1300" dirty="0" err="1">
                <a:solidFill>
                  <a:srgbClr val="0000FF"/>
                </a:solidFill>
                <a:latin typeface="Consolas"/>
              </a:rPr>
              <a:t>void</a:t>
            </a:r>
            <a:r>
              <a:rPr lang="tr-TR" sz="1300" dirty="0">
                <a:solidFill>
                  <a:prstClr val="black"/>
                </a:solidFill>
                <a:latin typeface="Consolas"/>
              </a:rPr>
              <a:t> Main()</a:t>
            </a:r>
          </a:p>
          <a:p>
            <a:r>
              <a:rPr lang="tr-TR" sz="13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tr-TR" sz="1300" dirty="0">
                <a:solidFill>
                  <a:prstClr val="black"/>
                </a:solidFill>
                <a:latin typeface="Consolas"/>
              </a:rPr>
              <a:t>   </a:t>
            </a:r>
            <a:r>
              <a:rPr lang="tr-TR" sz="1300" dirty="0" err="1">
                <a:solidFill>
                  <a:srgbClr val="0000FF"/>
                </a:solidFill>
                <a:latin typeface="Consolas"/>
              </a:rPr>
              <a:t>double</a:t>
            </a:r>
            <a:r>
              <a:rPr lang="tr-TR" sz="1300" dirty="0">
                <a:solidFill>
                  <a:prstClr val="black"/>
                </a:solidFill>
                <a:latin typeface="Consolas"/>
              </a:rPr>
              <a:t> t1 </a:t>
            </a:r>
            <a:r>
              <a:rPr lang="tr-TR" sz="1300" b="1" dirty="0">
                <a:solidFill>
                  <a:srgbClr val="000080"/>
                </a:solidFill>
                <a:latin typeface="Consolas"/>
              </a:rPr>
              <a:t>=</a:t>
            </a:r>
            <a:r>
              <a:rPr lang="tr-TR" sz="13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tr-TR" sz="1300" dirty="0" err="1">
                <a:solidFill>
                  <a:prstClr val="black"/>
                </a:solidFill>
                <a:latin typeface="Consolas"/>
              </a:rPr>
              <a:t>TutarHesapla</a:t>
            </a:r>
            <a:r>
              <a:rPr lang="tr-TR" sz="13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tr-TR" sz="1300" b="1" dirty="0">
                <a:solidFill>
                  <a:srgbClr val="0000FF"/>
                </a:solidFill>
                <a:latin typeface="Consolas"/>
              </a:rPr>
              <a:t>100</a:t>
            </a:r>
            <a:r>
              <a:rPr lang="tr-TR" sz="13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tr-TR" sz="1300" b="1" dirty="0">
                <a:solidFill>
                  <a:srgbClr val="0000FF"/>
                </a:solidFill>
                <a:latin typeface="Consolas"/>
              </a:rPr>
              <a:t>2</a:t>
            </a:r>
            <a:r>
              <a:rPr lang="tr-TR" sz="13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fr-FR" sz="1300" dirty="0">
                <a:solidFill>
                  <a:prstClr val="black"/>
                </a:solidFill>
                <a:latin typeface="Consolas"/>
              </a:rPr>
              <a:t>   </a:t>
            </a:r>
            <a:r>
              <a:rPr lang="fr-FR" sz="1300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fr-FR" sz="1300" dirty="0">
                <a:solidFill>
                  <a:prstClr val="black"/>
                </a:solidFill>
                <a:latin typeface="Consolas"/>
              </a:rPr>
              <a:t> t2 </a:t>
            </a:r>
            <a:r>
              <a:rPr lang="fr-FR" sz="1300" b="1" dirty="0">
                <a:solidFill>
                  <a:srgbClr val="000080"/>
                </a:solidFill>
                <a:latin typeface="Consolas"/>
              </a:rPr>
              <a:t>=</a:t>
            </a:r>
            <a:r>
              <a:rPr lang="fr-FR" sz="13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fr-FR" sz="1300" dirty="0" err="1">
                <a:solidFill>
                  <a:prstClr val="black"/>
                </a:solidFill>
                <a:latin typeface="Consolas"/>
              </a:rPr>
              <a:t>TutarHesapla</a:t>
            </a:r>
            <a:r>
              <a:rPr lang="fr-FR" sz="13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fr-FR" sz="1300" b="1" dirty="0">
                <a:solidFill>
                  <a:srgbClr val="0000FF"/>
                </a:solidFill>
                <a:latin typeface="Consolas"/>
              </a:rPr>
              <a:t>100</a:t>
            </a:r>
            <a:r>
              <a:rPr lang="fr-FR" sz="13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fr-FR" sz="1300" b="1" dirty="0">
                <a:solidFill>
                  <a:srgbClr val="0000FF"/>
                </a:solidFill>
                <a:latin typeface="Consolas"/>
              </a:rPr>
              <a:t>2</a:t>
            </a:r>
            <a:r>
              <a:rPr lang="fr-FR" sz="13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fr-FR" sz="1300" dirty="0" err="1">
                <a:solidFill>
                  <a:srgbClr val="0000FF"/>
                </a:solidFill>
                <a:latin typeface="Consolas"/>
              </a:rPr>
              <a:t>true</a:t>
            </a:r>
            <a:r>
              <a:rPr lang="fr-FR" sz="13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fr-FR" sz="1300" dirty="0">
                <a:solidFill>
                  <a:prstClr val="black"/>
                </a:solidFill>
                <a:latin typeface="Consolas"/>
              </a:rPr>
              <a:t>   </a:t>
            </a:r>
            <a:r>
              <a:rPr lang="fr-FR" sz="1300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fr-FR" sz="1300" dirty="0">
                <a:solidFill>
                  <a:prstClr val="black"/>
                </a:solidFill>
                <a:latin typeface="Consolas"/>
              </a:rPr>
              <a:t> t3 </a:t>
            </a:r>
            <a:r>
              <a:rPr lang="fr-FR" sz="1300" b="1" dirty="0">
                <a:solidFill>
                  <a:srgbClr val="000080"/>
                </a:solidFill>
                <a:latin typeface="Consolas"/>
              </a:rPr>
              <a:t>=</a:t>
            </a:r>
            <a:r>
              <a:rPr lang="fr-FR" sz="13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fr-FR" sz="1300" dirty="0" err="1">
                <a:solidFill>
                  <a:prstClr val="black"/>
                </a:solidFill>
                <a:latin typeface="Consolas"/>
              </a:rPr>
              <a:t>TutarHesapla</a:t>
            </a:r>
            <a:r>
              <a:rPr lang="fr-FR" sz="13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fr-FR" sz="1300" b="1" dirty="0">
                <a:solidFill>
                  <a:srgbClr val="0000FF"/>
                </a:solidFill>
                <a:latin typeface="Consolas"/>
              </a:rPr>
              <a:t>100</a:t>
            </a:r>
            <a:r>
              <a:rPr lang="fr-FR" sz="13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fr-FR" sz="1300" b="1" dirty="0">
                <a:solidFill>
                  <a:srgbClr val="0000FF"/>
                </a:solidFill>
                <a:latin typeface="Consolas"/>
              </a:rPr>
              <a:t>2</a:t>
            </a:r>
            <a:r>
              <a:rPr lang="fr-FR" sz="13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fr-FR" sz="1300" dirty="0" err="1">
                <a:solidFill>
                  <a:srgbClr val="0000FF"/>
                </a:solidFill>
                <a:latin typeface="Consolas"/>
              </a:rPr>
              <a:t>true</a:t>
            </a:r>
            <a:r>
              <a:rPr lang="fr-FR" sz="13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fr-FR" sz="1300" b="1" dirty="0">
                <a:solidFill>
                  <a:srgbClr val="0000FF"/>
                </a:solidFill>
                <a:latin typeface="Consolas"/>
              </a:rPr>
              <a:t>0.08</a:t>
            </a:r>
            <a:r>
              <a:rPr lang="fr-FR" sz="13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endParaRPr lang="tr-TR" sz="1300" dirty="0">
              <a:solidFill>
                <a:prstClr val="black"/>
              </a:solidFill>
              <a:latin typeface="Consolas"/>
            </a:endParaRPr>
          </a:p>
          <a:p>
            <a:r>
              <a:rPr lang="tr-TR" sz="1300" dirty="0">
                <a:solidFill>
                  <a:prstClr val="black"/>
                </a:solidFill>
                <a:latin typeface="Consolas"/>
              </a:rPr>
              <a:t>   </a:t>
            </a:r>
            <a:r>
              <a:rPr lang="tr-TR" sz="13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tr-TR" sz="1300" b="1" dirty="0" err="1">
                <a:solidFill>
                  <a:srgbClr val="000080"/>
                </a:solidFill>
                <a:latin typeface="Consolas"/>
              </a:rPr>
              <a:t>.</a:t>
            </a:r>
            <a:r>
              <a:rPr lang="tr-TR" sz="1300" dirty="0" err="1">
                <a:solidFill>
                  <a:prstClr val="black"/>
                </a:solidFill>
                <a:latin typeface="Consolas"/>
              </a:rPr>
              <a:t>WriteLine</a:t>
            </a:r>
            <a:r>
              <a:rPr lang="tr-TR" sz="13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tr-TR" sz="13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tr-TR" sz="1300" dirty="0" smtClean="0">
                <a:solidFill>
                  <a:srgbClr val="A31515"/>
                </a:solidFill>
                <a:latin typeface="Consolas"/>
              </a:rPr>
              <a:t>Tutar-1</a:t>
            </a:r>
            <a:r>
              <a:rPr lang="tr-TR" sz="1300" dirty="0">
                <a:solidFill>
                  <a:srgbClr val="A31515"/>
                </a:solidFill>
                <a:latin typeface="Consolas"/>
              </a:rPr>
              <a:t>:{0} TL, </a:t>
            </a:r>
            <a:r>
              <a:rPr lang="tr-TR" sz="1300" dirty="0" smtClean="0">
                <a:solidFill>
                  <a:srgbClr val="A31515"/>
                </a:solidFill>
                <a:latin typeface="Consolas"/>
              </a:rPr>
              <a:t>Tutar-2</a:t>
            </a:r>
            <a:r>
              <a:rPr lang="tr-TR" sz="1300" dirty="0">
                <a:solidFill>
                  <a:srgbClr val="A31515"/>
                </a:solidFill>
                <a:latin typeface="Consolas"/>
              </a:rPr>
              <a:t>:{1} TL, </a:t>
            </a:r>
            <a:r>
              <a:rPr lang="tr-TR" sz="1300" dirty="0" smtClean="0">
                <a:solidFill>
                  <a:srgbClr val="A31515"/>
                </a:solidFill>
                <a:latin typeface="Consolas"/>
              </a:rPr>
              <a:t>Tutar-3</a:t>
            </a:r>
            <a:r>
              <a:rPr lang="tr-TR" sz="1300" dirty="0">
                <a:solidFill>
                  <a:srgbClr val="A31515"/>
                </a:solidFill>
                <a:latin typeface="Consolas"/>
              </a:rPr>
              <a:t>:{2} TL"</a:t>
            </a:r>
            <a:r>
              <a:rPr lang="tr-TR" sz="1300" dirty="0">
                <a:solidFill>
                  <a:prstClr val="black"/>
                </a:solidFill>
                <a:latin typeface="Consolas"/>
              </a:rPr>
              <a:t>, t1, t2, t3);</a:t>
            </a:r>
          </a:p>
          <a:p>
            <a:r>
              <a:rPr lang="tr-TR" sz="13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tr-TR" sz="13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9" name="Dikdörtgen 8"/>
          <p:cNvSpPr/>
          <p:nvPr/>
        </p:nvSpPr>
        <p:spPr>
          <a:xfrm>
            <a:off x="586598" y="5663484"/>
            <a:ext cx="7841410" cy="338554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tr-TR" sz="1600" b="1" dirty="0" smtClean="0">
                <a:latin typeface="Courier New" pitchFamily="49" charset="0"/>
                <a:cs typeface="Courier New" pitchFamily="49" charset="0"/>
              </a:rPr>
              <a:t>Tutar-1:200 </a:t>
            </a:r>
            <a:r>
              <a:rPr lang="tr-TR" sz="1600" b="1" dirty="0">
                <a:latin typeface="Courier New" pitchFamily="49" charset="0"/>
                <a:cs typeface="Courier New" pitchFamily="49" charset="0"/>
              </a:rPr>
              <a:t>TL, </a:t>
            </a:r>
            <a:r>
              <a:rPr lang="tr-TR" sz="1600" b="1" dirty="0" smtClean="0">
                <a:latin typeface="Courier New" pitchFamily="49" charset="0"/>
                <a:cs typeface="Courier New" pitchFamily="49" charset="0"/>
              </a:rPr>
              <a:t>Tutar-2:236 </a:t>
            </a:r>
            <a:r>
              <a:rPr lang="tr-TR" sz="1600" b="1" dirty="0">
                <a:latin typeface="Courier New" pitchFamily="49" charset="0"/>
                <a:cs typeface="Courier New" pitchFamily="49" charset="0"/>
              </a:rPr>
              <a:t>TL, </a:t>
            </a:r>
            <a:r>
              <a:rPr lang="tr-TR" sz="1600" b="1" dirty="0" smtClean="0">
                <a:latin typeface="Courier New" pitchFamily="49" charset="0"/>
                <a:cs typeface="Courier New" pitchFamily="49" charset="0"/>
              </a:rPr>
              <a:t>Tutar-3:216 </a:t>
            </a:r>
            <a:r>
              <a:rPr lang="tr-TR" sz="1600" b="1" dirty="0">
                <a:latin typeface="Courier New" pitchFamily="49" charset="0"/>
                <a:cs typeface="Courier New" pitchFamily="49" charset="0"/>
              </a:rPr>
              <a:t>TL</a:t>
            </a:r>
          </a:p>
        </p:txBody>
      </p:sp>
    </p:spTree>
    <p:extLst>
      <p:ext uri="{BB962C8B-B14F-4D97-AF65-F5344CB8AC3E}">
        <p14:creationId xmlns:p14="http://schemas.microsoft.com/office/powerpoint/2010/main" val="28862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600" dirty="0" err="1" smtClean="0"/>
              <a:t>Opsiyonel</a:t>
            </a:r>
            <a:r>
              <a:rPr lang="tr-TR" sz="3600" dirty="0" smtClean="0"/>
              <a:t> Parametreler</a:t>
            </a:r>
          </a:p>
        </p:txBody>
      </p:sp>
      <p:sp>
        <p:nvSpPr>
          <p:cNvPr id="39939" name="Slayt Numarası Yer Tutucusu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234239F-6EBB-48EB-9899-88167D279260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39940" name="Rectangle 3"/>
          <p:cNvSpPr>
            <a:spLocks noChangeArrowheads="1"/>
          </p:cNvSpPr>
          <p:nvPr/>
        </p:nvSpPr>
        <p:spPr bwMode="auto">
          <a:xfrm>
            <a:off x="560719" y="905777"/>
            <a:ext cx="8410754" cy="3062374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85725"/>
            <a:r>
              <a:rPr lang="tr-TR" sz="1400" dirty="0" err="1">
                <a:solidFill>
                  <a:srgbClr val="0000FF"/>
                </a:solidFill>
                <a:latin typeface="Consolas"/>
              </a:rPr>
              <a:t>static</a:t>
            </a:r>
            <a:r>
              <a:rPr lang="tr-TR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tr-TR" sz="1400" dirty="0" err="1">
                <a:solidFill>
                  <a:srgbClr val="0000FF"/>
                </a:solidFill>
                <a:latin typeface="Consolas"/>
              </a:rPr>
              <a:t>double</a:t>
            </a:r>
            <a:r>
              <a:rPr lang="tr-TR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tr-TR" sz="1400" dirty="0" err="1">
                <a:solidFill>
                  <a:prstClr val="black"/>
                </a:solidFill>
                <a:latin typeface="Consolas"/>
              </a:rPr>
              <a:t>TutarHesapla</a:t>
            </a:r>
            <a:r>
              <a:rPr lang="tr-TR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tr-TR" sz="1400" dirty="0" err="1">
                <a:solidFill>
                  <a:srgbClr val="0000FF"/>
                </a:solidFill>
                <a:latin typeface="Consolas"/>
              </a:rPr>
              <a:t>double</a:t>
            </a:r>
            <a:r>
              <a:rPr lang="tr-TR" sz="1400" dirty="0">
                <a:solidFill>
                  <a:prstClr val="black"/>
                </a:solidFill>
                <a:latin typeface="Consolas"/>
              </a:rPr>
              <a:t> fiyat, </a:t>
            </a:r>
            <a:r>
              <a:rPr lang="tr-TR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tr-TR" sz="1400" dirty="0">
                <a:solidFill>
                  <a:prstClr val="black"/>
                </a:solidFill>
                <a:latin typeface="Consolas"/>
              </a:rPr>
              <a:t> adet</a:t>
            </a:r>
            <a:r>
              <a:rPr lang="tr-TR" sz="1400" dirty="0" smtClean="0">
                <a:solidFill>
                  <a:prstClr val="black"/>
                </a:solidFill>
                <a:latin typeface="Consolas"/>
              </a:rPr>
              <a:t>){ … }</a:t>
            </a:r>
            <a:endParaRPr lang="tr-TR" sz="1400" dirty="0">
              <a:solidFill>
                <a:prstClr val="black"/>
              </a:solidFill>
              <a:latin typeface="Consolas"/>
            </a:endParaRPr>
          </a:p>
          <a:p>
            <a:pPr marL="85725"/>
            <a:endParaRPr lang="tr-TR" sz="1000" dirty="0">
              <a:solidFill>
                <a:prstClr val="black"/>
              </a:solidFill>
              <a:latin typeface="Consolas"/>
            </a:endParaRPr>
          </a:p>
          <a:p>
            <a:pPr marL="85725"/>
            <a:r>
              <a:rPr lang="tr-TR" sz="1400" dirty="0" err="1">
                <a:solidFill>
                  <a:srgbClr val="0000FF"/>
                </a:solidFill>
                <a:latin typeface="Consolas"/>
              </a:rPr>
              <a:t>static</a:t>
            </a:r>
            <a:r>
              <a:rPr lang="tr-TR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tr-TR" sz="1400" dirty="0" err="1">
                <a:solidFill>
                  <a:srgbClr val="0000FF"/>
                </a:solidFill>
                <a:latin typeface="Consolas"/>
              </a:rPr>
              <a:t>double</a:t>
            </a:r>
            <a:r>
              <a:rPr lang="tr-TR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tr-TR" sz="1400" dirty="0" err="1">
                <a:solidFill>
                  <a:prstClr val="black"/>
                </a:solidFill>
                <a:latin typeface="Consolas"/>
              </a:rPr>
              <a:t>TutarHesapla</a:t>
            </a:r>
            <a:r>
              <a:rPr lang="tr-TR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tr-TR" sz="1400" dirty="0" err="1">
                <a:solidFill>
                  <a:srgbClr val="0000FF"/>
                </a:solidFill>
                <a:latin typeface="Consolas"/>
              </a:rPr>
              <a:t>double</a:t>
            </a:r>
            <a:r>
              <a:rPr lang="tr-TR" sz="1400" dirty="0">
                <a:solidFill>
                  <a:prstClr val="black"/>
                </a:solidFill>
                <a:latin typeface="Consolas"/>
              </a:rPr>
              <a:t> fiyat, </a:t>
            </a:r>
            <a:r>
              <a:rPr lang="tr-TR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tr-TR" sz="1400" dirty="0">
                <a:solidFill>
                  <a:prstClr val="black"/>
                </a:solidFill>
                <a:latin typeface="Consolas"/>
              </a:rPr>
              <a:t> adet, </a:t>
            </a:r>
            <a:r>
              <a:rPr lang="tr-TR" sz="1400" dirty="0" err="1">
                <a:solidFill>
                  <a:srgbClr val="0000FF"/>
                </a:solidFill>
                <a:latin typeface="Consolas"/>
              </a:rPr>
              <a:t>bool</a:t>
            </a:r>
            <a:r>
              <a:rPr lang="tr-TR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tr-TR" sz="1400" dirty="0" err="1">
                <a:solidFill>
                  <a:prstClr val="black"/>
                </a:solidFill>
                <a:latin typeface="Consolas"/>
              </a:rPr>
              <a:t>kdv</a:t>
            </a:r>
            <a:r>
              <a:rPr lang="tr-TR" sz="1400" dirty="0" smtClean="0">
                <a:solidFill>
                  <a:prstClr val="black"/>
                </a:solidFill>
                <a:latin typeface="Consolas"/>
              </a:rPr>
              <a:t>) { … }</a:t>
            </a:r>
            <a:endParaRPr lang="tr-TR" sz="1400" dirty="0">
              <a:solidFill>
                <a:prstClr val="black"/>
              </a:solidFill>
              <a:latin typeface="Consolas"/>
            </a:endParaRPr>
          </a:p>
          <a:p>
            <a:pPr marL="85725"/>
            <a:endParaRPr lang="tr-TR" sz="1000" dirty="0">
              <a:solidFill>
                <a:prstClr val="black"/>
              </a:solidFill>
              <a:latin typeface="Consolas"/>
            </a:endParaRPr>
          </a:p>
          <a:p>
            <a:pPr marL="85725"/>
            <a:r>
              <a:rPr lang="tr-TR" sz="1400" dirty="0" err="1">
                <a:solidFill>
                  <a:srgbClr val="0000FF"/>
                </a:solidFill>
                <a:latin typeface="Consolas"/>
              </a:rPr>
              <a:t>static</a:t>
            </a:r>
            <a:r>
              <a:rPr lang="tr-TR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tr-TR" sz="1400" dirty="0" err="1">
                <a:solidFill>
                  <a:srgbClr val="0000FF"/>
                </a:solidFill>
                <a:latin typeface="Consolas"/>
              </a:rPr>
              <a:t>double</a:t>
            </a:r>
            <a:r>
              <a:rPr lang="tr-TR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tr-TR" sz="1400" dirty="0" err="1">
                <a:solidFill>
                  <a:prstClr val="black"/>
                </a:solidFill>
                <a:latin typeface="Consolas"/>
              </a:rPr>
              <a:t>TutarHesapla</a:t>
            </a:r>
            <a:r>
              <a:rPr lang="tr-TR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tr-TR" sz="1400" dirty="0" err="1">
                <a:solidFill>
                  <a:srgbClr val="0000FF"/>
                </a:solidFill>
                <a:latin typeface="Consolas"/>
              </a:rPr>
              <a:t>double</a:t>
            </a:r>
            <a:r>
              <a:rPr lang="tr-TR" sz="1400" dirty="0">
                <a:solidFill>
                  <a:prstClr val="black"/>
                </a:solidFill>
                <a:latin typeface="Consolas"/>
              </a:rPr>
              <a:t> fiyat, </a:t>
            </a:r>
            <a:r>
              <a:rPr lang="tr-TR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tr-TR" sz="1400" dirty="0">
                <a:solidFill>
                  <a:prstClr val="black"/>
                </a:solidFill>
                <a:latin typeface="Consolas"/>
              </a:rPr>
              <a:t> adet, </a:t>
            </a:r>
            <a:r>
              <a:rPr lang="tr-TR" sz="1400" dirty="0" err="1">
                <a:solidFill>
                  <a:srgbClr val="0000FF"/>
                </a:solidFill>
                <a:latin typeface="Consolas"/>
              </a:rPr>
              <a:t>bool</a:t>
            </a:r>
            <a:r>
              <a:rPr lang="tr-TR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tr-TR" sz="1400" dirty="0" err="1">
                <a:solidFill>
                  <a:prstClr val="black"/>
                </a:solidFill>
                <a:latin typeface="Consolas"/>
              </a:rPr>
              <a:t>kdv</a:t>
            </a:r>
            <a:r>
              <a:rPr lang="tr-TR" sz="14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tr-TR" sz="1400" dirty="0" err="1">
                <a:solidFill>
                  <a:srgbClr val="0000FF"/>
                </a:solidFill>
                <a:latin typeface="Consolas"/>
              </a:rPr>
              <a:t>double</a:t>
            </a:r>
            <a:r>
              <a:rPr lang="tr-TR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tr-TR" sz="1400" dirty="0" err="1">
                <a:solidFill>
                  <a:prstClr val="black"/>
                </a:solidFill>
                <a:latin typeface="Consolas"/>
              </a:rPr>
              <a:t>kdv_orani</a:t>
            </a:r>
            <a:r>
              <a:rPr lang="tr-TR" sz="1400" dirty="0" smtClean="0">
                <a:solidFill>
                  <a:prstClr val="black"/>
                </a:solidFill>
                <a:latin typeface="Consolas"/>
              </a:rPr>
              <a:t>){ … }</a:t>
            </a:r>
            <a:endParaRPr lang="tr-TR" sz="1400" dirty="0">
              <a:solidFill>
                <a:prstClr val="black"/>
              </a:solidFill>
              <a:latin typeface="Consolas"/>
            </a:endParaRPr>
          </a:p>
          <a:p>
            <a:pPr marL="85725"/>
            <a:endParaRPr lang="tr-TR" sz="1400" dirty="0" smtClean="0">
              <a:solidFill>
                <a:srgbClr val="0000FF"/>
              </a:solidFill>
              <a:latin typeface="Consolas"/>
            </a:endParaRPr>
          </a:p>
          <a:p>
            <a:pPr marL="85725"/>
            <a:r>
              <a:rPr lang="tr-TR" sz="1400" dirty="0" err="1" smtClean="0">
                <a:solidFill>
                  <a:srgbClr val="0000FF"/>
                </a:solidFill>
                <a:latin typeface="Consolas"/>
              </a:rPr>
              <a:t>static</a:t>
            </a:r>
            <a:r>
              <a:rPr lang="tr-TR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tr-TR" sz="1400" dirty="0" err="1">
                <a:solidFill>
                  <a:srgbClr val="0000FF"/>
                </a:solidFill>
                <a:latin typeface="Consolas"/>
              </a:rPr>
              <a:t>void</a:t>
            </a:r>
            <a:r>
              <a:rPr lang="tr-TR" sz="1400" dirty="0">
                <a:solidFill>
                  <a:prstClr val="black"/>
                </a:solidFill>
                <a:latin typeface="Consolas"/>
              </a:rPr>
              <a:t> Main()</a:t>
            </a:r>
          </a:p>
          <a:p>
            <a:pPr marL="85725"/>
            <a:r>
              <a:rPr lang="tr-TR" sz="14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pPr marL="85725"/>
            <a:r>
              <a:rPr lang="tr-TR" sz="1400" dirty="0">
                <a:solidFill>
                  <a:prstClr val="black"/>
                </a:solidFill>
                <a:latin typeface="Consolas"/>
              </a:rPr>
              <a:t>   </a:t>
            </a:r>
            <a:r>
              <a:rPr lang="tr-TR" sz="1400" dirty="0" err="1">
                <a:solidFill>
                  <a:srgbClr val="0000FF"/>
                </a:solidFill>
                <a:latin typeface="Consolas"/>
              </a:rPr>
              <a:t>double</a:t>
            </a:r>
            <a:r>
              <a:rPr lang="tr-TR" sz="1400" dirty="0">
                <a:solidFill>
                  <a:prstClr val="black"/>
                </a:solidFill>
                <a:latin typeface="Consolas"/>
              </a:rPr>
              <a:t> t1 </a:t>
            </a:r>
            <a:r>
              <a:rPr lang="tr-TR" sz="1400" b="1" dirty="0">
                <a:solidFill>
                  <a:srgbClr val="000080"/>
                </a:solidFill>
                <a:latin typeface="Consolas"/>
              </a:rPr>
              <a:t>=</a:t>
            </a:r>
            <a:r>
              <a:rPr lang="tr-TR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tr-TR" sz="1400" dirty="0" err="1">
                <a:solidFill>
                  <a:prstClr val="black"/>
                </a:solidFill>
                <a:latin typeface="Consolas"/>
              </a:rPr>
              <a:t>TutarHesapla</a:t>
            </a:r>
            <a:r>
              <a:rPr lang="tr-TR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tr-TR" sz="1400" b="1" dirty="0">
                <a:solidFill>
                  <a:srgbClr val="0000FF"/>
                </a:solidFill>
                <a:latin typeface="Consolas"/>
              </a:rPr>
              <a:t>100</a:t>
            </a:r>
            <a:r>
              <a:rPr lang="tr-TR" sz="14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tr-TR" sz="1400" b="1" dirty="0">
                <a:solidFill>
                  <a:srgbClr val="0000FF"/>
                </a:solidFill>
                <a:latin typeface="Consolas"/>
              </a:rPr>
              <a:t>2</a:t>
            </a:r>
            <a:r>
              <a:rPr lang="tr-TR" sz="14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85725"/>
            <a:r>
              <a:rPr lang="fr-FR" sz="1400" dirty="0">
                <a:solidFill>
                  <a:prstClr val="black"/>
                </a:solidFill>
                <a:latin typeface="Consolas"/>
              </a:rPr>
              <a:t>   </a:t>
            </a:r>
            <a:r>
              <a:rPr lang="fr-FR" sz="1400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fr-FR" sz="1400" dirty="0">
                <a:solidFill>
                  <a:prstClr val="black"/>
                </a:solidFill>
                <a:latin typeface="Consolas"/>
              </a:rPr>
              <a:t> t2 </a:t>
            </a:r>
            <a:r>
              <a:rPr lang="fr-FR" sz="1400" b="1" dirty="0">
                <a:solidFill>
                  <a:srgbClr val="000080"/>
                </a:solidFill>
                <a:latin typeface="Consolas"/>
              </a:rPr>
              <a:t>=</a:t>
            </a:r>
            <a:r>
              <a:rPr lang="fr-FR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fr-FR" sz="1400" dirty="0" err="1">
                <a:solidFill>
                  <a:prstClr val="black"/>
                </a:solidFill>
                <a:latin typeface="Consolas"/>
              </a:rPr>
              <a:t>TutarHesapla</a:t>
            </a:r>
            <a:r>
              <a:rPr lang="fr-FR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fr-FR" sz="1400" b="1" dirty="0">
                <a:solidFill>
                  <a:srgbClr val="0000FF"/>
                </a:solidFill>
                <a:latin typeface="Consolas"/>
              </a:rPr>
              <a:t>100</a:t>
            </a:r>
            <a:r>
              <a:rPr lang="fr-FR" sz="14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fr-FR" sz="1400" b="1" dirty="0">
                <a:solidFill>
                  <a:srgbClr val="0000FF"/>
                </a:solidFill>
                <a:latin typeface="Consolas"/>
              </a:rPr>
              <a:t>2</a:t>
            </a:r>
            <a:r>
              <a:rPr lang="fr-FR" sz="14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fr-FR" sz="1400" dirty="0" err="1">
                <a:solidFill>
                  <a:srgbClr val="0000FF"/>
                </a:solidFill>
                <a:latin typeface="Consolas"/>
              </a:rPr>
              <a:t>true</a:t>
            </a:r>
            <a:r>
              <a:rPr lang="fr-FR" sz="14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85725"/>
            <a:r>
              <a:rPr lang="fr-FR" sz="1400" dirty="0">
                <a:solidFill>
                  <a:prstClr val="black"/>
                </a:solidFill>
                <a:latin typeface="Consolas"/>
              </a:rPr>
              <a:t>   </a:t>
            </a:r>
            <a:r>
              <a:rPr lang="fr-FR" sz="1400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fr-FR" sz="1400" dirty="0">
                <a:solidFill>
                  <a:prstClr val="black"/>
                </a:solidFill>
                <a:latin typeface="Consolas"/>
              </a:rPr>
              <a:t> t3 </a:t>
            </a:r>
            <a:r>
              <a:rPr lang="fr-FR" sz="1400" b="1" dirty="0">
                <a:solidFill>
                  <a:srgbClr val="000080"/>
                </a:solidFill>
                <a:latin typeface="Consolas"/>
              </a:rPr>
              <a:t>=</a:t>
            </a:r>
            <a:r>
              <a:rPr lang="fr-FR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fr-FR" sz="1400" dirty="0" err="1">
                <a:solidFill>
                  <a:prstClr val="black"/>
                </a:solidFill>
                <a:latin typeface="Consolas"/>
              </a:rPr>
              <a:t>TutarHesapla</a:t>
            </a:r>
            <a:r>
              <a:rPr lang="fr-FR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fr-FR" sz="1400" b="1" dirty="0">
                <a:solidFill>
                  <a:srgbClr val="0000FF"/>
                </a:solidFill>
                <a:latin typeface="Consolas"/>
              </a:rPr>
              <a:t>100</a:t>
            </a:r>
            <a:r>
              <a:rPr lang="fr-FR" sz="14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fr-FR" sz="1400" b="1" dirty="0">
                <a:solidFill>
                  <a:srgbClr val="0000FF"/>
                </a:solidFill>
                <a:latin typeface="Consolas"/>
              </a:rPr>
              <a:t>2</a:t>
            </a:r>
            <a:r>
              <a:rPr lang="fr-FR" sz="14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fr-FR" sz="1400" dirty="0" err="1">
                <a:solidFill>
                  <a:srgbClr val="0000FF"/>
                </a:solidFill>
                <a:latin typeface="Consolas"/>
              </a:rPr>
              <a:t>true</a:t>
            </a:r>
            <a:r>
              <a:rPr lang="fr-FR" sz="14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fr-FR" sz="1400" b="1" dirty="0">
                <a:solidFill>
                  <a:srgbClr val="0000FF"/>
                </a:solidFill>
                <a:latin typeface="Consolas"/>
              </a:rPr>
              <a:t>0.08</a:t>
            </a:r>
            <a:r>
              <a:rPr lang="fr-FR" sz="14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85725"/>
            <a:endParaRPr lang="tr-TR" sz="1400" dirty="0">
              <a:solidFill>
                <a:prstClr val="black"/>
              </a:solidFill>
              <a:latin typeface="Consolas"/>
            </a:endParaRPr>
          </a:p>
          <a:p>
            <a:pPr marL="85725"/>
            <a:r>
              <a:rPr lang="tr-TR" sz="1400" dirty="0">
                <a:solidFill>
                  <a:prstClr val="black"/>
                </a:solidFill>
                <a:latin typeface="Consolas"/>
              </a:rPr>
              <a:t>   </a:t>
            </a:r>
            <a:r>
              <a:rPr lang="tr-TR" sz="14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tr-TR" sz="1400" b="1" dirty="0" err="1">
                <a:solidFill>
                  <a:srgbClr val="000080"/>
                </a:solidFill>
                <a:latin typeface="Consolas"/>
              </a:rPr>
              <a:t>.</a:t>
            </a:r>
            <a:r>
              <a:rPr lang="tr-TR" sz="1400" dirty="0" err="1">
                <a:solidFill>
                  <a:prstClr val="black"/>
                </a:solidFill>
                <a:latin typeface="Consolas"/>
              </a:rPr>
              <a:t>WriteLine</a:t>
            </a:r>
            <a:r>
              <a:rPr lang="tr-TR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tr-TR" sz="14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tr-TR" sz="1400" dirty="0" smtClean="0">
                <a:solidFill>
                  <a:srgbClr val="A31515"/>
                </a:solidFill>
                <a:latin typeface="Consolas"/>
              </a:rPr>
              <a:t>Tutar-1</a:t>
            </a:r>
            <a:r>
              <a:rPr lang="tr-TR" sz="1400" dirty="0">
                <a:solidFill>
                  <a:srgbClr val="A31515"/>
                </a:solidFill>
                <a:latin typeface="Consolas"/>
              </a:rPr>
              <a:t>:{0} TL, </a:t>
            </a:r>
            <a:r>
              <a:rPr lang="tr-TR" sz="1400" dirty="0" smtClean="0">
                <a:solidFill>
                  <a:srgbClr val="A31515"/>
                </a:solidFill>
                <a:latin typeface="Consolas"/>
              </a:rPr>
              <a:t>Tutar-2</a:t>
            </a:r>
            <a:r>
              <a:rPr lang="tr-TR" sz="1400" dirty="0">
                <a:solidFill>
                  <a:srgbClr val="A31515"/>
                </a:solidFill>
                <a:latin typeface="Consolas"/>
              </a:rPr>
              <a:t>:{1} TL, </a:t>
            </a:r>
            <a:r>
              <a:rPr lang="tr-TR" sz="1400" dirty="0" smtClean="0">
                <a:solidFill>
                  <a:srgbClr val="A31515"/>
                </a:solidFill>
                <a:latin typeface="Consolas"/>
              </a:rPr>
              <a:t>Tutar-3</a:t>
            </a:r>
            <a:r>
              <a:rPr lang="tr-TR" sz="1400" dirty="0">
                <a:solidFill>
                  <a:srgbClr val="A31515"/>
                </a:solidFill>
                <a:latin typeface="Consolas"/>
              </a:rPr>
              <a:t>:{2} TL"</a:t>
            </a:r>
            <a:r>
              <a:rPr lang="tr-TR" sz="1400" dirty="0">
                <a:solidFill>
                  <a:prstClr val="black"/>
                </a:solidFill>
                <a:latin typeface="Consolas"/>
              </a:rPr>
              <a:t>, t1, t2, t3);</a:t>
            </a:r>
          </a:p>
          <a:p>
            <a:pPr marL="85725"/>
            <a:r>
              <a:rPr lang="tr-TR" sz="14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tr-TR" sz="14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6" name="İçerik Yer Tutucusu 2"/>
          <p:cNvSpPr>
            <a:spLocks noGrp="1"/>
          </p:cNvSpPr>
          <p:nvPr>
            <p:ph idx="1"/>
          </p:nvPr>
        </p:nvSpPr>
        <p:spPr>
          <a:xfrm>
            <a:off x="414068" y="4364966"/>
            <a:ext cx="8367622" cy="1276709"/>
          </a:xfrm>
        </p:spPr>
        <p:txBody>
          <a:bodyPr/>
          <a:lstStyle/>
          <a:p>
            <a:r>
              <a:rPr lang="tr-TR" sz="2000" dirty="0" smtClean="0"/>
              <a:t>Fonksiyon ilk çağırılışta iki parametreli fonksiyon çalışacaktır.</a:t>
            </a:r>
          </a:p>
          <a:p>
            <a:r>
              <a:rPr lang="tr-TR" sz="2000" dirty="0" smtClean="0"/>
              <a:t>İkinci çağırılışta üç parametreli fonksiyon çalışacaktır.</a:t>
            </a:r>
          </a:p>
          <a:p>
            <a:r>
              <a:rPr lang="tr-TR" sz="2000" dirty="0" smtClean="0"/>
              <a:t>Üçüncü çağırılışta ise dört parametreli fonksiyon çalışacaktır.</a:t>
            </a:r>
            <a:endParaRPr lang="tr-TR" sz="2000" dirty="0"/>
          </a:p>
        </p:txBody>
      </p:sp>
      <p:cxnSp>
        <p:nvCxnSpPr>
          <p:cNvPr id="21" name="Düz Bağlayıcı 20"/>
          <p:cNvCxnSpPr/>
          <p:nvPr/>
        </p:nvCxnSpPr>
        <p:spPr bwMode="auto">
          <a:xfrm flipH="1">
            <a:off x="427007" y="2691442"/>
            <a:ext cx="491706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" name="Düz Bağlayıcı 22"/>
          <p:cNvCxnSpPr/>
          <p:nvPr/>
        </p:nvCxnSpPr>
        <p:spPr bwMode="auto">
          <a:xfrm flipH="1" flipV="1">
            <a:off x="414068" y="1130061"/>
            <a:ext cx="12940" cy="1561381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5" name="Düz Ok Bağlayıcısı 24"/>
          <p:cNvCxnSpPr/>
          <p:nvPr/>
        </p:nvCxnSpPr>
        <p:spPr bwMode="auto">
          <a:xfrm>
            <a:off x="414068" y="1130061"/>
            <a:ext cx="310551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1" name="Düz Bağlayıcı 30"/>
          <p:cNvCxnSpPr/>
          <p:nvPr/>
        </p:nvCxnSpPr>
        <p:spPr bwMode="auto">
          <a:xfrm flipH="1" flipV="1">
            <a:off x="290428" y="2904226"/>
            <a:ext cx="615346" cy="1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" name="Düz Bağlayıcı 31"/>
          <p:cNvCxnSpPr/>
          <p:nvPr/>
        </p:nvCxnSpPr>
        <p:spPr bwMode="auto">
          <a:xfrm flipH="1" flipV="1">
            <a:off x="281801" y="1498119"/>
            <a:ext cx="1" cy="1406108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3" name="Düz Ok Bağlayıcısı 32"/>
          <p:cNvCxnSpPr/>
          <p:nvPr/>
        </p:nvCxnSpPr>
        <p:spPr bwMode="auto">
          <a:xfrm>
            <a:off x="281801" y="1498119"/>
            <a:ext cx="442817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9" name="Düz Bağlayıcı 38"/>
          <p:cNvCxnSpPr/>
          <p:nvPr/>
        </p:nvCxnSpPr>
        <p:spPr bwMode="auto">
          <a:xfrm flipH="1" flipV="1">
            <a:off x="140901" y="3151509"/>
            <a:ext cx="764873" cy="1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0" name="Düz Bağlayıcı 39"/>
          <p:cNvCxnSpPr/>
          <p:nvPr/>
        </p:nvCxnSpPr>
        <p:spPr bwMode="auto">
          <a:xfrm flipV="1">
            <a:off x="140901" y="1837426"/>
            <a:ext cx="0" cy="1314084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1" name="Düz Ok Bağlayıcısı 40"/>
          <p:cNvCxnSpPr/>
          <p:nvPr/>
        </p:nvCxnSpPr>
        <p:spPr bwMode="auto">
          <a:xfrm>
            <a:off x="140901" y="1837426"/>
            <a:ext cx="577248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5604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600" dirty="0" err="1" smtClean="0"/>
              <a:t>Opsiyonel</a:t>
            </a:r>
            <a:r>
              <a:rPr lang="tr-TR" sz="3600" dirty="0" smtClean="0"/>
              <a:t> Parametreler</a:t>
            </a:r>
          </a:p>
        </p:txBody>
      </p:sp>
      <p:sp>
        <p:nvSpPr>
          <p:cNvPr id="39939" name="Slayt Numarası Yer Tutucusu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234239F-6EBB-48EB-9899-88167D279260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39940" name="Rectangle 3"/>
          <p:cNvSpPr>
            <a:spLocks noChangeArrowheads="1"/>
          </p:cNvSpPr>
          <p:nvPr/>
        </p:nvSpPr>
        <p:spPr bwMode="auto">
          <a:xfrm>
            <a:off x="448574" y="2432648"/>
            <a:ext cx="8358996" cy="3295257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tr-TR" sz="1300" dirty="0" err="1">
                <a:solidFill>
                  <a:srgbClr val="0000FF"/>
                </a:solidFill>
                <a:latin typeface="Consolas"/>
              </a:rPr>
              <a:t>public</a:t>
            </a:r>
            <a:r>
              <a:rPr lang="tr-TR" sz="13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tr-TR" sz="1300" dirty="0" err="1">
                <a:solidFill>
                  <a:srgbClr val="0000FF"/>
                </a:solidFill>
                <a:latin typeface="Consolas"/>
              </a:rPr>
              <a:t>double</a:t>
            </a:r>
            <a:r>
              <a:rPr lang="tr-TR" sz="13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tr-TR" sz="1300" dirty="0" err="1" smtClean="0">
                <a:solidFill>
                  <a:prstClr val="black"/>
                </a:solidFill>
                <a:latin typeface="Consolas"/>
              </a:rPr>
              <a:t>TutarHesapla</a:t>
            </a:r>
            <a:r>
              <a:rPr lang="tr-TR" sz="130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tr-TR" sz="1300" dirty="0" err="1" smtClean="0">
                <a:solidFill>
                  <a:srgbClr val="0000FF"/>
                </a:solidFill>
                <a:latin typeface="Consolas"/>
              </a:rPr>
              <a:t>double</a:t>
            </a:r>
            <a:r>
              <a:rPr lang="tr-TR" sz="13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tr-TR" sz="1300" dirty="0">
                <a:solidFill>
                  <a:prstClr val="black"/>
                </a:solidFill>
                <a:latin typeface="Consolas"/>
              </a:rPr>
              <a:t>fiyat, </a:t>
            </a:r>
            <a:r>
              <a:rPr lang="tr-TR" sz="13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tr-TR" sz="1300" dirty="0">
                <a:solidFill>
                  <a:prstClr val="black"/>
                </a:solidFill>
                <a:latin typeface="Consolas"/>
              </a:rPr>
              <a:t> adet, </a:t>
            </a:r>
            <a:r>
              <a:rPr lang="tr-TR" sz="1300" dirty="0" err="1">
                <a:solidFill>
                  <a:srgbClr val="0000FF"/>
                </a:solidFill>
                <a:latin typeface="Consolas"/>
              </a:rPr>
              <a:t>bool</a:t>
            </a:r>
            <a:r>
              <a:rPr lang="tr-TR" sz="13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tr-TR" sz="1300" dirty="0" err="1">
                <a:solidFill>
                  <a:prstClr val="black"/>
                </a:solidFill>
                <a:latin typeface="Consolas"/>
              </a:rPr>
              <a:t>kdv</a:t>
            </a:r>
            <a:r>
              <a:rPr lang="tr-TR" sz="1300" b="1" dirty="0">
                <a:solidFill>
                  <a:srgbClr val="000080"/>
                </a:solidFill>
                <a:latin typeface="Consolas"/>
              </a:rPr>
              <a:t>=</a:t>
            </a:r>
            <a:r>
              <a:rPr lang="tr-TR" sz="1300" dirty="0" err="1">
                <a:solidFill>
                  <a:srgbClr val="0000FF"/>
                </a:solidFill>
                <a:latin typeface="Consolas"/>
              </a:rPr>
              <a:t>false</a:t>
            </a:r>
            <a:r>
              <a:rPr lang="tr-TR" sz="13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tr-TR" sz="1300" dirty="0" err="1">
                <a:solidFill>
                  <a:srgbClr val="0000FF"/>
                </a:solidFill>
                <a:latin typeface="Consolas"/>
              </a:rPr>
              <a:t>double</a:t>
            </a:r>
            <a:r>
              <a:rPr lang="tr-TR" sz="13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tr-TR" sz="1300" dirty="0" err="1" smtClean="0">
                <a:solidFill>
                  <a:prstClr val="black"/>
                </a:solidFill>
                <a:latin typeface="Consolas"/>
              </a:rPr>
              <a:t>kdv_orani</a:t>
            </a:r>
            <a:r>
              <a:rPr lang="tr-TR" sz="1300" b="1" dirty="0" smtClean="0">
                <a:solidFill>
                  <a:srgbClr val="000080"/>
                </a:solidFill>
                <a:latin typeface="Consolas"/>
              </a:rPr>
              <a:t>=</a:t>
            </a:r>
            <a:r>
              <a:rPr lang="tr-TR" sz="1300" b="1" dirty="0" smtClean="0">
                <a:solidFill>
                  <a:srgbClr val="0000FF"/>
                </a:solidFill>
                <a:latin typeface="Consolas"/>
              </a:rPr>
              <a:t>0.18 </a:t>
            </a:r>
            <a:r>
              <a:rPr lang="tr-TR" sz="1300" dirty="0" smtClean="0">
                <a:solidFill>
                  <a:prstClr val="black"/>
                </a:solidFill>
                <a:latin typeface="Consolas"/>
              </a:rPr>
              <a:t>)</a:t>
            </a:r>
            <a:endParaRPr lang="tr-TR" sz="1300" dirty="0">
              <a:solidFill>
                <a:prstClr val="black"/>
              </a:solidFill>
              <a:latin typeface="Consolas"/>
            </a:endParaRPr>
          </a:p>
          <a:p>
            <a:r>
              <a:rPr lang="tr-TR" sz="13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tr-TR" sz="1300" dirty="0">
                <a:solidFill>
                  <a:prstClr val="black"/>
                </a:solidFill>
                <a:latin typeface="Consolas"/>
              </a:rPr>
              <a:t>   </a:t>
            </a:r>
            <a:r>
              <a:rPr lang="tr-TR" sz="1300" dirty="0" err="1">
                <a:solidFill>
                  <a:srgbClr val="0000FF"/>
                </a:solidFill>
                <a:latin typeface="Consolas"/>
              </a:rPr>
              <a:t>double</a:t>
            </a:r>
            <a:r>
              <a:rPr lang="tr-TR" sz="1300" dirty="0">
                <a:solidFill>
                  <a:prstClr val="black"/>
                </a:solidFill>
                <a:latin typeface="Consolas"/>
              </a:rPr>
              <a:t> tutar </a:t>
            </a:r>
            <a:r>
              <a:rPr lang="tr-TR" sz="1300" b="1" dirty="0">
                <a:solidFill>
                  <a:srgbClr val="000080"/>
                </a:solidFill>
                <a:latin typeface="Consolas"/>
              </a:rPr>
              <a:t>=</a:t>
            </a:r>
            <a:r>
              <a:rPr lang="tr-TR" sz="1300" dirty="0">
                <a:solidFill>
                  <a:prstClr val="black"/>
                </a:solidFill>
                <a:latin typeface="Consolas"/>
              </a:rPr>
              <a:t> fiyat </a:t>
            </a:r>
            <a:r>
              <a:rPr lang="tr-TR" sz="1300" b="1" dirty="0">
                <a:solidFill>
                  <a:srgbClr val="000080"/>
                </a:solidFill>
                <a:latin typeface="Consolas"/>
              </a:rPr>
              <a:t>*</a:t>
            </a:r>
            <a:r>
              <a:rPr lang="tr-TR" sz="1300" dirty="0">
                <a:solidFill>
                  <a:prstClr val="black"/>
                </a:solidFill>
                <a:latin typeface="Consolas"/>
              </a:rPr>
              <a:t> adet;</a:t>
            </a:r>
          </a:p>
          <a:p>
            <a:r>
              <a:rPr lang="tr-TR" sz="1300" dirty="0">
                <a:solidFill>
                  <a:prstClr val="black"/>
                </a:solidFill>
                <a:latin typeface="Consolas"/>
              </a:rPr>
              <a:t>   </a:t>
            </a:r>
            <a:r>
              <a:rPr lang="tr-TR" sz="1300" dirty="0" err="1">
                <a:solidFill>
                  <a:srgbClr val="0000FF"/>
                </a:solidFill>
                <a:latin typeface="Consolas"/>
              </a:rPr>
              <a:t>if</a:t>
            </a:r>
            <a:r>
              <a:rPr lang="tr-TR" sz="13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tr-TR" sz="1300" dirty="0" err="1">
                <a:solidFill>
                  <a:prstClr val="black"/>
                </a:solidFill>
                <a:latin typeface="Consolas"/>
              </a:rPr>
              <a:t>kdv</a:t>
            </a:r>
            <a:r>
              <a:rPr lang="tr-TR" sz="1300" dirty="0">
                <a:solidFill>
                  <a:prstClr val="black"/>
                </a:solidFill>
                <a:latin typeface="Consolas"/>
              </a:rPr>
              <a:t>)  tutar </a:t>
            </a:r>
            <a:r>
              <a:rPr lang="tr-TR" sz="1300" b="1" dirty="0">
                <a:solidFill>
                  <a:srgbClr val="000080"/>
                </a:solidFill>
                <a:latin typeface="Consolas"/>
              </a:rPr>
              <a:t>*=</a:t>
            </a:r>
            <a:r>
              <a:rPr lang="tr-TR" sz="13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tr-TR" sz="1300" b="1" dirty="0">
                <a:solidFill>
                  <a:srgbClr val="0000FF"/>
                </a:solidFill>
                <a:latin typeface="Consolas"/>
              </a:rPr>
              <a:t>1</a:t>
            </a:r>
            <a:r>
              <a:rPr lang="tr-TR" sz="13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tr-TR" sz="1300" b="1" dirty="0">
                <a:solidFill>
                  <a:srgbClr val="000080"/>
                </a:solidFill>
                <a:latin typeface="Consolas"/>
              </a:rPr>
              <a:t>+</a:t>
            </a:r>
            <a:r>
              <a:rPr lang="tr-TR" sz="13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tr-TR" sz="1300" dirty="0" err="1">
                <a:solidFill>
                  <a:prstClr val="black"/>
                </a:solidFill>
                <a:latin typeface="Consolas"/>
              </a:rPr>
              <a:t>kdv_orani</a:t>
            </a:r>
            <a:r>
              <a:rPr lang="tr-TR" sz="13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tr-TR" sz="1300" dirty="0">
                <a:solidFill>
                  <a:prstClr val="black"/>
                </a:solidFill>
                <a:latin typeface="Consolas"/>
              </a:rPr>
              <a:t>   </a:t>
            </a:r>
            <a:r>
              <a:rPr lang="tr-TR" sz="1300" dirty="0" err="1">
                <a:solidFill>
                  <a:srgbClr val="0000FF"/>
                </a:solidFill>
                <a:latin typeface="Consolas"/>
              </a:rPr>
              <a:t>return</a:t>
            </a:r>
            <a:r>
              <a:rPr lang="tr-TR" sz="1300" dirty="0">
                <a:solidFill>
                  <a:prstClr val="black"/>
                </a:solidFill>
                <a:latin typeface="Consolas"/>
              </a:rPr>
              <a:t> tutar;</a:t>
            </a:r>
          </a:p>
          <a:p>
            <a:r>
              <a:rPr lang="tr-TR" sz="1300" dirty="0" smtClean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tr-TR" sz="1300" dirty="0" smtClean="0">
              <a:solidFill>
                <a:prstClr val="black"/>
              </a:solidFill>
              <a:latin typeface="Consolas"/>
            </a:endParaRPr>
          </a:p>
          <a:p>
            <a:r>
              <a:rPr lang="tr-TR" sz="1300" dirty="0" err="1">
                <a:solidFill>
                  <a:srgbClr val="0000FF"/>
                </a:solidFill>
                <a:latin typeface="Consolas"/>
              </a:rPr>
              <a:t>static</a:t>
            </a:r>
            <a:r>
              <a:rPr lang="tr-TR" sz="13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tr-TR" sz="1300" dirty="0" err="1">
                <a:solidFill>
                  <a:srgbClr val="0000FF"/>
                </a:solidFill>
                <a:latin typeface="Consolas"/>
              </a:rPr>
              <a:t>void</a:t>
            </a:r>
            <a:r>
              <a:rPr lang="tr-TR" sz="1300" dirty="0">
                <a:solidFill>
                  <a:prstClr val="black"/>
                </a:solidFill>
                <a:latin typeface="Consolas"/>
              </a:rPr>
              <a:t> Main()</a:t>
            </a:r>
          </a:p>
          <a:p>
            <a:r>
              <a:rPr lang="tr-TR" sz="13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tr-TR" sz="1300" dirty="0">
                <a:solidFill>
                  <a:prstClr val="black"/>
                </a:solidFill>
                <a:latin typeface="Consolas"/>
              </a:rPr>
              <a:t>   </a:t>
            </a:r>
            <a:r>
              <a:rPr lang="tr-TR" sz="1300" dirty="0" err="1">
                <a:solidFill>
                  <a:srgbClr val="0000FF"/>
                </a:solidFill>
                <a:latin typeface="Consolas"/>
              </a:rPr>
              <a:t>double</a:t>
            </a:r>
            <a:r>
              <a:rPr lang="tr-TR" sz="1300" dirty="0">
                <a:solidFill>
                  <a:prstClr val="black"/>
                </a:solidFill>
                <a:latin typeface="Consolas"/>
              </a:rPr>
              <a:t> t1 </a:t>
            </a:r>
            <a:r>
              <a:rPr lang="tr-TR" sz="1300" b="1" dirty="0">
                <a:solidFill>
                  <a:srgbClr val="000080"/>
                </a:solidFill>
                <a:latin typeface="Consolas"/>
              </a:rPr>
              <a:t>=</a:t>
            </a:r>
            <a:r>
              <a:rPr lang="tr-TR" sz="13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tr-TR" sz="1300" dirty="0" err="1">
                <a:solidFill>
                  <a:prstClr val="black"/>
                </a:solidFill>
                <a:latin typeface="Consolas"/>
              </a:rPr>
              <a:t>TutarHesapla</a:t>
            </a:r>
            <a:r>
              <a:rPr lang="tr-TR" sz="13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tr-TR" sz="1300" b="1" dirty="0">
                <a:solidFill>
                  <a:srgbClr val="0000FF"/>
                </a:solidFill>
                <a:latin typeface="Consolas"/>
              </a:rPr>
              <a:t>100</a:t>
            </a:r>
            <a:r>
              <a:rPr lang="tr-TR" sz="13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tr-TR" sz="1300" b="1" dirty="0">
                <a:solidFill>
                  <a:srgbClr val="0000FF"/>
                </a:solidFill>
                <a:latin typeface="Consolas"/>
              </a:rPr>
              <a:t>2</a:t>
            </a:r>
            <a:r>
              <a:rPr lang="tr-TR" sz="13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fr-FR" sz="1300" dirty="0">
                <a:solidFill>
                  <a:prstClr val="black"/>
                </a:solidFill>
                <a:latin typeface="Consolas"/>
              </a:rPr>
              <a:t>   </a:t>
            </a:r>
            <a:r>
              <a:rPr lang="fr-FR" sz="1300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fr-FR" sz="1300" dirty="0">
                <a:solidFill>
                  <a:prstClr val="black"/>
                </a:solidFill>
                <a:latin typeface="Consolas"/>
              </a:rPr>
              <a:t> t2 </a:t>
            </a:r>
            <a:r>
              <a:rPr lang="fr-FR" sz="1300" b="1" dirty="0">
                <a:solidFill>
                  <a:srgbClr val="000080"/>
                </a:solidFill>
                <a:latin typeface="Consolas"/>
              </a:rPr>
              <a:t>=</a:t>
            </a:r>
            <a:r>
              <a:rPr lang="fr-FR" sz="13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fr-FR" sz="1300" dirty="0" err="1">
                <a:solidFill>
                  <a:prstClr val="black"/>
                </a:solidFill>
                <a:latin typeface="Consolas"/>
              </a:rPr>
              <a:t>TutarHesapla</a:t>
            </a:r>
            <a:r>
              <a:rPr lang="fr-FR" sz="13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fr-FR" sz="1300" b="1" dirty="0">
                <a:solidFill>
                  <a:srgbClr val="0000FF"/>
                </a:solidFill>
                <a:latin typeface="Consolas"/>
              </a:rPr>
              <a:t>100</a:t>
            </a:r>
            <a:r>
              <a:rPr lang="fr-FR" sz="13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fr-FR" sz="1300" b="1" dirty="0">
                <a:solidFill>
                  <a:srgbClr val="0000FF"/>
                </a:solidFill>
                <a:latin typeface="Consolas"/>
              </a:rPr>
              <a:t>2</a:t>
            </a:r>
            <a:r>
              <a:rPr lang="fr-FR" sz="13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fr-FR" sz="1300" dirty="0" err="1">
                <a:solidFill>
                  <a:srgbClr val="0000FF"/>
                </a:solidFill>
                <a:latin typeface="Consolas"/>
              </a:rPr>
              <a:t>true</a:t>
            </a:r>
            <a:r>
              <a:rPr lang="fr-FR" sz="13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fr-FR" sz="1300" dirty="0">
                <a:solidFill>
                  <a:prstClr val="black"/>
                </a:solidFill>
                <a:latin typeface="Consolas"/>
              </a:rPr>
              <a:t>   </a:t>
            </a:r>
            <a:r>
              <a:rPr lang="fr-FR" sz="1300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fr-FR" sz="1300" dirty="0">
                <a:solidFill>
                  <a:prstClr val="black"/>
                </a:solidFill>
                <a:latin typeface="Consolas"/>
              </a:rPr>
              <a:t> t3 </a:t>
            </a:r>
            <a:r>
              <a:rPr lang="fr-FR" sz="1300" b="1" dirty="0">
                <a:solidFill>
                  <a:srgbClr val="000080"/>
                </a:solidFill>
                <a:latin typeface="Consolas"/>
              </a:rPr>
              <a:t>=</a:t>
            </a:r>
            <a:r>
              <a:rPr lang="fr-FR" sz="13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fr-FR" sz="1300" dirty="0" err="1">
                <a:solidFill>
                  <a:prstClr val="black"/>
                </a:solidFill>
                <a:latin typeface="Consolas"/>
              </a:rPr>
              <a:t>TutarHesapla</a:t>
            </a:r>
            <a:r>
              <a:rPr lang="fr-FR" sz="13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fr-FR" sz="1300" b="1" dirty="0">
                <a:solidFill>
                  <a:srgbClr val="0000FF"/>
                </a:solidFill>
                <a:latin typeface="Consolas"/>
              </a:rPr>
              <a:t>100</a:t>
            </a:r>
            <a:r>
              <a:rPr lang="fr-FR" sz="13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fr-FR" sz="1300" b="1" dirty="0">
                <a:solidFill>
                  <a:srgbClr val="0000FF"/>
                </a:solidFill>
                <a:latin typeface="Consolas"/>
              </a:rPr>
              <a:t>2</a:t>
            </a:r>
            <a:r>
              <a:rPr lang="fr-FR" sz="13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fr-FR" sz="1300" dirty="0" err="1">
                <a:solidFill>
                  <a:srgbClr val="0000FF"/>
                </a:solidFill>
                <a:latin typeface="Consolas"/>
              </a:rPr>
              <a:t>true</a:t>
            </a:r>
            <a:r>
              <a:rPr lang="fr-FR" sz="13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fr-FR" sz="1300" b="1" dirty="0">
                <a:solidFill>
                  <a:srgbClr val="0000FF"/>
                </a:solidFill>
                <a:latin typeface="Consolas"/>
              </a:rPr>
              <a:t>0.08</a:t>
            </a:r>
            <a:r>
              <a:rPr lang="fr-FR" sz="13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endParaRPr lang="tr-TR" sz="1300" dirty="0">
              <a:solidFill>
                <a:prstClr val="black"/>
              </a:solidFill>
              <a:latin typeface="Consolas"/>
            </a:endParaRPr>
          </a:p>
          <a:p>
            <a:r>
              <a:rPr lang="tr-TR" sz="1300" dirty="0">
                <a:solidFill>
                  <a:prstClr val="black"/>
                </a:solidFill>
                <a:latin typeface="Consolas"/>
              </a:rPr>
              <a:t>   </a:t>
            </a:r>
            <a:r>
              <a:rPr lang="tr-TR" sz="13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tr-TR" sz="1300" b="1" dirty="0" err="1">
                <a:solidFill>
                  <a:srgbClr val="000080"/>
                </a:solidFill>
                <a:latin typeface="Consolas"/>
              </a:rPr>
              <a:t>.</a:t>
            </a:r>
            <a:r>
              <a:rPr lang="tr-TR" sz="1300" dirty="0" err="1">
                <a:solidFill>
                  <a:prstClr val="black"/>
                </a:solidFill>
                <a:latin typeface="Consolas"/>
              </a:rPr>
              <a:t>WriteLine</a:t>
            </a:r>
            <a:r>
              <a:rPr lang="tr-TR" sz="130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tr-TR" sz="1300" dirty="0" smtClean="0">
                <a:solidFill>
                  <a:srgbClr val="A31515"/>
                </a:solidFill>
                <a:latin typeface="Consolas"/>
              </a:rPr>
              <a:t>"Tutar-1</a:t>
            </a:r>
            <a:r>
              <a:rPr lang="tr-TR" sz="1300" dirty="0">
                <a:solidFill>
                  <a:srgbClr val="A31515"/>
                </a:solidFill>
                <a:latin typeface="Consolas"/>
              </a:rPr>
              <a:t>:{0} TL, </a:t>
            </a:r>
            <a:r>
              <a:rPr lang="tr-TR" sz="1300" dirty="0" smtClean="0">
                <a:solidFill>
                  <a:srgbClr val="A31515"/>
                </a:solidFill>
                <a:latin typeface="Consolas"/>
              </a:rPr>
              <a:t>Tutar-2</a:t>
            </a:r>
            <a:r>
              <a:rPr lang="tr-TR" sz="1300" dirty="0">
                <a:solidFill>
                  <a:srgbClr val="A31515"/>
                </a:solidFill>
                <a:latin typeface="Consolas"/>
              </a:rPr>
              <a:t>:{1} TL, </a:t>
            </a:r>
            <a:r>
              <a:rPr lang="tr-TR" sz="1300" dirty="0" smtClean="0">
                <a:solidFill>
                  <a:srgbClr val="A31515"/>
                </a:solidFill>
                <a:latin typeface="Consolas"/>
              </a:rPr>
              <a:t>Tutar-3</a:t>
            </a:r>
            <a:r>
              <a:rPr lang="tr-TR" sz="1300" dirty="0">
                <a:solidFill>
                  <a:srgbClr val="A31515"/>
                </a:solidFill>
                <a:latin typeface="Consolas"/>
              </a:rPr>
              <a:t>:{2} TL"</a:t>
            </a:r>
            <a:r>
              <a:rPr lang="tr-TR" sz="1300" dirty="0">
                <a:solidFill>
                  <a:prstClr val="black"/>
                </a:solidFill>
                <a:latin typeface="Consolas"/>
              </a:rPr>
              <a:t>, t1, t2, t3);</a:t>
            </a:r>
          </a:p>
          <a:p>
            <a:r>
              <a:rPr lang="tr-TR" sz="1300" dirty="0" smtClean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  <p:sp>
        <p:nvSpPr>
          <p:cNvPr id="6" name="Dikdörtgen 5"/>
          <p:cNvSpPr/>
          <p:nvPr/>
        </p:nvSpPr>
        <p:spPr>
          <a:xfrm>
            <a:off x="448574" y="5842510"/>
            <a:ext cx="8358996" cy="338554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tr-TR" sz="1600" b="1" dirty="0" smtClean="0">
                <a:latin typeface="Courier New" pitchFamily="49" charset="0"/>
                <a:cs typeface="Courier New" pitchFamily="49" charset="0"/>
              </a:rPr>
              <a:t>Tutar-1:200 </a:t>
            </a:r>
            <a:r>
              <a:rPr lang="tr-TR" sz="1600" b="1" dirty="0">
                <a:latin typeface="Courier New" pitchFamily="49" charset="0"/>
                <a:cs typeface="Courier New" pitchFamily="49" charset="0"/>
              </a:rPr>
              <a:t>TL, </a:t>
            </a:r>
            <a:r>
              <a:rPr lang="tr-TR" sz="1600" b="1" dirty="0" smtClean="0">
                <a:latin typeface="Courier New" pitchFamily="49" charset="0"/>
                <a:cs typeface="Courier New" pitchFamily="49" charset="0"/>
              </a:rPr>
              <a:t>Tutar-2:236 </a:t>
            </a:r>
            <a:r>
              <a:rPr lang="tr-TR" sz="1600" b="1" dirty="0">
                <a:latin typeface="Courier New" pitchFamily="49" charset="0"/>
                <a:cs typeface="Courier New" pitchFamily="49" charset="0"/>
              </a:rPr>
              <a:t>TL, </a:t>
            </a:r>
            <a:r>
              <a:rPr lang="tr-TR" sz="1600" b="1" dirty="0" smtClean="0">
                <a:latin typeface="Courier New" pitchFamily="49" charset="0"/>
                <a:cs typeface="Courier New" pitchFamily="49" charset="0"/>
              </a:rPr>
              <a:t>Tutar-3:216 </a:t>
            </a:r>
            <a:r>
              <a:rPr lang="tr-TR" sz="1600" b="1" dirty="0">
                <a:latin typeface="Courier New" pitchFamily="49" charset="0"/>
                <a:cs typeface="Courier New" pitchFamily="49" charset="0"/>
              </a:rPr>
              <a:t>TL</a:t>
            </a:r>
          </a:p>
        </p:txBody>
      </p:sp>
      <p:sp>
        <p:nvSpPr>
          <p:cNvPr id="2" name="Dikdörtgen 1"/>
          <p:cNvSpPr/>
          <p:nvPr/>
        </p:nvSpPr>
        <p:spPr bwMode="auto">
          <a:xfrm>
            <a:off x="5089584" y="2553374"/>
            <a:ext cx="1414733" cy="310551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Dikdörtgen 7"/>
          <p:cNvSpPr/>
          <p:nvPr/>
        </p:nvSpPr>
        <p:spPr bwMode="auto">
          <a:xfrm>
            <a:off x="6547449" y="2553374"/>
            <a:ext cx="2027205" cy="310551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Dikdörtgen 2"/>
          <p:cNvSpPr/>
          <p:nvPr/>
        </p:nvSpPr>
        <p:spPr bwMode="auto">
          <a:xfrm>
            <a:off x="5089584" y="3157224"/>
            <a:ext cx="3485070" cy="150103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kumimoji="0" lang="tr-TR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Opsiyonel</a:t>
            </a:r>
            <a:r>
              <a:rPr kumimoji="0" lang="tr-T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Parametreler: </a:t>
            </a:r>
            <a:r>
              <a:rPr kumimoji="0" lang="tr-T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Eğer fonksiyon iki</a:t>
            </a:r>
            <a:r>
              <a:rPr kumimoji="0" lang="tr-TR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parametre ile çağırılırsa </a:t>
            </a:r>
            <a:r>
              <a:rPr kumimoji="0" lang="tr-TR" sz="14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kdv</a:t>
            </a:r>
            <a:r>
              <a:rPr lang="tr-TR" sz="1400" dirty="0" err="1" smtClean="0">
                <a:latin typeface="+mj-lt"/>
              </a:rPr>
              <a:t>’nin</a:t>
            </a:r>
            <a:r>
              <a:rPr lang="tr-TR" sz="1400" dirty="0" smtClean="0">
                <a:latin typeface="+mj-lt"/>
              </a:rPr>
              <a:t> değeri </a:t>
            </a:r>
            <a:r>
              <a:rPr lang="tr-TR" sz="1400" dirty="0" err="1" smtClean="0">
                <a:latin typeface="+mj-lt"/>
              </a:rPr>
              <a:t>false</a:t>
            </a:r>
            <a:r>
              <a:rPr lang="tr-TR" sz="1400" dirty="0" smtClean="0">
                <a:latin typeface="+mj-lt"/>
              </a:rPr>
              <a:t> ve </a:t>
            </a:r>
            <a:r>
              <a:rPr lang="tr-TR" sz="1400" dirty="0" err="1" smtClean="0">
                <a:latin typeface="+mj-lt"/>
              </a:rPr>
              <a:t>kdv_oranı</a:t>
            </a:r>
            <a:r>
              <a:rPr lang="tr-TR" sz="1400" dirty="0" smtClean="0">
                <a:latin typeface="+mj-lt"/>
              </a:rPr>
              <a:t> 0.18 olacaktır.</a:t>
            </a:r>
            <a:r>
              <a:rPr kumimoji="0" lang="tr-T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Eğer fonksiyon üç</a:t>
            </a:r>
            <a:r>
              <a:rPr kumimoji="0" lang="tr-TR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parametre ile çağırılırsa yine </a:t>
            </a:r>
            <a:r>
              <a:rPr lang="tr-TR" sz="1400" dirty="0" err="1"/>
              <a:t>kdv_oranı</a:t>
            </a:r>
            <a:r>
              <a:rPr lang="tr-TR" sz="1400" dirty="0"/>
              <a:t> 0.18 </a:t>
            </a:r>
            <a:r>
              <a:rPr lang="tr-TR" sz="1400" dirty="0" smtClean="0"/>
              <a:t>olacaktır.</a:t>
            </a:r>
            <a:endParaRPr kumimoji="0" lang="tr-T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9" name="İçerik Yer Tutucusu 2"/>
          <p:cNvSpPr>
            <a:spLocks noGrp="1"/>
          </p:cNvSpPr>
          <p:nvPr>
            <p:ph idx="1"/>
          </p:nvPr>
        </p:nvSpPr>
        <p:spPr>
          <a:xfrm>
            <a:off x="439948" y="837149"/>
            <a:ext cx="8367622" cy="1207311"/>
          </a:xfrm>
        </p:spPr>
        <p:txBody>
          <a:bodyPr/>
          <a:lstStyle/>
          <a:p>
            <a:r>
              <a:rPr lang="tr-TR" sz="2400" dirty="0" smtClean="0"/>
              <a:t>Fonksiyonu üç defa yazmaktansa varsayılan parametreler ile aşağıdaki gibi bir defa yazabiliriz.</a:t>
            </a:r>
          </a:p>
          <a:p>
            <a:r>
              <a:rPr lang="tr-TR" sz="2400" dirty="0" smtClean="0"/>
              <a:t>Bu fonksiyon önceki üç fonksiyonun da işini görür!</a:t>
            </a:r>
            <a:endParaRPr lang="tr-TR" sz="2400" dirty="0"/>
          </a:p>
        </p:txBody>
      </p:sp>
      <p:cxnSp>
        <p:nvCxnSpPr>
          <p:cNvPr id="5" name="Düz Ok Bağlayıcısı 4"/>
          <p:cNvCxnSpPr/>
          <p:nvPr/>
        </p:nvCxnSpPr>
        <p:spPr bwMode="auto">
          <a:xfrm flipH="1" flipV="1">
            <a:off x="5814202" y="2863925"/>
            <a:ext cx="483079" cy="2933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" name="Düz Ok Bağlayıcısı 9"/>
          <p:cNvCxnSpPr/>
          <p:nvPr/>
        </p:nvCxnSpPr>
        <p:spPr bwMode="auto">
          <a:xfrm flipV="1">
            <a:off x="7082285" y="2863925"/>
            <a:ext cx="241540" cy="2933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5198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0" grpId="0" animBg="1"/>
      <p:bldP spid="6" grpId="0" animBg="1"/>
      <p:bldP spid="2" grpId="0" animBg="1"/>
      <p:bldP spid="8" grpId="0" animBg="1"/>
      <p:bldP spid="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310552" y="149914"/>
            <a:ext cx="8540150" cy="764487"/>
          </a:xfrm>
        </p:spPr>
        <p:txBody>
          <a:bodyPr>
            <a:normAutofit fontScale="90000"/>
          </a:bodyPr>
          <a:lstStyle/>
          <a:p>
            <a:r>
              <a:rPr lang="tr-TR" dirty="0" err="1" smtClean="0"/>
              <a:t>Opsiyonel</a:t>
            </a:r>
            <a:r>
              <a:rPr lang="tr-TR" dirty="0" smtClean="0"/>
              <a:t> Parametreler Üzerine Notlar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336431" y="1061049"/>
            <a:ext cx="8497018" cy="5089585"/>
          </a:xfrm>
        </p:spPr>
        <p:txBody>
          <a:bodyPr/>
          <a:lstStyle/>
          <a:p>
            <a:pPr marL="180975" indent="-180975"/>
            <a:r>
              <a:rPr lang="tr-TR" sz="2400" dirty="0" err="1" smtClean="0">
                <a:solidFill>
                  <a:srgbClr val="0070C0"/>
                </a:solidFill>
              </a:rPr>
              <a:t>ref</a:t>
            </a:r>
            <a:r>
              <a:rPr lang="tr-TR" sz="2400" dirty="0" smtClean="0"/>
              <a:t> veya </a:t>
            </a:r>
            <a:r>
              <a:rPr lang="tr-TR" sz="2400" dirty="0" err="1" smtClean="0">
                <a:solidFill>
                  <a:srgbClr val="0070C0"/>
                </a:solidFill>
              </a:rPr>
              <a:t>out</a:t>
            </a:r>
            <a:r>
              <a:rPr lang="tr-TR" sz="2400" dirty="0" smtClean="0"/>
              <a:t> parametreler </a:t>
            </a:r>
            <a:r>
              <a:rPr lang="tr-TR" sz="2400" dirty="0" err="1" smtClean="0"/>
              <a:t>opsiyonel</a:t>
            </a:r>
            <a:r>
              <a:rPr lang="tr-TR" sz="2400" dirty="0" smtClean="0"/>
              <a:t> olarak tanımlanamaz!</a:t>
            </a:r>
          </a:p>
          <a:p>
            <a:pPr marL="0" indent="0">
              <a:buNone/>
            </a:pPr>
            <a:endParaRPr lang="tr-TR" sz="400" dirty="0" smtClean="0"/>
          </a:p>
          <a:p>
            <a:pPr marL="180975" indent="-180975"/>
            <a:r>
              <a:rPr lang="tr-TR" sz="2400" dirty="0" err="1" smtClean="0"/>
              <a:t>Opsiyonel</a:t>
            </a:r>
            <a:r>
              <a:rPr lang="tr-TR" sz="2400" dirty="0" smtClean="0"/>
              <a:t> parametreler tüm parametrelerin en sağında olmak zorundadır, normal parametreler arasında </a:t>
            </a:r>
            <a:r>
              <a:rPr lang="tr-TR" sz="2400" dirty="0" err="1" smtClean="0"/>
              <a:t>opsiyonel</a:t>
            </a:r>
            <a:r>
              <a:rPr lang="tr-TR" sz="2400" dirty="0" smtClean="0"/>
              <a:t> parametreler tanımlanamaz!</a:t>
            </a:r>
          </a:p>
          <a:p>
            <a:pPr marL="180975" indent="-180975">
              <a:buNone/>
            </a:pPr>
            <a:endParaRPr lang="tr-TR" sz="600" dirty="0" smtClean="0"/>
          </a:p>
          <a:p>
            <a:pPr marL="180975" indent="-180975"/>
            <a:r>
              <a:rPr lang="tr-TR" sz="2400" dirty="0" smtClean="0"/>
              <a:t>Bir fonksiyonda hepsi en sağda tanımlanmak şartı ile birden fazla </a:t>
            </a:r>
            <a:r>
              <a:rPr lang="tr-TR" sz="2400" dirty="0" err="1" smtClean="0"/>
              <a:t>opsiyonel</a:t>
            </a:r>
            <a:r>
              <a:rPr lang="tr-TR" sz="2400" dirty="0" smtClean="0"/>
              <a:t> parametre olabilir. </a:t>
            </a:r>
          </a:p>
          <a:p>
            <a:pPr marL="180975" indent="-180975">
              <a:buNone/>
            </a:pPr>
            <a:endParaRPr lang="tr-TR" sz="600" dirty="0" smtClean="0"/>
          </a:p>
          <a:p>
            <a:pPr marL="180975" indent="-180975"/>
            <a:r>
              <a:rPr lang="tr-TR" sz="2400" dirty="0" err="1" smtClean="0"/>
              <a:t>Opsiyonel</a:t>
            </a:r>
            <a:r>
              <a:rPr lang="tr-TR" sz="2400" dirty="0" smtClean="0"/>
              <a:t> parametrelerden bazılarına değer geçerek bazılarına ise değer geçmeden kullanmak istiyorsanız değer geçeceğiniz parametreler solda olmak zorundadır! </a:t>
            </a:r>
          </a:p>
          <a:p>
            <a:pPr lvl="1"/>
            <a:r>
              <a:rPr lang="tr-TR" sz="2000" dirty="0" smtClean="0"/>
              <a:t>Örneğin önceki </a:t>
            </a:r>
            <a:r>
              <a:rPr lang="tr-TR" sz="2000" dirty="0" err="1" smtClean="0"/>
              <a:t>sılaytta</a:t>
            </a:r>
            <a:r>
              <a:rPr lang="tr-TR" sz="2000" dirty="0" smtClean="0"/>
              <a:t> hazırladığımız </a:t>
            </a:r>
            <a:r>
              <a:rPr lang="tr-TR" sz="2000" dirty="0" err="1" smtClean="0"/>
              <a:t>TutarHesapla</a:t>
            </a:r>
            <a:r>
              <a:rPr lang="tr-TR" sz="2000" dirty="0" smtClean="0"/>
              <a:t> fonksiyonunu aşağıdaki gibi kullanamazsınız!</a:t>
            </a:r>
          </a:p>
          <a:p>
            <a:pPr marL="914400" lvl="2" indent="0">
              <a:buNone/>
            </a:pPr>
            <a:endParaRPr lang="tr-TR" sz="1100" dirty="0" smtClean="0">
              <a:solidFill>
                <a:srgbClr val="0000FF"/>
              </a:solidFill>
              <a:latin typeface="Consolas"/>
            </a:endParaRPr>
          </a:p>
          <a:p>
            <a:pPr marL="914400" lvl="2" indent="0">
              <a:buNone/>
            </a:pPr>
            <a:r>
              <a:rPr lang="fr-FR" sz="1800" dirty="0" smtClean="0">
                <a:solidFill>
                  <a:srgbClr val="0000FF"/>
                </a:solidFill>
                <a:latin typeface="Consolas"/>
              </a:rPr>
              <a:t>double</a:t>
            </a:r>
            <a:r>
              <a:rPr lang="fr-FR" sz="1800" dirty="0" smtClean="0">
                <a:solidFill>
                  <a:prstClr val="black"/>
                </a:solidFill>
                <a:latin typeface="Consolas"/>
              </a:rPr>
              <a:t> t </a:t>
            </a:r>
            <a:r>
              <a:rPr lang="fr-FR" sz="1800" b="1" dirty="0">
                <a:solidFill>
                  <a:srgbClr val="000080"/>
                </a:solidFill>
                <a:latin typeface="Consolas"/>
              </a:rPr>
              <a:t>=</a:t>
            </a:r>
            <a:r>
              <a:rPr lang="fr-FR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fr-FR" sz="1800" dirty="0" err="1">
                <a:solidFill>
                  <a:prstClr val="black"/>
                </a:solidFill>
                <a:latin typeface="Consolas"/>
              </a:rPr>
              <a:t>TutarHesapla</a:t>
            </a:r>
            <a:r>
              <a:rPr lang="fr-FR" sz="18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fr-FR" sz="1800" b="1" dirty="0">
                <a:solidFill>
                  <a:srgbClr val="0000FF"/>
                </a:solidFill>
                <a:latin typeface="Consolas"/>
              </a:rPr>
              <a:t>100</a:t>
            </a:r>
            <a:r>
              <a:rPr lang="fr-FR" sz="18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fr-FR" sz="1800" b="1" dirty="0">
                <a:solidFill>
                  <a:srgbClr val="0000FF"/>
                </a:solidFill>
                <a:latin typeface="Consolas"/>
              </a:rPr>
              <a:t>2</a:t>
            </a:r>
            <a:r>
              <a:rPr lang="fr-FR" sz="18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fr-FR" sz="1800" b="1" dirty="0" smtClean="0">
                <a:solidFill>
                  <a:srgbClr val="0000FF"/>
                </a:solidFill>
                <a:latin typeface="Consolas"/>
              </a:rPr>
              <a:t>0.08</a:t>
            </a:r>
            <a:r>
              <a:rPr lang="fr-FR" sz="1800" dirty="0" smtClean="0">
                <a:solidFill>
                  <a:prstClr val="black"/>
                </a:solidFill>
                <a:latin typeface="Consolas"/>
              </a:rPr>
              <a:t>);</a:t>
            </a:r>
            <a:r>
              <a:rPr lang="tr-TR" sz="18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tr-TR" sz="1800" b="1" dirty="0" smtClean="0">
                <a:solidFill>
                  <a:srgbClr val="FF0000"/>
                </a:solidFill>
                <a:latin typeface="Consolas"/>
              </a:rPr>
              <a:t>// ERROR!</a:t>
            </a:r>
            <a:endParaRPr lang="fr-FR" sz="1800" b="1" dirty="0">
              <a:solidFill>
                <a:srgbClr val="FF0000"/>
              </a:solidFill>
              <a:latin typeface="Consolas"/>
            </a:endParaRP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2182F0-9767-4444-9B7D-5340822D7CFC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675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600" dirty="0" err="1" smtClean="0"/>
              <a:t>Opsiyonel</a:t>
            </a:r>
            <a:r>
              <a:rPr lang="tr-TR" sz="3600" dirty="0" smtClean="0"/>
              <a:t> Parametre - İşlem</a:t>
            </a:r>
          </a:p>
        </p:txBody>
      </p:sp>
      <p:sp>
        <p:nvSpPr>
          <p:cNvPr id="39939" name="Slayt Numarası Yer Tutucusu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234239F-6EBB-48EB-9899-88167D279260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39940" name="Rectangle 3"/>
          <p:cNvSpPr>
            <a:spLocks noChangeArrowheads="1"/>
          </p:cNvSpPr>
          <p:nvPr/>
        </p:nvSpPr>
        <p:spPr bwMode="auto">
          <a:xfrm>
            <a:off x="448574" y="966158"/>
            <a:ext cx="6038490" cy="5158597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tr-TR" sz="1400" dirty="0" err="1">
                <a:solidFill>
                  <a:srgbClr val="0000FF"/>
                </a:solidFill>
                <a:latin typeface="Consolas"/>
              </a:rPr>
              <a:t>static</a:t>
            </a:r>
            <a:r>
              <a:rPr lang="tr-TR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tr-TR" sz="1400" dirty="0" err="1">
                <a:solidFill>
                  <a:srgbClr val="0000FF"/>
                </a:solidFill>
                <a:latin typeface="Consolas"/>
              </a:rPr>
              <a:t>double</a:t>
            </a:r>
            <a:r>
              <a:rPr lang="tr-TR" sz="1400" dirty="0">
                <a:solidFill>
                  <a:prstClr val="black"/>
                </a:solidFill>
                <a:latin typeface="Consolas"/>
              </a:rPr>
              <a:t> Hesapla(</a:t>
            </a:r>
            <a:r>
              <a:rPr lang="tr-TR" sz="1400" dirty="0" err="1">
                <a:solidFill>
                  <a:srgbClr val="0000FF"/>
                </a:solidFill>
                <a:latin typeface="Consolas"/>
              </a:rPr>
              <a:t>double</a:t>
            </a:r>
            <a:r>
              <a:rPr lang="tr-TR" sz="1400" dirty="0">
                <a:solidFill>
                  <a:prstClr val="black"/>
                </a:solidFill>
                <a:latin typeface="Consolas"/>
              </a:rPr>
              <a:t> x, </a:t>
            </a:r>
            <a:r>
              <a:rPr lang="tr-TR" sz="1400" dirty="0" err="1">
                <a:solidFill>
                  <a:srgbClr val="0000FF"/>
                </a:solidFill>
                <a:latin typeface="Consolas"/>
              </a:rPr>
              <a:t>double</a:t>
            </a:r>
            <a:r>
              <a:rPr lang="tr-TR" sz="1400" dirty="0">
                <a:solidFill>
                  <a:prstClr val="black"/>
                </a:solidFill>
                <a:latin typeface="Consolas"/>
              </a:rPr>
              <a:t> y, </a:t>
            </a:r>
            <a:r>
              <a:rPr lang="tr-TR" sz="1400" dirty="0" err="1">
                <a:solidFill>
                  <a:srgbClr val="0000FF"/>
                </a:solidFill>
                <a:latin typeface="Consolas"/>
              </a:rPr>
              <a:t>char</a:t>
            </a:r>
            <a:r>
              <a:rPr lang="tr-TR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tr-TR" sz="1400" dirty="0" err="1">
                <a:solidFill>
                  <a:prstClr val="black"/>
                </a:solidFill>
                <a:latin typeface="Consolas"/>
              </a:rPr>
              <a:t>islem</a:t>
            </a:r>
            <a:r>
              <a:rPr lang="tr-TR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tr-TR" sz="1400" b="1" dirty="0">
                <a:solidFill>
                  <a:srgbClr val="000080"/>
                </a:solidFill>
                <a:latin typeface="Consolas"/>
              </a:rPr>
              <a:t>=</a:t>
            </a:r>
            <a:r>
              <a:rPr lang="tr-TR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tr-TR" sz="1400" dirty="0">
                <a:solidFill>
                  <a:srgbClr val="A31515"/>
                </a:solidFill>
                <a:latin typeface="Consolas"/>
              </a:rPr>
              <a:t>'+'</a:t>
            </a:r>
            <a:r>
              <a:rPr lang="tr-TR" sz="14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tr-TR" sz="14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tr-TR" sz="1400" dirty="0">
                <a:solidFill>
                  <a:prstClr val="black"/>
                </a:solidFill>
                <a:latin typeface="Consolas"/>
              </a:rPr>
              <a:t>   </a:t>
            </a:r>
            <a:r>
              <a:rPr lang="tr-TR" sz="1400" dirty="0" err="1">
                <a:solidFill>
                  <a:srgbClr val="0000FF"/>
                </a:solidFill>
                <a:latin typeface="Consolas"/>
              </a:rPr>
              <a:t>switch</a:t>
            </a:r>
            <a:r>
              <a:rPr lang="tr-TR" sz="14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tr-TR" sz="1400" dirty="0" err="1">
                <a:solidFill>
                  <a:prstClr val="black"/>
                </a:solidFill>
                <a:latin typeface="Consolas"/>
              </a:rPr>
              <a:t>islem</a:t>
            </a:r>
            <a:r>
              <a:rPr lang="tr-TR" sz="14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tr-TR" sz="1400" dirty="0">
                <a:solidFill>
                  <a:prstClr val="black"/>
                </a:solidFill>
                <a:latin typeface="Consolas"/>
              </a:rPr>
              <a:t>   {</a:t>
            </a:r>
          </a:p>
          <a:p>
            <a:r>
              <a:rPr lang="tr-TR" sz="1400" dirty="0">
                <a:solidFill>
                  <a:prstClr val="black"/>
                </a:solidFill>
                <a:latin typeface="Consolas"/>
              </a:rPr>
              <a:t>      </a:t>
            </a:r>
            <a:r>
              <a:rPr lang="tr-TR" sz="1400" dirty="0" err="1">
                <a:solidFill>
                  <a:srgbClr val="0000FF"/>
                </a:solidFill>
                <a:latin typeface="Consolas"/>
              </a:rPr>
              <a:t>case</a:t>
            </a:r>
            <a:r>
              <a:rPr lang="tr-TR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tr-TR" sz="1400" dirty="0">
                <a:solidFill>
                  <a:srgbClr val="A31515"/>
                </a:solidFill>
                <a:latin typeface="Consolas"/>
              </a:rPr>
              <a:t>'+'</a:t>
            </a:r>
            <a:r>
              <a:rPr lang="tr-TR" sz="1400" dirty="0">
                <a:solidFill>
                  <a:prstClr val="black"/>
                </a:solidFill>
                <a:latin typeface="Consolas"/>
              </a:rPr>
              <a:t>: </a:t>
            </a:r>
            <a:r>
              <a:rPr lang="tr-TR" sz="1400" dirty="0" err="1">
                <a:solidFill>
                  <a:srgbClr val="0000FF"/>
                </a:solidFill>
                <a:latin typeface="Consolas"/>
              </a:rPr>
              <a:t>return</a:t>
            </a:r>
            <a:r>
              <a:rPr lang="tr-TR" sz="1400" dirty="0">
                <a:solidFill>
                  <a:prstClr val="black"/>
                </a:solidFill>
                <a:latin typeface="Consolas"/>
              </a:rPr>
              <a:t> x </a:t>
            </a:r>
            <a:r>
              <a:rPr lang="tr-TR" sz="1400" b="1" dirty="0">
                <a:solidFill>
                  <a:srgbClr val="000080"/>
                </a:solidFill>
                <a:latin typeface="Consolas"/>
              </a:rPr>
              <a:t>+</a:t>
            </a:r>
            <a:r>
              <a:rPr lang="tr-TR" sz="1400" dirty="0">
                <a:solidFill>
                  <a:prstClr val="black"/>
                </a:solidFill>
                <a:latin typeface="Consolas"/>
              </a:rPr>
              <a:t> y;</a:t>
            </a:r>
          </a:p>
          <a:p>
            <a:r>
              <a:rPr lang="tr-TR" sz="1400" dirty="0">
                <a:solidFill>
                  <a:prstClr val="black"/>
                </a:solidFill>
                <a:latin typeface="Consolas"/>
              </a:rPr>
              <a:t>      </a:t>
            </a:r>
            <a:r>
              <a:rPr lang="tr-TR" sz="1400" dirty="0" err="1">
                <a:solidFill>
                  <a:srgbClr val="0000FF"/>
                </a:solidFill>
                <a:latin typeface="Consolas"/>
              </a:rPr>
              <a:t>case</a:t>
            </a:r>
            <a:r>
              <a:rPr lang="tr-TR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tr-TR" sz="1400" dirty="0">
                <a:solidFill>
                  <a:srgbClr val="A31515"/>
                </a:solidFill>
                <a:latin typeface="Consolas"/>
              </a:rPr>
              <a:t>'-'</a:t>
            </a:r>
            <a:r>
              <a:rPr lang="tr-TR" sz="1400" dirty="0">
                <a:solidFill>
                  <a:prstClr val="black"/>
                </a:solidFill>
                <a:latin typeface="Consolas"/>
              </a:rPr>
              <a:t>: </a:t>
            </a:r>
            <a:r>
              <a:rPr lang="tr-TR" sz="1400" dirty="0" err="1">
                <a:solidFill>
                  <a:srgbClr val="0000FF"/>
                </a:solidFill>
                <a:latin typeface="Consolas"/>
              </a:rPr>
              <a:t>return</a:t>
            </a:r>
            <a:r>
              <a:rPr lang="tr-TR" sz="1400" dirty="0">
                <a:solidFill>
                  <a:prstClr val="black"/>
                </a:solidFill>
                <a:latin typeface="Consolas"/>
              </a:rPr>
              <a:t> x </a:t>
            </a:r>
            <a:r>
              <a:rPr lang="tr-TR" sz="1400" b="1" dirty="0">
                <a:solidFill>
                  <a:srgbClr val="000080"/>
                </a:solidFill>
                <a:latin typeface="Consolas"/>
              </a:rPr>
              <a:t>-</a:t>
            </a:r>
            <a:r>
              <a:rPr lang="tr-TR" sz="1400" dirty="0">
                <a:solidFill>
                  <a:prstClr val="black"/>
                </a:solidFill>
                <a:latin typeface="Consolas"/>
              </a:rPr>
              <a:t> y;</a:t>
            </a:r>
          </a:p>
          <a:p>
            <a:r>
              <a:rPr lang="tr-TR" sz="1400" dirty="0">
                <a:solidFill>
                  <a:prstClr val="black"/>
                </a:solidFill>
                <a:latin typeface="Consolas"/>
              </a:rPr>
              <a:t>      </a:t>
            </a:r>
            <a:r>
              <a:rPr lang="tr-TR" sz="1400" dirty="0" err="1">
                <a:solidFill>
                  <a:srgbClr val="0000FF"/>
                </a:solidFill>
                <a:latin typeface="Consolas"/>
              </a:rPr>
              <a:t>case</a:t>
            </a:r>
            <a:r>
              <a:rPr lang="tr-TR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tr-TR" sz="1400" dirty="0">
                <a:solidFill>
                  <a:srgbClr val="A31515"/>
                </a:solidFill>
                <a:latin typeface="Consolas"/>
              </a:rPr>
              <a:t>'*'</a:t>
            </a:r>
            <a:r>
              <a:rPr lang="tr-TR" sz="1400" dirty="0">
                <a:solidFill>
                  <a:prstClr val="black"/>
                </a:solidFill>
                <a:latin typeface="Consolas"/>
              </a:rPr>
              <a:t>: </a:t>
            </a:r>
            <a:r>
              <a:rPr lang="tr-TR" sz="1400" dirty="0" err="1">
                <a:solidFill>
                  <a:srgbClr val="0000FF"/>
                </a:solidFill>
                <a:latin typeface="Consolas"/>
              </a:rPr>
              <a:t>return</a:t>
            </a:r>
            <a:r>
              <a:rPr lang="tr-TR" sz="1400" dirty="0">
                <a:solidFill>
                  <a:prstClr val="black"/>
                </a:solidFill>
                <a:latin typeface="Consolas"/>
              </a:rPr>
              <a:t> x </a:t>
            </a:r>
            <a:r>
              <a:rPr lang="tr-TR" sz="1400" b="1" dirty="0">
                <a:solidFill>
                  <a:srgbClr val="000080"/>
                </a:solidFill>
                <a:latin typeface="Consolas"/>
              </a:rPr>
              <a:t>*</a:t>
            </a:r>
            <a:r>
              <a:rPr lang="tr-TR" sz="1400" dirty="0">
                <a:solidFill>
                  <a:prstClr val="black"/>
                </a:solidFill>
                <a:latin typeface="Consolas"/>
              </a:rPr>
              <a:t> y;</a:t>
            </a:r>
          </a:p>
          <a:p>
            <a:r>
              <a:rPr lang="tr-TR" sz="1400" dirty="0">
                <a:solidFill>
                  <a:prstClr val="black"/>
                </a:solidFill>
                <a:latin typeface="Consolas"/>
              </a:rPr>
              <a:t>      </a:t>
            </a:r>
            <a:r>
              <a:rPr lang="tr-TR" sz="1400" dirty="0" err="1">
                <a:solidFill>
                  <a:srgbClr val="0000FF"/>
                </a:solidFill>
                <a:latin typeface="Consolas"/>
              </a:rPr>
              <a:t>case</a:t>
            </a:r>
            <a:r>
              <a:rPr lang="tr-TR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tr-TR" sz="1400" dirty="0">
                <a:solidFill>
                  <a:srgbClr val="A31515"/>
                </a:solidFill>
                <a:latin typeface="Consolas"/>
              </a:rPr>
              <a:t>'/'</a:t>
            </a:r>
            <a:r>
              <a:rPr lang="tr-TR" sz="1400" dirty="0">
                <a:solidFill>
                  <a:prstClr val="black"/>
                </a:solidFill>
                <a:latin typeface="Consolas"/>
              </a:rPr>
              <a:t>: </a:t>
            </a:r>
            <a:r>
              <a:rPr lang="tr-TR" sz="1400" dirty="0" err="1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tr-TR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tr-TR" sz="1400" dirty="0">
                <a:solidFill>
                  <a:prstClr val="black"/>
                </a:solidFill>
                <a:latin typeface="Consolas"/>
              </a:rPr>
              <a:t>x </a:t>
            </a:r>
            <a:r>
              <a:rPr lang="tr-TR" sz="1400" b="1" dirty="0">
                <a:solidFill>
                  <a:srgbClr val="000080"/>
                </a:solidFill>
                <a:latin typeface="Consolas"/>
              </a:rPr>
              <a:t>/</a:t>
            </a:r>
            <a:r>
              <a:rPr lang="tr-TR" sz="1400" dirty="0">
                <a:solidFill>
                  <a:prstClr val="black"/>
                </a:solidFill>
                <a:latin typeface="Consolas"/>
              </a:rPr>
              <a:t> y;</a:t>
            </a:r>
          </a:p>
          <a:p>
            <a:r>
              <a:rPr lang="tr-TR" sz="1400" dirty="0">
                <a:solidFill>
                  <a:prstClr val="black"/>
                </a:solidFill>
                <a:latin typeface="Consolas"/>
              </a:rPr>
              <a:t>      </a:t>
            </a:r>
            <a:r>
              <a:rPr lang="tr-TR" sz="1400" dirty="0" err="1">
                <a:solidFill>
                  <a:srgbClr val="0000FF"/>
                </a:solidFill>
                <a:latin typeface="Consolas"/>
              </a:rPr>
              <a:t>case</a:t>
            </a:r>
            <a:r>
              <a:rPr lang="tr-TR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tr-TR" sz="1400" dirty="0">
                <a:solidFill>
                  <a:srgbClr val="A31515"/>
                </a:solidFill>
                <a:latin typeface="Consolas"/>
              </a:rPr>
              <a:t>'%'</a:t>
            </a:r>
            <a:r>
              <a:rPr lang="tr-TR" sz="1400" dirty="0">
                <a:solidFill>
                  <a:prstClr val="black"/>
                </a:solidFill>
                <a:latin typeface="Consolas"/>
              </a:rPr>
              <a:t>: </a:t>
            </a:r>
            <a:r>
              <a:rPr lang="tr-TR" sz="1400" dirty="0" err="1">
                <a:solidFill>
                  <a:srgbClr val="0000FF"/>
                </a:solidFill>
                <a:latin typeface="Consolas"/>
              </a:rPr>
              <a:t>return</a:t>
            </a:r>
            <a:r>
              <a:rPr lang="tr-TR" sz="1400" dirty="0">
                <a:solidFill>
                  <a:prstClr val="black"/>
                </a:solidFill>
                <a:latin typeface="Consolas"/>
              </a:rPr>
              <a:t> x </a:t>
            </a:r>
            <a:r>
              <a:rPr lang="tr-TR" sz="1400" b="1" dirty="0">
                <a:solidFill>
                  <a:srgbClr val="000080"/>
                </a:solidFill>
                <a:latin typeface="Consolas"/>
              </a:rPr>
              <a:t>%</a:t>
            </a:r>
            <a:r>
              <a:rPr lang="tr-TR" sz="1400" dirty="0">
                <a:solidFill>
                  <a:prstClr val="black"/>
                </a:solidFill>
                <a:latin typeface="Consolas"/>
              </a:rPr>
              <a:t> y;</a:t>
            </a:r>
          </a:p>
          <a:p>
            <a:r>
              <a:rPr lang="tr-TR" sz="1400" dirty="0">
                <a:solidFill>
                  <a:prstClr val="black"/>
                </a:solidFill>
                <a:latin typeface="Consolas"/>
              </a:rPr>
              <a:t>      </a:t>
            </a:r>
            <a:r>
              <a:rPr lang="tr-TR" sz="1400" dirty="0" err="1">
                <a:solidFill>
                  <a:srgbClr val="0000FF"/>
                </a:solidFill>
                <a:latin typeface="Consolas"/>
              </a:rPr>
              <a:t>default</a:t>
            </a:r>
            <a:r>
              <a:rPr lang="tr-TR" sz="1400" dirty="0">
                <a:solidFill>
                  <a:prstClr val="black"/>
                </a:solidFill>
                <a:latin typeface="Consolas"/>
              </a:rPr>
              <a:t>: </a:t>
            </a:r>
            <a:r>
              <a:rPr lang="tr-TR" sz="1400" dirty="0" err="1">
                <a:solidFill>
                  <a:srgbClr val="0000FF"/>
                </a:solidFill>
                <a:latin typeface="Consolas"/>
              </a:rPr>
              <a:t>return</a:t>
            </a:r>
            <a:r>
              <a:rPr lang="tr-TR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tr-TR" sz="1400" b="1" dirty="0">
                <a:solidFill>
                  <a:srgbClr val="0000FF"/>
                </a:solidFill>
                <a:latin typeface="Consolas"/>
              </a:rPr>
              <a:t>0</a:t>
            </a:r>
            <a:r>
              <a:rPr lang="tr-TR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tr-TR" sz="1400" dirty="0">
                <a:solidFill>
                  <a:prstClr val="black"/>
                </a:solidFill>
                <a:latin typeface="Consolas"/>
              </a:rPr>
              <a:t>   }</a:t>
            </a:r>
          </a:p>
          <a:p>
            <a:r>
              <a:rPr lang="tr-TR" sz="1400" dirty="0" smtClean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tr-TR" sz="1400" dirty="0" smtClean="0">
              <a:solidFill>
                <a:prstClr val="black"/>
              </a:solidFill>
              <a:latin typeface="Consolas"/>
            </a:endParaRPr>
          </a:p>
          <a:p>
            <a:r>
              <a:rPr lang="tr-TR" sz="1400" dirty="0" err="1">
                <a:solidFill>
                  <a:srgbClr val="0000FF"/>
                </a:solidFill>
                <a:latin typeface="Consolas"/>
              </a:rPr>
              <a:t>static</a:t>
            </a:r>
            <a:r>
              <a:rPr lang="tr-TR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tr-TR" sz="1400" dirty="0" err="1">
                <a:solidFill>
                  <a:srgbClr val="0000FF"/>
                </a:solidFill>
                <a:latin typeface="Consolas"/>
              </a:rPr>
              <a:t>void</a:t>
            </a:r>
            <a:r>
              <a:rPr lang="tr-TR" sz="1400" dirty="0">
                <a:solidFill>
                  <a:prstClr val="black"/>
                </a:solidFill>
                <a:latin typeface="Consolas"/>
              </a:rPr>
              <a:t> Main()</a:t>
            </a:r>
          </a:p>
          <a:p>
            <a:r>
              <a:rPr lang="tr-TR" sz="14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tr-TR" sz="1400" dirty="0">
                <a:solidFill>
                  <a:prstClr val="black"/>
                </a:solidFill>
                <a:latin typeface="Consolas"/>
              </a:rPr>
              <a:t>   </a:t>
            </a:r>
            <a:r>
              <a:rPr lang="tr-TR" sz="14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tr-TR" sz="1400" b="1" dirty="0" err="1">
                <a:solidFill>
                  <a:srgbClr val="000080"/>
                </a:solidFill>
                <a:latin typeface="Consolas"/>
              </a:rPr>
              <a:t>.</a:t>
            </a:r>
            <a:r>
              <a:rPr lang="tr-TR" sz="1400" dirty="0" err="1">
                <a:solidFill>
                  <a:prstClr val="black"/>
                </a:solidFill>
                <a:latin typeface="Consolas"/>
              </a:rPr>
              <a:t>WriteLine</a:t>
            </a:r>
            <a:r>
              <a:rPr lang="tr-TR" sz="1400" dirty="0">
                <a:solidFill>
                  <a:prstClr val="black"/>
                </a:solidFill>
                <a:latin typeface="Consolas"/>
              </a:rPr>
              <a:t>(Hesapla(</a:t>
            </a:r>
            <a:r>
              <a:rPr lang="tr-TR" sz="1400" b="1" dirty="0">
                <a:solidFill>
                  <a:srgbClr val="0000FF"/>
                </a:solidFill>
                <a:latin typeface="Consolas"/>
              </a:rPr>
              <a:t>5</a:t>
            </a:r>
            <a:r>
              <a:rPr lang="tr-TR" sz="14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tr-TR" sz="1400" b="1" dirty="0">
                <a:solidFill>
                  <a:srgbClr val="0000FF"/>
                </a:solidFill>
                <a:latin typeface="Consolas"/>
              </a:rPr>
              <a:t>3</a:t>
            </a:r>
            <a:r>
              <a:rPr lang="tr-TR" sz="1400" dirty="0">
                <a:solidFill>
                  <a:prstClr val="black"/>
                </a:solidFill>
                <a:latin typeface="Consolas"/>
              </a:rPr>
              <a:t>));</a:t>
            </a:r>
          </a:p>
          <a:p>
            <a:r>
              <a:rPr lang="tr-TR" sz="1400" dirty="0">
                <a:solidFill>
                  <a:prstClr val="black"/>
                </a:solidFill>
                <a:latin typeface="Consolas"/>
              </a:rPr>
              <a:t>   </a:t>
            </a:r>
            <a:r>
              <a:rPr lang="tr-TR" sz="14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tr-TR" sz="1400" b="1" dirty="0" err="1">
                <a:solidFill>
                  <a:srgbClr val="000080"/>
                </a:solidFill>
                <a:latin typeface="Consolas"/>
              </a:rPr>
              <a:t>.</a:t>
            </a:r>
            <a:r>
              <a:rPr lang="tr-TR" sz="1400" dirty="0" err="1">
                <a:solidFill>
                  <a:prstClr val="black"/>
                </a:solidFill>
                <a:latin typeface="Consolas"/>
              </a:rPr>
              <a:t>WriteLine</a:t>
            </a:r>
            <a:r>
              <a:rPr lang="tr-TR" sz="1400" dirty="0">
                <a:solidFill>
                  <a:prstClr val="black"/>
                </a:solidFill>
                <a:latin typeface="Consolas"/>
              </a:rPr>
              <a:t>(Hesapla(</a:t>
            </a:r>
            <a:r>
              <a:rPr lang="tr-TR" sz="1400" b="1" dirty="0">
                <a:solidFill>
                  <a:srgbClr val="0000FF"/>
                </a:solidFill>
                <a:latin typeface="Consolas"/>
              </a:rPr>
              <a:t>5</a:t>
            </a:r>
            <a:r>
              <a:rPr lang="tr-TR" sz="14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tr-TR" sz="1400" b="1" dirty="0">
                <a:solidFill>
                  <a:srgbClr val="0000FF"/>
                </a:solidFill>
                <a:latin typeface="Consolas"/>
              </a:rPr>
              <a:t>3</a:t>
            </a:r>
            <a:r>
              <a:rPr lang="tr-TR" sz="14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tr-TR" sz="1400" dirty="0">
                <a:solidFill>
                  <a:srgbClr val="A31515"/>
                </a:solidFill>
                <a:latin typeface="Consolas"/>
              </a:rPr>
              <a:t>'+'</a:t>
            </a:r>
            <a:r>
              <a:rPr lang="tr-TR" sz="1400" dirty="0">
                <a:solidFill>
                  <a:prstClr val="black"/>
                </a:solidFill>
                <a:latin typeface="Consolas"/>
              </a:rPr>
              <a:t>));</a:t>
            </a:r>
          </a:p>
          <a:p>
            <a:r>
              <a:rPr lang="tr-TR" sz="1400" dirty="0">
                <a:solidFill>
                  <a:prstClr val="black"/>
                </a:solidFill>
                <a:latin typeface="Consolas"/>
              </a:rPr>
              <a:t>   </a:t>
            </a:r>
            <a:r>
              <a:rPr lang="tr-TR" sz="14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tr-TR" sz="1400" b="1" dirty="0" err="1">
                <a:solidFill>
                  <a:srgbClr val="000080"/>
                </a:solidFill>
                <a:latin typeface="Consolas"/>
              </a:rPr>
              <a:t>.</a:t>
            </a:r>
            <a:r>
              <a:rPr lang="tr-TR" sz="1400" dirty="0" err="1">
                <a:solidFill>
                  <a:prstClr val="black"/>
                </a:solidFill>
                <a:latin typeface="Consolas"/>
              </a:rPr>
              <a:t>WriteLine</a:t>
            </a:r>
            <a:r>
              <a:rPr lang="tr-TR" sz="1400" dirty="0">
                <a:solidFill>
                  <a:prstClr val="black"/>
                </a:solidFill>
                <a:latin typeface="Consolas"/>
              </a:rPr>
              <a:t>(Hesapla(</a:t>
            </a:r>
            <a:r>
              <a:rPr lang="tr-TR" sz="1400" b="1" dirty="0">
                <a:solidFill>
                  <a:srgbClr val="0000FF"/>
                </a:solidFill>
                <a:latin typeface="Consolas"/>
              </a:rPr>
              <a:t>5</a:t>
            </a:r>
            <a:r>
              <a:rPr lang="tr-TR" sz="14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tr-TR" sz="1400" b="1" dirty="0">
                <a:solidFill>
                  <a:srgbClr val="0000FF"/>
                </a:solidFill>
                <a:latin typeface="Consolas"/>
              </a:rPr>
              <a:t>3</a:t>
            </a:r>
            <a:r>
              <a:rPr lang="tr-TR" sz="14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tr-TR" sz="1400" dirty="0">
                <a:solidFill>
                  <a:srgbClr val="A31515"/>
                </a:solidFill>
                <a:latin typeface="Consolas"/>
              </a:rPr>
              <a:t>'-'</a:t>
            </a:r>
            <a:r>
              <a:rPr lang="tr-TR" sz="1400" dirty="0">
                <a:solidFill>
                  <a:prstClr val="black"/>
                </a:solidFill>
                <a:latin typeface="Consolas"/>
              </a:rPr>
              <a:t>));</a:t>
            </a:r>
          </a:p>
          <a:p>
            <a:r>
              <a:rPr lang="tr-TR" sz="1400" dirty="0">
                <a:solidFill>
                  <a:prstClr val="black"/>
                </a:solidFill>
                <a:latin typeface="Consolas"/>
              </a:rPr>
              <a:t>   </a:t>
            </a:r>
            <a:r>
              <a:rPr lang="tr-TR" sz="14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tr-TR" sz="1400" b="1" dirty="0" err="1">
                <a:solidFill>
                  <a:srgbClr val="000080"/>
                </a:solidFill>
                <a:latin typeface="Consolas"/>
              </a:rPr>
              <a:t>.</a:t>
            </a:r>
            <a:r>
              <a:rPr lang="tr-TR" sz="1400" dirty="0" err="1">
                <a:solidFill>
                  <a:prstClr val="black"/>
                </a:solidFill>
                <a:latin typeface="Consolas"/>
              </a:rPr>
              <a:t>WriteLine</a:t>
            </a:r>
            <a:r>
              <a:rPr lang="tr-TR" sz="1400" dirty="0">
                <a:solidFill>
                  <a:prstClr val="black"/>
                </a:solidFill>
                <a:latin typeface="Consolas"/>
              </a:rPr>
              <a:t>(Hesapla(</a:t>
            </a:r>
            <a:r>
              <a:rPr lang="tr-TR" sz="1400" b="1" dirty="0">
                <a:solidFill>
                  <a:srgbClr val="0000FF"/>
                </a:solidFill>
                <a:latin typeface="Consolas"/>
              </a:rPr>
              <a:t>5</a:t>
            </a:r>
            <a:r>
              <a:rPr lang="tr-TR" sz="14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tr-TR" sz="1400" b="1" dirty="0">
                <a:solidFill>
                  <a:srgbClr val="0000FF"/>
                </a:solidFill>
                <a:latin typeface="Consolas"/>
              </a:rPr>
              <a:t>3</a:t>
            </a:r>
            <a:r>
              <a:rPr lang="tr-TR" sz="14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tr-TR" sz="1400" dirty="0">
                <a:solidFill>
                  <a:srgbClr val="A31515"/>
                </a:solidFill>
                <a:latin typeface="Consolas"/>
              </a:rPr>
              <a:t>'*'</a:t>
            </a:r>
            <a:r>
              <a:rPr lang="tr-TR" sz="1400" dirty="0">
                <a:solidFill>
                  <a:prstClr val="black"/>
                </a:solidFill>
                <a:latin typeface="Consolas"/>
              </a:rPr>
              <a:t>));</a:t>
            </a:r>
          </a:p>
          <a:p>
            <a:r>
              <a:rPr lang="tr-TR" sz="1400" dirty="0">
                <a:solidFill>
                  <a:prstClr val="black"/>
                </a:solidFill>
                <a:latin typeface="Consolas"/>
              </a:rPr>
              <a:t>   </a:t>
            </a:r>
            <a:r>
              <a:rPr lang="tr-TR" sz="14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tr-TR" sz="1400" b="1" dirty="0" err="1">
                <a:solidFill>
                  <a:srgbClr val="000080"/>
                </a:solidFill>
                <a:latin typeface="Consolas"/>
              </a:rPr>
              <a:t>.</a:t>
            </a:r>
            <a:r>
              <a:rPr lang="tr-TR" sz="1400" dirty="0" err="1">
                <a:solidFill>
                  <a:prstClr val="black"/>
                </a:solidFill>
                <a:latin typeface="Consolas"/>
              </a:rPr>
              <a:t>WriteLine</a:t>
            </a:r>
            <a:r>
              <a:rPr lang="tr-TR" sz="1400" dirty="0">
                <a:solidFill>
                  <a:prstClr val="black"/>
                </a:solidFill>
                <a:latin typeface="Consolas"/>
              </a:rPr>
              <a:t>(Hesapla(</a:t>
            </a:r>
            <a:r>
              <a:rPr lang="tr-TR" sz="1400" b="1" dirty="0">
                <a:solidFill>
                  <a:srgbClr val="0000FF"/>
                </a:solidFill>
                <a:latin typeface="Consolas"/>
              </a:rPr>
              <a:t>5</a:t>
            </a:r>
            <a:r>
              <a:rPr lang="tr-TR" sz="14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tr-TR" sz="1400" b="1" dirty="0">
                <a:solidFill>
                  <a:srgbClr val="0000FF"/>
                </a:solidFill>
                <a:latin typeface="Consolas"/>
              </a:rPr>
              <a:t>3</a:t>
            </a:r>
            <a:r>
              <a:rPr lang="tr-TR" sz="14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tr-TR" sz="1400" dirty="0">
                <a:solidFill>
                  <a:srgbClr val="A31515"/>
                </a:solidFill>
                <a:latin typeface="Consolas"/>
              </a:rPr>
              <a:t>'/'</a:t>
            </a:r>
            <a:r>
              <a:rPr lang="tr-TR" sz="1400" dirty="0">
                <a:solidFill>
                  <a:prstClr val="black"/>
                </a:solidFill>
                <a:latin typeface="Consolas"/>
              </a:rPr>
              <a:t>));</a:t>
            </a:r>
          </a:p>
          <a:p>
            <a:r>
              <a:rPr lang="tr-TR" sz="1400" dirty="0">
                <a:solidFill>
                  <a:prstClr val="black"/>
                </a:solidFill>
                <a:latin typeface="Consolas"/>
              </a:rPr>
              <a:t>   </a:t>
            </a:r>
            <a:r>
              <a:rPr lang="tr-TR" sz="14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tr-TR" sz="1400" b="1" dirty="0" err="1">
                <a:solidFill>
                  <a:srgbClr val="000080"/>
                </a:solidFill>
                <a:latin typeface="Consolas"/>
              </a:rPr>
              <a:t>.</a:t>
            </a:r>
            <a:r>
              <a:rPr lang="tr-TR" sz="1400" dirty="0" err="1">
                <a:solidFill>
                  <a:prstClr val="black"/>
                </a:solidFill>
                <a:latin typeface="Consolas"/>
              </a:rPr>
              <a:t>WriteLine</a:t>
            </a:r>
            <a:r>
              <a:rPr lang="tr-TR" sz="1400" dirty="0">
                <a:solidFill>
                  <a:prstClr val="black"/>
                </a:solidFill>
                <a:latin typeface="Consolas"/>
              </a:rPr>
              <a:t>(Hesapla(</a:t>
            </a:r>
            <a:r>
              <a:rPr lang="tr-TR" sz="1400" b="1" dirty="0">
                <a:solidFill>
                  <a:srgbClr val="0000FF"/>
                </a:solidFill>
                <a:latin typeface="Consolas"/>
              </a:rPr>
              <a:t>5</a:t>
            </a:r>
            <a:r>
              <a:rPr lang="tr-TR" sz="14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tr-TR" sz="1400" b="1" dirty="0">
                <a:solidFill>
                  <a:srgbClr val="0000FF"/>
                </a:solidFill>
                <a:latin typeface="Consolas"/>
              </a:rPr>
              <a:t>3</a:t>
            </a:r>
            <a:r>
              <a:rPr lang="tr-TR" sz="14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tr-TR" sz="1400" dirty="0">
                <a:solidFill>
                  <a:srgbClr val="A31515"/>
                </a:solidFill>
                <a:latin typeface="Consolas"/>
              </a:rPr>
              <a:t>'%'</a:t>
            </a:r>
            <a:r>
              <a:rPr lang="tr-TR" sz="1400" dirty="0">
                <a:solidFill>
                  <a:prstClr val="black"/>
                </a:solidFill>
                <a:latin typeface="Consolas"/>
              </a:rPr>
              <a:t>));</a:t>
            </a:r>
          </a:p>
          <a:p>
            <a:r>
              <a:rPr lang="tr-TR" sz="1400" dirty="0">
                <a:solidFill>
                  <a:prstClr val="black"/>
                </a:solidFill>
                <a:latin typeface="Consolas"/>
              </a:rPr>
              <a:t>   </a:t>
            </a:r>
            <a:r>
              <a:rPr lang="tr-TR" sz="14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tr-TR" sz="1400" b="1" dirty="0" err="1">
                <a:solidFill>
                  <a:srgbClr val="000080"/>
                </a:solidFill>
                <a:latin typeface="Consolas"/>
              </a:rPr>
              <a:t>.</a:t>
            </a:r>
            <a:r>
              <a:rPr lang="tr-TR" sz="1400" dirty="0" err="1">
                <a:solidFill>
                  <a:prstClr val="black"/>
                </a:solidFill>
                <a:latin typeface="Consolas"/>
              </a:rPr>
              <a:t>WriteLine</a:t>
            </a:r>
            <a:r>
              <a:rPr lang="tr-TR" sz="1400" dirty="0">
                <a:solidFill>
                  <a:prstClr val="black"/>
                </a:solidFill>
                <a:latin typeface="Consolas"/>
              </a:rPr>
              <a:t>(Hesapla(</a:t>
            </a:r>
            <a:r>
              <a:rPr lang="tr-TR" sz="1400" b="1" dirty="0">
                <a:solidFill>
                  <a:srgbClr val="0000FF"/>
                </a:solidFill>
                <a:latin typeface="Consolas"/>
              </a:rPr>
              <a:t>5</a:t>
            </a:r>
            <a:r>
              <a:rPr lang="tr-TR" sz="14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tr-TR" sz="1400" b="1" dirty="0">
                <a:solidFill>
                  <a:srgbClr val="0000FF"/>
                </a:solidFill>
                <a:latin typeface="Consolas"/>
              </a:rPr>
              <a:t>3</a:t>
            </a:r>
            <a:r>
              <a:rPr lang="tr-TR" sz="14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tr-TR" sz="1400" dirty="0">
                <a:solidFill>
                  <a:srgbClr val="A31515"/>
                </a:solidFill>
                <a:latin typeface="Consolas"/>
              </a:rPr>
              <a:t>'^'</a:t>
            </a:r>
            <a:r>
              <a:rPr lang="tr-TR" sz="1400" dirty="0">
                <a:solidFill>
                  <a:prstClr val="black"/>
                </a:solidFill>
                <a:latin typeface="Consolas"/>
              </a:rPr>
              <a:t>));</a:t>
            </a:r>
          </a:p>
          <a:p>
            <a:r>
              <a:rPr lang="tr-TR" sz="14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tr-TR" sz="14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7" name="Dikdörtgen 6"/>
          <p:cNvSpPr/>
          <p:nvPr/>
        </p:nvSpPr>
        <p:spPr>
          <a:xfrm>
            <a:off x="6664325" y="2357438"/>
            <a:ext cx="2255388" cy="181588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tr-TR" sz="1600" b="1" dirty="0">
                <a:latin typeface="Courier New" pitchFamily="49" charset="0"/>
                <a:cs typeface="Courier New" pitchFamily="49" charset="0"/>
              </a:rPr>
              <a:t>8</a:t>
            </a:r>
          </a:p>
          <a:p>
            <a:pPr>
              <a:defRPr/>
            </a:pPr>
            <a:r>
              <a:rPr lang="tr-TR" sz="1600" b="1" dirty="0">
                <a:latin typeface="Courier New" pitchFamily="49" charset="0"/>
                <a:cs typeface="Courier New" pitchFamily="49" charset="0"/>
              </a:rPr>
              <a:t>8</a:t>
            </a:r>
          </a:p>
          <a:p>
            <a:pPr>
              <a:defRPr/>
            </a:pPr>
            <a:r>
              <a:rPr lang="tr-TR" sz="1600" b="1" dirty="0">
                <a:latin typeface="Courier New" pitchFamily="49" charset="0"/>
                <a:cs typeface="Courier New" pitchFamily="49" charset="0"/>
              </a:rPr>
              <a:t>2</a:t>
            </a:r>
          </a:p>
          <a:p>
            <a:pPr>
              <a:defRPr/>
            </a:pPr>
            <a:r>
              <a:rPr lang="tr-TR" sz="1600" b="1" dirty="0">
                <a:latin typeface="Courier New" pitchFamily="49" charset="0"/>
                <a:cs typeface="Courier New" pitchFamily="49" charset="0"/>
              </a:rPr>
              <a:t>15</a:t>
            </a:r>
          </a:p>
          <a:p>
            <a:pPr>
              <a:defRPr/>
            </a:pPr>
            <a:r>
              <a:rPr lang="tr-TR" sz="1600" b="1" dirty="0">
                <a:latin typeface="Courier New" pitchFamily="49" charset="0"/>
                <a:cs typeface="Courier New" pitchFamily="49" charset="0"/>
              </a:rPr>
              <a:t>1,66666666666667</a:t>
            </a:r>
          </a:p>
          <a:p>
            <a:pPr>
              <a:defRPr/>
            </a:pPr>
            <a:r>
              <a:rPr lang="tr-TR" sz="1600" b="1" dirty="0">
                <a:latin typeface="Courier New" pitchFamily="49" charset="0"/>
                <a:cs typeface="Courier New" pitchFamily="49" charset="0"/>
              </a:rPr>
              <a:t>2</a:t>
            </a:r>
          </a:p>
          <a:p>
            <a:pPr>
              <a:defRPr/>
            </a:pPr>
            <a:r>
              <a:rPr lang="tr-TR" sz="1600" b="1" dirty="0" smtClean="0">
                <a:latin typeface="Courier New" pitchFamily="49" charset="0"/>
                <a:cs typeface="Courier New" pitchFamily="49" charset="0"/>
              </a:rPr>
              <a:t>0</a:t>
            </a:r>
            <a:endParaRPr lang="tr-TR" sz="16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1551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şlık 4"/>
          <p:cNvSpPr>
            <a:spLocks noGrp="1"/>
          </p:cNvSpPr>
          <p:nvPr>
            <p:ph type="title"/>
          </p:nvPr>
        </p:nvSpPr>
        <p:spPr>
          <a:xfrm>
            <a:off x="3131840" y="1772816"/>
            <a:ext cx="5256584" cy="2880320"/>
          </a:xfrm>
        </p:spPr>
        <p:txBody>
          <a:bodyPr>
            <a:normAutofit fontScale="90000"/>
          </a:bodyPr>
          <a:lstStyle/>
          <a:p>
            <a:r>
              <a:rPr lang="tr-TR" dirty="0" smtClean="0"/>
              <a:t/>
            </a:r>
            <a:br>
              <a:rPr lang="tr-TR" dirty="0" smtClean="0"/>
            </a:br>
            <a:r>
              <a:rPr lang="tr-TR" dirty="0" smtClean="0"/>
              <a:t>Dinlediğiniz için teşekkürler…</a:t>
            </a:r>
            <a:br>
              <a:rPr lang="tr-TR" dirty="0" smtClean="0"/>
            </a:br>
            <a:endParaRPr lang="tr-TR" dirty="0"/>
          </a:p>
        </p:txBody>
      </p:sp>
      <p:sp>
        <p:nvSpPr>
          <p:cNvPr id="7" name="Altbilgi Yer Tutucusu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dirty="0" err="1" smtClean="0">
                <a:solidFill>
                  <a:prstClr val="black">
                    <a:tint val="75000"/>
                  </a:prstClr>
                </a:solidFill>
              </a:rPr>
              <a:t>Öğr</a:t>
            </a:r>
            <a:r>
              <a:rPr lang="tr-TR" dirty="0" smtClean="0">
                <a:solidFill>
                  <a:prstClr val="black">
                    <a:tint val="75000"/>
                  </a:prstClr>
                </a:solidFill>
              </a:rPr>
              <a:t>. Gör. Bayram AKGÜL</a:t>
            </a:r>
            <a:endParaRPr lang="tr-T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ayt Numarası Yer Tutucusu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28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3455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5 Slayt Numarası Yer Tutucusu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76873B8-46A1-4FFC-A2CC-871C718D74D1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209550" y="257175"/>
            <a:ext cx="8740775" cy="582613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b="1" dirty="0" err="1" smtClean="0"/>
              <a:t>Fonksiyon</a:t>
            </a:r>
            <a:r>
              <a:rPr lang="en-US" b="1" dirty="0" smtClean="0"/>
              <a:t> </a:t>
            </a:r>
            <a:r>
              <a:rPr lang="en-US" b="1" dirty="0" err="1" smtClean="0"/>
              <a:t>Paramet</a:t>
            </a:r>
            <a:r>
              <a:rPr lang="tr-TR" b="1" dirty="0" err="1" smtClean="0"/>
              <a:t>releri</a:t>
            </a:r>
            <a:r>
              <a:rPr lang="en-US" b="1" dirty="0" smtClean="0"/>
              <a:t> &amp; </a:t>
            </a:r>
            <a:r>
              <a:rPr lang="en-US" b="1" dirty="0" err="1" smtClean="0"/>
              <a:t>Argum</a:t>
            </a:r>
            <a:r>
              <a:rPr lang="tr-TR" b="1" dirty="0" smtClean="0"/>
              <a:t>anlar</a:t>
            </a:r>
            <a:endParaRPr lang="en-US" b="1" dirty="0" smtClean="0"/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7013" y="1030288"/>
            <a:ext cx="8732837" cy="2111375"/>
          </a:xfrm>
        </p:spPr>
        <p:txBody>
          <a:bodyPr/>
          <a:lstStyle/>
          <a:p>
            <a:pPr>
              <a:defRPr/>
            </a:pPr>
            <a:r>
              <a:rPr lang="en-US" sz="2400" dirty="0" err="1" smtClean="0">
                <a:solidFill>
                  <a:srgbClr val="CC3300"/>
                </a:solidFill>
              </a:rPr>
              <a:t>Paramet</a:t>
            </a:r>
            <a:r>
              <a:rPr lang="tr-TR" sz="2400" dirty="0" err="1" smtClean="0">
                <a:solidFill>
                  <a:srgbClr val="CC3300"/>
                </a:solidFill>
              </a:rPr>
              <a:t>reler</a:t>
            </a:r>
            <a:r>
              <a:rPr lang="en-US" sz="2400" dirty="0" smtClean="0"/>
              <a:t> </a:t>
            </a:r>
            <a:r>
              <a:rPr lang="tr-TR" sz="2400" dirty="0" smtClean="0"/>
              <a:t>fonksiyon tanımlanırken fonksiyona dışarıdan gelen değişkenlerdir.</a:t>
            </a:r>
            <a:endParaRPr lang="en-US" sz="2400" dirty="0" smtClean="0"/>
          </a:p>
          <a:p>
            <a:pPr lvl="1">
              <a:defRPr/>
            </a:pPr>
            <a:r>
              <a:rPr lang="tr-TR" sz="2000" dirty="0" smtClean="0"/>
              <a:t>Parametreler fonksiyon tanımlanırken kullanılacak takma isimlerdir.</a:t>
            </a:r>
            <a:endParaRPr lang="en-US" sz="2000" dirty="0" smtClean="0"/>
          </a:p>
          <a:p>
            <a:pPr>
              <a:defRPr/>
            </a:pPr>
            <a:r>
              <a:rPr lang="en-US" sz="2400" dirty="0" err="1" smtClean="0">
                <a:solidFill>
                  <a:srgbClr val="CC3300"/>
                </a:solidFill>
              </a:rPr>
              <a:t>Argum</a:t>
            </a:r>
            <a:r>
              <a:rPr lang="tr-TR" sz="2400" dirty="0" smtClean="0">
                <a:solidFill>
                  <a:srgbClr val="CC3300"/>
                </a:solidFill>
              </a:rPr>
              <a:t>anlar</a:t>
            </a:r>
            <a:r>
              <a:rPr lang="en-US" sz="2400" dirty="0" smtClean="0"/>
              <a:t> </a:t>
            </a:r>
            <a:r>
              <a:rPr lang="tr-TR" sz="2400" dirty="0" smtClean="0"/>
              <a:t>fonksiyon çağrılırken kullanılan </a:t>
            </a:r>
            <a:r>
              <a:rPr lang="tr-TR" sz="2400" u="sng" dirty="0" smtClean="0">
                <a:solidFill>
                  <a:schemeClr val="accent6"/>
                </a:solidFill>
              </a:rPr>
              <a:t>ifadelerdir</a:t>
            </a:r>
            <a:r>
              <a:rPr lang="tr-TR" sz="2400" dirty="0" smtClean="0"/>
              <a:t>.</a:t>
            </a:r>
            <a:endParaRPr lang="en-US" sz="2400" i="1" dirty="0" smtClean="0"/>
          </a:p>
        </p:txBody>
      </p:sp>
      <p:sp>
        <p:nvSpPr>
          <p:cNvPr id="422916" name="Rectangle 4"/>
          <p:cNvSpPr>
            <a:spLocks noChangeArrowheads="1"/>
          </p:cNvSpPr>
          <p:nvPr/>
        </p:nvSpPr>
        <p:spPr bwMode="auto">
          <a:xfrm>
            <a:off x="563563" y="2941638"/>
            <a:ext cx="4959350" cy="3398837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s-ES" sz="1600">
                <a:solidFill>
                  <a:srgbClr val="008000"/>
                </a:solidFill>
                <a:latin typeface="Consolas" pitchFamily="49" charset="0"/>
              </a:rPr>
              <a:t>// a, b ve c parametrelerdir </a:t>
            </a:r>
            <a:endParaRPr lang="es-ES" sz="160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en-US" sz="1600">
                <a:solidFill>
                  <a:srgbClr val="0000FF"/>
                </a:solidFill>
                <a:latin typeface="Consolas" pitchFamily="49" charset="0"/>
              </a:rPr>
              <a:t>static</a:t>
            </a:r>
            <a:r>
              <a:rPr lang="en-US" sz="16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600">
                <a:solidFill>
                  <a:srgbClr val="0000FF"/>
                </a:solidFill>
                <a:latin typeface="Consolas" pitchFamily="49" charset="0"/>
              </a:rPr>
              <a:t>int</a:t>
            </a:r>
            <a:r>
              <a:rPr lang="en-US" sz="1600">
                <a:solidFill>
                  <a:srgbClr val="000000"/>
                </a:solidFill>
                <a:latin typeface="Consolas" pitchFamily="49" charset="0"/>
              </a:rPr>
              <a:t> Topla(</a:t>
            </a:r>
            <a:r>
              <a:rPr lang="en-US" sz="1600">
                <a:solidFill>
                  <a:srgbClr val="0000FF"/>
                </a:solidFill>
                <a:latin typeface="Consolas" pitchFamily="49" charset="0"/>
              </a:rPr>
              <a:t>int</a:t>
            </a:r>
            <a:r>
              <a:rPr lang="en-US" sz="1600">
                <a:solidFill>
                  <a:srgbClr val="000000"/>
                </a:solidFill>
                <a:latin typeface="Consolas" pitchFamily="49" charset="0"/>
              </a:rPr>
              <a:t> a, </a:t>
            </a:r>
            <a:r>
              <a:rPr lang="en-US" sz="1600">
                <a:solidFill>
                  <a:srgbClr val="0000FF"/>
                </a:solidFill>
                <a:latin typeface="Consolas" pitchFamily="49" charset="0"/>
              </a:rPr>
              <a:t>int</a:t>
            </a:r>
            <a:r>
              <a:rPr lang="en-US" sz="1600">
                <a:solidFill>
                  <a:srgbClr val="000000"/>
                </a:solidFill>
                <a:latin typeface="Consolas" pitchFamily="49" charset="0"/>
              </a:rPr>
              <a:t> b, </a:t>
            </a:r>
            <a:r>
              <a:rPr lang="en-US" sz="1600">
                <a:solidFill>
                  <a:srgbClr val="0000FF"/>
                </a:solidFill>
                <a:latin typeface="Consolas" pitchFamily="49" charset="0"/>
              </a:rPr>
              <a:t>int</a:t>
            </a:r>
            <a:r>
              <a:rPr lang="en-US" sz="1600">
                <a:solidFill>
                  <a:srgbClr val="000000"/>
                </a:solidFill>
                <a:latin typeface="Consolas" pitchFamily="49" charset="0"/>
              </a:rPr>
              <a:t> c)</a:t>
            </a:r>
          </a:p>
          <a:p>
            <a:r>
              <a:rPr lang="tr-TR" sz="1600">
                <a:solidFill>
                  <a:srgbClr val="000000"/>
                </a:solidFill>
                <a:latin typeface="Consolas" pitchFamily="49" charset="0"/>
              </a:rPr>
              <a:t>{</a:t>
            </a:r>
          </a:p>
          <a:p>
            <a:r>
              <a:rPr lang="tr-TR" sz="160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tr-TR" sz="1600">
                <a:solidFill>
                  <a:srgbClr val="0000FF"/>
                </a:solidFill>
                <a:latin typeface="Consolas" pitchFamily="49" charset="0"/>
              </a:rPr>
              <a:t>return</a:t>
            </a:r>
            <a:r>
              <a:rPr lang="tr-TR" sz="1600">
                <a:solidFill>
                  <a:srgbClr val="000000"/>
                </a:solidFill>
                <a:latin typeface="Consolas" pitchFamily="49" charset="0"/>
              </a:rPr>
              <a:t> a </a:t>
            </a:r>
            <a:r>
              <a:rPr lang="tr-TR" sz="1600" b="1">
                <a:solidFill>
                  <a:srgbClr val="000080"/>
                </a:solidFill>
                <a:latin typeface="Consolas" pitchFamily="49" charset="0"/>
              </a:rPr>
              <a:t>+</a:t>
            </a:r>
            <a:r>
              <a:rPr lang="tr-TR" sz="1600">
                <a:solidFill>
                  <a:srgbClr val="000000"/>
                </a:solidFill>
                <a:latin typeface="Consolas" pitchFamily="49" charset="0"/>
              </a:rPr>
              <a:t> b </a:t>
            </a:r>
            <a:r>
              <a:rPr lang="tr-TR" sz="1600" b="1">
                <a:solidFill>
                  <a:srgbClr val="000080"/>
                </a:solidFill>
                <a:latin typeface="Consolas" pitchFamily="49" charset="0"/>
              </a:rPr>
              <a:t>+</a:t>
            </a:r>
            <a:r>
              <a:rPr lang="tr-TR" sz="1600">
                <a:solidFill>
                  <a:srgbClr val="000000"/>
                </a:solidFill>
                <a:latin typeface="Consolas" pitchFamily="49" charset="0"/>
              </a:rPr>
              <a:t> c;</a:t>
            </a:r>
          </a:p>
          <a:p>
            <a:r>
              <a:rPr lang="tr-TR" sz="160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endParaRPr lang="tr-TR" sz="160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tr-TR" sz="1600">
                <a:solidFill>
                  <a:srgbClr val="0000FF"/>
                </a:solidFill>
                <a:latin typeface="Consolas" pitchFamily="49" charset="0"/>
              </a:rPr>
              <a:t>static</a:t>
            </a:r>
            <a:r>
              <a:rPr lang="tr-TR" sz="16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tr-TR" sz="1600">
                <a:solidFill>
                  <a:srgbClr val="0000FF"/>
                </a:solidFill>
                <a:latin typeface="Consolas" pitchFamily="49" charset="0"/>
              </a:rPr>
              <a:t>void</a:t>
            </a:r>
            <a:r>
              <a:rPr lang="tr-TR" sz="1600">
                <a:solidFill>
                  <a:srgbClr val="000000"/>
                </a:solidFill>
                <a:latin typeface="Consolas" pitchFamily="49" charset="0"/>
              </a:rPr>
              <a:t> Main()</a:t>
            </a:r>
          </a:p>
          <a:p>
            <a:r>
              <a:rPr lang="tr-TR" sz="1600">
                <a:solidFill>
                  <a:srgbClr val="000000"/>
                </a:solidFill>
                <a:latin typeface="Consolas" pitchFamily="49" charset="0"/>
              </a:rPr>
              <a:t>{</a:t>
            </a:r>
          </a:p>
          <a:p>
            <a:r>
              <a:rPr lang="tr-TR" sz="160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tr-TR" sz="1600">
                <a:solidFill>
                  <a:srgbClr val="0000FF"/>
                </a:solidFill>
                <a:latin typeface="Consolas" pitchFamily="49" charset="0"/>
              </a:rPr>
              <a:t>int</a:t>
            </a:r>
            <a:r>
              <a:rPr lang="tr-TR" sz="1600">
                <a:solidFill>
                  <a:srgbClr val="000000"/>
                </a:solidFill>
                <a:latin typeface="Consolas" pitchFamily="49" charset="0"/>
              </a:rPr>
              <a:t> x </a:t>
            </a:r>
            <a:r>
              <a:rPr lang="tr-TR" sz="1600" b="1">
                <a:solidFill>
                  <a:srgbClr val="000080"/>
                </a:solidFill>
                <a:latin typeface="Consolas" pitchFamily="49" charset="0"/>
              </a:rPr>
              <a:t>=</a:t>
            </a:r>
            <a:r>
              <a:rPr lang="tr-TR" sz="16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tr-TR" sz="1600" b="1">
                <a:solidFill>
                  <a:srgbClr val="0000FF"/>
                </a:solidFill>
                <a:latin typeface="Consolas" pitchFamily="49" charset="0"/>
              </a:rPr>
              <a:t>2</a:t>
            </a:r>
            <a:r>
              <a:rPr lang="tr-TR" sz="160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endParaRPr lang="tr-TR" sz="160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es-ES" sz="160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tr-TR" sz="1600">
                <a:solidFill>
                  <a:srgbClr val="0000FF"/>
                </a:solidFill>
                <a:latin typeface="Consolas" pitchFamily="49" charset="0"/>
              </a:rPr>
              <a:t>int</a:t>
            </a:r>
            <a:r>
              <a:rPr lang="tr-TR" sz="16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s-ES" sz="1600">
                <a:solidFill>
                  <a:srgbClr val="000000"/>
                </a:solidFill>
                <a:latin typeface="Consolas" pitchFamily="49" charset="0"/>
              </a:rPr>
              <a:t>y </a:t>
            </a:r>
            <a:r>
              <a:rPr lang="es-ES" sz="1600" b="1">
                <a:solidFill>
                  <a:srgbClr val="000080"/>
                </a:solidFill>
                <a:latin typeface="Consolas" pitchFamily="49" charset="0"/>
              </a:rPr>
              <a:t>=</a:t>
            </a:r>
            <a:r>
              <a:rPr lang="es-ES" sz="1600">
                <a:solidFill>
                  <a:srgbClr val="000000"/>
                </a:solidFill>
                <a:latin typeface="Consolas" pitchFamily="49" charset="0"/>
              </a:rPr>
              <a:t> Topla(x, </a:t>
            </a:r>
            <a:r>
              <a:rPr lang="es-ES" sz="1600" b="1">
                <a:solidFill>
                  <a:srgbClr val="0000FF"/>
                </a:solidFill>
                <a:latin typeface="Consolas" pitchFamily="49" charset="0"/>
              </a:rPr>
              <a:t>3</a:t>
            </a:r>
            <a:r>
              <a:rPr lang="es-ES" sz="1600">
                <a:solidFill>
                  <a:srgbClr val="000000"/>
                </a:solidFill>
                <a:latin typeface="Consolas" pitchFamily="49" charset="0"/>
              </a:rPr>
              <a:t>, x </a:t>
            </a:r>
            <a:r>
              <a:rPr lang="es-ES" sz="1600" b="1">
                <a:solidFill>
                  <a:srgbClr val="000080"/>
                </a:solidFill>
                <a:latin typeface="Consolas" pitchFamily="49" charset="0"/>
              </a:rPr>
              <a:t>*</a:t>
            </a:r>
            <a:r>
              <a:rPr lang="es-ES" sz="16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s-ES" sz="1600" b="1">
                <a:solidFill>
                  <a:srgbClr val="0000FF"/>
                </a:solidFill>
                <a:latin typeface="Consolas" pitchFamily="49" charset="0"/>
              </a:rPr>
              <a:t>2</a:t>
            </a:r>
            <a:r>
              <a:rPr lang="es-ES" sz="160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r>
              <a:rPr lang="tr-TR" sz="1600">
                <a:solidFill>
                  <a:srgbClr val="008000"/>
                </a:solidFill>
                <a:latin typeface="Consolas" pitchFamily="49" charset="0"/>
              </a:rPr>
              <a:t>  </a:t>
            </a:r>
            <a:r>
              <a:rPr lang="es-ES" sz="1600">
                <a:solidFill>
                  <a:srgbClr val="008000"/>
                </a:solidFill>
                <a:latin typeface="Consolas" pitchFamily="49" charset="0"/>
              </a:rPr>
              <a:t>// x, 3 ve x*2 argumanlardır </a:t>
            </a:r>
            <a:endParaRPr lang="es-ES" sz="160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tr-TR" sz="160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422917" name="Rectangle 5"/>
          <p:cNvSpPr>
            <a:spLocks noChangeArrowheads="1"/>
          </p:cNvSpPr>
          <p:nvPr/>
        </p:nvSpPr>
        <p:spPr bwMode="auto">
          <a:xfrm>
            <a:off x="5621338" y="3189288"/>
            <a:ext cx="3346450" cy="291210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r>
              <a:rPr lang="tr-TR" sz="2400" dirty="0">
                <a:latin typeface="Comic Sans MS" pitchFamily="66" charset="0"/>
              </a:rPr>
              <a:t>Fonksiyon çağrılırken kullanılan </a:t>
            </a:r>
            <a:r>
              <a:rPr lang="en-US" sz="2400" dirty="0" err="1">
                <a:latin typeface="Comic Sans MS" pitchFamily="66" charset="0"/>
              </a:rPr>
              <a:t>argum</a:t>
            </a:r>
            <a:r>
              <a:rPr lang="tr-TR" sz="2400" dirty="0">
                <a:latin typeface="Comic Sans MS" pitchFamily="66" charset="0"/>
              </a:rPr>
              <a:t>anlar</a:t>
            </a:r>
            <a:r>
              <a:rPr lang="en-US" sz="2400" dirty="0">
                <a:latin typeface="Comic Sans MS" pitchFamily="66" charset="0"/>
              </a:rPr>
              <a:t> </a:t>
            </a:r>
            <a:r>
              <a:rPr lang="tr-TR" sz="2400" dirty="0">
                <a:latin typeface="Comic Sans MS" pitchFamily="66" charset="0"/>
              </a:rPr>
              <a:t>aşağıdakiler gibi olabilir:</a:t>
            </a:r>
            <a:r>
              <a:rPr lang="en-US" sz="2400" dirty="0">
                <a:latin typeface="Comic Sans MS" pitchFamily="66" charset="0"/>
              </a:rPr>
              <a:t> </a:t>
            </a:r>
          </a:p>
          <a:p>
            <a:pPr marL="457200" lvl="2" indent="-457200">
              <a:spcBef>
                <a:spcPct val="20000"/>
              </a:spcBef>
              <a:buFont typeface="Comic Sans MS" pitchFamily="66" charset="0"/>
              <a:buChar char="―"/>
            </a:pPr>
            <a:r>
              <a:rPr lang="en-US" sz="2000" dirty="0">
                <a:latin typeface="Comic Sans MS" pitchFamily="66" charset="0"/>
              </a:rPr>
              <a:t>x</a:t>
            </a:r>
          </a:p>
          <a:p>
            <a:pPr marL="457200" lvl="2" indent="-457200">
              <a:spcBef>
                <a:spcPct val="20000"/>
              </a:spcBef>
              <a:buFont typeface="Comic Sans MS" pitchFamily="66" charset="0"/>
              <a:buChar char="―"/>
            </a:pPr>
            <a:r>
              <a:rPr lang="en-US" sz="2000" dirty="0">
                <a:latin typeface="Comic Sans MS" pitchFamily="66" charset="0"/>
              </a:rPr>
              <a:t>3</a:t>
            </a:r>
          </a:p>
          <a:p>
            <a:pPr marL="457200" lvl="2" indent="-457200">
              <a:spcBef>
                <a:spcPct val="20000"/>
              </a:spcBef>
              <a:buFont typeface="Comic Sans MS" pitchFamily="66" charset="0"/>
              <a:buChar char="―"/>
            </a:pPr>
            <a:r>
              <a:rPr lang="en-US" sz="2000" dirty="0">
                <a:latin typeface="Comic Sans MS" pitchFamily="66" charset="0"/>
              </a:rPr>
              <a:t>x*2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2916" grpId="0" animBg="1"/>
      <p:bldP spid="4229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5 Slayt Numarası Yer Tutucusu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2572B2F-EA9C-4806-A05D-D9C795E2D62C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352425" y="257175"/>
            <a:ext cx="8574088" cy="582613"/>
          </a:xfrm>
        </p:spPr>
        <p:txBody>
          <a:bodyPr/>
          <a:lstStyle/>
          <a:p>
            <a:r>
              <a:rPr lang="tr-TR" smtClean="0"/>
              <a:t>Parametre &amp; Argüman Türleri</a:t>
            </a:r>
            <a:endParaRPr lang="en-US" smtClean="0"/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9738" y="1030288"/>
            <a:ext cx="8358187" cy="5373687"/>
          </a:xfrm>
        </p:spPr>
        <p:txBody>
          <a:bodyPr/>
          <a:lstStyle/>
          <a:p>
            <a:r>
              <a:rPr lang="tr-TR" smtClean="0"/>
              <a:t>C# ta</a:t>
            </a:r>
            <a:r>
              <a:rPr lang="en-US" smtClean="0"/>
              <a:t>, </a:t>
            </a:r>
            <a:r>
              <a:rPr lang="tr-TR" smtClean="0"/>
              <a:t>normal olarak kullanılan argümanlar değerleri ile kullanılır </a:t>
            </a:r>
            <a:r>
              <a:rPr lang="tr-TR" smtClean="0">
                <a:solidFill>
                  <a:srgbClr val="CC3300"/>
                </a:solidFill>
              </a:rPr>
              <a:t>(</a:t>
            </a:r>
            <a:r>
              <a:rPr lang="en-US" smtClean="0">
                <a:solidFill>
                  <a:srgbClr val="CC3300"/>
                </a:solidFill>
              </a:rPr>
              <a:t>passed-by-value</a:t>
            </a:r>
            <a:r>
              <a:rPr lang="tr-TR" smtClean="0">
                <a:solidFill>
                  <a:srgbClr val="CC3300"/>
                </a:solidFill>
              </a:rPr>
              <a:t>)</a:t>
            </a:r>
            <a:endParaRPr lang="en-US" smtClean="0">
              <a:solidFill>
                <a:srgbClr val="CC3300"/>
              </a:solidFill>
            </a:endParaRPr>
          </a:p>
          <a:p>
            <a:pPr lvl="1"/>
            <a:r>
              <a:rPr lang="tr-TR" smtClean="0"/>
              <a:t>Fonksiyon çağrılırken tüm argümanlar hesaplanıyor ve değerleri karşılık gelen parametreye aktarılıyor. </a:t>
            </a:r>
            <a:endParaRPr lang="en-US" smtClean="0"/>
          </a:p>
          <a:p>
            <a:pPr lvl="1"/>
            <a:r>
              <a:rPr lang="tr-TR" smtClean="0"/>
              <a:t>Bu durumda Fonksiyon çalışması sırasında parametrenin değerinin değişmesi argümanın değerini etkilemez.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5 Slayt Numarası Yer Tutucusu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C1F7A5F-E589-43C8-9427-9B11021CC571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352425" y="257175"/>
            <a:ext cx="8574088" cy="752475"/>
          </a:xfrm>
        </p:spPr>
        <p:txBody>
          <a:bodyPr/>
          <a:lstStyle/>
          <a:p>
            <a:r>
              <a:rPr lang="tr-TR" sz="3600" smtClean="0"/>
              <a:t>Değer olarak geçme </a:t>
            </a:r>
            <a:r>
              <a:rPr lang="tr-TR" sz="3600" smtClean="0">
                <a:solidFill>
                  <a:srgbClr val="C00000"/>
                </a:solidFill>
              </a:rPr>
              <a:t>(</a:t>
            </a:r>
            <a:r>
              <a:rPr lang="en-US" sz="3600" smtClean="0">
                <a:solidFill>
                  <a:srgbClr val="C00000"/>
                </a:solidFill>
              </a:rPr>
              <a:t>Pass-by-Value</a:t>
            </a:r>
            <a:r>
              <a:rPr lang="tr-TR" sz="3600" smtClean="0">
                <a:solidFill>
                  <a:srgbClr val="C00000"/>
                </a:solidFill>
              </a:rPr>
              <a:t>)</a:t>
            </a:r>
            <a:r>
              <a:rPr lang="en-US" sz="3600" smtClean="0">
                <a:solidFill>
                  <a:srgbClr val="C00000"/>
                </a:solidFill>
              </a:rPr>
              <a:t> </a:t>
            </a:r>
            <a:endParaRPr lang="en-US" smtClean="0"/>
          </a:p>
        </p:txBody>
      </p:sp>
      <p:sp>
        <p:nvSpPr>
          <p:cNvPr id="23556" name="Rectangle 3"/>
          <p:cNvSpPr>
            <a:spLocks noChangeArrowheads="1"/>
          </p:cNvSpPr>
          <p:nvPr/>
        </p:nvSpPr>
        <p:spPr bwMode="auto">
          <a:xfrm>
            <a:off x="593725" y="1181100"/>
            <a:ext cx="7099300" cy="3449638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600">
                <a:solidFill>
                  <a:srgbClr val="0000FF"/>
                </a:solidFill>
                <a:latin typeface="Consolas" pitchFamily="49" charset="0"/>
              </a:rPr>
              <a:t>static</a:t>
            </a:r>
            <a:r>
              <a:rPr lang="en-US" sz="16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600">
                <a:solidFill>
                  <a:srgbClr val="0000FF"/>
                </a:solidFill>
                <a:latin typeface="Consolas" pitchFamily="49" charset="0"/>
              </a:rPr>
              <a:t>int</a:t>
            </a:r>
            <a:r>
              <a:rPr lang="en-US" sz="1600">
                <a:solidFill>
                  <a:srgbClr val="000000"/>
                </a:solidFill>
                <a:latin typeface="Consolas" pitchFamily="49" charset="0"/>
              </a:rPr>
              <a:t> Fnk(</a:t>
            </a:r>
            <a:r>
              <a:rPr lang="en-US" sz="1600">
                <a:solidFill>
                  <a:srgbClr val="0000FF"/>
                </a:solidFill>
                <a:latin typeface="Consolas" pitchFamily="49" charset="0"/>
              </a:rPr>
              <a:t>int</a:t>
            </a:r>
            <a:r>
              <a:rPr lang="en-US" sz="1600">
                <a:solidFill>
                  <a:srgbClr val="000000"/>
                </a:solidFill>
                <a:latin typeface="Consolas" pitchFamily="49" charset="0"/>
              </a:rPr>
              <a:t> a, </a:t>
            </a:r>
            <a:r>
              <a:rPr lang="en-US" sz="1600">
                <a:solidFill>
                  <a:srgbClr val="0000FF"/>
                </a:solidFill>
                <a:latin typeface="Consolas" pitchFamily="49" charset="0"/>
              </a:rPr>
              <a:t>int</a:t>
            </a:r>
            <a:r>
              <a:rPr lang="en-US" sz="1600">
                <a:solidFill>
                  <a:srgbClr val="000000"/>
                </a:solidFill>
                <a:latin typeface="Consolas" pitchFamily="49" charset="0"/>
              </a:rPr>
              <a:t> b, </a:t>
            </a:r>
            <a:r>
              <a:rPr lang="en-US" sz="1600">
                <a:solidFill>
                  <a:srgbClr val="0000FF"/>
                </a:solidFill>
                <a:latin typeface="Consolas" pitchFamily="49" charset="0"/>
              </a:rPr>
              <a:t>int</a:t>
            </a:r>
            <a:r>
              <a:rPr lang="en-US" sz="1600">
                <a:solidFill>
                  <a:srgbClr val="000000"/>
                </a:solidFill>
                <a:latin typeface="Consolas" pitchFamily="49" charset="0"/>
              </a:rPr>
              <a:t> c)</a:t>
            </a:r>
          </a:p>
          <a:p>
            <a:r>
              <a:rPr lang="tr-TR" sz="1600">
                <a:solidFill>
                  <a:srgbClr val="000000"/>
                </a:solidFill>
                <a:latin typeface="Consolas" pitchFamily="49" charset="0"/>
              </a:rPr>
              <a:t>{</a:t>
            </a:r>
          </a:p>
          <a:p>
            <a:r>
              <a:rPr lang="tr-TR" sz="1600">
                <a:solidFill>
                  <a:srgbClr val="000000"/>
                </a:solidFill>
                <a:latin typeface="Consolas" pitchFamily="49" charset="0"/>
              </a:rPr>
              <a:t>  a </a:t>
            </a:r>
            <a:r>
              <a:rPr lang="tr-TR" sz="1600" b="1">
                <a:solidFill>
                  <a:srgbClr val="000080"/>
                </a:solidFill>
                <a:latin typeface="Consolas" pitchFamily="49" charset="0"/>
              </a:rPr>
              <a:t>+=</a:t>
            </a:r>
            <a:r>
              <a:rPr lang="tr-TR" sz="1600">
                <a:solidFill>
                  <a:srgbClr val="000000"/>
                </a:solidFill>
                <a:latin typeface="Consolas" pitchFamily="49" charset="0"/>
              </a:rPr>
              <a:t> b </a:t>
            </a:r>
            <a:r>
              <a:rPr lang="tr-TR" sz="1600" b="1">
                <a:solidFill>
                  <a:srgbClr val="000080"/>
                </a:solidFill>
                <a:latin typeface="Consolas" pitchFamily="49" charset="0"/>
              </a:rPr>
              <a:t>+</a:t>
            </a:r>
            <a:r>
              <a:rPr lang="tr-TR" sz="1600">
                <a:solidFill>
                  <a:srgbClr val="000000"/>
                </a:solidFill>
                <a:latin typeface="Consolas" pitchFamily="49" charset="0"/>
              </a:rPr>
              <a:t> c;  </a:t>
            </a:r>
            <a:r>
              <a:rPr lang="tr-TR" sz="1600">
                <a:solidFill>
                  <a:srgbClr val="008000"/>
                </a:solidFill>
                <a:latin typeface="Consolas" pitchFamily="49" charset="0"/>
              </a:rPr>
              <a:t>// a'nın değeri değişiyor</a:t>
            </a:r>
            <a:endParaRPr lang="tr-TR" sz="160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tr-TR" sz="160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tr-TR" sz="1600">
                <a:solidFill>
                  <a:srgbClr val="0000FF"/>
                </a:solidFill>
                <a:latin typeface="Consolas" pitchFamily="49" charset="0"/>
              </a:rPr>
              <a:t>return</a:t>
            </a:r>
            <a:r>
              <a:rPr lang="tr-TR" sz="1600">
                <a:solidFill>
                  <a:srgbClr val="000000"/>
                </a:solidFill>
                <a:latin typeface="Consolas" pitchFamily="49" charset="0"/>
              </a:rPr>
              <a:t> a;</a:t>
            </a:r>
          </a:p>
          <a:p>
            <a:r>
              <a:rPr lang="tr-TR" sz="160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endParaRPr lang="tr-TR" sz="160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tr-TR" sz="1600">
                <a:solidFill>
                  <a:srgbClr val="0000FF"/>
                </a:solidFill>
                <a:latin typeface="Consolas" pitchFamily="49" charset="0"/>
              </a:rPr>
              <a:t>static</a:t>
            </a:r>
            <a:r>
              <a:rPr lang="tr-TR" sz="16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tr-TR" sz="1600">
                <a:solidFill>
                  <a:srgbClr val="0000FF"/>
                </a:solidFill>
                <a:latin typeface="Consolas" pitchFamily="49" charset="0"/>
              </a:rPr>
              <a:t>void</a:t>
            </a:r>
            <a:r>
              <a:rPr lang="tr-TR" sz="1600">
                <a:solidFill>
                  <a:srgbClr val="000000"/>
                </a:solidFill>
                <a:latin typeface="Consolas" pitchFamily="49" charset="0"/>
              </a:rPr>
              <a:t> Main()</a:t>
            </a:r>
          </a:p>
          <a:p>
            <a:r>
              <a:rPr lang="tr-TR" sz="1600">
                <a:solidFill>
                  <a:srgbClr val="000000"/>
                </a:solidFill>
                <a:latin typeface="Consolas" pitchFamily="49" charset="0"/>
              </a:rPr>
              <a:t>{</a:t>
            </a:r>
          </a:p>
          <a:p>
            <a:r>
              <a:rPr lang="tr-TR" sz="160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tr-TR" sz="1600">
                <a:solidFill>
                  <a:srgbClr val="0000FF"/>
                </a:solidFill>
                <a:latin typeface="Consolas" pitchFamily="49" charset="0"/>
              </a:rPr>
              <a:t>int</a:t>
            </a:r>
            <a:r>
              <a:rPr lang="tr-TR" sz="1600">
                <a:solidFill>
                  <a:srgbClr val="000000"/>
                </a:solidFill>
                <a:latin typeface="Consolas" pitchFamily="49" charset="0"/>
              </a:rPr>
              <a:t> x </a:t>
            </a:r>
            <a:r>
              <a:rPr lang="tr-TR" sz="1600" b="1">
                <a:solidFill>
                  <a:srgbClr val="000080"/>
                </a:solidFill>
                <a:latin typeface="Consolas" pitchFamily="49" charset="0"/>
              </a:rPr>
              <a:t>=</a:t>
            </a:r>
            <a:r>
              <a:rPr lang="tr-TR" sz="16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tr-TR" sz="1600" b="1">
                <a:solidFill>
                  <a:srgbClr val="0000FF"/>
                </a:solidFill>
                <a:latin typeface="Consolas" pitchFamily="49" charset="0"/>
              </a:rPr>
              <a:t>2</a:t>
            </a:r>
            <a:r>
              <a:rPr lang="tr-TR" sz="160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r>
              <a:rPr lang="tr-TR" sz="160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tr-TR" sz="1600">
                <a:solidFill>
                  <a:srgbClr val="0000FF"/>
                </a:solidFill>
                <a:latin typeface="Consolas" pitchFamily="49" charset="0"/>
              </a:rPr>
              <a:t>int</a:t>
            </a:r>
            <a:r>
              <a:rPr lang="tr-TR" sz="1600">
                <a:solidFill>
                  <a:srgbClr val="000000"/>
                </a:solidFill>
                <a:latin typeface="Consolas" pitchFamily="49" charset="0"/>
              </a:rPr>
              <a:t> y </a:t>
            </a:r>
            <a:r>
              <a:rPr lang="tr-TR" sz="1600" b="1">
                <a:solidFill>
                  <a:srgbClr val="000080"/>
                </a:solidFill>
                <a:latin typeface="Consolas" pitchFamily="49" charset="0"/>
              </a:rPr>
              <a:t>=</a:t>
            </a:r>
            <a:r>
              <a:rPr lang="tr-TR" sz="16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tr-TR" sz="1600" b="1">
                <a:solidFill>
                  <a:srgbClr val="0000FF"/>
                </a:solidFill>
                <a:latin typeface="Consolas" pitchFamily="49" charset="0"/>
              </a:rPr>
              <a:t>3</a:t>
            </a:r>
            <a:r>
              <a:rPr lang="tr-TR" sz="160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r>
              <a:rPr lang="tr-TR" sz="160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tr-TR" sz="1600">
                <a:solidFill>
                  <a:srgbClr val="0000FF"/>
                </a:solidFill>
                <a:latin typeface="Consolas" pitchFamily="49" charset="0"/>
              </a:rPr>
              <a:t>int</a:t>
            </a:r>
            <a:r>
              <a:rPr lang="tr-TR" sz="1600">
                <a:solidFill>
                  <a:srgbClr val="000000"/>
                </a:solidFill>
                <a:latin typeface="Consolas" pitchFamily="49" charset="0"/>
              </a:rPr>
              <a:t> z </a:t>
            </a:r>
            <a:r>
              <a:rPr lang="tr-TR" sz="1600" b="1">
                <a:solidFill>
                  <a:srgbClr val="000080"/>
                </a:solidFill>
                <a:latin typeface="Consolas" pitchFamily="49" charset="0"/>
              </a:rPr>
              <a:t>=</a:t>
            </a:r>
            <a:r>
              <a:rPr lang="tr-TR" sz="16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tr-TR" sz="1600" b="1">
                <a:solidFill>
                  <a:srgbClr val="0000FF"/>
                </a:solidFill>
                <a:latin typeface="Consolas" pitchFamily="49" charset="0"/>
              </a:rPr>
              <a:t>4</a:t>
            </a:r>
            <a:r>
              <a:rPr lang="tr-TR" sz="160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r>
              <a:rPr lang="fr-FR" sz="160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fr-FR" sz="1600">
                <a:solidFill>
                  <a:srgbClr val="0000FF"/>
                </a:solidFill>
                <a:latin typeface="Consolas" pitchFamily="49" charset="0"/>
              </a:rPr>
              <a:t>int</a:t>
            </a:r>
            <a:r>
              <a:rPr lang="fr-FR" sz="1600">
                <a:solidFill>
                  <a:srgbClr val="000000"/>
                </a:solidFill>
                <a:latin typeface="Consolas" pitchFamily="49" charset="0"/>
              </a:rPr>
              <a:t> t </a:t>
            </a:r>
            <a:r>
              <a:rPr lang="fr-FR" sz="1600" b="1">
                <a:solidFill>
                  <a:srgbClr val="000080"/>
                </a:solidFill>
                <a:latin typeface="Consolas" pitchFamily="49" charset="0"/>
              </a:rPr>
              <a:t>=</a:t>
            </a:r>
            <a:r>
              <a:rPr lang="fr-FR" sz="1600">
                <a:solidFill>
                  <a:srgbClr val="000000"/>
                </a:solidFill>
                <a:latin typeface="Consolas" pitchFamily="49" charset="0"/>
              </a:rPr>
              <a:t> Fnk(x, y, z);</a:t>
            </a:r>
          </a:p>
          <a:p>
            <a:r>
              <a:rPr lang="tr-TR" sz="160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tr-TR" sz="1600">
                <a:solidFill>
                  <a:srgbClr val="2B91AF"/>
                </a:solidFill>
                <a:latin typeface="Consolas" pitchFamily="49" charset="0"/>
              </a:rPr>
              <a:t>Console</a:t>
            </a:r>
            <a:r>
              <a:rPr lang="tr-TR" sz="1600" b="1">
                <a:solidFill>
                  <a:srgbClr val="000080"/>
                </a:solidFill>
                <a:latin typeface="Consolas" pitchFamily="49" charset="0"/>
              </a:rPr>
              <a:t>.</a:t>
            </a:r>
            <a:r>
              <a:rPr lang="tr-TR" sz="1600">
                <a:solidFill>
                  <a:srgbClr val="000000"/>
                </a:solidFill>
                <a:latin typeface="Consolas" pitchFamily="49" charset="0"/>
              </a:rPr>
              <a:t>Write(</a:t>
            </a:r>
            <a:r>
              <a:rPr lang="tr-TR" sz="1600">
                <a:solidFill>
                  <a:srgbClr val="A31515"/>
                </a:solidFill>
                <a:latin typeface="Consolas" pitchFamily="49" charset="0"/>
              </a:rPr>
              <a:t>"x: {0}, y: {1}, z: {2}, t: {3}"</a:t>
            </a:r>
            <a:r>
              <a:rPr lang="tr-TR" sz="1600">
                <a:solidFill>
                  <a:srgbClr val="000000"/>
                </a:solidFill>
                <a:latin typeface="Consolas" pitchFamily="49" charset="0"/>
              </a:rPr>
              <a:t>, x, y, z, t);</a:t>
            </a:r>
          </a:p>
          <a:p>
            <a:r>
              <a:rPr lang="tr-TR" sz="160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2" name="Dikdörtgen 1"/>
          <p:cNvSpPr/>
          <p:nvPr/>
        </p:nvSpPr>
        <p:spPr>
          <a:xfrm>
            <a:off x="663575" y="4824413"/>
            <a:ext cx="3357563" cy="3683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tr-TR" b="1" dirty="0">
                <a:latin typeface="Courier New" pitchFamily="49" charset="0"/>
                <a:cs typeface="Courier New" pitchFamily="49" charset="0"/>
              </a:rPr>
              <a:t>x: 2, y: 3, z: 4, t: 9</a:t>
            </a:r>
          </a:p>
        </p:txBody>
      </p:sp>
      <p:sp>
        <p:nvSpPr>
          <p:cNvPr id="3" name="Dikdörtgen 2"/>
          <p:cNvSpPr/>
          <p:nvPr/>
        </p:nvSpPr>
        <p:spPr>
          <a:xfrm>
            <a:off x="4143375" y="4724400"/>
            <a:ext cx="4572000" cy="9239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tr-TR" dirty="0">
                <a:latin typeface="+mn-lt"/>
              </a:rPr>
              <a:t>x argümanı ‘a’ parametresi olarak fonksiyona geçiyor ve değeri değişmesine rağmen ‘x’ in değeri değişmiyor.</a:t>
            </a:r>
          </a:p>
        </p:txBody>
      </p:sp>
      <p:sp>
        <p:nvSpPr>
          <p:cNvPr id="4" name="Dikdörtgen 3"/>
          <p:cNvSpPr/>
          <p:nvPr/>
        </p:nvSpPr>
        <p:spPr>
          <a:xfrm>
            <a:off x="433388" y="5862638"/>
            <a:ext cx="7175500" cy="46196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tr-TR" sz="2400" dirty="0">
                <a:solidFill>
                  <a:srgbClr val="FF0000"/>
                </a:solidFill>
                <a:latin typeface="+mn-lt"/>
              </a:rPr>
              <a:t>- Argümanların değerini değiştirmek mümkün mü?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5 Slayt Numarası Yer Tutucusu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6369347-994F-4397-977C-F0531250BF9C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103188" y="112713"/>
            <a:ext cx="8839200" cy="809625"/>
          </a:xfrm>
        </p:spPr>
        <p:txBody>
          <a:bodyPr/>
          <a:lstStyle/>
          <a:p>
            <a:r>
              <a:rPr lang="tr-TR" sz="2800" b="1" smtClean="0"/>
              <a:t>Argümanların değerini fonksiyonda değiştirmek</a:t>
            </a:r>
            <a:endParaRPr lang="en-US" sz="2800" b="1" smtClean="0"/>
          </a:p>
        </p:txBody>
      </p:sp>
      <p:sp>
        <p:nvSpPr>
          <p:cNvPr id="418819" name="Rectangle 3"/>
          <p:cNvSpPr>
            <a:spLocks noChangeArrowheads="1"/>
          </p:cNvSpPr>
          <p:nvPr/>
        </p:nvSpPr>
        <p:spPr bwMode="auto">
          <a:xfrm>
            <a:off x="925513" y="2357438"/>
            <a:ext cx="6934200" cy="3665537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tr-TR" sz="1600">
                <a:solidFill>
                  <a:srgbClr val="0000FF"/>
                </a:solidFill>
                <a:latin typeface="Consolas" pitchFamily="49" charset="0"/>
              </a:rPr>
              <a:t>static</a:t>
            </a:r>
            <a:r>
              <a:rPr lang="tr-TR" sz="16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tr-TR" sz="1600">
                <a:solidFill>
                  <a:srgbClr val="0000FF"/>
                </a:solidFill>
                <a:latin typeface="Consolas" pitchFamily="49" charset="0"/>
              </a:rPr>
              <a:t>void</a:t>
            </a:r>
            <a:r>
              <a:rPr lang="tr-TR" sz="1600">
                <a:solidFill>
                  <a:srgbClr val="000000"/>
                </a:solidFill>
                <a:latin typeface="Consolas" pitchFamily="49" charset="0"/>
              </a:rPr>
              <a:t> Ayristir(</a:t>
            </a:r>
            <a:r>
              <a:rPr lang="tr-TR" sz="1600">
                <a:solidFill>
                  <a:srgbClr val="0000FF"/>
                </a:solidFill>
                <a:latin typeface="Consolas" pitchFamily="49" charset="0"/>
              </a:rPr>
              <a:t>double</a:t>
            </a:r>
            <a:r>
              <a:rPr lang="tr-TR" sz="1600">
                <a:solidFill>
                  <a:srgbClr val="000000"/>
                </a:solidFill>
                <a:latin typeface="Consolas" pitchFamily="49" charset="0"/>
              </a:rPr>
              <a:t> sayi, </a:t>
            </a:r>
            <a:r>
              <a:rPr lang="tr-TR" sz="1600">
                <a:solidFill>
                  <a:srgbClr val="0000FF"/>
                </a:solidFill>
                <a:latin typeface="Consolas" pitchFamily="49" charset="0"/>
              </a:rPr>
              <a:t>int</a:t>
            </a:r>
            <a:r>
              <a:rPr lang="tr-TR" sz="1600">
                <a:solidFill>
                  <a:srgbClr val="000000"/>
                </a:solidFill>
                <a:latin typeface="Consolas" pitchFamily="49" charset="0"/>
              </a:rPr>
              <a:t> tam, </a:t>
            </a:r>
            <a:r>
              <a:rPr lang="tr-TR" sz="1600">
                <a:solidFill>
                  <a:srgbClr val="0000FF"/>
                </a:solidFill>
                <a:latin typeface="Consolas" pitchFamily="49" charset="0"/>
              </a:rPr>
              <a:t>double</a:t>
            </a:r>
            <a:r>
              <a:rPr lang="tr-TR" sz="1600">
                <a:solidFill>
                  <a:srgbClr val="000000"/>
                </a:solidFill>
                <a:latin typeface="Consolas" pitchFamily="49" charset="0"/>
              </a:rPr>
              <a:t> ksr)</a:t>
            </a:r>
          </a:p>
          <a:p>
            <a:r>
              <a:rPr lang="tr-TR" sz="1600">
                <a:solidFill>
                  <a:srgbClr val="000000"/>
                </a:solidFill>
                <a:latin typeface="Consolas" pitchFamily="49" charset="0"/>
              </a:rPr>
              <a:t>{</a:t>
            </a:r>
          </a:p>
          <a:p>
            <a:r>
              <a:rPr lang="tr-TR" sz="1600">
                <a:solidFill>
                  <a:srgbClr val="000000"/>
                </a:solidFill>
                <a:latin typeface="Consolas" pitchFamily="49" charset="0"/>
              </a:rPr>
              <a:t>  tam </a:t>
            </a:r>
            <a:r>
              <a:rPr lang="tr-TR" sz="1600" b="1">
                <a:solidFill>
                  <a:srgbClr val="000080"/>
                </a:solidFill>
                <a:latin typeface="Consolas" pitchFamily="49" charset="0"/>
              </a:rPr>
              <a:t>=</a:t>
            </a:r>
            <a:r>
              <a:rPr lang="tr-TR" sz="1600">
                <a:solidFill>
                  <a:srgbClr val="000000"/>
                </a:solidFill>
                <a:latin typeface="Consolas" pitchFamily="49" charset="0"/>
              </a:rPr>
              <a:t> (</a:t>
            </a:r>
            <a:r>
              <a:rPr lang="tr-TR" sz="1600">
                <a:solidFill>
                  <a:srgbClr val="0000FF"/>
                </a:solidFill>
                <a:latin typeface="Consolas" pitchFamily="49" charset="0"/>
              </a:rPr>
              <a:t>int</a:t>
            </a:r>
            <a:r>
              <a:rPr lang="tr-TR" sz="1600">
                <a:solidFill>
                  <a:srgbClr val="000000"/>
                </a:solidFill>
                <a:latin typeface="Consolas" pitchFamily="49" charset="0"/>
              </a:rPr>
              <a:t>)sayi;</a:t>
            </a:r>
          </a:p>
          <a:p>
            <a:r>
              <a:rPr lang="tr-TR" sz="1600">
                <a:solidFill>
                  <a:srgbClr val="000000"/>
                </a:solidFill>
                <a:latin typeface="Consolas" pitchFamily="49" charset="0"/>
              </a:rPr>
              <a:t>  ksr </a:t>
            </a:r>
            <a:r>
              <a:rPr lang="tr-TR" sz="1600" b="1">
                <a:solidFill>
                  <a:srgbClr val="000080"/>
                </a:solidFill>
                <a:latin typeface="Consolas" pitchFamily="49" charset="0"/>
              </a:rPr>
              <a:t>=</a:t>
            </a:r>
            <a:r>
              <a:rPr lang="tr-TR" sz="1600">
                <a:solidFill>
                  <a:srgbClr val="000000"/>
                </a:solidFill>
                <a:latin typeface="Consolas" pitchFamily="49" charset="0"/>
              </a:rPr>
              <a:t> sayi </a:t>
            </a:r>
            <a:r>
              <a:rPr lang="tr-TR" sz="1600" b="1">
                <a:solidFill>
                  <a:srgbClr val="000080"/>
                </a:solidFill>
                <a:latin typeface="Consolas" pitchFamily="49" charset="0"/>
              </a:rPr>
              <a:t>-</a:t>
            </a:r>
            <a:r>
              <a:rPr lang="tr-TR" sz="1600">
                <a:solidFill>
                  <a:srgbClr val="000000"/>
                </a:solidFill>
                <a:latin typeface="Consolas" pitchFamily="49" charset="0"/>
              </a:rPr>
              <a:t> tam;</a:t>
            </a:r>
          </a:p>
          <a:p>
            <a:r>
              <a:rPr lang="tr-TR" sz="160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endParaRPr lang="tr-TR" sz="160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tr-TR" sz="1600">
                <a:solidFill>
                  <a:srgbClr val="0000FF"/>
                </a:solidFill>
                <a:latin typeface="Consolas" pitchFamily="49" charset="0"/>
              </a:rPr>
              <a:t>static</a:t>
            </a:r>
            <a:r>
              <a:rPr lang="tr-TR" sz="16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tr-TR" sz="1600">
                <a:solidFill>
                  <a:srgbClr val="0000FF"/>
                </a:solidFill>
                <a:latin typeface="Consolas" pitchFamily="49" charset="0"/>
              </a:rPr>
              <a:t>void</a:t>
            </a:r>
            <a:r>
              <a:rPr lang="tr-TR" sz="1600">
                <a:solidFill>
                  <a:srgbClr val="000000"/>
                </a:solidFill>
                <a:latin typeface="Consolas" pitchFamily="49" charset="0"/>
              </a:rPr>
              <a:t> Main()</a:t>
            </a:r>
          </a:p>
          <a:p>
            <a:r>
              <a:rPr lang="tr-TR" sz="1600">
                <a:solidFill>
                  <a:srgbClr val="000000"/>
                </a:solidFill>
                <a:latin typeface="Consolas" pitchFamily="49" charset="0"/>
              </a:rPr>
              <a:t>{</a:t>
            </a:r>
          </a:p>
          <a:p>
            <a:r>
              <a:rPr lang="tr-TR" sz="160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tr-TR" sz="1600">
                <a:solidFill>
                  <a:srgbClr val="0000FF"/>
                </a:solidFill>
                <a:latin typeface="Consolas" pitchFamily="49" charset="0"/>
              </a:rPr>
              <a:t>int</a:t>
            </a:r>
            <a:r>
              <a:rPr lang="tr-TR" sz="1600">
                <a:solidFill>
                  <a:srgbClr val="000000"/>
                </a:solidFill>
                <a:latin typeface="Consolas" pitchFamily="49" charset="0"/>
              </a:rPr>
              <a:t> i </a:t>
            </a:r>
            <a:r>
              <a:rPr lang="tr-TR" sz="1600" b="1">
                <a:solidFill>
                  <a:srgbClr val="000080"/>
                </a:solidFill>
                <a:latin typeface="Consolas" pitchFamily="49" charset="0"/>
              </a:rPr>
              <a:t>=</a:t>
            </a:r>
            <a:r>
              <a:rPr lang="tr-TR" sz="16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tr-TR" sz="1600" b="1">
                <a:solidFill>
                  <a:srgbClr val="0000FF"/>
                </a:solidFill>
                <a:latin typeface="Consolas" pitchFamily="49" charset="0"/>
              </a:rPr>
              <a:t>0</a:t>
            </a:r>
            <a:r>
              <a:rPr lang="tr-TR" sz="160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r>
              <a:rPr lang="tr-TR" sz="160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tr-TR" sz="1600">
                <a:solidFill>
                  <a:srgbClr val="0000FF"/>
                </a:solidFill>
                <a:latin typeface="Consolas" pitchFamily="49" charset="0"/>
              </a:rPr>
              <a:t>double</a:t>
            </a:r>
            <a:r>
              <a:rPr lang="tr-TR" sz="1600">
                <a:solidFill>
                  <a:srgbClr val="000000"/>
                </a:solidFill>
                <a:latin typeface="Consolas" pitchFamily="49" charset="0"/>
              </a:rPr>
              <a:t> f </a:t>
            </a:r>
            <a:r>
              <a:rPr lang="tr-TR" sz="1600" b="1">
                <a:solidFill>
                  <a:srgbClr val="000080"/>
                </a:solidFill>
                <a:latin typeface="Consolas" pitchFamily="49" charset="0"/>
              </a:rPr>
              <a:t>=</a:t>
            </a:r>
            <a:r>
              <a:rPr lang="tr-TR" sz="16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tr-TR" sz="1600" b="1">
                <a:solidFill>
                  <a:srgbClr val="0000FF"/>
                </a:solidFill>
                <a:latin typeface="Consolas" pitchFamily="49" charset="0"/>
              </a:rPr>
              <a:t>0.0</a:t>
            </a:r>
            <a:r>
              <a:rPr lang="tr-TR" sz="160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endParaRPr lang="tr-TR" sz="160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tr-TR" sz="1600">
                <a:solidFill>
                  <a:srgbClr val="000000"/>
                </a:solidFill>
                <a:latin typeface="Consolas" pitchFamily="49" charset="0"/>
              </a:rPr>
              <a:t>  Ayristir(</a:t>
            </a:r>
            <a:r>
              <a:rPr lang="tr-TR" sz="1600" b="1">
                <a:solidFill>
                  <a:srgbClr val="0000FF"/>
                </a:solidFill>
                <a:latin typeface="Consolas" pitchFamily="49" charset="0"/>
              </a:rPr>
              <a:t>2.35</a:t>
            </a:r>
            <a:r>
              <a:rPr lang="tr-TR" sz="1600">
                <a:solidFill>
                  <a:srgbClr val="000000"/>
                </a:solidFill>
                <a:latin typeface="Consolas" pitchFamily="49" charset="0"/>
              </a:rPr>
              <a:t>, i, f);</a:t>
            </a:r>
          </a:p>
          <a:p>
            <a:r>
              <a:rPr lang="tr-TR" sz="160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tr-TR" sz="1600">
                <a:solidFill>
                  <a:srgbClr val="2B91AF"/>
                </a:solidFill>
                <a:latin typeface="Consolas" pitchFamily="49" charset="0"/>
              </a:rPr>
              <a:t>Console</a:t>
            </a:r>
            <a:r>
              <a:rPr lang="tr-TR" sz="1600" b="1">
                <a:solidFill>
                  <a:srgbClr val="000080"/>
                </a:solidFill>
                <a:latin typeface="Consolas" pitchFamily="49" charset="0"/>
              </a:rPr>
              <a:t>.</a:t>
            </a:r>
            <a:r>
              <a:rPr lang="tr-TR" sz="1600">
                <a:solidFill>
                  <a:srgbClr val="000000"/>
                </a:solidFill>
                <a:latin typeface="Consolas" pitchFamily="49" charset="0"/>
              </a:rPr>
              <a:t>Write(</a:t>
            </a:r>
            <a:r>
              <a:rPr lang="tr-TR" sz="1600">
                <a:solidFill>
                  <a:srgbClr val="A31515"/>
                </a:solidFill>
                <a:latin typeface="Consolas" pitchFamily="49" charset="0"/>
              </a:rPr>
              <a:t>"Tam Kısım: {0}, kesir kisim:{1:F2}"</a:t>
            </a:r>
            <a:r>
              <a:rPr lang="tr-TR" sz="1600">
                <a:solidFill>
                  <a:srgbClr val="000000"/>
                </a:solidFill>
                <a:latin typeface="Consolas" pitchFamily="49" charset="0"/>
              </a:rPr>
              <a:t>, i, f);</a:t>
            </a:r>
          </a:p>
          <a:p>
            <a:r>
              <a:rPr lang="tr-TR" sz="160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04788" y="1030288"/>
            <a:ext cx="8721725" cy="1319212"/>
          </a:xfrm>
          <a:noFill/>
        </p:spPr>
        <p:txBody>
          <a:bodyPr/>
          <a:lstStyle/>
          <a:p>
            <a:pPr>
              <a:lnSpc>
                <a:spcPct val="80000"/>
              </a:lnSpc>
            </a:pPr>
            <a:r>
              <a:rPr lang="tr-TR" sz="2400" smtClean="0"/>
              <a:t>Ondalıklı bir sayının tam ve virgülden sonraki kısmını ayırıp ekrana yazdıran bir fonksiyon yazmak istiyoruz.</a:t>
            </a:r>
            <a:endParaRPr lang="en-US" sz="2400" smtClean="0"/>
          </a:p>
          <a:p>
            <a:pPr lvl="1">
              <a:lnSpc>
                <a:spcPct val="80000"/>
              </a:lnSpc>
            </a:pPr>
            <a:r>
              <a:rPr lang="tr-TR" sz="2000" smtClean="0"/>
              <a:t>sayi</a:t>
            </a:r>
            <a:r>
              <a:rPr lang="en-US" sz="2000" smtClean="0"/>
              <a:t> = 2.35</a:t>
            </a:r>
            <a:r>
              <a:rPr lang="en-US" sz="2000" smtClean="0">
                <a:sym typeface="Wingdings" pitchFamily="2" charset="2"/>
              </a:rPr>
              <a:t> </a:t>
            </a:r>
            <a:r>
              <a:rPr lang="tr-TR" sz="2000" smtClean="0">
                <a:sym typeface="Wingdings" pitchFamily="2" charset="2"/>
              </a:rPr>
              <a:t>tam kisim</a:t>
            </a:r>
            <a:r>
              <a:rPr lang="en-US" sz="2000" smtClean="0">
                <a:sym typeface="Wingdings" pitchFamily="2" charset="2"/>
              </a:rPr>
              <a:t>: 2, </a:t>
            </a:r>
            <a:r>
              <a:rPr lang="tr-TR" sz="2000" smtClean="0">
                <a:sym typeface="Wingdings" pitchFamily="2" charset="2"/>
              </a:rPr>
              <a:t>kesir kisim</a:t>
            </a:r>
            <a:r>
              <a:rPr lang="en-US" sz="2000" smtClean="0">
                <a:sym typeface="Wingdings" pitchFamily="2" charset="2"/>
              </a:rPr>
              <a:t>: 0.35</a:t>
            </a:r>
          </a:p>
          <a:p>
            <a:pPr lvl="1">
              <a:lnSpc>
                <a:spcPct val="80000"/>
              </a:lnSpc>
            </a:pPr>
            <a:r>
              <a:rPr lang="tr-TR" sz="2000" smtClean="0"/>
              <a:t>Muhtemelen bu işi yapacak fonksiyon (?)</a:t>
            </a:r>
            <a:endParaRPr lang="en-US" sz="2000" smtClean="0"/>
          </a:p>
        </p:txBody>
      </p:sp>
      <p:sp>
        <p:nvSpPr>
          <p:cNvPr id="2" name="Dikdörtgen 1"/>
          <p:cNvSpPr/>
          <p:nvPr/>
        </p:nvSpPr>
        <p:spPr>
          <a:xfrm>
            <a:off x="925513" y="6170613"/>
            <a:ext cx="6934200" cy="3683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tr-TR" b="1" dirty="0">
                <a:latin typeface="Courier New" pitchFamily="49" charset="0"/>
                <a:cs typeface="Courier New" pitchFamily="49" charset="0"/>
              </a:rPr>
              <a:t>Tam Kısım: 0, kesir kisim:0,00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8819" grpId="0" animBg="1"/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5 Slayt Numarası Yer Tutucusu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671F869-7D63-44F2-BAAD-A34015AD0F3E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103188" y="112713"/>
            <a:ext cx="8839200" cy="809625"/>
          </a:xfrm>
        </p:spPr>
        <p:txBody>
          <a:bodyPr/>
          <a:lstStyle/>
          <a:p>
            <a:r>
              <a:rPr lang="tr-TR" sz="2800" smtClean="0"/>
              <a:t>Adres geçme </a:t>
            </a:r>
            <a:r>
              <a:rPr lang="tr-TR" sz="2800" smtClean="0">
                <a:solidFill>
                  <a:srgbClr val="C00000"/>
                </a:solidFill>
              </a:rPr>
              <a:t>(</a:t>
            </a:r>
            <a:r>
              <a:rPr lang="en-US" sz="2800" smtClean="0">
                <a:solidFill>
                  <a:srgbClr val="C00000"/>
                </a:solidFill>
              </a:rPr>
              <a:t>Pass-by-</a:t>
            </a:r>
            <a:r>
              <a:rPr lang="tr-TR" sz="2800" smtClean="0">
                <a:solidFill>
                  <a:srgbClr val="C00000"/>
                </a:solidFill>
              </a:rPr>
              <a:t>Ref)</a:t>
            </a:r>
            <a:endParaRPr lang="en-US" sz="2800" b="1" smtClean="0"/>
          </a:p>
        </p:txBody>
      </p:sp>
      <p:sp>
        <p:nvSpPr>
          <p:cNvPr id="418819" name="Rectangle 3"/>
          <p:cNvSpPr>
            <a:spLocks noChangeArrowheads="1"/>
          </p:cNvSpPr>
          <p:nvPr/>
        </p:nvSpPr>
        <p:spPr bwMode="auto">
          <a:xfrm>
            <a:off x="855663" y="2357438"/>
            <a:ext cx="7215187" cy="3665537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tr-TR" sz="1600">
                <a:solidFill>
                  <a:srgbClr val="0000FF"/>
                </a:solidFill>
                <a:latin typeface="Consolas" pitchFamily="49" charset="0"/>
              </a:rPr>
              <a:t>static</a:t>
            </a:r>
            <a:r>
              <a:rPr lang="tr-TR" sz="16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tr-TR" sz="1600">
                <a:solidFill>
                  <a:srgbClr val="0000FF"/>
                </a:solidFill>
                <a:latin typeface="Consolas" pitchFamily="49" charset="0"/>
              </a:rPr>
              <a:t>void</a:t>
            </a:r>
            <a:r>
              <a:rPr lang="tr-TR" sz="1600">
                <a:solidFill>
                  <a:srgbClr val="000000"/>
                </a:solidFill>
                <a:latin typeface="Consolas" pitchFamily="49" charset="0"/>
              </a:rPr>
              <a:t> Ayristir(</a:t>
            </a:r>
            <a:r>
              <a:rPr lang="tr-TR" sz="1600">
                <a:solidFill>
                  <a:srgbClr val="0000FF"/>
                </a:solidFill>
                <a:latin typeface="Consolas" pitchFamily="49" charset="0"/>
              </a:rPr>
              <a:t>double</a:t>
            </a:r>
            <a:r>
              <a:rPr lang="tr-TR" sz="1600">
                <a:solidFill>
                  <a:srgbClr val="000000"/>
                </a:solidFill>
                <a:latin typeface="Consolas" pitchFamily="49" charset="0"/>
              </a:rPr>
              <a:t> sayi, </a:t>
            </a:r>
            <a:r>
              <a:rPr lang="tr-TR" sz="1600">
                <a:solidFill>
                  <a:srgbClr val="0000FF"/>
                </a:solidFill>
                <a:latin typeface="Consolas" pitchFamily="49" charset="0"/>
              </a:rPr>
              <a:t>ref</a:t>
            </a:r>
            <a:r>
              <a:rPr lang="tr-TR" sz="16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tr-TR" sz="1600">
                <a:solidFill>
                  <a:srgbClr val="0000FF"/>
                </a:solidFill>
                <a:latin typeface="Consolas" pitchFamily="49" charset="0"/>
              </a:rPr>
              <a:t>int</a:t>
            </a:r>
            <a:r>
              <a:rPr lang="tr-TR" sz="1600">
                <a:solidFill>
                  <a:srgbClr val="000000"/>
                </a:solidFill>
                <a:latin typeface="Consolas" pitchFamily="49" charset="0"/>
              </a:rPr>
              <a:t> tam, </a:t>
            </a:r>
            <a:r>
              <a:rPr lang="tr-TR" sz="1600">
                <a:solidFill>
                  <a:srgbClr val="0000FF"/>
                </a:solidFill>
                <a:latin typeface="Consolas" pitchFamily="49" charset="0"/>
              </a:rPr>
              <a:t>ref</a:t>
            </a:r>
            <a:r>
              <a:rPr lang="tr-TR" sz="16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tr-TR" sz="1600">
                <a:solidFill>
                  <a:srgbClr val="0000FF"/>
                </a:solidFill>
                <a:latin typeface="Consolas" pitchFamily="49" charset="0"/>
              </a:rPr>
              <a:t>double</a:t>
            </a:r>
            <a:r>
              <a:rPr lang="tr-TR" sz="1600">
                <a:solidFill>
                  <a:srgbClr val="000000"/>
                </a:solidFill>
                <a:latin typeface="Consolas" pitchFamily="49" charset="0"/>
              </a:rPr>
              <a:t> ksr)</a:t>
            </a:r>
          </a:p>
          <a:p>
            <a:r>
              <a:rPr lang="tr-TR" sz="1600">
                <a:solidFill>
                  <a:srgbClr val="000000"/>
                </a:solidFill>
                <a:latin typeface="Consolas" pitchFamily="49" charset="0"/>
              </a:rPr>
              <a:t>{</a:t>
            </a:r>
          </a:p>
          <a:p>
            <a:r>
              <a:rPr lang="tr-TR" sz="1600">
                <a:solidFill>
                  <a:srgbClr val="000000"/>
                </a:solidFill>
                <a:latin typeface="Consolas" pitchFamily="49" charset="0"/>
              </a:rPr>
              <a:t>  tam </a:t>
            </a:r>
            <a:r>
              <a:rPr lang="tr-TR" sz="1600" b="1">
                <a:solidFill>
                  <a:srgbClr val="000080"/>
                </a:solidFill>
                <a:latin typeface="Consolas" pitchFamily="49" charset="0"/>
              </a:rPr>
              <a:t>=</a:t>
            </a:r>
            <a:r>
              <a:rPr lang="tr-TR" sz="1600">
                <a:solidFill>
                  <a:srgbClr val="000000"/>
                </a:solidFill>
                <a:latin typeface="Consolas" pitchFamily="49" charset="0"/>
              </a:rPr>
              <a:t> (</a:t>
            </a:r>
            <a:r>
              <a:rPr lang="tr-TR" sz="1600">
                <a:solidFill>
                  <a:srgbClr val="0000FF"/>
                </a:solidFill>
                <a:latin typeface="Consolas" pitchFamily="49" charset="0"/>
              </a:rPr>
              <a:t>int</a:t>
            </a:r>
            <a:r>
              <a:rPr lang="tr-TR" sz="1600">
                <a:solidFill>
                  <a:srgbClr val="000000"/>
                </a:solidFill>
                <a:latin typeface="Consolas" pitchFamily="49" charset="0"/>
              </a:rPr>
              <a:t>)sayi;</a:t>
            </a:r>
          </a:p>
          <a:p>
            <a:r>
              <a:rPr lang="tr-TR" sz="1600">
                <a:solidFill>
                  <a:srgbClr val="000000"/>
                </a:solidFill>
                <a:latin typeface="Consolas" pitchFamily="49" charset="0"/>
              </a:rPr>
              <a:t>  ksr </a:t>
            </a:r>
            <a:r>
              <a:rPr lang="tr-TR" sz="1600" b="1">
                <a:solidFill>
                  <a:srgbClr val="000080"/>
                </a:solidFill>
                <a:latin typeface="Consolas" pitchFamily="49" charset="0"/>
              </a:rPr>
              <a:t>=</a:t>
            </a:r>
            <a:r>
              <a:rPr lang="tr-TR" sz="1600">
                <a:solidFill>
                  <a:srgbClr val="000000"/>
                </a:solidFill>
                <a:latin typeface="Consolas" pitchFamily="49" charset="0"/>
              </a:rPr>
              <a:t> sayi </a:t>
            </a:r>
            <a:r>
              <a:rPr lang="tr-TR" sz="1600" b="1">
                <a:solidFill>
                  <a:srgbClr val="000080"/>
                </a:solidFill>
                <a:latin typeface="Consolas" pitchFamily="49" charset="0"/>
              </a:rPr>
              <a:t>-</a:t>
            </a:r>
            <a:r>
              <a:rPr lang="tr-TR" sz="1600">
                <a:solidFill>
                  <a:srgbClr val="000000"/>
                </a:solidFill>
                <a:latin typeface="Consolas" pitchFamily="49" charset="0"/>
              </a:rPr>
              <a:t> tam;</a:t>
            </a:r>
          </a:p>
          <a:p>
            <a:r>
              <a:rPr lang="tr-TR" sz="160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endParaRPr lang="tr-TR" sz="160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tr-TR" sz="1600">
                <a:solidFill>
                  <a:srgbClr val="0000FF"/>
                </a:solidFill>
                <a:latin typeface="Consolas" pitchFamily="49" charset="0"/>
              </a:rPr>
              <a:t>static</a:t>
            </a:r>
            <a:r>
              <a:rPr lang="tr-TR" sz="16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tr-TR" sz="1600">
                <a:solidFill>
                  <a:srgbClr val="0000FF"/>
                </a:solidFill>
                <a:latin typeface="Consolas" pitchFamily="49" charset="0"/>
              </a:rPr>
              <a:t>void</a:t>
            </a:r>
            <a:r>
              <a:rPr lang="tr-TR" sz="1600">
                <a:solidFill>
                  <a:srgbClr val="000000"/>
                </a:solidFill>
                <a:latin typeface="Consolas" pitchFamily="49" charset="0"/>
              </a:rPr>
              <a:t> Main()</a:t>
            </a:r>
          </a:p>
          <a:p>
            <a:r>
              <a:rPr lang="tr-TR" sz="1600">
                <a:solidFill>
                  <a:srgbClr val="000000"/>
                </a:solidFill>
                <a:latin typeface="Consolas" pitchFamily="49" charset="0"/>
              </a:rPr>
              <a:t>{</a:t>
            </a:r>
          </a:p>
          <a:p>
            <a:r>
              <a:rPr lang="tr-TR" sz="160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tr-TR" sz="1600">
                <a:solidFill>
                  <a:srgbClr val="0000FF"/>
                </a:solidFill>
                <a:latin typeface="Consolas" pitchFamily="49" charset="0"/>
              </a:rPr>
              <a:t>int</a:t>
            </a:r>
            <a:r>
              <a:rPr lang="tr-TR" sz="1600">
                <a:solidFill>
                  <a:srgbClr val="000000"/>
                </a:solidFill>
                <a:latin typeface="Consolas" pitchFamily="49" charset="0"/>
              </a:rPr>
              <a:t> i </a:t>
            </a:r>
            <a:r>
              <a:rPr lang="tr-TR" sz="1600" b="1">
                <a:solidFill>
                  <a:srgbClr val="000080"/>
                </a:solidFill>
                <a:latin typeface="Consolas" pitchFamily="49" charset="0"/>
              </a:rPr>
              <a:t>=</a:t>
            </a:r>
            <a:r>
              <a:rPr lang="tr-TR" sz="16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tr-TR" sz="1600" b="1">
                <a:solidFill>
                  <a:srgbClr val="0000FF"/>
                </a:solidFill>
                <a:latin typeface="Consolas" pitchFamily="49" charset="0"/>
              </a:rPr>
              <a:t>0</a:t>
            </a:r>
            <a:r>
              <a:rPr lang="tr-TR" sz="160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r>
              <a:rPr lang="tr-TR" sz="160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tr-TR" sz="1600">
                <a:solidFill>
                  <a:srgbClr val="0000FF"/>
                </a:solidFill>
                <a:latin typeface="Consolas" pitchFamily="49" charset="0"/>
              </a:rPr>
              <a:t>double</a:t>
            </a:r>
            <a:r>
              <a:rPr lang="tr-TR" sz="1600">
                <a:solidFill>
                  <a:srgbClr val="000000"/>
                </a:solidFill>
                <a:latin typeface="Consolas" pitchFamily="49" charset="0"/>
              </a:rPr>
              <a:t> f </a:t>
            </a:r>
            <a:r>
              <a:rPr lang="tr-TR" sz="1600" b="1">
                <a:solidFill>
                  <a:srgbClr val="000080"/>
                </a:solidFill>
                <a:latin typeface="Consolas" pitchFamily="49" charset="0"/>
              </a:rPr>
              <a:t>=</a:t>
            </a:r>
            <a:r>
              <a:rPr lang="tr-TR" sz="16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tr-TR" sz="1600" b="1">
                <a:solidFill>
                  <a:srgbClr val="0000FF"/>
                </a:solidFill>
                <a:latin typeface="Consolas" pitchFamily="49" charset="0"/>
              </a:rPr>
              <a:t>0.0</a:t>
            </a:r>
            <a:r>
              <a:rPr lang="tr-TR" sz="160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endParaRPr lang="tr-TR" sz="160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nn-NO" sz="1600">
                <a:solidFill>
                  <a:srgbClr val="000000"/>
                </a:solidFill>
                <a:latin typeface="Consolas" pitchFamily="49" charset="0"/>
              </a:rPr>
              <a:t>  Ayristir(</a:t>
            </a:r>
            <a:r>
              <a:rPr lang="nn-NO" sz="1600" b="1">
                <a:solidFill>
                  <a:srgbClr val="0000FF"/>
                </a:solidFill>
                <a:latin typeface="Consolas" pitchFamily="49" charset="0"/>
              </a:rPr>
              <a:t>2.35</a:t>
            </a:r>
            <a:r>
              <a:rPr lang="nn-NO" sz="160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nn-NO" sz="1600">
                <a:solidFill>
                  <a:srgbClr val="0000FF"/>
                </a:solidFill>
                <a:latin typeface="Consolas" pitchFamily="49" charset="0"/>
              </a:rPr>
              <a:t>ref</a:t>
            </a:r>
            <a:r>
              <a:rPr lang="nn-NO" sz="1600">
                <a:solidFill>
                  <a:srgbClr val="000000"/>
                </a:solidFill>
                <a:latin typeface="Consolas" pitchFamily="49" charset="0"/>
              </a:rPr>
              <a:t> i, </a:t>
            </a:r>
            <a:r>
              <a:rPr lang="nn-NO" sz="1600">
                <a:solidFill>
                  <a:srgbClr val="0000FF"/>
                </a:solidFill>
                <a:latin typeface="Consolas" pitchFamily="49" charset="0"/>
              </a:rPr>
              <a:t>ref</a:t>
            </a:r>
            <a:r>
              <a:rPr lang="nn-NO" sz="1600">
                <a:solidFill>
                  <a:srgbClr val="000000"/>
                </a:solidFill>
                <a:latin typeface="Consolas" pitchFamily="49" charset="0"/>
              </a:rPr>
              <a:t> f);</a:t>
            </a:r>
          </a:p>
          <a:p>
            <a:r>
              <a:rPr lang="tr-TR" sz="160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tr-TR" sz="1600">
                <a:solidFill>
                  <a:srgbClr val="2B91AF"/>
                </a:solidFill>
                <a:latin typeface="Consolas" pitchFamily="49" charset="0"/>
              </a:rPr>
              <a:t>Console</a:t>
            </a:r>
            <a:r>
              <a:rPr lang="tr-TR" sz="1600" b="1">
                <a:solidFill>
                  <a:srgbClr val="000080"/>
                </a:solidFill>
                <a:latin typeface="Consolas" pitchFamily="49" charset="0"/>
              </a:rPr>
              <a:t>.</a:t>
            </a:r>
            <a:r>
              <a:rPr lang="tr-TR" sz="1600">
                <a:solidFill>
                  <a:srgbClr val="000000"/>
                </a:solidFill>
                <a:latin typeface="Consolas" pitchFamily="49" charset="0"/>
              </a:rPr>
              <a:t>Write(</a:t>
            </a:r>
            <a:r>
              <a:rPr lang="tr-TR" sz="1600">
                <a:solidFill>
                  <a:srgbClr val="A31515"/>
                </a:solidFill>
                <a:latin typeface="Consolas" pitchFamily="49" charset="0"/>
              </a:rPr>
              <a:t>"Tam Kısım: {0}, kesir kisim:{1:F2}"</a:t>
            </a:r>
            <a:r>
              <a:rPr lang="tr-TR" sz="1600">
                <a:solidFill>
                  <a:srgbClr val="000000"/>
                </a:solidFill>
                <a:latin typeface="Consolas" pitchFamily="49" charset="0"/>
              </a:rPr>
              <a:t>, i, f);</a:t>
            </a:r>
          </a:p>
          <a:p>
            <a:r>
              <a:rPr lang="tr-TR" sz="160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04788" y="1030288"/>
            <a:ext cx="8721725" cy="1319212"/>
          </a:xfrm>
          <a:noFill/>
        </p:spPr>
        <p:txBody>
          <a:bodyPr/>
          <a:lstStyle/>
          <a:p>
            <a:r>
              <a:rPr lang="tr-TR" sz="2000" dirty="0" err="1" smtClean="0"/>
              <a:t>ref</a:t>
            </a:r>
            <a:r>
              <a:rPr lang="tr-TR" sz="2000" dirty="0" smtClean="0"/>
              <a:t> parametre: değişkenlerin metotlara adres gösterme yoluyla aktarılmasını sağlar.</a:t>
            </a:r>
          </a:p>
          <a:p>
            <a:pPr lvl="1"/>
            <a:r>
              <a:rPr lang="tr-TR" sz="1600" dirty="0" err="1" smtClean="0">
                <a:solidFill>
                  <a:srgbClr val="C00000"/>
                </a:solidFill>
              </a:rPr>
              <a:t>ref</a:t>
            </a:r>
            <a:r>
              <a:rPr lang="tr-TR" sz="1600" dirty="0" smtClean="0">
                <a:solidFill>
                  <a:srgbClr val="C00000"/>
                </a:solidFill>
              </a:rPr>
              <a:t> sözcüğüyle bir değişkenin metoda adres gösterme yoluyla aktarılabilmesi için ana programda değişkene bir ilk değer verilmelidir. Yoksa hata verir.</a:t>
            </a:r>
            <a:endParaRPr lang="en-US" sz="1600" dirty="0" smtClean="0">
              <a:solidFill>
                <a:srgbClr val="C00000"/>
              </a:solidFill>
            </a:endParaRPr>
          </a:p>
        </p:txBody>
      </p:sp>
      <p:sp>
        <p:nvSpPr>
          <p:cNvPr id="2" name="Dikdörtgen 1"/>
          <p:cNvSpPr/>
          <p:nvPr/>
        </p:nvSpPr>
        <p:spPr>
          <a:xfrm>
            <a:off x="855663" y="6170613"/>
            <a:ext cx="7215187" cy="3683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tr-TR" b="1" dirty="0">
                <a:latin typeface="Courier New" pitchFamily="49" charset="0"/>
                <a:cs typeface="Courier New" pitchFamily="49" charset="0"/>
              </a:rPr>
              <a:t>Tam Kısım: 2, kesir kisim:0,35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8819" grpId="0" animBg="1"/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out parametre</a:t>
            </a:r>
          </a:p>
        </p:txBody>
      </p:sp>
      <p:sp>
        <p:nvSpPr>
          <p:cNvPr id="26627" name="İçerik Yer Tutucusu 2"/>
          <p:cNvSpPr>
            <a:spLocks noGrp="1"/>
          </p:cNvSpPr>
          <p:nvPr>
            <p:ph idx="1"/>
          </p:nvPr>
        </p:nvSpPr>
        <p:spPr>
          <a:xfrm>
            <a:off x="453154" y="851351"/>
            <a:ext cx="8261968" cy="2414588"/>
          </a:xfrm>
        </p:spPr>
        <p:txBody>
          <a:bodyPr/>
          <a:lstStyle/>
          <a:p>
            <a:r>
              <a:rPr lang="tr-TR" dirty="0" smtClean="0"/>
              <a:t>Kullanımı </a:t>
            </a:r>
            <a:r>
              <a:rPr lang="tr-TR" dirty="0" err="1" smtClean="0"/>
              <a:t>ref</a:t>
            </a:r>
            <a:r>
              <a:rPr lang="tr-TR" dirty="0" smtClean="0"/>
              <a:t> anahtar sözcüğüyle tamamen aynıdır. </a:t>
            </a:r>
          </a:p>
          <a:p>
            <a:pPr lvl="1"/>
            <a:r>
              <a:rPr lang="tr-TR" sz="2200" dirty="0" smtClean="0">
                <a:solidFill>
                  <a:srgbClr val="FF0000"/>
                </a:solidFill>
              </a:rPr>
              <a:t>Tek farkı </a:t>
            </a:r>
            <a:r>
              <a:rPr lang="tr-TR" sz="2200" dirty="0" err="1" smtClean="0">
                <a:solidFill>
                  <a:srgbClr val="FF0000"/>
                </a:solidFill>
              </a:rPr>
              <a:t>out</a:t>
            </a:r>
            <a:r>
              <a:rPr lang="tr-TR" sz="2200" dirty="0" smtClean="0">
                <a:solidFill>
                  <a:srgbClr val="FF0000"/>
                </a:solidFill>
              </a:rPr>
              <a:t> ile belirtilen değişkenlere esas programda bir ilk değer verilmesinin zorunlu olmamasıdır. </a:t>
            </a:r>
          </a:p>
          <a:p>
            <a:pPr lvl="1"/>
            <a:r>
              <a:rPr lang="tr-TR" sz="2200" dirty="0" smtClean="0"/>
              <a:t>Örneğin aşağıdaki kullanım tamamen doğrudur:</a:t>
            </a:r>
          </a:p>
        </p:txBody>
      </p:sp>
      <p:sp>
        <p:nvSpPr>
          <p:cNvPr id="26628" name="Slayt Numarası Yer Tutucusu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A15283D-A1CA-4622-87D0-441FCC3AC47A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392238" y="3196315"/>
            <a:ext cx="6577012" cy="3179763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tr-TR" sz="1400" dirty="0" err="1">
                <a:solidFill>
                  <a:srgbClr val="0000FF"/>
                </a:solidFill>
                <a:latin typeface="Consolas" pitchFamily="49" charset="0"/>
              </a:rPr>
              <a:t>static</a:t>
            </a:r>
            <a:r>
              <a:rPr lang="tr-TR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tr-TR" sz="1400" dirty="0" err="1">
                <a:solidFill>
                  <a:srgbClr val="0000FF"/>
                </a:solidFill>
                <a:latin typeface="Consolas" pitchFamily="49" charset="0"/>
              </a:rPr>
              <a:t>void</a:t>
            </a:r>
            <a:r>
              <a:rPr lang="tr-TR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tr-TR" sz="1400" dirty="0" err="1">
                <a:solidFill>
                  <a:srgbClr val="000000"/>
                </a:solidFill>
                <a:latin typeface="Consolas" pitchFamily="49" charset="0"/>
              </a:rPr>
              <a:t>Ayristir</a:t>
            </a:r>
            <a:r>
              <a:rPr lang="tr-TR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tr-TR" sz="1400" dirty="0" err="1">
                <a:solidFill>
                  <a:srgbClr val="0000FF"/>
                </a:solidFill>
                <a:latin typeface="Consolas" pitchFamily="49" charset="0"/>
              </a:rPr>
              <a:t>double</a:t>
            </a:r>
            <a:r>
              <a:rPr lang="tr-TR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tr-TR" sz="1400" dirty="0" err="1">
                <a:solidFill>
                  <a:srgbClr val="000000"/>
                </a:solidFill>
                <a:latin typeface="Consolas" pitchFamily="49" charset="0"/>
              </a:rPr>
              <a:t>sayi</a:t>
            </a:r>
            <a:r>
              <a:rPr lang="tr-TR" sz="140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tr-TR" sz="1400" dirty="0" err="1">
                <a:solidFill>
                  <a:srgbClr val="0000FF"/>
                </a:solidFill>
                <a:latin typeface="Consolas" pitchFamily="49" charset="0"/>
              </a:rPr>
              <a:t>out</a:t>
            </a:r>
            <a:r>
              <a:rPr lang="tr-TR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tr-TR" sz="1400" dirty="0" err="1">
                <a:solidFill>
                  <a:srgbClr val="0000FF"/>
                </a:solidFill>
                <a:latin typeface="Consolas" pitchFamily="49" charset="0"/>
              </a:rPr>
              <a:t>int</a:t>
            </a:r>
            <a:r>
              <a:rPr lang="tr-TR" sz="1400" dirty="0">
                <a:solidFill>
                  <a:srgbClr val="000000"/>
                </a:solidFill>
                <a:latin typeface="Consolas" pitchFamily="49" charset="0"/>
              </a:rPr>
              <a:t> tam, </a:t>
            </a:r>
            <a:r>
              <a:rPr lang="tr-TR" sz="1400" dirty="0" err="1">
                <a:solidFill>
                  <a:srgbClr val="0000FF"/>
                </a:solidFill>
                <a:latin typeface="Consolas" pitchFamily="49" charset="0"/>
              </a:rPr>
              <a:t>out</a:t>
            </a:r>
            <a:r>
              <a:rPr lang="tr-TR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tr-TR" sz="1400" dirty="0" err="1">
                <a:solidFill>
                  <a:srgbClr val="0000FF"/>
                </a:solidFill>
                <a:latin typeface="Consolas" pitchFamily="49" charset="0"/>
              </a:rPr>
              <a:t>double</a:t>
            </a:r>
            <a:r>
              <a:rPr lang="tr-TR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tr-TR" sz="1400" dirty="0" err="1">
                <a:solidFill>
                  <a:srgbClr val="000000"/>
                </a:solidFill>
                <a:latin typeface="Consolas" pitchFamily="49" charset="0"/>
              </a:rPr>
              <a:t>ksr</a:t>
            </a:r>
            <a:r>
              <a:rPr lang="tr-TR" sz="1400" dirty="0">
                <a:solidFill>
                  <a:srgbClr val="000000"/>
                </a:solidFill>
                <a:latin typeface="Consolas" pitchFamily="49" charset="0"/>
              </a:rPr>
              <a:t>)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itchFamily="49" charset="0"/>
              </a:rPr>
              <a:t>{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itchFamily="49" charset="0"/>
              </a:rPr>
              <a:t>  tam </a:t>
            </a:r>
            <a:r>
              <a:rPr lang="tr-TR" sz="1400" b="1" dirty="0">
                <a:solidFill>
                  <a:srgbClr val="000080"/>
                </a:solidFill>
                <a:latin typeface="Consolas" pitchFamily="49" charset="0"/>
              </a:rPr>
              <a:t>=</a:t>
            </a:r>
            <a:r>
              <a:rPr lang="tr-TR" sz="1400" dirty="0">
                <a:solidFill>
                  <a:srgbClr val="000000"/>
                </a:solidFill>
                <a:latin typeface="Consolas" pitchFamily="49" charset="0"/>
              </a:rPr>
              <a:t> (</a:t>
            </a:r>
            <a:r>
              <a:rPr lang="tr-TR" sz="1400" dirty="0" err="1">
                <a:solidFill>
                  <a:srgbClr val="0000FF"/>
                </a:solidFill>
                <a:latin typeface="Consolas" pitchFamily="49" charset="0"/>
              </a:rPr>
              <a:t>int</a:t>
            </a:r>
            <a:r>
              <a:rPr lang="tr-TR" sz="1400" dirty="0">
                <a:solidFill>
                  <a:srgbClr val="000000"/>
                </a:solidFill>
                <a:latin typeface="Consolas" pitchFamily="49" charset="0"/>
              </a:rPr>
              <a:t>)</a:t>
            </a:r>
            <a:r>
              <a:rPr lang="tr-TR" sz="1400" dirty="0" err="1">
                <a:solidFill>
                  <a:srgbClr val="000000"/>
                </a:solidFill>
                <a:latin typeface="Consolas" pitchFamily="49" charset="0"/>
              </a:rPr>
              <a:t>sayi</a:t>
            </a:r>
            <a:r>
              <a:rPr lang="tr-TR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tr-TR" sz="1400" dirty="0" err="1">
                <a:solidFill>
                  <a:srgbClr val="000000"/>
                </a:solidFill>
                <a:latin typeface="Consolas" pitchFamily="49" charset="0"/>
              </a:rPr>
              <a:t>ksr</a:t>
            </a:r>
            <a:r>
              <a:rPr lang="tr-TR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tr-TR" sz="1400" b="1" dirty="0">
                <a:solidFill>
                  <a:srgbClr val="000080"/>
                </a:solidFill>
                <a:latin typeface="Consolas" pitchFamily="49" charset="0"/>
              </a:rPr>
              <a:t>=</a:t>
            </a:r>
            <a:r>
              <a:rPr lang="tr-TR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tr-TR" sz="1400" dirty="0" err="1">
                <a:solidFill>
                  <a:srgbClr val="000000"/>
                </a:solidFill>
                <a:latin typeface="Consolas" pitchFamily="49" charset="0"/>
              </a:rPr>
              <a:t>sayi</a:t>
            </a:r>
            <a:r>
              <a:rPr lang="tr-TR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tr-TR" sz="1400" b="1" dirty="0">
                <a:solidFill>
                  <a:srgbClr val="000080"/>
                </a:solidFill>
                <a:latin typeface="Consolas" pitchFamily="49" charset="0"/>
              </a:rPr>
              <a:t>-</a:t>
            </a:r>
            <a:r>
              <a:rPr lang="tr-TR" sz="1400" dirty="0">
                <a:solidFill>
                  <a:srgbClr val="000000"/>
                </a:solidFill>
                <a:latin typeface="Consolas" pitchFamily="49" charset="0"/>
              </a:rPr>
              <a:t> tam;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endParaRPr lang="tr-TR" sz="1400" dirty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tr-TR" sz="1400" dirty="0" err="1">
                <a:solidFill>
                  <a:srgbClr val="0000FF"/>
                </a:solidFill>
                <a:latin typeface="Consolas" pitchFamily="49" charset="0"/>
              </a:rPr>
              <a:t>static</a:t>
            </a:r>
            <a:r>
              <a:rPr lang="tr-TR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tr-TR" sz="1400" dirty="0" err="1">
                <a:solidFill>
                  <a:srgbClr val="0000FF"/>
                </a:solidFill>
                <a:latin typeface="Consolas" pitchFamily="49" charset="0"/>
              </a:rPr>
              <a:t>void</a:t>
            </a:r>
            <a:r>
              <a:rPr lang="tr-TR" sz="1400" dirty="0">
                <a:solidFill>
                  <a:srgbClr val="000000"/>
                </a:solidFill>
                <a:latin typeface="Consolas" pitchFamily="49" charset="0"/>
              </a:rPr>
              <a:t> Main()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itchFamily="49" charset="0"/>
              </a:rPr>
              <a:t>{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tr-TR" sz="1400" dirty="0" err="1">
                <a:solidFill>
                  <a:srgbClr val="0000FF"/>
                </a:solidFill>
                <a:latin typeface="Consolas" pitchFamily="49" charset="0"/>
              </a:rPr>
              <a:t>int</a:t>
            </a:r>
            <a:r>
              <a:rPr lang="tr-TR" sz="1400" dirty="0">
                <a:solidFill>
                  <a:srgbClr val="000000"/>
                </a:solidFill>
                <a:latin typeface="Consolas" pitchFamily="49" charset="0"/>
              </a:rPr>
              <a:t> i;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tr-TR" sz="1400" dirty="0" err="1">
                <a:solidFill>
                  <a:srgbClr val="0000FF"/>
                </a:solidFill>
                <a:latin typeface="Consolas" pitchFamily="49" charset="0"/>
              </a:rPr>
              <a:t>double</a:t>
            </a:r>
            <a:r>
              <a:rPr lang="tr-TR" sz="1400" dirty="0">
                <a:solidFill>
                  <a:srgbClr val="000000"/>
                </a:solidFill>
                <a:latin typeface="Consolas" pitchFamily="49" charset="0"/>
              </a:rPr>
              <a:t> f;</a:t>
            </a:r>
          </a:p>
          <a:p>
            <a:endParaRPr lang="tr-TR" sz="1400" dirty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nn-NO" sz="1400" dirty="0">
                <a:solidFill>
                  <a:srgbClr val="000000"/>
                </a:solidFill>
                <a:latin typeface="Consolas" pitchFamily="49" charset="0"/>
              </a:rPr>
              <a:t>  Ayristir(</a:t>
            </a:r>
            <a:r>
              <a:rPr lang="nn-NO" sz="1400" b="1" dirty="0">
                <a:solidFill>
                  <a:srgbClr val="0000FF"/>
                </a:solidFill>
                <a:latin typeface="Consolas" pitchFamily="49" charset="0"/>
              </a:rPr>
              <a:t>2.35</a:t>
            </a:r>
            <a:r>
              <a:rPr lang="nn-NO" sz="140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tr-TR" sz="1400" dirty="0" err="1">
                <a:solidFill>
                  <a:srgbClr val="0000FF"/>
                </a:solidFill>
                <a:latin typeface="Consolas" pitchFamily="49" charset="0"/>
              </a:rPr>
              <a:t>out</a:t>
            </a:r>
            <a:r>
              <a:rPr lang="nn-NO" sz="1400" dirty="0">
                <a:solidFill>
                  <a:srgbClr val="000000"/>
                </a:solidFill>
                <a:latin typeface="Consolas" pitchFamily="49" charset="0"/>
              </a:rPr>
              <a:t> i, </a:t>
            </a:r>
            <a:r>
              <a:rPr lang="tr-TR" sz="1400" dirty="0" err="1">
                <a:solidFill>
                  <a:srgbClr val="0000FF"/>
                </a:solidFill>
                <a:latin typeface="Consolas" pitchFamily="49" charset="0"/>
              </a:rPr>
              <a:t>out</a:t>
            </a:r>
            <a:r>
              <a:rPr lang="nn-NO" sz="1400" dirty="0">
                <a:solidFill>
                  <a:srgbClr val="000000"/>
                </a:solidFill>
                <a:latin typeface="Consolas" pitchFamily="49" charset="0"/>
              </a:rPr>
              <a:t> f);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tr-TR" sz="1400" dirty="0" err="1">
                <a:solidFill>
                  <a:srgbClr val="2B91AF"/>
                </a:solidFill>
                <a:latin typeface="Consolas" pitchFamily="49" charset="0"/>
              </a:rPr>
              <a:t>Console</a:t>
            </a:r>
            <a:r>
              <a:rPr lang="tr-TR" sz="1400" b="1" dirty="0" err="1">
                <a:solidFill>
                  <a:srgbClr val="000080"/>
                </a:solidFill>
                <a:latin typeface="Consolas" pitchFamily="49" charset="0"/>
              </a:rPr>
              <a:t>.</a:t>
            </a:r>
            <a:r>
              <a:rPr lang="tr-TR" sz="1400" dirty="0" err="1">
                <a:solidFill>
                  <a:srgbClr val="000000"/>
                </a:solidFill>
                <a:latin typeface="Consolas" pitchFamily="49" charset="0"/>
              </a:rPr>
              <a:t>Write</a:t>
            </a:r>
            <a:r>
              <a:rPr lang="tr-TR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tr-TR" sz="1400" dirty="0">
                <a:solidFill>
                  <a:srgbClr val="A31515"/>
                </a:solidFill>
                <a:latin typeface="Consolas" pitchFamily="49" charset="0"/>
              </a:rPr>
              <a:t>"Tam Kısım: {0}, kesir </a:t>
            </a:r>
            <a:r>
              <a:rPr lang="tr-TR" sz="1400" dirty="0" err="1">
                <a:solidFill>
                  <a:srgbClr val="A31515"/>
                </a:solidFill>
                <a:latin typeface="Consolas" pitchFamily="49" charset="0"/>
              </a:rPr>
              <a:t>kisim</a:t>
            </a:r>
            <a:r>
              <a:rPr lang="tr-TR" sz="1400" dirty="0">
                <a:solidFill>
                  <a:srgbClr val="A31515"/>
                </a:solidFill>
                <a:latin typeface="Consolas" pitchFamily="49" charset="0"/>
              </a:rPr>
              <a:t>:{1:F2}"</a:t>
            </a:r>
            <a:r>
              <a:rPr lang="tr-TR" sz="1400" dirty="0">
                <a:solidFill>
                  <a:srgbClr val="000000"/>
                </a:solidFill>
                <a:latin typeface="Consolas" pitchFamily="49" charset="0"/>
              </a:rPr>
              <a:t>, i, f);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ref &amp; out </a:t>
            </a:r>
          </a:p>
        </p:txBody>
      </p:sp>
      <p:sp>
        <p:nvSpPr>
          <p:cNvPr id="27651" name="İçerik Yer Tutucusu 2"/>
          <p:cNvSpPr>
            <a:spLocks noGrp="1"/>
          </p:cNvSpPr>
          <p:nvPr>
            <p:ph idx="1"/>
          </p:nvPr>
        </p:nvSpPr>
        <p:spPr>
          <a:xfrm>
            <a:off x="685800" y="949325"/>
            <a:ext cx="7772400" cy="1911350"/>
          </a:xfrm>
        </p:spPr>
        <p:txBody>
          <a:bodyPr/>
          <a:lstStyle/>
          <a:p>
            <a:r>
              <a:rPr lang="tr-TR" smtClean="0">
                <a:solidFill>
                  <a:srgbClr val="003399"/>
                </a:solidFill>
              </a:rPr>
              <a:t>ref</a:t>
            </a:r>
            <a:r>
              <a:rPr lang="tr-TR" smtClean="0"/>
              <a:t> veya </a:t>
            </a:r>
            <a:r>
              <a:rPr lang="tr-TR" smtClean="0">
                <a:solidFill>
                  <a:srgbClr val="003399"/>
                </a:solidFill>
              </a:rPr>
              <a:t>out</a:t>
            </a:r>
            <a:r>
              <a:rPr lang="tr-TR" smtClean="0"/>
              <a:t> anahtar sözcükleri ile geçilen parametreler fonksiyonda değişirse değişim ana programa da yansır. </a:t>
            </a:r>
          </a:p>
          <a:p>
            <a:pPr lvl="1"/>
            <a:r>
              <a:rPr lang="tr-TR" sz="2200" smtClean="0"/>
              <a:t>Çünkü değişkenlerin aslında adresleri gönderilmiştir.</a:t>
            </a:r>
          </a:p>
        </p:txBody>
      </p:sp>
      <p:sp>
        <p:nvSpPr>
          <p:cNvPr id="27652" name="Slayt Numarası Yer Tutucusu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E1E529F-41AB-4223-9D67-E4B1872BC2E2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63575" y="2901950"/>
            <a:ext cx="7618413" cy="2979738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400">
                <a:solidFill>
                  <a:srgbClr val="0000FF"/>
                </a:solidFill>
                <a:latin typeface="Consolas" pitchFamily="49" charset="0"/>
              </a:rPr>
              <a:t>static</a:t>
            </a:r>
            <a:r>
              <a:rPr lang="en-US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400">
                <a:solidFill>
                  <a:srgbClr val="0000FF"/>
                </a:solidFill>
                <a:latin typeface="Consolas" pitchFamily="49" charset="0"/>
              </a:rPr>
              <a:t>int</a:t>
            </a:r>
            <a:r>
              <a:rPr lang="en-US" sz="1400">
                <a:solidFill>
                  <a:srgbClr val="000000"/>
                </a:solidFill>
                <a:latin typeface="Consolas" pitchFamily="49" charset="0"/>
              </a:rPr>
              <a:t> Fnk(</a:t>
            </a:r>
            <a:r>
              <a:rPr lang="en-US" sz="1400">
                <a:solidFill>
                  <a:srgbClr val="0000FF"/>
                </a:solidFill>
                <a:latin typeface="Consolas" pitchFamily="49" charset="0"/>
              </a:rPr>
              <a:t>ref</a:t>
            </a:r>
            <a:r>
              <a:rPr lang="en-US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400">
                <a:solidFill>
                  <a:srgbClr val="0000FF"/>
                </a:solidFill>
                <a:latin typeface="Consolas" pitchFamily="49" charset="0"/>
              </a:rPr>
              <a:t>int</a:t>
            </a:r>
            <a:r>
              <a:rPr lang="en-US" sz="1400">
                <a:solidFill>
                  <a:srgbClr val="000000"/>
                </a:solidFill>
                <a:latin typeface="Consolas" pitchFamily="49" charset="0"/>
              </a:rPr>
              <a:t> a, </a:t>
            </a:r>
            <a:r>
              <a:rPr lang="en-US" sz="1400">
                <a:solidFill>
                  <a:srgbClr val="0000FF"/>
                </a:solidFill>
                <a:latin typeface="Consolas" pitchFamily="49" charset="0"/>
              </a:rPr>
              <a:t>ref</a:t>
            </a:r>
            <a:r>
              <a:rPr lang="en-US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400">
                <a:solidFill>
                  <a:srgbClr val="0000FF"/>
                </a:solidFill>
                <a:latin typeface="Consolas" pitchFamily="49" charset="0"/>
              </a:rPr>
              <a:t>int</a:t>
            </a:r>
            <a:r>
              <a:rPr lang="en-US" sz="1400">
                <a:solidFill>
                  <a:srgbClr val="000000"/>
                </a:solidFill>
                <a:latin typeface="Consolas" pitchFamily="49" charset="0"/>
              </a:rPr>
              <a:t> b, </a:t>
            </a:r>
            <a:r>
              <a:rPr lang="en-US" sz="1400">
                <a:solidFill>
                  <a:srgbClr val="0000FF"/>
                </a:solidFill>
                <a:latin typeface="Consolas" pitchFamily="49" charset="0"/>
              </a:rPr>
              <a:t>ref</a:t>
            </a:r>
            <a:r>
              <a:rPr lang="en-US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400">
                <a:solidFill>
                  <a:srgbClr val="0000FF"/>
                </a:solidFill>
                <a:latin typeface="Consolas" pitchFamily="49" charset="0"/>
              </a:rPr>
              <a:t>int</a:t>
            </a:r>
            <a:r>
              <a:rPr lang="en-US" sz="1400">
                <a:solidFill>
                  <a:srgbClr val="000000"/>
                </a:solidFill>
                <a:latin typeface="Consolas" pitchFamily="49" charset="0"/>
              </a:rPr>
              <a:t> c)</a:t>
            </a:r>
          </a:p>
          <a:p>
            <a:r>
              <a:rPr lang="tr-TR" sz="1400">
                <a:solidFill>
                  <a:srgbClr val="000000"/>
                </a:solidFill>
                <a:latin typeface="Consolas" pitchFamily="49" charset="0"/>
              </a:rPr>
              <a:t>{</a:t>
            </a:r>
          </a:p>
          <a:p>
            <a:r>
              <a:rPr lang="tr-TR" sz="1400">
                <a:solidFill>
                  <a:srgbClr val="000000"/>
                </a:solidFill>
                <a:latin typeface="Consolas" pitchFamily="49" charset="0"/>
              </a:rPr>
              <a:t>    a </a:t>
            </a:r>
            <a:r>
              <a:rPr lang="tr-TR" sz="1400" b="1">
                <a:solidFill>
                  <a:srgbClr val="000080"/>
                </a:solidFill>
                <a:latin typeface="Consolas" pitchFamily="49" charset="0"/>
              </a:rPr>
              <a:t>+=</a:t>
            </a:r>
            <a:r>
              <a:rPr lang="tr-TR" sz="1400">
                <a:solidFill>
                  <a:srgbClr val="000000"/>
                </a:solidFill>
                <a:latin typeface="Consolas" pitchFamily="49" charset="0"/>
              </a:rPr>
              <a:t> b </a:t>
            </a:r>
            <a:r>
              <a:rPr lang="tr-TR" sz="1400" b="1">
                <a:solidFill>
                  <a:srgbClr val="000080"/>
                </a:solidFill>
                <a:latin typeface="Consolas" pitchFamily="49" charset="0"/>
              </a:rPr>
              <a:t>+=</a:t>
            </a:r>
            <a:r>
              <a:rPr lang="tr-TR" sz="1400">
                <a:solidFill>
                  <a:srgbClr val="000000"/>
                </a:solidFill>
                <a:latin typeface="Consolas" pitchFamily="49" charset="0"/>
              </a:rPr>
              <a:t> c </a:t>
            </a:r>
            <a:r>
              <a:rPr lang="tr-TR" sz="1400" b="1">
                <a:solidFill>
                  <a:srgbClr val="000080"/>
                </a:solidFill>
                <a:latin typeface="Consolas" pitchFamily="49" charset="0"/>
              </a:rPr>
              <a:t>+=</a:t>
            </a:r>
            <a:r>
              <a:rPr lang="tr-TR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tr-TR" sz="1400" b="1">
                <a:solidFill>
                  <a:srgbClr val="0000FF"/>
                </a:solidFill>
                <a:latin typeface="Consolas" pitchFamily="49" charset="0"/>
              </a:rPr>
              <a:t>1</a:t>
            </a:r>
            <a:r>
              <a:rPr lang="tr-TR" sz="1400">
                <a:solidFill>
                  <a:srgbClr val="000000"/>
                </a:solidFill>
                <a:latin typeface="Consolas" pitchFamily="49" charset="0"/>
              </a:rPr>
              <a:t>; </a:t>
            </a:r>
          </a:p>
          <a:p>
            <a:r>
              <a:rPr lang="tr-TR" sz="140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tr-TR" sz="1400">
                <a:solidFill>
                  <a:srgbClr val="0000FF"/>
                </a:solidFill>
                <a:latin typeface="Consolas" pitchFamily="49" charset="0"/>
              </a:rPr>
              <a:t>return</a:t>
            </a:r>
            <a:r>
              <a:rPr lang="tr-TR" sz="1400">
                <a:solidFill>
                  <a:srgbClr val="000000"/>
                </a:solidFill>
                <a:latin typeface="Consolas" pitchFamily="49" charset="0"/>
              </a:rPr>
              <a:t> a;</a:t>
            </a:r>
          </a:p>
          <a:p>
            <a:r>
              <a:rPr lang="tr-TR" sz="140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endParaRPr lang="tr-TR" sz="140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tr-TR" sz="1400">
                <a:solidFill>
                  <a:srgbClr val="0000FF"/>
                </a:solidFill>
                <a:latin typeface="Consolas" pitchFamily="49" charset="0"/>
              </a:rPr>
              <a:t>static</a:t>
            </a:r>
            <a:r>
              <a:rPr lang="tr-TR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tr-TR" sz="1400">
                <a:solidFill>
                  <a:srgbClr val="0000FF"/>
                </a:solidFill>
                <a:latin typeface="Consolas" pitchFamily="49" charset="0"/>
              </a:rPr>
              <a:t>void</a:t>
            </a:r>
            <a:r>
              <a:rPr lang="tr-TR" sz="1400">
                <a:solidFill>
                  <a:srgbClr val="000000"/>
                </a:solidFill>
                <a:latin typeface="Consolas" pitchFamily="49" charset="0"/>
              </a:rPr>
              <a:t> Main()</a:t>
            </a:r>
          </a:p>
          <a:p>
            <a:r>
              <a:rPr lang="tr-TR" sz="1400">
                <a:solidFill>
                  <a:srgbClr val="000000"/>
                </a:solidFill>
                <a:latin typeface="Consolas" pitchFamily="49" charset="0"/>
              </a:rPr>
              <a:t>{</a:t>
            </a:r>
          </a:p>
          <a:p>
            <a:r>
              <a:rPr lang="tr-TR" sz="140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tr-TR" sz="1400">
                <a:solidFill>
                  <a:srgbClr val="0000FF"/>
                </a:solidFill>
                <a:latin typeface="Consolas" pitchFamily="49" charset="0"/>
              </a:rPr>
              <a:t>int</a:t>
            </a:r>
            <a:r>
              <a:rPr lang="tr-TR" sz="1400">
                <a:solidFill>
                  <a:srgbClr val="000000"/>
                </a:solidFill>
                <a:latin typeface="Consolas" pitchFamily="49" charset="0"/>
              </a:rPr>
              <a:t> x </a:t>
            </a:r>
            <a:r>
              <a:rPr lang="tr-TR" sz="1400" b="1">
                <a:solidFill>
                  <a:srgbClr val="000080"/>
                </a:solidFill>
                <a:latin typeface="Consolas" pitchFamily="49" charset="0"/>
              </a:rPr>
              <a:t>=</a:t>
            </a:r>
            <a:r>
              <a:rPr lang="tr-TR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tr-TR" sz="1400" b="1">
                <a:solidFill>
                  <a:srgbClr val="0000FF"/>
                </a:solidFill>
                <a:latin typeface="Consolas" pitchFamily="49" charset="0"/>
              </a:rPr>
              <a:t>2</a:t>
            </a:r>
            <a:r>
              <a:rPr lang="tr-TR" sz="1400">
                <a:solidFill>
                  <a:srgbClr val="000000"/>
                </a:solidFill>
                <a:latin typeface="Consolas" pitchFamily="49" charset="0"/>
              </a:rPr>
              <a:t>, y </a:t>
            </a:r>
            <a:r>
              <a:rPr lang="tr-TR" sz="1400" b="1">
                <a:solidFill>
                  <a:srgbClr val="000080"/>
                </a:solidFill>
                <a:latin typeface="Consolas" pitchFamily="49" charset="0"/>
              </a:rPr>
              <a:t>=</a:t>
            </a:r>
            <a:r>
              <a:rPr lang="tr-TR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tr-TR" sz="1400" b="1">
                <a:solidFill>
                  <a:srgbClr val="0000FF"/>
                </a:solidFill>
                <a:latin typeface="Consolas" pitchFamily="49" charset="0"/>
              </a:rPr>
              <a:t>3</a:t>
            </a:r>
            <a:r>
              <a:rPr lang="tr-TR" sz="1400">
                <a:solidFill>
                  <a:srgbClr val="000000"/>
                </a:solidFill>
                <a:latin typeface="Consolas" pitchFamily="49" charset="0"/>
              </a:rPr>
              <a:t>, z </a:t>
            </a:r>
            <a:r>
              <a:rPr lang="tr-TR" sz="1400" b="1">
                <a:solidFill>
                  <a:srgbClr val="000080"/>
                </a:solidFill>
                <a:latin typeface="Consolas" pitchFamily="49" charset="0"/>
              </a:rPr>
              <a:t>=</a:t>
            </a:r>
            <a:r>
              <a:rPr lang="tr-TR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tr-TR" sz="1400" b="1">
                <a:solidFill>
                  <a:srgbClr val="0000FF"/>
                </a:solidFill>
                <a:latin typeface="Consolas" pitchFamily="49" charset="0"/>
              </a:rPr>
              <a:t>4</a:t>
            </a:r>
            <a:r>
              <a:rPr lang="tr-TR" sz="140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endParaRPr lang="tr-TR" sz="140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tr-TR" sz="140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tr-TR" sz="1400">
                <a:solidFill>
                  <a:srgbClr val="0000FF"/>
                </a:solidFill>
                <a:latin typeface="Consolas" pitchFamily="49" charset="0"/>
              </a:rPr>
              <a:t>int</a:t>
            </a:r>
            <a:r>
              <a:rPr lang="tr-TR" sz="1400">
                <a:solidFill>
                  <a:srgbClr val="000000"/>
                </a:solidFill>
                <a:latin typeface="Consolas" pitchFamily="49" charset="0"/>
              </a:rPr>
              <a:t> t </a:t>
            </a:r>
            <a:r>
              <a:rPr lang="tr-TR" sz="1400" b="1">
                <a:solidFill>
                  <a:srgbClr val="000080"/>
                </a:solidFill>
                <a:latin typeface="Consolas" pitchFamily="49" charset="0"/>
              </a:rPr>
              <a:t>=</a:t>
            </a:r>
            <a:r>
              <a:rPr lang="tr-TR" sz="1400">
                <a:solidFill>
                  <a:srgbClr val="000000"/>
                </a:solidFill>
                <a:latin typeface="Consolas" pitchFamily="49" charset="0"/>
              </a:rPr>
              <a:t> Fnk(</a:t>
            </a:r>
            <a:r>
              <a:rPr lang="tr-TR" sz="1400">
                <a:solidFill>
                  <a:srgbClr val="0000FF"/>
                </a:solidFill>
                <a:latin typeface="Consolas" pitchFamily="49" charset="0"/>
              </a:rPr>
              <a:t>ref</a:t>
            </a:r>
            <a:r>
              <a:rPr lang="tr-TR" sz="1400">
                <a:solidFill>
                  <a:srgbClr val="000000"/>
                </a:solidFill>
                <a:latin typeface="Consolas" pitchFamily="49" charset="0"/>
              </a:rPr>
              <a:t> x, </a:t>
            </a:r>
            <a:r>
              <a:rPr lang="tr-TR" sz="1400">
                <a:solidFill>
                  <a:srgbClr val="0000FF"/>
                </a:solidFill>
                <a:latin typeface="Consolas" pitchFamily="49" charset="0"/>
              </a:rPr>
              <a:t>ref</a:t>
            </a:r>
            <a:r>
              <a:rPr lang="tr-TR" sz="1400">
                <a:solidFill>
                  <a:srgbClr val="000000"/>
                </a:solidFill>
                <a:latin typeface="Consolas" pitchFamily="49" charset="0"/>
              </a:rPr>
              <a:t> y, </a:t>
            </a:r>
            <a:r>
              <a:rPr lang="tr-TR" sz="1400">
                <a:solidFill>
                  <a:srgbClr val="0000FF"/>
                </a:solidFill>
                <a:latin typeface="Consolas" pitchFamily="49" charset="0"/>
              </a:rPr>
              <a:t>ref</a:t>
            </a:r>
            <a:r>
              <a:rPr lang="tr-TR" sz="1400">
                <a:solidFill>
                  <a:srgbClr val="000000"/>
                </a:solidFill>
                <a:latin typeface="Consolas" pitchFamily="49" charset="0"/>
              </a:rPr>
              <a:t> z);</a:t>
            </a:r>
          </a:p>
          <a:p>
            <a:r>
              <a:rPr lang="tr-TR" sz="140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tr-TR" sz="1400">
                <a:solidFill>
                  <a:srgbClr val="2B91AF"/>
                </a:solidFill>
                <a:latin typeface="Consolas" pitchFamily="49" charset="0"/>
              </a:rPr>
              <a:t>Console</a:t>
            </a:r>
            <a:r>
              <a:rPr lang="tr-TR" sz="1400" b="1">
                <a:solidFill>
                  <a:srgbClr val="000080"/>
                </a:solidFill>
                <a:latin typeface="Consolas" pitchFamily="49" charset="0"/>
              </a:rPr>
              <a:t>.</a:t>
            </a:r>
            <a:r>
              <a:rPr lang="tr-TR" sz="1400">
                <a:solidFill>
                  <a:srgbClr val="000000"/>
                </a:solidFill>
                <a:latin typeface="Consolas" pitchFamily="49" charset="0"/>
              </a:rPr>
              <a:t>Write(</a:t>
            </a:r>
            <a:r>
              <a:rPr lang="tr-TR" sz="1400">
                <a:solidFill>
                  <a:srgbClr val="A31515"/>
                </a:solidFill>
                <a:latin typeface="Consolas" pitchFamily="49" charset="0"/>
              </a:rPr>
              <a:t>"x: {0}, y: {1}, z: {2}, t: {3}"</a:t>
            </a:r>
            <a:r>
              <a:rPr lang="tr-TR" sz="1400">
                <a:solidFill>
                  <a:srgbClr val="000000"/>
                </a:solidFill>
                <a:latin typeface="Consolas" pitchFamily="49" charset="0"/>
              </a:rPr>
              <a:t>, x, y, z, t);</a:t>
            </a:r>
          </a:p>
          <a:p>
            <a:r>
              <a:rPr lang="tr-TR" sz="140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6" name="Dikdörtgen 5"/>
          <p:cNvSpPr/>
          <p:nvPr/>
        </p:nvSpPr>
        <p:spPr>
          <a:xfrm>
            <a:off x="663575" y="6057900"/>
            <a:ext cx="3640138" cy="3683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tr-TR" b="1" dirty="0">
                <a:latin typeface="Courier New" pitchFamily="49" charset="0"/>
                <a:cs typeface="Courier New" pitchFamily="49" charset="0"/>
              </a:rPr>
              <a:t>x: 10, y: 8, z: 5, t: 10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is Teması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is Teması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Maple</Template>
  <TotalTime>7484</TotalTime>
  <Words>2656</Words>
  <Application>Microsoft Office PowerPoint</Application>
  <PresentationFormat>Ekran Gösterisi (4:3)</PresentationFormat>
  <Paragraphs>516</Paragraphs>
  <Slides>28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28</vt:i4>
      </vt:variant>
    </vt:vector>
  </HeadingPairs>
  <TitlesOfParts>
    <vt:vector size="34" baseType="lpstr">
      <vt:lpstr>Comic Sans MS</vt:lpstr>
      <vt:lpstr>Consolas</vt:lpstr>
      <vt:lpstr>Courier New</vt:lpstr>
      <vt:lpstr>Times New Roman</vt:lpstr>
      <vt:lpstr>Wingdings</vt:lpstr>
      <vt:lpstr>Blank Presentation</vt:lpstr>
      <vt:lpstr>PROGRAMLAMA - I</vt:lpstr>
      <vt:lpstr>Konular</vt:lpstr>
      <vt:lpstr>Fonksiyon Parametreleri &amp; Argumanlar</vt:lpstr>
      <vt:lpstr>Parametre &amp; Argüman Türleri</vt:lpstr>
      <vt:lpstr>Değer olarak geçme (Pass-by-Value) </vt:lpstr>
      <vt:lpstr>Argümanların değerini fonksiyonda değiştirmek</vt:lpstr>
      <vt:lpstr>Adres geçme (Pass-by-Ref)</vt:lpstr>
      <vt:lpstr>out parametre</vt:lpstr>
      <vt:lpstr>ref &amp; out </vt:lpstr>
      <vt:lpstr>Parametre olarak diziler</vt:lpstr>
      <vt:lpstr>Parametre olarak diziler</vt:lpstr>
      <vt:lpstr>Dizi parametreleri</vt:lpstr>
      <vt:lpstr>Parametre olarak diziler</vt:lpstr>
      <vt:lpstr>Fonksiyonların aşırı yüklenmesi</vt:lpstr>
      <vt:lpstr>Aşırı yüklenmiş Fonksiyonların Çağrılışı:</vt:lpstr>
      <vt:lpstr>Aynı isimde fonksiyonlar! - 1</vt:lpstr>
      <vt:lpstr>Aynı isimde fonksiyonlar! - 2</vt:lpstr>
      <vt:lpstr>Aynı isimde fonksiyonlar! - 3</vt:lpstr>
      <vt:lpstr>Aynı isimde fonksiyonlar! - 4</vt:lpstr>
      <vt:lpstr>Değişken sayıda parametre alan Fonksiyonlar</vt:lpstr>
      <vt:lpstr>Değişken sayıda parametre</vt:lpstr>
      <vt:lpstr>Opsiyonel parametreler</vt:lpstr>
      <vt:lpstr>Opsiyonel Parametreler</vt:lpstr>
      <vt:lpstr>Opsiyonel Parametreler</vt:lpstr>
      <vt:lpstr>Opsiyonel Parametreler</vt:lpstr>
      <vt:lpstr>Opsiyonel Parametreler Üzerine Notlar</vt:lpstr>
      <vt:lpstr>Opsiyonel Parametre - İşlem</vt:lpstr>
      <vt:lpstr> Dinlediğiniz için teşekkürler…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Algorithm Analysis</dc:title>
  <dc:creator>Administrator</dc:creator>
  <cp:lastModifiedBy>Gonca Özmen</cp:lastModifiedBy>
  <cp:revision>945</cp:revision>
  <dcterms:created xsi:type="dcterms:W3CDTF">1999-11-19T17:16:32Z</dcterms:created>
  <dcterms:modified xsi:type="dcterms:W3CDTF">2015-09-30T18:25:08Z</dcterms:modified>
</cp:coreProperties>
</file>