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08" r:id="rId2"/>
    <p:sldId id="417" r:id="rId3"/>
    <p:sldId id="493" r:id="rId4"/>
    <p:sldId id="494" r:id="rId5"/>
    <p:sldId id="495" r:id="rId6"/>
    <p:sldId id="496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5611B"/>
    <a:srgbClr val="CC9900"/>
    <a:srgbClr val="FFFF99"/>
    <a:srgbClr val="FFCC00"/>
    <a:srgbClr val="FFFFCC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50383-1FBE-4F7B-BC4D-79F4C9BFA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B450F5-A6EE-4062-962E-18E674B1E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5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450F5-A6EE-4062-962E-18E674B1E2C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9471-F01E-4CEF-8756-81F07E697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49EF8-8C0E-4D4A-BF73-B7A3D84F0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E89EA-3468-42B6-B7CD-909C1DD52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182F0-9767-4444-9B7D-5340822D7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C0E35-B74B-4977-BF88-CB150D50F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CB536-2ED9-4146-98F4-3F8ABCDCE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8F1B-3199-4A1F-8085-ED1BDE23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C9F4C-E135-45AC-A0DB-B7C554165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50E2-97A5-4F34-938D-5275CDD9F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D609-A622-41E5-8590-40C55F6A9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D8727-488D-4FE6-9D03-159B18667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D9FBA14-6673-40B6-8C60-5409AF1CE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</a:t>
            </a:r>
            <a:r>
              <a:rPr lang="tr-TR" sz="2700" b="1" smtClean="0"/>
              <a:t>- </a:t>
            </a:r>
            <a:r>
              <a:rPr lang="tr-TR" sz="2700" b="1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D9471-F01E-4CEF-8756-81F07E6978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34358"/>
          </a:xfrm>
        </p:spPr>
        <p:txBody>
          <a:bodyPr/>
          <a:lstStyle/>
          <a:p>
            <a:r>
              <a:rPr lang="tr-TR" dirty="0" smtClean="0"/>
              <a:t>Temsilci fonksiyonların Tanımlanması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505119"/>
            <a:ext cx="7772400" cy="4590881"/>
          </a:xfrm>
        </p:spPr>
        <p:txBody>
          <a:bodyPr/>
          <a:lstStyle/>
          <a:p>
            <a:r>
              <a:rPr lang="tr-TR" dirty="0"/>
              <a:t>Temsilciler genellikle programlarımıza belirli bir ifadeyle birden fazla metodu çağırabilme yeteneği vermek için kullanılır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Temsilci tanımlama: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tr-TR" sz="18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delegate</a:t>
            </a:r>
            <a:r>
              <a:rPr lang="tr-TR" sz="18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İşlem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8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a, </a:t>
            </a:r>
            <a:r>
              <a:rPr lang="tr-TR" sz="18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b);</a:t>
            </a:r>
            <a:endParaRPr lang="tr-TR" sz="2400" dirty="0">
              <a:latin typeface="Calibri"/>
              <a:ea typeface="Calibri"/>
              <a:cs typeface="Times New Roman"/>
            </a:endParaRPr>
          </a:p>
          <a:p>
            <a:r>
              <a:rPr lang="tr-TR" dirty="0" smtClean="0"/>
              <a:t>Temsilci kullanma: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8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İşlem </a:t>
            </a:r>
            <a:r>
              <a:rPr lang="tr-TR" sz="18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temsilci 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</a:t>
            </a:r>
            <a:r>
              <a:rPr lang="tr-TR" sz="18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8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İşlem</a:t>
            </a:r>
            <a:r>
              <a:rPr lang="tr-TR" sz="18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(Fonksiyon);</a:t>
            </a:r>
          </a:p>
          <a:p>
            <a:pPr marL="0" indent="0">
              <a:buNone/>
            </a:pPr>
            <a:r>
              <a:rPr lang="tr-TR" dirty="0" smtClean="0"/>
              <a:t>  - Veya;</a:t>
            </a:r>
            <a:endParaRPr lang="tr-TR" dirty="0"/>
          </a:p>
          <a:p>
            <a:pPr marL="0" indent="0">
              <a:buNone/>
            </a:pPr>
            <a:r>
              <a:rPr lang="tr-TR" sz="18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       İşlem 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temsilci = </a:t>
            </a:r>
            <a:r>
              <a:rPr lang="tr-TR" sz="18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Fonksiyon;</a:t>
            </a:r>
            <a:endParaRPr lang="tr-TR" sz="18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56050" y="141288"/>
            <a:ext cx="8278152" cy="698500"/>
          </a:xfrm>
        </p:spPr>
        <p:txBody>
          <a:bodyPr/>
          <a:lstStyle/>
          <a:p>
            <a:r>
              <a:rPr lang="tr-TR" sz="3200" dirty="0"/>
              <a:t>Temsilci </a:t>
            </a:r>
            <a:r>
              <a:rPr lang="tr-TR" sz="3200" dirty="0" err="1" smtClean="0"/>
              <a:t>fonksiyon:Tanımlama</a:t>
            </a:r>
            <a:r>
              <a:rPr lang="tr-TR" sz="3200" dirty="0" smtClean="0"/>
              <a:t> &amp; Kullanım</a:t>
            </a:r>
            <a:endParaRPr lang="tr-TR" sz="3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574532" y="774338"/>
            <a:ext cx="7541777" cy="581351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Metotlar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temsilci fonksiyonu tanımlanıyor.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delegate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İşlem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a,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b);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iki farklı 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metot </a:t>
            </a:r>
            <a:r>
              <a:rPr lang="tr-TR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tanımlanıyor.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Topla(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a,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b) {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 + b; }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Çarp(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a,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b) {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 * b; }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İşlem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temsilci;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s1, s2;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temsilci Topla fonksiyonunun yerine çalışacak.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temsilci = </a:t>
            </a:r>
            <a:r>
              <a:rPr lang="tr-T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Topla;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s1 = temsilci(3, 5);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temsilci Çarp  fonksiyonunun yerine çalışacak.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temsilci = </a:t>
            </a:r>
            <a:r>
              <a:rPr lang="tr-T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Çarp;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s2 = temsilci(3, 5);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"s1 = {0}, s2={1}"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s1, s2</a:t>
            </a:r>
            <a:r>
              <a:rPr lang="tr-T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2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779858" y="6185580"/>
            <a:ext cx="2196744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2000" dirty="0">
                <a:latin typeface="Consolas" pitchFamily="49" charset="0"/>
                <a:cs typeface="Consolas" pitchFamily="49" charset="0"/>
              </a:rPr>
              <a:t>s1 = 8, s2=15</a:t>
            </a:r>
          </a:p>
        </p:txBody>
      </p:sp>
    </p:spTree>
    <p:extLst>
      <p:ext uri="{BB962C8B-B14F-4D97-AF65-F5344CB8AC3E}">
        <p14:creationId xmlns:p14="http://schemas.microsoft.com/office/powerpoint/2010/main" val="15600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5982" y="141288"/>
            <a:ext cx="7908406" cy="698500"/>
          </a:xfrm>
        </p:spPr>
        <p:txBody>
          <a:bodyPr/>
          <a:lstStyle/>
          <a:p>
            <a:r>
              <a:rPr lang="tr-TR" sz="3600" dirty="0" smtClean="0"/>
              <a:t>Temsilci fonksiyonlar ile ilgili notlar: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Temsilci fonksiyonlar sadece geri dönüş tipleri ve parametreleri (sayı ve tip) kendisiyle uyumlu olan metotları temsil edebilirler.</a:t>
            </a:r>
          </a:p>
          <a:p>
            <a:r>
              <a:rPr lang="tr-TR" dirty="0" smtClean="0"/>
              <a:t>Temsilciler bir defada birden fazla metodu temsil edebilirler. Temsilciye metot eklemek veya çıkarmak için + ve – kullanılır.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0853" y="141288"/>
            <a:ext cx="8529005" cy="698500"/>
          </a:xfrm>
        </p:spPr>
        <p:txBody>
          <a:bodyPr/>
          <a:lstStyle/>
          <a:p>
            <a:r>
              <a:rPr lang="tr-TR" sz="2800" dirty="0" smtClean="0"/>
              <a:t>Temsilciye birden fazla metot ekleme &amp; çıkarma</a:t>
            </a:r>
            <a:endParaRPr lang="tr-TR" sz="2800" dirty="0"/>
          </a:p>
        </p:txBody>
      </p:sp>
      <p:sp>
        <p:nvSpPr>
          <p:cNvPr id="6" name="Dikdörtgen 5"/>
          <p:cNvSpPr/>
          <p:nvPr/>
        </p:nvSpPr>
        <p:spPr>
          <a:xfrm>
            <a:off x="740421" y="841564"/>
            <a:ext cx="7343522" cy="582621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Temsilciler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delegate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MesajVer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isim);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SelamVer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isim) { </a:t>
            </a:r>
            <a:r>
              <a:rPr lang="tr-TR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"Selam "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isim); </a:t>
            </a:r>
            <a:r>
              <a:rPr lang="tr-T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HatırSor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isim) { </a:t>
            </a:r>
            <a:r>
              <a:rPr lang="tr-TR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(isim + 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nasılsın?"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}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MesajVer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 =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SelamVer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m(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"Ali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m =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HatırSor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m(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"Ali"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"*********************"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iki metodu da ekle 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m =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SelamVer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m +=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HatırSor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m(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"Ahmet"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"*********************"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SelamVer</a:t>
            </a:r>
            <a:r>
              <a:rPr lang="tr-TR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metodunu çıkar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m -= </a:t>
            </a:r>
            <a:r>
              <a:rPr lang="tr-TR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SelamVer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m(</a:t>
            </a:r>
            <a:r>
              <a:rPr lang="tr-TR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"Ayşe"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r>
              <a:rPr lang="tr-T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676560" y="3447136"/>
            <a:ext cx="2658235" cy="18466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>
                <a:latin typeface="Consolas" pitchFamily="49" charset="0"/>
                <a:cs typeface="Consolas" pitchFamily="49" charset="0"/>
              </a:rPr>
              <a:t>Selam Ali</a:t>
            </a:r>
          </a:p>
          <a:p>
            <a:r>
              <a:rPr lang="tr-TR" sz="1600" dirty="0">
                <a:latin typeface="Consolas" pitchFamily="49" charset="0"/>
                <a:cs typeface="Consolas" pitchFamily="49" charset="0"/>
              </a:rPr>
              <a:t>Ali nasılsın?</a:t>
            </a:r>
          </a:p>
          <a:p>
            <a:r>
              <a:rPr lang="tr-TR" sz="1600" dirty="0">
                <a:latin typeface="Consolas" pitchFamily="49" charset="0"/>
                <a:cs typeface="Consolas" pitchFamily="49" charset="0"/>
              </a:rPr>
              <a:t>*********************</a:t>
            </a:r>
          </a:p>
          <a:p>
            <a:r>
              <a:rPr lang="tr-TR" sz="1600" dirty="0">
                <a:latin typeface="Consolas" pitchFamily="49" charset="0"/>
                <a:cs typeface="Consolas" pitchFamily="49" charset="0"/>
              </a:rPr>
              <a:t>Selam Ahmet</a:t>
            </a:r>
          </a:p>
          <a:p>
            <a:r>
              <a:rPr lang="tr-TR" sz="1600" dirty="0">
                <a:latin typeface="Consolas" pitchFamily="49" charset="0"/>
                <a:cs typeface="Consolas" pitchFamily="49" charset="0"/>
              </a:rPr>
              <a:t>Ahmet nasılsın?</a:t>
            </a:r>
          </a:p>
          <a:p>
            <a:r>
              <a:rPr lang="tr-TR" sz="1600" dirty="0">
                <a:latin typeface="Consolas" pitchFamily="49" charset="0"/>
                <a:cs typeface="Consolas" pitchFamily="49" charset="0"/>
              </a:rPr>
              <a:t>*********************</a:t>
            </a:r>
          </a:p>
          <a:p>
            <a:r>
              <a:rPr lang="tr-TR" sz="1600" dirty="0">
                <a:latin typeface="Consolas" pitchFamily="49" charset="0"/>
                <a:cs typeface="Consolas" pitchFamily="49" charset="0"/>
              </a:rPr>
              <a:t>Ayşe nasılsın?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9" name="Düz Ok Bağlayıcısı 8"/>
          <p:cNvCxnSpPr/>
          <p:nvPr/>
        </p:nvCxnSpPr>
        <p:spPr bwMode="auto">
          <a:xfrm>
            <a:off x="2314322" y="3301550"/>
            <a:ext cx="3439115" cy="2994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Düz Ok Bağlayıcısı 9"/>
          <p:cNvCxnSpPr/>
          <p:nvPr/>
        </p:nvCxnSpPr>
        <p:spPr bwMode="auto">
          <a:xfrm>
            <a:off x="2314321" y="3753356"/>
            <a:ext cx="3439116" cy="822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Düz Ok Bağlayıcısı 11"/>
          <p:cNvCxnSpPr>
            <a:endCxn id="17" idx="1"/>
          </p:cNvCxnSpPr>
          <p:nvPr/>
        </p:nvCxnSpPr>
        <p:spPr bwMode="auto">
          <a:xfrm flipV="1">
            <a:off x="2466721" y="4460060"/>
            <a:ext cx="2979219" cy="521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Düz Ok Bağlayıcısı 13"/>
          <p:cNvCxnSpPr/>
          <p:nvPr/>
        </p:nvCxnSpPr>
        <p:spPr bwMode="auto">
          <a:xfrm flipV="1">
            <a:off x="2428959" y="5106074"/>
            <a:ext cx="3324478" cy="9265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Sol Ayraç 16"/>
          <p:cNvSpPr/>
          <p:nvPr/>
        </p:nvSpPr>
        <p:spPr bwMode="auto">
          <a:xfrm>
            <a:off x="5445940" y="4207858"/>
            <a:ext cx="307497" cy="504404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1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Paralelleştirme</a:t>
            </a:r>
            <a:r>
              <a:rPr lang="tr-TR" dirty="0" smtClean="0"/>
              <a:t> işlemleri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Threading</a:t>
            </a:r>
            <a:r>
              <a:rPr lang="tr-TR" dirty="0" smtClean="0"/>
              <a:t> olarak ifade edilir. </a:t>
            </a:r>
          </a:p>
          <a:p>
            <a:r>
              <a:rPr lang="tr-TR" dirty="0" smtClean="0"/>
              <a:t>Bir programdaki bir birinden bağımsız kısımların </a:t>
            </a:r>
            <a:r>
              <a:rPr lang="tr-TR" dirty="0"/>
              <a:t>aynı anda </a:t>
            </a:r>
            <a:r>
              <a:rPr lang="tr-TR" dirty="0" smtClean="0"/>
              <a:t>ve ayrı ayrı çalıştırılması anlamına gelmektedir.</a:t>
            </a:r>
          </a:p>
          <a:p>
            <a:r>
              <a:rPr lang="tr-TR" dirty="0" smtClean="0"/>
              <a:t>Programdaki herhangi bir iş parçasına </a:t>
            </a:r>
            <a:r>
              <a:rPr lang="tr-TR" dirty="0" err="1" smtClean="0"/>
              <a:t>Thread</a:t>
            </a:r>
            <a:r>
              <a:rPr lang="tr-TR" dirty="0" smtClean="0"/>
              <a:t> denilmektedir. </a:t>
            </a:r>
          </a:p>
          <a:p>
            <a:r>
              <a:rPr lang="tr-TR" dirty="0" smtClean="0"/>
              <a:t>Her </a:t>
            </a:r>
            <a:r>
              <a:rPr lang="tr-TR" dirty="0" err="1" smtClean="0"/>
              <a:t>Thread</a:t>
            </a:r>
            <a:r>
              <a:rPr lang="tr-TR" dirty="0" smtClean="0"/>
              <a:t> kendi başına çalışmaktadır.</a:t>
            </a:r>
          </a:p>
          <a:p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ları</a:t>
            </a:r>
            <a:r>
              <a:rPr lang="tr-TR" dirty="0" smtClean="0"/>
              <a:t> kullanmak için programın başına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tr-TR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&gt;</a:t>
            </a:r>
            <a:r>
              <a:rPr lang="tr-TR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System.Threading</a:t>
            </a:r>
            <a:r>
              <a:rPr lang="tr-TR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tr-TR" dirty="0" smtClean="0"/>
              <a:t>       satırı </a:t>
            </a:r>
            <a:r>
              <a:rPr lang="tr-TR" dirty="0"/>
              <a:t>eklenmelidir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Thread</a:t>
            </a:r>
            <a:r>
              <a:rPr lang="tr-TR" dirty="0" smtClean="0"/>
              <a:t> Tanımlama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9865" y="949325"/>
            <a:ext cx="8286245" cy="5564763"/>
          </a:xfrm>
        </p:spPr>
        <p:txBody>
          <a:bodyPr/>
          <a:lstStyle/>
          <a:p>
            <a:r>
              <a:rPr lang="tr-TR" sz="2400" dirty="0" smtClean="0"/>
              <a:t>Önce </a:t>
            </a:r>
            <a:r>
              <a:rPr lang="tr-TR" sz="2400" dirty="0" err="1"/>
              <a:t>T</a:t>
            </a:r>
            <a:r>
              <a:rPr lang="tr-TR" sz="2400" dirty="0" err="1" smtClean="0"/>
              <a:t>hread</a:t>
            </a:r>
            <a:r>
              <a:rPr lang="tr-TR" sz="2400" dirty="0" smtClean="0"/>
              <a:t> ile beraber hangi metodun çalışacağı hazırlanır.</a:t>
            </a:r>
          </a:p>
          <a:p>
            <a:r>
              <a:rPr lang="tr-TR" sz="2400" dirty="0" smtClean="0"/>
              <a:t>Daha sonra metodun çalışmasını sağlayacak bir </a:t>
            </a:r>
            <a:r>
              <a:rPr lang="tr-TR" sz="2400" dirty="0" err="1" smtClean="0"/>
              <a:t>ThreadStart</a:t>
            </a:r>
            <a:r>
              <a:rPr lang="tr-TR" sz="2400" dirty="0" smtClean="0"/>
              <a:t> parametresi oluşturulur.</a:t>
            </a:r>
          </a:p>
          <a:p>
            <a:r>
              <a:rPr lang="tr-TR" sz="2400" dirty="0" err="1" smtClean="0"/>
              <a:t>ThreadStart</a:t>
            </a:r>
            <a:r>
              <a:rPr lang="tr-TR" sz="2400" dirty="0" smtClean="0"/>
              <a:t> parametresi aşağıdaki gibi oluşturulur: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8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ThreadStart</a:t>
            </a:r>
            <a:r>
              <a:rPr lang="tr-TR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ts</a:t>
            </a:r>
            <a:r>
              <a:rPr lang="tr-TR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tr-TR" sz="2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ThreadStart</a:t>
            </a:r>
            <a:r>
              <a:rPr lang="tr-TR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HazırlananMetod</a:t>
            </a:r>
            <a:r>
              <a:rPr lang="tr-TR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En sonunda yeni bir </a:t>
            </a:r>
            <a:r>
              <a:rPr lang="tr-TR" sz="2400" dirty="0" err="1" smtClean="0"/>
              <a:t>Thread</a:t>
            </a:r>
            <a:r>
              <a:rPr lang="tr-TR" sz="2400" dirty="0" smtClean="0"/>
              <a:t> tanımlanarak oluşturulan </a:t>
            </a:r>
            <a:r>
              <a:rPr lang="tr-TR" sz="2400" dirty="0" err="1"/>
              <a:t>ThreadStart</a:t>
            </a:r>
            <a:r>
              <a:rPr lang="tr-TR" sz="2400" dirty="0"/>
              <a:t> </a:t>
            </a:r>
            <a:r>
              <a:rPr lang="tr-TR" sz="2400" dirty="0" smtClean="0"/>
              <a:t>parametresi ile aşağıdaki gibi çalıştırılır:</a:t>
            </a:r>
          </a:p>
          <a:p>
            <a:endParaRPr lang="tr-TR" sz="12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8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8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</a:t>
            </a:r>
            <a:r>
              <a:rPr lang="tr-TR" sz="18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 = </a:t>
            </a:r>
            <a:r>
              <a:rPr lang="tr-TR" sz="18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ts</a:t>
            </a:r>
            <a:r>
              <a:rPr lang="tr-TR" sz="18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8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8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8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t.Start</a:t>
            </a:r>
            <a:r>
              <a:rPr lang="tr-TR" sz="18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 </a:t>
            </a:r>
            <a:r>
              <a:rPr lang="tr-TR" sz="1800" dirty="0">
                <a:solidFill>
                  <a:srgbClr val="008000"/>
                </a:solidFill>
                <a:latin typeface="Consolas"/>
                <a:ea typeface="Calibri"/>
              </a:rPr>
              <a:t>// </a:t>
            </a:r>
            <a:r>
              <a:rPr lang="tr-TR" sz="1800" dirty="0" smtClean="0">
                <a:solidFill>
                  <a:srgbClr val="008000"/>
                </a:solidFill>
                <a:latin typeface="Consolas"/>
                <a:ea typeface="Calibri"/>
              </a:rPr>
              <a:t>Hazırlanan </a:t>
            </a:r>
            <a:r>
              <a:rPr lang="tr-TR" sz="1800" dirty="0" err="1" smtClean="0">
                <a:solidFill>
                  <a:srgbClr val="008000"/>
                </a:solidFill>
                <a:latin typeface="Consolas"/>
                <a:ea typeface="Calibri"/>
              </a:rPr>
              <a:t>metod</a:t>
            </a:r>
            <a:r>
              <a:rPr lang="tr-TR" sz="1800" dirty="0" smtClean="0">
                <a:solidFill>
                  <a:srgbClr val="008000"/>
                </a:solidFill>
                <a:latin typeface="Consolas"/>
                <a:ea typeface="Calibri"/>
              </a:rPr>
              <a:t> çalışmaya başlayacaktır.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200" dirty="0" smtClean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400" dirty="0" smtClean="0"/>
              <a:t>Bu şekilde birçok </a:t>
            </a:r>
            <a:r>
              <a:rPr lang="tr-TR" sz="2400" dirty="0" err="1" smtClean="0"/>
              <a:t>Thread</a:t>
            </a:r>
            <a:r>
              <a:rPr lang="tr-TR" sz="2400" dirty="0" smtClean="0"/>
              <a:t> tanımlanarak aynı anda çalıştırılabilir.</a:t>
            </a:r>
            <a:endParaRPr lang="tr-TR" sz="24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tr-TR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6577" y="149996"/>
            <a:ext cx="3204446" cy="507230"/>
          </a:xfrm>
        </p:spPr>
        <p:txBody>
          <a:bodyPr/>
          <a:lstStyle/>
          <a:p>
            <a:pPr algn="l"/>
            <a:r>
              <a:rPr lang="tr-TR" sz="2400" dirty="0" err="1" smtClean="0"/>
              <a:t>Thread</a:t>
            </a:r>
            <a:r>
              <a:rPr lang="tr-TR" sz="2400" dirty="0" smtClean="0"/>
              <a:t> </a:t>
            </a:r>
            <a:r>
              <a:rPr lang="tr-TR" sz="2400" dirty="0" err="1" smtClean="0"/>
              <a:t>metodları</a:t>
            </a:r>
            <a:r>
              <a:rPr lang="tr-TR" sz="2400" dirty="0" smtClean="0"/>
              <a:t>:</a:t>
            </a:r>
            <a:endParaRPr lang="tr-TR" sz="2400" dirty="0"/>
          </a:p>
        </p:txBody>
      </p:sp>
      <p:sp>
        <p:nvSpPr>
          <p:cNvPr id="6" name="Dikdörtgen 5"/>
          <p:cNvSpPr/>
          <p:nvPr/>
        </p:nvSpPr>
        <p:spPr>
          <a:xfrm>
            <a:off x="4571999" y="203575"/>
            <a:ext cx="4284901" cy="6445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System.Threading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SelamVer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{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"Selam!"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.Sleep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(500); 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500 </a:t>
            </a:r>
            <a:r>
              <a:rPr lang="tr-TR" sz="11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ms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0.5 </a:t>
            </a:r>
            <a:r>
              <a:rPr lang="tr-TR" sz="11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sn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uyu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}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HatırSor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{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"Nasılsın?"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.Sleep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(700); 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700 </a:t>
            </a:r>
            <a:r>
              <a:rPr lang="tr-TR" sz="11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ms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0.7 </a:t>
            </a:r>
            <a:r>
              <a:rPr lang="tr-TR" sz="11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sn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uyu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}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7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ThreadStart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ts1 =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ThreadStart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SelamVer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t1 =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(ts1);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t1.Start</a:t>
            </a:r>
            <a:r>
              <a:rPr lang="tr-TR" sz="1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 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1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SelamVer</a:t>
            </a:r>
            <a:r>
              <a:rPr lang="tr-TR" sz="11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metodu çalışacak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ThreadStart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ts2 =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ThreadStart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1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HatırSor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t2 = </a:t>
            </a:r>
            <a:r>
              <a:rPr lang="tr-TR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Thread</a:t>
            </a: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(ts2);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t2.Start</a:t>
            </a:r>
            <a:r>
              <a:rPr lang="tr-TR" sz="1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 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1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HatırSor</a:t>
            </a:r>
            <a:r>
              <a:rPr lang="tr-TR" sz="11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1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metodu </a:t>
            </a:r>
            <a:r>
              <a:rPr lang="tr-TR" sz="11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çalışacak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50853" y="671691"/>
            <a:ext cx="419732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 smtClean="0">
                <a:latin typeface="+mj-lt"/>
              </a:rPr>
              <a:t>Thread.Start</a:t>
            </a:r>
            <a:r>
              <a:rPr lang="tr-TR" b="1" u="sng" dirty="0" smtClean="0">
                <a:latin typeface="+mj-lt"/>
              </a:rPr>
              <a:t>()</a:t>
            </a:r>
          </a:p>
          <a:p>
            <a:r>
              <a:rPr lang="tr-TR" dirty="0" err="1" smtClean="0">
                <a:latin typeface="+mj-lt"/>
              </a:rPr>
              <a:t>Thread’in</a:t>
            </a:r>
            <a:r>
              <a:rPr lang="tr-TR" dirty="0" smtClean="0">
                <a:latin typeface="+mj-lt"/>
              </a:rPr>
              <a:t> çalışmaya başlamasını sağlar.</a:t>
            </a:r>
          </a:p>
          <a:p>
            <a:endParaRPr lang="tr-TR" sz="1400" dirty="0">
              <a:latin typeface="+mj-lt"/>
            </a:endParaRPr>
          </a:p>
          <a:p>
            <a:r>
              <a:rPr lang="tr-TR" b="1" u="sng" dirty="0" err="1" smtClean="0">
                <a:latin typeface="+mj-lt"/>
              </a:rPr>
              <a:t>Thread.Sleep</a:t>
            </a:r>
            <a:r>
              <a:rPr lang="tr-TR" b="1" u="sng" dirty="0" smtClean="0">
                <a:latin typeface="+mj-lt"/>
              </a:rPr>
              <a:t>(</a:t>
            </a:r>
            <a:r>
              <a:rPr lang="tr-TR" b="1" u="sng" dirty="0" err="1" smtClean="0">
                <a:latin typeface="+mj-lt"/>
              </a:rPr>
              <a:t>milissaniye</a:t>
            </a:r>
            <a:r>
              <a:rPr lang="tr-TR" b="1" u="sng" dirty="0" smtClean="0">
                <a:latin typeface="+mj-lt"/>
              </a:rPr>
              <a:t>) </a:t>
            </a:r>
          </a:p>
          <a:p>
            <a:r>
              <a:rPr lang="tr-TR" dirty="0" smtClean="0">
                <a:latin typeface="+mj-lt"/>
              </a:rPr>
              <a:t>Aktif </a:t>
            </a:r>
            <a:r>
              <a:rPr lang="tr-TR" dirty="0" err="1" smtClean="0">
                <a:latin typeface="+mj-lt"/>
              </a:rPr>
              <a:t>Thread’i</a:t>
            </a:r>
            <a:r>
              <a:rPr lang="tr-TR" dirty="0" smtClean="0">
                <a:latin typeface="+mj-lt"/>
              </a:rPr>
              <a:t> belirtilen süre kadar uyutur.</a:t>
            </a:r>
          </a:p>
          <a:p>
            <a:endParaRPr lang="tr-TR" sz="1400" dirty="0" smtClean="0">
              <a:latin typeface="+mj-lt"/>
            </a:endParaRPr>
          </a:p>
          <a:p>
            <a:r>
              <a:rPr lang="tr-TR" b="1" u="sng" dirty="0" err="1" smtClean="0">
                <a:latin typeface="+mj-lt"/>
              </a:rPr>
              <a:t>Thread.Suspend</a:t>
            </a:r>
            <a:r>
              <a:rPr lang="tr-TR" b="1" u="sng" dirty="0" smtClean="0">
                <a:latin typeface="+mj-lt"/>
              </a:rPr>
              <a:t>()</a:t>
            </a:r>
          </a:p>
          <a:p>
            <a:r>
              <a:rPr lang="tr-TR" dirty="0" smtClean="0">
                <a:latin typeface="+mj-lt"/>
              </a:rPr>
              <a:t>Aktif </a:t>
            </a:r>
            <a:r>
              <a:rPr lang="tr-TR" dirty="0" err="1" smtClean="0">
                <a:latin typeface="+mj-lt"/>
              </a:rPr>
              <a:t>thread’i</a:t>
            </a:r>
            <a:r>
              <a:rPr lang="tr-TR" dirty="0" smtClean="0">
                <a:latin typeface="+mj-lt"/>
              </a:rPr>
              <a:t> durdurur.</a:t>
            </a:r>
          </a:p>
          <a:p>
            <a:endParaRPr lang="tr-TR" sz="1400" dirty="0">
              <a:latin typeface="+mj-lt"/>
            </a:endParaRPr>
          </a:p>
          <a:p>
            <a:r>
              <a:rPr lang="tr-TR" b="1" u="sng" dirty="0" err="1" smtClean="0">
                <a:latin typeface="+mj-lt"/>
              </a:rPr>
              <a:t>Thread.Resume</a:t>
            </a:r>
            <a:r>
              <a:rPr lang="tr-TR" b="1" u="sng" dirty="0" smtClean="0">
                <a:latin typeface="+mj-lt"/>
              </a:rPr>
              <a:t>()</a:t>
            </a:r>
          </a:p>
          <a:p>
            <a:r>
              <a:rPr lang="tr-TR" dirty="0" err="1" smtClean="0">
                <a:latin typeface="+mj-lt"/>
              </a:rPr>
              <a:t>Suspend</a:t>
            </a:r>
            <a:r>
              <a:rPr lang="tr-TR" dirty="0" smtClean="0">
                <a:latin typeface="+mj-lt"/>
              </a:rPr>
              <a:t> ile durdurulmuş </a:t>
            </a:r>
            <a:r>
              <a:rPr lang="tr-TR" dirty="0" err="1" smtClean="0">
                <a:latin typeface="+mj-lt"/>
              </a:rPr>
              <a:t>Thread’i</a:t>
            </a:r>
            <a:r>
              <a:rPr lang="tr-TR" dirty="0" smtClean="0">
                <a:latin typeface="+mj-lt"/>
              </a:rPr>
              <a:t> devam ettirir.</a:t>
            </a:r>
          </a:p>
          <a:p>
            <a:endParaRPr lang="tr-TR" sz="1600" dirty="0">
              <a:latin typeface="+mj-lt"/>
            </a:endParaRPr>
          </a:p>
          <a:p>
            <a:r>
              <a:rPr lang="tr-TR" b="1" u="sng" dirty="0" err="1" smtClean="0">
                <a:latin typeface="+mj-lt"/>
              </a:rPr>
              <a:t>Thread.Abort</a:t>
            </a:r>
            <a:r>
              <a:rPr lang="tr-TR" b="1" u="sng" dirty="0" smtClean="0">
                <a:latin typeface="+mj-lt"/>
              </a:rPr>
              <a:t>()</a:t>
            </a:r>
          </a:p>
          <a:p>
            <a:r>
              <a:rPr lang="tr-TR" dirty="0" err="1" smtClean="0">
                <a:latin typeface="+mj-lt"/>
              </a:rPr>
              <a:t>Çlışmakta</a:t>
            </a:r>
            <a:r>
              <a:rPr lang="tr-TR" dirty="0" smtClean="0">
                <a:latin typeface="+mj-lt"/>
              </a:rPr>
              <a:t> olan bir </a:t>
            </a:r>
            <a:r>
              <a:rPr lang="tr-TR" dirty="0" err="1" smtClean="0">
                <a:latin typeface="+mj-lt"/>
              </a:rPr>
              <a:t>Thread’i</a:t>
            </a:r>
            <a:r>
              <a:rPr lang="tr-TR" dirty="0" smtClean="0">
                <a:latin typeface="+mj-lt"/>
              </a:rPr>
              <a:t> iptal eder. (durdurur.)</a:t>
            </a:r>
          </a:p>
          <a:p>
            <a:endParaRPr lang="tr-TR" sz="1600" dirty="0">
              <a:latin typeface="+mj-lt"/>
            </a:endParaRPr>
          </a:p>
          <a:p>
            <a:r>
              <a:rPr lang="tr-TR" b="1" u="sng" dirty="0" err="1" smtClean="0">
                <a:latin typeface="+mj-lt"/>
              </a:rPr>
              <a:t>Thread.Join</a:t>
            </a:r>
            <a:r>
              <a:rPr lang="tr-TR" b="1" u="sng" dirty="0" smtClean="0">
                <a:latin typeface="+mj-lt"/>
              </a:rPr>
              <a:t>()</a:t>
            </a:r>
          </a:p>
          <a:p>
            <a:r>
              <a:rPr lang="tr-TR" dirty="0" smtClean="0">
                <a:latin typeface="+mj-lt"/>
              </a:rPr>
              <a:t>Başka bir </a:t>
            </a:r>
            <a:r>
              <a:rPr lang="tr-TR" dirty="0" err="1">
                <a:latin typeface="+mj-lt"/>
              </a:rPr>
              <a:t>T</a:t>
            </a:r>
            <a:r>
              <a:rPr lang="tr-TR" dirty="0" err="1" smtClean="0">
                <a:latin typeface="+mj-lt"/>
              </a:rPr>
              <a:t>hread’in</a:t>
            </a:r>
            <a:r>
              <a:rPr lang="tr-TR" dirty="0" smtClean="0">
                <a:latin typeface="+mj-lt"/>
              </a:rPr>
              <a:t> işleminin bitmesini bekler.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47830D-8556-481B-99A5-B63788E85BD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err="1" smtClean="0"/>
              <a:t>Recursive</a:t>
            </a:r>
            <a:r>
              <a:rPr lang="tr-TR" dirty="0" smtClean="0"/>
              <a:t> fonksiyonlar</a:t>
            </a:r>
          </a:p>
          <a:p>
            <a:pPr lvl="1"/>
            <a:r>
              <a:rPr lang="tr-TR" dirty="0" smtClean="0"/>
              <a:t>Kendini çağıran fonksiyon</a:t>
            </a:r>
          </a:p>
          <a:p>
            <a:r>
              <a:rPr lang="tr-TR" dirty="0" smtClean="0"/>
              <a:t>Temsilci fonksiyonlar</a:t>
            </a:r>
          </a:p>
          <a:p>
            <a:r>
              <a:rPr lang="tr-TR" dirty="0" err="1" smtClean="0"/>
              <a:t>Paralelleştirme</a:t>
            </a:r>
            <a:r>
              <a:rPr lang="tr-TR" dirty="0" smtClean="0"/>
              <a:t> işlemleri</a:t>
            </a:r>
          </a:p>
          <a:p>
            <a:pPr lvl="1"/>
            <a:r>
              <a:rPr lang="tr-TR" dirty="0" err="1" smtClean="0"/>
              <a:t>Threading</a:t>
            </a:r>
            <a:endParaRPr lang="tr-TR" dirty="0" smtClean="0"/>
          </a:p>
          <a:p>
            <a:endParaRPr lang="tr-TR" dirty="0" smtClean="0"/>
          </a:p>
          <a:p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Konular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Kendini Çağıran 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Recursive</a:t>
            </a:r>
            <a:r>
              <a:rPr lang="tr-TR" dirty="0" smtClean="0"/>
              <a:t> Fonksiyon da denir.</a:t>
            </a:r>
          </a:p>
          <a:p>
            <a:r>
              <a:rPr lang="tr-TR" dirty="0" smtClean="0"/>
              <a:t>Bazı durumlarda bir fonksiyon kendini çağırabilir. C bazlı diller böyle bir duruma izin vermektedir.</a:t>
            </a:r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 smtClean="0"/>
              <a:t>Faktöriyel hesaplama</a:t>
            </a:r>
          </a:p>
          <a:p>
            <a:pPr lvl="2"/>
            <a:r>
              <a:rPr lang="tr-TR" dirty="0" smtClean="0"/>
              <a:t>n! = n * (n-1)!</a:t>
            </a:r>
          </a:p>
          <a:p>
            <a:pPr lvl="1"/>
            <a:r>
              <a:rPr lang="tr-TR" dirty="0" err="1" smtClean="0"/>
              <a:t>Fibonacci</a:t>
            </a:r>
            <a:r>
              <a:rPr lang="tr-TR" dirty="0" smtClean="0"/>
              <a:t> serisi</a:t>
            </a:r>
          </a:p>
          <a:p>
            <a:pPr lvl="2"/>
            <a:r>
              <a:rPr lang="tr-TR" dirty="0" err="1" smtClean="0"/>
              <a:t>F</a:t>
            </a:r>
            <a:r>
              <a:rPr lang="tr-TR" baseline="-25000" dirty="0" err="1" smtClean="0"/>
              <a:t>n</a:t>
            </a:r>
            <a:r>
              <a:rPr lang="tr-TR" dirty="0" smtClean="0"/>
              <a:t>  </a:t>
            </a:r>
            <a:r>
              <a:rPr lang="tr-TR" dirty="0"/>
              <a:t>= </a:t>
            </a:r>
            <a:r>
              <a:rPr lang="tr-TR" dirty="0" smtClean="0"/>
              <a:t>F</a:t>
            </a:r>
            <a:r>
              <a:rPr lang="tr-TR" baseline="-25000" dirty="0" smtClean="0"/>
              <a:t>n-1</a:t>
            </a:r>
            <a:r>
              <a:rPr lang="tr-TR" dirty="0" smtClean="0"/>
              <a:t> + F</a:t>
            </a:r>
            <a:r>
              <a:rPr lang="tr-TR" baseline="-25000" dirty="0" smtClean="0"/>
              <a:t>n-2</a:t>
            </a:r>
            <a:endParaRPr lang="tr-TR" dirty="0"/>
          </a:p>
          <a:p>
            <a:pPr lvl="2"/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Recursive Fonksiyonların Bileşenleri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2095879"/>
          </a:xfrm>
        </p:spPr>
        <p:txBody>
          <a:bodyPr/>
          <a:lstStyle/>
          <a:p>
            <a:r>
              <a:rPr lang="tr-TR" dirty="0" smtClean="0"/>
              <a:t>Recursive fonksiyonların üç bileşeni vardır.</a:t>
            </a:r>
          </a:p>
          <a:p>
            <a:pPr lvl="1"/>
            <a:r>
              <a:rPr lang="tr-TR" dirty="0" smtClean="0"/>
              <a:t>Temel Durum</a:t>
            </a:r>
          </a:p>
          <a:p>
            <a:pPr lvl="1"/>
            <a:r>
              <a:rPr lang="tr-TR" dirty="0" smtClean="0"/>
              <a:t>Genel Durum</a:t>
            </a:r>
          </a:p>
          <a:p>
            <a:pPr lvl="1"/>
            <a:r>
              <a:rPr lang="tr-TR" dirty="0" smtClean="0"/>
              <a:t>Yakınlaşma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Yuvarlatılmış Dikdörtgen 4"/>
          <p:cNvSpPr/>
          <p:nvPr/>
        </p:nvSpPr>
        <p:spPr bwMode="auto">
          <a:xfrm>
            <a:off x="2080469" y="3162649"/>
            <a:ext cx="5016617" cy="8053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Recursive Fonksiyon</a:t>
            </a:r>
            <a:r>
              <a:rPr kumimoji="0" lang="tr-T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Bileşenleri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Yuvarlatılmış Dikdörtgen 5"/>
          <p:cNvSpPr/>
          <p:nvPr/>
        </p:nvSpPr>
        <p:spPr bwMode="auto">
          <a:xfrm>
            <a:off x="645952" y="4500693"/>
            <a:ext cx="2449585" cy="10024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Temel Durum: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smtClean="0">
                <a:latin typeface="+mn-lt"/>
              </a:rPr>
              <a:t>Basit ve Recursive olmayan durum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Yuvarlatılmış Dikdörtgen 6"/>
          <p:cNvSpPr/>
          <p:nvPr/>
        </p:nvSpPr>
        <p:spPr bwMode="auto">
          <a:xfrm>
            <a:off x="3363984" y="4500693"/>
            <a:ext cx="2449585" cy="10024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b="1" dirty="0">
                <a:solidFill>
                  <a:srgbClr val="FF0000"/>
                </a:solidFill>
                <a:latin typeface="+mn-lt"/>
              </a:rPr>
              <a:t>Genel Durum:</a:t>
            </a:r>
          </a:p>
          <a:p>
            <a:pPr algn="ctr"/>
            <a:r>
              <a:rPr lang="tr-TR" dirty="0">
                <a:latin typeface="+mn-lt"/>
              </a:rPr>
              <a:t>Recursive tanımlama</a:t>
            </a:r>
          </a:p>
        </p:txBody>
      </p:sp>
      <p:sp>
        <p:nvSpPr>
          <p:cNvPr id="8" name="Yuvarlatılmış Dikdörtgen 7"/>
          <p:cNvSpPr/>
          <p:nvPr/>
        </p:nvSpPr>
        <p:spPr bwMode="auto">
          <a:xfrm>
            <a:off x="6100195" y="4500693"/>
            <a:ext cx="2449585" cy="10024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b="1" dirty="0">
                <a:solidFill>
                  <a:srgbClr val="FF0000"/>
                </a:solidFill>
                <a:latin typeface="+mn-lt"/>
              </a:rPr>
              <a:t>Yakınlaşma:</a:t>
            </a:r>
          </a:p>
          <a:p>
            <a:pPr algn="ctr"/>
            <a:r>
              <a:rPr lang="tr-TR" dirty="0">
                <a:solidFill>
                  <a:schemeClr val="dk1"/>
                </a:solidFill>
                <a:latin typeface="+mn-lt"/>
              </a:rPr>
              <a:t>Temel duruma </a:t>
            </a:r>
            <a:r>
              <a:rPr lang="tr-TR" dirty="0" smtClean="0">
                <a:solidFill>
                  <a:schemeClr val="dk1"/>
                </a:solidFill>
                <a:latin typeface="+mn-lt"/>
              </a:rPr>
              <a:t>yaklaşma</a:t>
            </a:r>
            <a:endParaRPr lang="tr-TR" dirty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10" name="Düz Ok Bağlayıcısı 9"/>
          <p:cNvCxnSpPr/>
          <p:nvPr/>
        </p:nvCxnSpPr>
        <p:spPr bwMode="auto">
          <a:xfrm flipH="1">
            <a:off x="2172749" y="3967993"/>
            <a:ext cx="922788" cy="4362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 bwMode="auto">
          <a:xfrm>
            <a:off x="4588776" y="4018327"/>
            <a:ext cx="1" cy="4739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 bwMode="auto">
          <a:xfrm>
            <a:off x="6126758" y="4018326"/>
            <a:ext cx="886438" cy="3858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Örnek Recursive: </a:t>
            </a:r>
            <a:r>
              <a:rPr lang="tr-TR" dirty="0"/>
              <a:t>Faktöriyel Hesabı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2599218"/>
          </a:xfrm>
        </p:spPr>
        <p:txBody>
          <a:bodyPr/>
          <a:lstStyle/>
          <a:p>
            <a:r>
              <a:rPr lang="tr-TR" dirty="0" smtClean="0"/>
              <a:t>Tanım: n! = n * (n-1) * (n-2) * …. * 1</a:t>
            </a:r>
          </a:p>
          <a:p>
            <a:endParaRPr lang="tr-TR" sz="700" dirty="0" smtClean="0"/>
          </a:p>
          <a:p>
            <a:pPr lvl="1"/>
            <a:r>
              <a:rPr lang="tr-TR" dirty="0" smtClean="0"/>
              <a:t>Örnek: 6! = 6 * 5 *4 *3 * 2 * 1</a:t>
            </a:r>
          </a:p>
          <a:p>
            <a:pPr lvl="1"/>
            <a:endParaRPr lang="tr-TR" sz="1100" dirty="0" smtClean="0"/>
          </a:p>
          <a:p>
            <a:pPr lvl="2"/>
            <a:r>
              <a:rPr lang="tr-TR" sz="2200" dirty="0" smtClean="0"/>
              <a:t>Temel Durum: 0! = 1</a:t>
            </a:r>
          </a:p>
          <a:p>
            <a:pPr lvl="2"/>
            <a:r>
              <a:rPr lang="tr-TR" sz="2200" dirty="0" smtClean="0"/>
              <a:t>Genel Durum: n! = n * (n-1)!</a:t>
            </a:r>
          </a:p>
          <a:p>
            <a:pPr lvl="2"/>
            <a:r>
              <a:rPr lang="tr-TR" sz="2200" dirty="0" smtClean="0"/>
              <a:t>Yakınlaşma: Her adımda n bir azaltılıyor.</a:t>
            </a:r>
            <a:endParaRPr lang="tr-TR" sz="2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68160" y="3677465"/>
            <a:ext cx="5225606" cy="21281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/>
            <a:r>
              <a:rPr lang="tr-TR" sz="20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Faktoriyel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pPr marL="180975"/>
            <a:r>
              <a:rPr lang="tr-TR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180975"/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 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80975"/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pPr marL="180975"/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tr-TR" sz="2000" b="1" dirty="0">
                <a:solidFill>
                  <a:srgbClr val="000080"/>
                </a:solidFill>
                <a:latin typeface="Consolas"/>
              </a:rPr>
              <a:t>*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Faktoriyel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(n </a:t>
            </a:r>
            <a:r>
              <a:rPr lang="tr-TR" sz="2000" b="1" dirty="0">
                <a:solidFill>
                  <a:srgbClr val="000080"/>
                </a:solidFill>
                <a:latin typeface="Consolas"/>
              </a:rPr>
              <a:t>-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180975"/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Dikdörtgen 6"/>
          <p:cNvSpPr/>
          <p:nvPr/>
        </p:nvSpPr>
        <p:spPr bwMode="auto">
          <a:xfrm>
            <a:off x="1595888" y="4373592"/>
            <a:ext cx="6090248" cy="431321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tr-TR" dirty="0">
                <a:solidFill>
                  <a:schemeClr val="tx1"/>
                </a:solidFill>
              </a:rPr>
              <a:t>Temel </a:t>
            </a:r>
            <a:r>
              <a:rPr lang="tr-TR" dirty="0" smtClean="0">
                <a:solidFill>
                  <a:schemeClr val="tx1"/>
                </a:solidFill>
              </a:rPr>
              <a:t>Kısım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Dikdörtgen 7"/>
          <p:cNvSpPr/>
          <p:nvPr/>
        </p:nvSpPr>
        <p:spPr bwMode="auto">
          <a:xfrm>
            <a:off x="1595888" y="4957313"/>
            <a:ext cx="6090248" cy="431321"/>
          </a:xfrm>
          <a:prstGeom prst="rect">
            <a:avLst/>
          </a:prstGeom>
          <a:noFill/>
          <a:ln>
            <a:solidFill>
              <a:srgbClr val="05611B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Genel Kısım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Sağ Ok Belirtme Çizgisi 9"/>
          <p:cNvSpPr/>
          <p:nvPr/>
        </p:nvSpPr>
        <p:spPr bwMode="auto">
          <a:xfrm rot="16200000">
            <a:off x="4485243" y="5093416"/>
            <a:ext cx="1463618" cy="1369689"/>
          </a:xfrm>
          <a:prstGeom prst="rightArrowCallout">
            <a:avLst>
              <a:gd name="adj1" fmla="val 71184"/>
              <a:gd name="adj2" fmla="val 29042"/>
              <a:gd name="adj3" fmla="val 0"/>
              <a:gd name="adj4" fmla="val 30284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tr-TR" dirty="0" smtClean="0"/>
              <a:t>Yaklaşma</a:t>
            </a:r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Fibonacci</a:t>
            </a:r>
            <a:r>
              <a:rPr lang="tr-TR" dirty="0" smtClean="0"/>
              <a:t> </a:t>
            </a:r>
            <a:r>
              <a:rPr lang="tr-TR" dirty="0"/>
              <a:t>Serisi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sayıları:  0</a:t>
            </a:r>
            <a:r>
              <a:rPr lang="tr-TR" dirty="0"/>
              <a:t>, 1, 1, 2, 3, 5, 8, 13, 21, 34, 55, 89, 144, </a:t>
            </a:r>
            <a:r>
              <a:rPr lang="tr-TR" dirty="0" smtClean="0"/>
              <a:t>233, … </a:t>
            </a:r>
            <a:r>
              <a:rPr lang="tr-TR" dirty="0"/>
              <a:t>vb. şeklinde devam eder. 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/>
              <a:t>sayı kendisinden önce gelen iki sayının toplamıdır.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durumda genel olarak </a:t>
            </a:r>
            <a:r>
              <a:rPr lang="tr-TR" dirty="0" err="1"/>
              <a:t>n'inci</a:t>
            </a:r>
            <a:r>
              <a:rPr lang="tr-TR" dirty="0"/>
              <a:t> </a:t>
            </a:r>
            <a:r>
              <a:rPr lang="tr-TR" dirty="0" err="1" smtClean="0"/>
              <a:t>Fibonacci</a:t>
            </a:r>
            <a:r>
              <a:rPr lang="tr-TR" dirty="0" smtClean="0"/>
              <a:t> sayısı </a:t>
            </a:r>
            <a:r>
              <a:rPr lang="tr-TR" dirty="0"/>
              <a:t>F(n) </a:t>
            </a:r>
            <a:r>
              <a:rPr lang="tr-TR" dirty="0" smtClean="0"/>
              <a:t>şeklinde </a:t>
            </a:r>
            <a:r>
              <a:rPr lang="tr-TR" dirty="0"/>
              <a:t>ifade </a:t>
            </a:r>
            <a:r>
              <a:rPr lang="tr-TR" dirty="0" smtClean="0"/>
              <a:t>edilir.</a:t>
            </a:r>
          </a:p>
          <a:p>
            <a:endParaRPr lang="tr-TR" dirty="0"/>
          </a:p>
          <a:p>
            <a:r>
              <a:rPr lang="tr-TR" dirty="0"/>
              <a:t>Bu sayıların yeterince büyük art arda gelen iki elemanını birbirleriyle oranlandığında altın oran ortaya çıkar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Örnek: F(21)/F(20)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Recursive: </a:t>
            </a:r>
            <a:r>
              <a:rPr lang="tr-TR" dirty="0" err="1"/>
              <a:t>Fibonacci</a:t>
            </a:r>
            <a:r>
              <a:rPr lang="tr-TR" dirty="0"/>
              <a:t> Serisi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189" y="900152"/>
            <a:ext cx="8341743" cy="2912723"/>
          </a:xfrm>
        </p:spPr>
        <p:txBody>
          <a:bodyPr/>
          <a:lstStyle/>
          <a:p>
            <a:r>
              <a:rPr lang="tr-TR" dirty="0"/>
              <a:t>Tanım: </a:t>
            </a:r>
            <a:r>
              <a:rPr lang="tr-TR" dirty="0" err="1"/>
              <a:t>F</a:t>
            </a:r>
            <a:r>
              <a:rPr lang="tr-TR" baseline="-25000" dirty="0" err="1"/>
              <a:t>n</a:t>
            </a:r>
            <a:r>
              <a:rPr lang="tr-TR" dirty="0"/>
              <a:t>  = F</a:t>
            </a:r>
            <a:r>
              <a:rPr lang="tr-TR" baseline="-25000" dirty="0"/>
              <a:t>n-1</a:t>
            </a:r>
            <a:r>
              <a:rPr lang="tr-TR" dirty="0"/>
              <a:t> + F</a:t>
            </a:r>
            <a:r>
              <a:rPr lang="tr-TR" baseline="-25000" dirty="0"/>
              <a:t>n-2</a:t>
            </a:r>
          </a:p>
          <a:p>
            <a:pPr marL="631825" lvl="1"/>
            <a:r>
              <a:rPr lang="tr-TR" sz="2200" dirty="0"/>
              <a:t>Dizinin ilk sayı değeri 0, ikincisi 1 ve her ardışık elemanı da önceki iki elemanın değerinin toplamı alınarak </a:t>
            </a:r>
            <a:r>
              <a:rPr lang="tr-TR" sz="2200" dirty="0" smtClean="0"/>
              <a:t>bulunur.</a:t>
            </a:r>
          </a:p>
          <a:p>
            <a:pPr lvl="1"/>
            <a:r>
              <a:rPr lang="tr-TR" dirty="0" smtClean="0"/>
              <a:t>Örnek</a:t>
            </a:r>
            <a:r>
              <a:rPr lang="tr-TR" dirty="0"/>
              <a:t>: </a:t>
            </a:r>
            <a:r>
              <a:rPr lang="tr-TR" dirty="0" smtClean="0"/>
              <a:t>0,1,1,2,3,5,8, 13,21,34,55,89,…</a:t>
            </a:r>
          </a:p>
          <a:p>
            <a:pPr lvl="2"/>
            <a:r>
              <a:rPr lang="tr-TR" dirty="0" smtClean="0"/>
              <a:t>Temel Durum:  F(0) = 0; ve F(1) = 1;</a:t>
            </a:r>
          </a:p>
          <a:p>
            <a:pPr lvl="2"/>
            <a:r>
              <a:rPr lang="tr-TR" dirty="0" smtClean="0"/>
              <a:t>Genel Durum: F(n) = F(n-1) + F(n-2);</a:t>
            </a:r>
          </a:p>
          <a:p>
            <a:pPr lvl="2"/>
            <a:r>
              <a:rPr lang="tr-TR" dirty="0" smtClean="0"/>
              <a:t>Yaklaşma: Her adımda n sayısı 1 ve 2 eksiltiliyor.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332" y="3858611"/>
            <a:ext cx="6745857" cy="21281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Fibonacci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pt-B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(n </a:t>
            </a:r>
            <a:r>
              <a:rPr lang="pt-BR" sz="2000" b="1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000" b="1" dirty="0">
                <a:solidFill>
                  <a:srgbClr val="0000FF"/>
                </a:solidFill>
                <a:latin typeface="Consolas"/>
              </a:rPr>
              <a:t>0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000" b="1" dirty="0">
                <a:solidFill>
                  <a:srgbClr val="000080"/>
                </a:solidFill>
                <a:latin typeface="Consolas"/>
              </a:rPr>
              <a:t>||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pt-BR" sz="2000" b="1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0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pt-BR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n;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it-IT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it-IT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 Fibonacci(n </a:t>
            </a:r>
            <a:r>
              <a:rPr lang="it-IT" sz="2000" b="1" dirty="0">
                <a:solidFill>
                  <a:srgbClr val="000080"/>
                </a:solidFill>
                <a:latin typeface="Consolas"/>
              </a:rPr>
              <a:t>-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20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it-IT" sz="2000" b="1" dirty="0">
                <a:solidFill>
                  <a:srgbClr val="000080"/>
                </a:solidFill>
                <a:latin typeface="Consolas"/>
              </a:rPr>
              <a:t>+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 Fibonacci(n </a:t>
            </a:r>
            <a:r>
              <a:rPr lang="it-IT" sz="2000" b="1" dirty="0">
                <a:solidFill>
                  <a:srgbClr val="000080"/>
                </a:solidFill>
                <a:latin typeface="Consolas"/>
              </a:rPr>
              <a:t>-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20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Dikdörtgen 5"/>
          <p:cNvSpPr/>
          <p:nvPr/>
        </p:nvSpPr>
        <p:spPr bwMode="auto">
          <a:xfrm>
            <a:off x="1112808" y="4554738"/>
            <a:ext cx="7625750" cy="43132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tr-TR" dirty="0">
                <a:solidFill>
                  <a:schemeClr val="tx1"/>
                </a:solidFill>
              </a:rPr>
              <a:t>Temel </a:t>
            </a:r>
            <a:r>
              <a:rPr lang="tr-TR" dirty="0" smtClean="0">
                <a:solidFill>
                  <a:schemeClr val="tx1"/>
                </a:solidFill>
              </a:rPr>
              <a:t>Kısım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Dikdörtgen 6"/>
          <p:cNvSpPr/>
          <p:nvPr/>
        </p:nvSpPr>
        <p:spPr bwMode="auto">
          <a:xfrm>
            <a:off x="1112808" y="5138459"/>
            <a:ext cx="7625750" cy="431321"/>
          </a:xfrm>
          <a:prstGeom prst="rect">
            <a:avLst/>
          </a:prstGeom>
          <a:noFill/>
          <a:ln>
            <a:solidFill>
              <a:srgbClr val="05611B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Genel Kısım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Sağ Ok Belirtme Çizgisi 9"/>
          <p:cNvSpPr/>
          <p:nvPr/>
        </p:nvSpPr>
        <p:spPr bwMode="auto">
          <a:xfrm rot="16200000">
            <a:off x="3205423" y="5186139"/>
            <a:ext cx="1335678" cy="1369689"/>
          </a:xfrm>
          <a:prstGeom prst="rightArrowCallout">
            <a:avLst>
              <a:gd name="adj1" fmla="val 71184"/>
              <a:gd name="adj2" fmla="val 29042"/>
              <a:gd name="adj3" fmla="val 0"/>
              <a:gd name="adj4" fmla="val 30284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tr-TR" dirty="0" smtClean="0"/>
              <a:t>Yaklaşma</a:t>
            </a:r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Sağ Ok Belirtme Çizgisi 10"/>
          <p:cNvSpPr/>
          <p:nvPr/>
        </p:nvSpPr>
        <p:spPr bwMode="auto">
          <a:xfrm rot="16200000">
            <a:off x="5858998" y="5186134"/>
            <a:ext cx="1335688" cy="1369689"/>
          </a:xfrm>
          <a:prstGeom prst="rightArrowCallout">
            <a:avLst>
              <a:gd name="adj1" fmla="val 71184"/>
              <a:gd name="adj2" fmla="val 29042"/>
              <a:gd name="adj3" fmla="val 0"/>
              <a:gd name="adj4" fmla="val 30284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tr-TR" dirty="0" smtClean="0"/>
              <a:t>Yaklaşma</a:t>
            </a:r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Örnek Recursive: Üslü Sayı </a:t>
            </a:r>
            <a:r>
              <a:rPr lang="tr-TR" dirty="0"/>
              <a:t>Hesabı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2734153"/>
          </a:xfrm>
        </p:spPr>
        <p:txBody>
          <a:bodyPr/>
          <a:lstStyle/>
          <a:p>
            <a:r>
              <a:rPr lang="tr-TR" dirty="0" smtClean="0"/>
              <a:t>Tanım: </a:t>
            </a:r>
            <a:r>
              <a:rPr lang="tr-TR" dirty="0"/>
              <a:t>a</a:t>
            </a:r>
            <a:r>
              <a:rPr lang="tr-TR" baseline="30000" dirty="0"/>
              <a:t>n</a:t>
            </a:r>
            <a:r>
              <a:rPr lang="tr-TR" dirty="0"/>
              <a:t> = </a:t>
            </a:r>
            <a:r>
              <a:rPr lang="tr-TR" dirty="0" smtClean="0"/>
              <a:t> a </a:t>
            </a:r>
            <a:r>
              <a:rPr lang="tr-TR" dirty="0"/>
              <a:t>* a * …  * </a:t>
            </a:r>
            <a:r>
              <a:rPr lang="tr-TR" dirty="0" smtClean="0"/>
              <a:t>a</a:t>
            </a:r>
          </a:p>
          <a:p>
            <a:endParaRPr lang="tr-TR" sz="2400" dirty="0"/>
          </a:p>
          <a:p>
            <a:endParaRPr lang="tr-TR" sz="700" dirty="0" smtClean="0"/>
          </a:p>
          <a:p>
            <a:pPr lvl="1"/>
            <a:r>
              <a:rPr lang="tr-TR" dirty="0" smtClean="0"/>
              <a:t>Örnek: 3</a:t>
            </a:r>
            <a:r>
              <a:rPr lang="tr-TR" baseline="30000" dirty="0" smtClean="0"/>
              <a:t>5</a:t>
            </a:r>
            <a:r>
              <a:rPr lang="tr-TR" dirty="0" smtClean="0"/>
              <a:t> = 3 * 3 *3 *3 * 3</a:t>
            </a:r>
          </a:p>
          <a:p>
            <a:pPr lvl="2"/>
            <a:r>
              <a:rPr lang="tr-TR" sz="2200" dirty="0" smtClean="0"/>
              <a:t>Temel Durum: n = 0 ise sonuç 1 (</a:t>
            </a:r>
            <a:r>
              <a:rPr lang="tr-TR" sz="2400" dirty="0" smtClean="0"/>
              <a:t>a</a:t>
            </a:r>
            <a:r>
              <a:rPr lang="tr-TR" sz="2400" baseline="30000" dirty="0" smtClean="0"/>
              <a:t>0 </a:t>
            </a:r>
            <a:r>
              <a:rPr lang="tr-TR" sz="2200" dirty="0" smtClean="0"/>
              <a:t>= 1</a:t>
            </a:r>
            <a:r>
              <a:rPr lang="tr-TR" sz="2200" dirty="0"/>
              <a:t>)</a:t>
            </a:r>
            <a:endParaRPr lang="tr-TR" sz="2200" dirty="0" smtClean="0"/>
          </a:p>
          <a:p>
            <a:pPr lvl="2"/>
            <a:r>
              <a:rPr lang="tr-TR" sz="2200" dirty="0" smtClean="0"/>
              <a:t>Genel Durum: </a:t>
            </a:r>
            <a:r>
              <a:rPr lang="tr-TR" sz="2400" dirty="0" smtClean="0"/>
              <a:t>a</a:t>
            </a:r>
            <a:r>
              <a:rPr lang="tr-TR" sz="2400" baseline="30000" dirty="0" smtClean="0"/>
              <a:t>n</a:t>
            </a:r>
            <a:r>
              <a:rPr lang="tr-TR" sz="2200" dirty="0" smtClean="0"/>
              <a:t> = a * (</a:t>
            </a:r>
            <a:r>
              <a:rPr lang="tr-TR" sz="2400" dirty="0" smtClean="0"/>
              <a:t>a</a:t>
            </a:r>
            <a:r>
              <a:rPr lang="tr-TR" sz="2400" baseline="30000" dirty="0" smtClean="0"/>
              <a:t>n-1</a:t>
            </a:r>
            <a:r>
              <a:rPr lang="tr-TR" sz="2200" dirty="0" smtClean="0"/>
              <a:t>)</a:t>
            </a:r>
          </a:p>
          <a:p>
            <a:pPr lvl="2"/>
            <a:r>
              <a:rPr lang="tr-TR" sz="2200" dirty="0" smtClean="0"/>
              <a:t>Yakınlaşma: Her adımda n bir azaltılıyor.</a:t>
            </a:r>
            <a:endParaRPr lang="tr-TR" sz="2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9306" y="3841359"/>
            <a:ext cx="5311870" cy="21281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UsH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sapla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a,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 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pt-B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a </a:t>
            </a:r>
            <a:r>
              <a:rPr lang="pt-BR" sz="2000" b="1" dirty="0">
                <a:solidFill>
                  <a:srgbClr val="000080"/>
                </a:solidFill>
                <a:latin typeface="Consolas"/>
              </a:rPr>
              <a:t>*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000" dirty="0" smtClean="0">
                <a:solidFill>
                  <a:prstClr val="black"/>
                </a:solidFill>
                <a:latin typeface="Consolas"/>
              </a:rPr>
              <a:t>UsH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pt-BR" sz="2000" dirty="0" smtClean="0">
                <a:solidFill>
                  <a:prstClr val="black"/>
                </a:solidFill>
                <a:latin typeface="Consolas"/>
              </a:rPr>
              <a:t>sapla(a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, n </a:t>
            </a:r>
            <a:r>
              <a:rPr lang="pt-BR" sz="2000" b="1" dirty="0">
                <a:solidFill>
                  <a:srgbClr val="000080"/>
                </a:solidFill>
                <a:latin typeface="Consolas"/>
              </a:rPr>
              <a:t>-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0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Dikdörtgen 6"/>
          <p:cNvSpPr/>
          <p:nvPr/>
        </p:nvSpPr>
        <p:spPr bwMode="auto">
          <a:xfrm>
            <a:off x="1777034" y="4537486"/>
            <a:ext cx="6090248" cy="43132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tr-TR" dirty="0">
                <a:solidFill>
                  <a:schemeClr val="tx1"/>
                </a:solidFill>
              </a:rPr>
              <a:t>Temel </a:t>
            </a:r>
            <a:r>
              <a:rPr lang="tr-TR" dirty="0" smtClean="0">
                <a:solidFill>
                  <a:schemeClr val="tx1"/>
                </a:solidFill>
              </a:rPr>
              <a:t>Kısım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Dikdörtgen 7"/>
          <p:cNvSpPr/>
          <p:nvPr/>
        </p:nvSpPr>
        <p:spPr bwMode="auto">
          <a:xfrm>
            <a:off x="1777034" y="5121207"/>
            <a:ext cx="6090248" cy="431321"/>
          </a:xfrm>
          <a:prstGeom prst="rect">
            <a:avLst/>
          </a:prstGeom>
          <a:noFill/>
          <a:ln>
            <a:solidFill>
              <a:srgbClr val="05611B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tr-TR" dirty="0" smtClean="0">
                <a:solidFill>
                  <a:schemeClr val="tx1"/>
                </a:solidFill>
              </a:rPr>
              <a:t>Genel Kısım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Sağ Ayraç 5"/>
          <p:cNvSpPr/>
          <p:nvPr/>
        </p:nvSpPr>
        <p:spPr bwMode="auto">
          <a:xfrm rot="5400000">
            <a:off x="3976771" y="258795"/>
            <a:ext cx="306741" cy="2315691"/>
          </a:xfrm>
          <a:prstGeom prst="rightBrace">
            <a:avLst>
              <a:gd name="adj1" fmla="val 69949"/>
              <a:gd name="adj2" fmla="val 507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681567" y="1551154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+mn-lt"/>
              </a:rPr>
              <a:t>n defa</a:t>
            </a:r>
            <a:endParaRPr lang="tr-TR" dirty="0">
              <a:latin typeface="+mn-lt"/>
            </a:endParaRPr>
          </a:p>
        </p:txBody>
      </p:sp>
      <p:sp>
        <p:nvSpPr>
          <p:cNvPr id="12" name="Sağ Ok Belirtme Çizgisi 11"/>
          <p:cNvSpPr/>
          <p:nvPr/>
        </p:nvSpPr>
        <p:spPr bwMode="auto">
          <a:xfrm rot="16200000">
            <a:off x="4884936" y="5133672"/>
            <a:ext cx="1216325" cy="1369689"/>
          </a:xfrm>
          <a:prstGeom prst="rightArrowCallout">
            <a:avLst>
              <a:gd name="adj1" fmla="val 71184"/>
              <a:gd name="adj2" fmla="val 29042"/>
              <a:gd name="adj3" fmla="val 0"/>
              <a:gd name="adj4" fmla="val 30284"/>
            </a:avLst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tr-TR" dirty="0" smtClean="0"/>
              <a:t>Yaklaşma</a:t>
            </a:r>
            <a:endParaRPr lang="tr-TR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Temsilci 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3760240"/>
          </a:xfrm>
        </p:spPr>
        <p:txBody>
          <a:bodyPr/>
          <a:lstStyle/>
          <a:p>
            <a:r>
              <a:rPr lang="tr-TR" dirty="0" smtClean="0"/>
              <a:t>Temsilciler metot yerine metotları temsil eden fonksiyonlardır.</a:t>
            </a:r>
          </a:p>
          <a:p>
            <a:r>
              <a:rPr lang="tr-TR" dirty="0" err="1" smtClean="0">
                <a:solidFill>
                  <a:srgbClr val="003399"/>
                </a:solidFill>
              </a:rPr>
              <a:t>delegate</a:t>
            </a:r>
            <a:r>
              <a:rPr lang="tr-TR" dirty="0" smtClean="0"/>
              <a:t> anahtar sözcüğü ile ifade edilirler.</a:t>
            </a:r>
          </a:p>
          <a:p>
            <a:endParaRPr lang="tr-TR" dirty="0" smtClean="0"/>
          </a:p>
          <a:p>
            <a:r>
              <a:rPr lang="tr-TR" dirty="0" smtClean="0"/>
              <a:t>Bir temsilci aşağıdaki şekilde yazılır:</a:t>
            </a:r>
          </a:p>
          <a:p>
            <a:pPr marL="457200" lvl="1" indent="0">
              <a:buNone/>
            </a:pPr>
            <a:r>
              <a:rPr lang="tr-TR" sz="2000" dirty="0" err="1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tr-TR" sz="2000" dirty="0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tr-TR" sz="2000" dirty="0" err="1" smtClean="0">
                <a:latin typeface="Consolas" pitchFamily="49" charset="0"/>
                <a:cs typeface="Consolas" pitchFamily="49" charset="0"/>
              </a:rPr>
              <a:t>geriDönüşTipi</a:t>
            </a:r>
            <a:r>
              <a:rPr lang="tr-T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2000" dirty="0" err="1" smtClean="0">
                <a:latin typeface="Consolas" pitchFamily="49" charset="0"/>
                <a:cs typeface="Consolas" pitchFamily="49" charset="0"/>
              </a:rPr>
              <a:t>temsilciAdı</a:t>
            </a:r>
            <a:r>
              <a:rPr lang="tr-TR" sz="2000" dirty="0" smtClean="0">
                <a:latin typeface="Consolas" pitchFamily="49" charset="0"/>
                <a:cs typeface="Consolas" pitchFamily="49" charset="0"/>
              </a:rPr>
              <a:t>([parametreler]);</a:t>
            </a:r>
          </a:p>
          <a:p>
            <a:pPr marL="457200" lvl="1" indent="0">
              <a:buNone/>
            </a:pPr>
            <a:endParaRPr lang="tr-TR" sz="2000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tr-TR" sz="2800" dirty="0">
                <a:ea typeface="+mn-ea"/>
                <a:cs typeface="+mn-cs"/>
              </a:rPr>
              <a:t>Örnek: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1148634" y="4816532"/>
            <a:ext cx="6981398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delegate</a:t>
            </a:r>
            <a:r>
              <a:rPr lang="tr-TR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2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2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Fonksiyon</a:t>
            </a:r>
            <a:r>
              <a:rPr lang="tr-TR" sz="2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a, </a:t>
            </a:r>
            <a:r>
              <a:rPr lang="tr-TR" sz="2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b);</a:t>
            </a:r>
            <a:endParaRPr lang="tr-TR" sz="3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1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7828</TotalTime>
  <Words>866</Words>
  <Application>Microsoft Office PowerPoint</Application>
  <PresentationFormat>Ekran Gösterisi (4:3)</PresentationFormat>
  <Paragraphs>259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Calibri</vt:lpstr>
      <vt:lpstr>Comic Sans MS</vt:lpstr>
      <vt:lpstr>Consolas</vt:lpstr>
      <vt:lpstr>Times New Roman</vt:lpstr>
      <vt:lpstr>Blank Presentation</vt:lpstr>
      <vt:lpstr>PROGRAMLAMA - I</vt:lpstr>
      <vt:lpstr>Konular</vt:lpstr>
      <vt:lpstr>Kendini Çağıran Fonksiyonlar</vt:lpstr>
      <vt:lpstr>Recursive Fonksiyonların Bileşenleri</vt:lpstr>
      <vt:lpstr>Örnek Recursive: Faktöriyel Hesabı</vt:lpstr>
      <vt:lpstr>Fibonacci Serisi</vt:lpstr>
      <vt:lpstr>Örnek Recursive: Fibonacci Serisi</vt:lpstr>
      <vt:lpstr>Örnek Recursive: Üslü Sayı Hesabı</vt:lpstr>
      <vt:lpstr>Temsilci Fonksiyonlar</vt:lpstr>
      <vt:lpstr>Temsilci fonksiyonların Tanımlanması</vt:lpstr>
      <vt:lpstr>Temsilci fonksiyon:Tanımlama &amp; Kullanım</vt:lpstr>
      <vt:lpstr>Temsilci fonksiyonlar ile ilgili notlar:</vt:lpstr>
      <vt:lpstr>Temsilciye birden fazla metot ekleme &amp; çıkarma</vt:lpstr>
      <vt:lpstr>Paralelleştirme işlemleri</vt:lpstr>
      <vt:lpstr>Thread Tanımlama</vt:lpstr>
      <vt:lpstr>Thread metodları: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Administrator</dc:creator>
  <cp:lastModifiedBy>Gonca Özmen</cp:lastModifiedBy>
  <cp:revision>965</cp:revision>
  <dcterms:created xsi:type="dcterms:W3CDTF">1999-11-19T17:16:32Z</dcterms:created>
  <dcterms:modified xsi:type="dcterms:W3CDTF">2015-09-30T18:28:25Z</dcterms:modified>
</cp:coreProperties>
</file>