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773"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5538-EB42-4D07-B0B7-3E5ADC3003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91854C-EAD0-4B86-8BEF-0C6FE4DD21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0F965A-99C2-468E-B698-9CB85EB6DD8B}"/>
              </a:ext>
            </a:extLst>
          </p:cNvPr>
          <p:cNvSpPr>
            <a:spLocks noGrp="1"/>
          </p:cNvSpPr>
          <p:nvPr>
            <p:ph type="dt" sz="half" idx="10"/>
          </p:nvPr>
        </p:nvSpPr>
        <p:spPr/>
        <p:txBody>
          <a:bodyPr/>
          <a:lstStyle/>
          <a:p>
            <a:fld id="{E28A6725-7368-4BA7-A9F8-AD6AE1FBD6EE}" type="datetimeFigureOut">
              <a:rPr lang="en-IN" smtClean="0"/>
              <a:t>09-04-2024</a:t>
            </a:fld>
            <a:endParaRPr lang="en-IN"/>
          </a:p>
        </p:txBody>
      </p:sp>
      <p:sp>
        <p:nvSpPr>
          <p:cNvPr id="5" name="Footer Placeholder 4">
            <a:extLst>
              <a:ext uri="{FF2B5EF4-FFF2-40B4-BE49-F238E27FC236}">
                <a16:creationId xmlns:a16="http://schemas.microsoft.com/office/drawing/2014/main" id="{23A6B519-788E-4A6E-9DFA-54254743CA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8BD5C7-F352-42F7-A941-A0B7AEC2C855}"/>
              </a:ext>
            </a:extLst>
          </p:cNvPr>
          <p:cNvSpPr>
            <a:spLocks noGrp="1"/>
          </p:cNvSpPr>
          <p:nvPr>
            <p:ph type="sldNum" sz="quarter" idx="12"/>
          </p:nvPr>
        </p:nvSpPr>
        <p:spPr/>
        <p:txBody>
          <a:bodyPr/>
          <a:lstStyle/>
          <a:p>
            <a:fld id="{7666A7EE-CB17-4AD0-9B15-18DD443DA46D}" type="slidenum">
              <a:rPr lang="en-IN" smtClean="0"/>
              <a:t>‹#›</a:t>
            </a:fld>
            <a:endParaRPr lang="en-IN"/>
          </a:p>
        </p:txBody>
      </p:sp>
    </p:spTree>
    <p:extLst>
      <p:ext uri="{BB962C8B-B14F-4D97-AF65-F5344CB8AC3E}">
        <p14:creationId xmlns:p14="http://schemas.microsoft.com/office/powerpoint/2010/main" val="1615033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C709F-6FF5-4352-9F3D-40503C8B23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84077B-2B7A-4318-9C34-951AAD30BA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CA85D0-DA33-4F2D-8C71-ECDC74A390A3}"/>
              </a:ext>
            </a:extLst>
          </p:cNvPr>
          <p:cNvSpPr>
            <a:spLocks noGrp="1"/>
          </p:cNvSpPr>
          <p:nvPr>
            <p:ph type="dt" sz="half" idx="10"/>
          </p:nvPr>
        </p:nvSpPr>
        <p:spPr/>
        <p:txBody>
          <a:bodyPr/>
          <a:lstStyle/>
          <a:p>
            <a:fld id="{E28A6725-7368-4BA7-A9F8-AD6AE1FBD6EE}" type="datetimeFigureOut">
              <a:rPr lang="en-IN" smtClean="0"/>
              <a:t>09-04-2024</a:t>
            </a:fld>
            <a:endParaRPr lang="en-IN"/>
          </a:p>
        </p:txBody>
      </p:sp>
      <p:sp>
        <p:nvSpPr>
          <p:cNvPr id="5" name="Footer Placeholder 4">
            <a:extLst>
              <a:ext uri="{FF2B5EF4-FFF2-40B4-BE49-F238E27FC236}">
                <a16:creationId xmlns:a16="http://schemas.microsoft.com/office/drawing/2014/main" id="{7207E4B7-F703-45B9-993C-56461C47B3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1CAB48-37A1-4254-A900-9158F72700F0}"/>
              </a:ext>
            </a:extLst>
          </p:cNvPr>
          <p:cNvSpPr>
            <a:spLocks noGrp="1"/>
          </p:cNvSpPr>
          <p:nvPr>
            <p:ph type="sldNum" sz="quarter" idx="12"/>
          </p:nvPr>
        </p:nvSpPr>
        <p:spPr/>
        <p:txBody>
          <a:bodyPr/>
          <a:lstStyle/>
          <a:p>
            <a:fld id="{7666A7EE-CB17-4AD0-9B15-18DD443DA46D}" type="slidenum">
              <a:rPr lang="en-IN" smtClean="0"/>
              <a:t>‹#›</a:t>
            </a:fld>
            <a:endParaRPr lang="en-IN"/>
          </a:p>
        </p:txBody>
      </p:sp>
    </p:spTree>
    <p:extLst>
      <p:ext uri="{BB962C8B-B14F-4D97-AF65-F5344CB8AC3E}">
        <p14:creationId xmlns:p14="http://schemas.microsoft.com/office/powerpoint/2010/main" val="208435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31C67E-5EBE-49F5-8929-F8530BD5CE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F0DB3F-D966-4530-83A5-4F3E7095E8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C9AA2D-EBDC-46D0-A655-17C06A99F8BC}"/>
              </a:ext>
            </a:extLst>
          </p:cNvPr>
          <p:cNvSpPr>
            <a:spLocks noGrp="1"/>
          </p:cNvSpPr>
          <p:nvPr>
            <p:ph type="dt" sz="half" idx="10"/>
          </p:nvPr>
        </p:nvSpPr>
        <p:spPr/>
        <p:txBody>
          <a:bodyPr/>
          <a:lstStyle/>
          <a:p>
            <a:fld id="{E28A6725-7368-4BA7-A9F8-AD6AE1FBD6EE}" type="datetimeFigureOut">
              <a:rPr lang="en-IN" smtClean="0"/>
              <a:t>09-04-2024</a:t>
            </a:fld>
            <a:endParaRPr lang="en-IN"/>
          </a:p>
        </p:txBody>
      </p:sp>
      <p:sp>
        <p:nvSpPr>
          <p:cNvPr id="5" name="Footer Placeholder 4">
            <a:extLst>
              <a:ext uri="{FF2B5EF4-FFF2-40B4-BE49-F238E27FC236}">
                <a16:creationId xmlns:a16="http://schemas.microsoft.com/office/drawing/2014/main" id="{A2CDFA36-4378-4C0D-9B47-44596B5E9F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BA69CB-36B2-4DEB-934F-BAE23925F5E1}"/>
              </a:ext>
            </a:extLst>
          </p:cNvPr>
          <p:cNvSpPr>
            <a:spLocks noGrp="1"/>
          </p:cNvSpPr>
          <p:nvPr>
            <p:ph type="sldNum" sz="quarter" idx="12"/>
          </p:nvPr>
        </p:nvSpPr>
        <p:spPr/>
        <p:txBody>
          <a:bodyPr/>
          <a:lstStyle/>
          <a:p>
            <a:fld id="{7666A7EE-CB17-4AD0-9B15-18DD443DA46D}" type="slidenum">
              <a:rPr lang="en-IN" smtClean="0"/>
              <a:t>‹#›</a:t>
            </a:fld>
            <a:endParaRPr lang="en-IN"/>
          </a:p>
        </p:txBody>
      </p:sp>
    </p:spTree>
    <p:extLst>
      <p:ext uri="{BB962C8B-B14F-4D97-AF65-F5344CB8AC3E}">
        <p14:creationId xmlns:p14="http://schemas.microsoft.com/office/powerpoint/2010/main" val="98033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2643-E632-415E-B4EA-A6A6F431B9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E2CC24-78F4-4507-8B13-D63D31A609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E85268-0F34-4F92-AEAF-7A8C3BED4A7A}"/>
              </a:ext>
            </a:extLst>
          </p:cNvPr>
          <p:cNvSpPr>
            <a:spLocks noGrp="1"/>
          </p:cNvSpPr>
          <p:nvPr>
            <p:ph type="dt" sz="half" idx="10"/>
          </p:nvPr>
        </p:nvSpPr>
        <p:spPr/>
        <p:txBody>
          <a:bodyPr/>
          <a:lstStyle/>
          <a:p>
            <a:fld id="{E28A6725-7368-4BA7-A9F8-AD6AE1FBD6EE}" type="datetimeFigureOut">
              <a:rPr lang="en-IN" smtClean="0"/>
              <a:t>09-04-2024</a:t>
            </a:fld>
            <a:endParaRPr lang="en-IN"/>
          </a:p>
        </p:txBody>
      </p:sp>
      <p:sp>
        <p:nvSpPr>
          <p:cNvPr id="5" name="Footer Placeholder 4">
            <a:extLst>
              <a:ext uri="{FF2B5EF4-FFF2-40B4-BE49-F238E27FC236}">
                <a16:creationId xmlns:a16="http://schemas.microsoft.com/office/drawing/2014/main" id="{DF7BD881-3E12-4E8B-9EE4-2C41A064D3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BACBE6-58BA-4395-A99B-B4684CD152C7}"/>
              </a:ext>
            </a:extLst>
          </p:cNvPr>
          <p:cNvSpPr>
            <a:spLocks noGrp="1"/>
          </p:cNvSpPr>
          <p:nvPr>
            <p:ph type="sldNum" sz="quarter" idx="12"/>
          </p:nvPr>
        </p:nvSpPr>
        <p:spPr/>
        <p:txBody>
          <a:bodyPr/>
          <a:lstStyle/>
          <a:p>
            <a:fld id="{7666A7EE-CB17-4AD0-9B15-18DD443DA46D}" type="slidenum">
              <a:rPr lang="en-IN" smtClean="0"/>
              <a:t>‹#›</a:t>
            </a:fld>
            <a:endParaRPr lang="en-IN"/>
          </a:p>
        </p:txBody>
      </p:sp>
    </p:spTree>
    <p:extLst>
      <p:ext uri="{BB962C8B-B14F-4D97-AF65-F5344CB8AC3E}">
        <p14:creationId xmlns:p14="http://schemas.microsoft.com/office/powerpoint/2010/main" val="3580474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93DE4-1F92-4081-B2CE-4766C2D4F1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45DC88-6DD0-4396-8E41-E706DEEA38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8D6A08-222E-48C1-BE48-FCA2C5898017}"/>
              </a:ext>
            </a:extLst>
          </p:cNvPr>
          <p:cNvSpPr>
            <a:spLocks noGrp="1"/>
          </p:cNvSpPr>
          <p:nvPr>
            <p:ph type="dt" sz="half" idx="10"/>
          </p:nvPr>
        </p:nvSpPr>
        <p:spPr/>
        <p:txBody>
          <a:bodyPr/>
          <a:lstStyle/>
          <a:p>
            <a:fld id="{E28A6725-7368-4BA7-A9F8-AD6AE1FBD6EE}" type="datetimeFigureOut">
              <a:rPr lang="en-IN" smtClean="0"/>
              <a:t>09-04-2024</a:t>
            </a:fld>
            <a:endParaRPr lang="en-IN"/>
          </a:p>
        </p:txBody>
      </p:sp>
      <p:sp>
        <p:nvSpPr>
          <p:cNvPr id="5" name="Footer Placeholder 4">
            <a:extLst>
              <a:ext uri="{FF2B5EF4-FFF2-40B4-BE49-F238E27FC236}">
                <a16:creationId xmlns:a16="http://schemas.microsoft.com/office/drawing/2014/main" id="{512FCC0D-7649-4CAD-913E-6F006B3FF5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429F61-EB3D-4984-90D8-0FCCF203C7ED}"/>
              </a:ext>
            </a:extLst>
          </p:cNvPr>
          <p:cNvSpPr>
            <a:spLocks noGrp="1"/>
          </p:cNvSpPr>
          <p:nvPr>
            <p:ph type="sldNum" sz="quarter" idx="12"/>
          </p:nvPr>
        </p:nvSpPr>
        <p:spPr/>
        <p:txBody>
          <a:bodyPr/>
          <a:lstStyle/>
          <a:p>
            <a:fld id="{7666A7EE-CB17-4AD0-9B15-18DD443DA46D}" type="slidenum">
              <a:rPr lang="en-IN" smtClean="0"/>
              <a:t>‹#›</a:t>
            </a:fld>
            <a:endParaRPr lang="en-IN"/>
          </a:p>
        </p:txBody>
      </p:sp>
    </p:spTree>
    <p:extLst>
      <p:ext uri="{BB962C8B-B14F-4D97-AF65-F5344CB8AC3E}">
        <p14:creationId xmlns:p14="http://schemas.microsoft.com/office/powerpoint/2010/main" val="333939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6F05-BDA9-4EC5-9B43-CEACA36E33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C042DE-76C9-4028-8B4A-688B5936D0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1E5FE9-42B9-4D55-A423-54A5B42056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34593F-0831-4E06-8BD0-2E98962019BD}"/>
              </a:ext>
            </a:extLst>
          </p:cNvPr>
          <p:cNvSpPr>
            <a:spLocks noGrp="1"/>
          </p:cNvSpPr>
          <p:nvPr>
            <p:ph type="dt" sz="half" idx="10"/>
          </p:nvPr>
        </p:nvSpPr>
        <p:spPr/>
        <p:txBody>
          <a:bodyPr/>
          <a:lstStyle/>
          <a:p>
            <a:fld id="{E28A6725-7368-4BA7-A9F8-AD6AE1FBD6EE}" type="datetimeFigureOut">
              <a:rPr lang="en-IN" smtClean="0"/>
              <a:t>09-04-2024</a:t>
            </a:fld>
            <a:endParaRPr lang="en-IN"/>
          </a:p>
        </p:txBody>
      </p:sp>
      <p:sp>
        <p:nvSpPr>
          <p:cNvPr id="6" name="Footer Placeholder 5">
            <a:extLst>
              <a:ext uri="{FF2B5EF4-FFF2-40B4-BE49-F238E27FC236}">
                <a16:creationId xmlns:a16="http://schemas.microsoft.com/office/drawing/2014/main" id="{E479A7EB-A77D-4B25-AB6D-53911FCBE2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F21AAD-1801-44AF-931C-3FC7D616DE8F}"/>
              </a:ext>
            </a:extLst>
          </p:cNvPr>
          <p:cNvSpPr>
            <a:spLocks noGrp="1"/>
          </p:cNvSpPr>
          <p:nvPr>
            <p:ph type="sldNum" sz="quarter" idx="12"/>
          </p:nvPr>
        </p:nvSpPr>
        <p:spPr/>
        <p:txBody>
          <a:bodyPr/>
          <a:lstStyle/>
          <a:p>
            <a:fld id="{7666A7EE-CB17-4AD0-9B15-18DD443DA46D}" type="slidenum">
              <a:rPr lang="en-IN" smtClean="0"/>
              <a:t>‹#›</a:t>
            </a:fld>
            <a:endParaRPr lang="en-IN"/>
          </a:p>
        </p:txBody>
      </p:sp>
    </p:spTree>
    <p:extLst>
      <p:ext uri="{BB962C8B-B14F-4D97-AF65-F5344CB8AC3E}">
        <p14:creationId xmlns:p14="http://schemas.microsoft.com/office/powerpoint/2010/main" val="80229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29C9-6AA1-4387-9BEC-F775559543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E403C4-756D-4DFE-A1C7-D43752681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FEC23A-1A43-46DC-AF3D-5D54059A57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935635-405C-44C0-B65A-4C63555993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4591CE-D6CF-4728-AA2C-7BC63150C8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C4C339-8017-4EE9-9D5D-B12D3F5C4543}"/>
              </a:ext>
            </a:extLst>
          </p:cNvPr>
          <p:cNvSpPr>
            <a:spLocks noGrp="1"/>
          </p:cNvSpPr>
          <p:nvPr>
            <p:ph type="dt" sz="half" idx="10"/>
          </p:nvPr>
        </p:nvSpPr>
        <p:spPr/>
        <p:txBody>
          <a:bodyPr/>
          <a:lstStyle/>
          <a:p>
            <a:fld id="{E28A6725-7368-4BA7-A9F8-AD6AE1FBD6EE}" type="datetimeFigureOut">
              <a:rPr lang="en-IN" smtClean="0"/>
              <a:t>09-04-2024</a:t>
            </a:fld>
            <a:endParaRPr lang="en-IN"/>
          </a:p>
        </p:txBody>
      </p:sp>
      <p:sp>
        <p:nvSpPr>
          <p:cNvPr id="8" name="Footer Placeholder 7">
            <a:extLst>
              <a:ext uri="{FF2B5EF4-FFF2-40B4-BE49-F238E27FC236}">
                <a16:creationId xmlns:a16="http://schemas.microsoft.com/office/drawing/2014/main" id="{D5E7369E-E6D3-4EAA-8570-1CFC9A320F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398F0E-898A-484B-A611-8F83A4E8FF47}"/>
              </a:ext>
            </a:extLst>
          </p:cNvPr>
          <p:cNvSpPr>
            <a:spLocks noGrp="1"/>
          </p:cNvSpPr>
          <p:nvPr>
            <p:ph type="sldNum" sz="quarter" idx="12"/>
          </p:nvPr>
        </p:nvSpPr>
        <p:spPr/>
        <p:txBody>
          <a:bodyPr/>
          <a:lstStyle/>
          <a:p>
            <a:fld id="{7666A7EE-CB17-4AD0-9B15-18DD443DA46D}" type="slidenum">
              <a:rPr lang="en-IN" smtClean="0"/>
              <a:t>‹#›</a:t>
            </a:fld>
            <a:endParaRPr lang="en-IN"/>
          </a:p>
        </p:txBody>
      </p:sp>
    </p:spTree>
    <p:extLst>
      <p:ext uri="{BB962C8B-B14F-4D97-AF65-F5344CB8AC3E}">
        <p14:creationId xmlns:p14="http://schemas.microsoft.com/office/powerpoint/2010/main" val="4021933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36B7-0B30-4CE8-984A-BA0368F580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70A29E-50BE-42BA-A04C-48A6E29DCC62}"/>
              </a:ext>
            </a:extLst>
          </p:cNvPr>
          <p:cNvSpPr>
            <a:spLocks noGrp="1"/>
          </p:cNvSpPr>
          <p:nvPr>
            <p:ph type="dt" sz="half" idx="10"/>
          </p:nvPr>
        </p:nvSpPr>
        <p:spPr/>
        <p:txBody>
          <a:bodyPr/>
          <a:lstStyle/>
          <a:p>
            <a:fld id="{E28A6725-7368-4BA7-A9F8-AD6AE1FBD6EE}" type="datetimeFigureOut">
              <a:rPr lang="en-IN" smtClean="0"/>
              <a:t>09-04-2024</a:t>
            </a:fld>
            <a:endParaRPr lang="en-IN"/>
          </a:p>
        </p:txBody>
      </p:sp>
      <p:sp>
        <p:nvSpPr>
          <p:cNvPr id="4" name="Footer Placeholder 3">
            <a:extLst>
              <a:ext uri="{FF2B5EF4-FFF2-40B4-BE49-F238E27FC236}">
                <a16:creationId xmlns:a16="http://schemas.microsoft.com/office/drawing/2014/main" id="{D275D08D-25B6-473F-8969-6BFA2E18C4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577B07-541B-4CAA-B469-62C51978F3B8}"/>
              </a:ext>
            </a:extLst>
          </p:cNvPr>
          <p:cNvSpPr>
            <a:spLocks noGrp="1"/>
          </p:cNvSpPr>
          <p:nvPr>
            <p:ph type="sldNum" sz="quarter" idx="12"/>
          </p:nvPr>
        </p:nvSpPr>
        <p:spPr/>
        <p:txBody>
          <a:bodyPr/>
          <a:lstStyle/>
          <a:p>
            <a:fld id="{7666A7EE-CB17-4AD0-9B15-18DD443DA46D}" type="slidenum">
              <a:rPr lang="en-IN" smtClean="0"/>
              <a:t>‹#›</a:t>
            </a:fld>
            <a:endParaRPr lang="en-IN"/>
          </a:p>
        </p:txBody>
      </p:sp>
    </p:spTree>
    <p:extLst>
      <p:ext uri="{BB962C8B-B14F-4D97-AF65-F5344CB8AC3E}">
        <p14:creationId xmlns:p14="http://schemas.microsoft.com/office/powerpoint/2010/main" val="1960320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F72AFA-F5A1-4D8B-A66A-4495A65A6BE1}"/>
              </a:ext>
            </a:extLst>
          </p:cNvPr>
          <p:cNvSpPr>
            <a:spLocks noGrp="1"/>
          </p:cNvSpPr>
          <p:nvPr>
            <p:ph type="dt" sz="half" idx="10"/>
          </p:nvPr>
        </p:nvSpPr>
        <p:spPr/>
        <p:txBody>
          <a:bodyPr/>
          <a:lstStyle/>
          <a:p>
            <a:fld id="{E28A6725-7368-4BA7-A9F8-AD6AE1FBD6EE}" type="datetimeFigureOut">
              <a:rPr lang="en-IN" smtClean="0"/>
              <a:t>09-04-2024</a:t>
            </a:fld>
            <a:endParaRPr lang="en-IN"/>
          </a:p>
        </p:txBody>
      </p:sp>
      <p:sp>
        <p:nvSpPr>
          <p:cNvPr id="3" name="Footer Placeholder 2">
            <a:extLst>
              <a:ext uri="{FF2B5EF4-FFF2-40B4-BE49-F238E27FC236}">
                <a16:creationId xmlns:a16="http://schemas.microsoft.com/office/drawing/2014/main" id="{61527B3B-9B1B-4983-A102-812A7E098E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1E2635-B09C-4914-AA44-CB97DB29414B}"/>
              </a:ext>
            </a:extLst>
          </p:cNvPr>
          <p:cNvSpPr>
            <a:spLocks noGrp="1"/>
          </p:cNvSpPr>
          <p:nvPr>
            <p:ph type="sldNum" sz="quarter" idx="12"/>
          </p:nvPr>
        </p:nvSpPr>
        <p:spPr/>
        <p:txBody>
          <a:bodyPr/>
          <a:lstStyle/>
          <a:p>
            <a:fld id="{7666A7EE-CB17-4AD0-9B15-18DD443DA46D}" type="slidenum">
              <a:rPr lang="en-IN" smtClean="0"/>
              <a:t>‹#›</a:t>
            </a:fld>
            <a:endParaRPr lang="en-IN"/>
          </a:p>
        </p:txBody>
      </p:sp>
    </p:spTree>
    <p:extLst>
      <p:ext uri="{BB962C8B-B14F-4D97-AF65-F5344CB8AC3E}">
        <p14:creationId xmlns:p14="http://schemas.microsoft.com/office/powerpoint/2010/main" val="2446667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A0B60-68B3-43EC-B8DF-6BECF484F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2F6B08-E0A4-425B-9484-54BB9E2C90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FBB6A5-63AC-4FCC-B0BF-B0FC091BD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E8BF4-D74D-4E73-A801-4C17AB5911ED}"/>
              </a:ext>
            </a:extLst>
          </p:cNvPr>
          <p:cNvSpPr>
            <a:spLocks noGrp="1"/>
          </p:cNvSpPr>
          <p:nvPr>
            <p:ph type="dt" sz="half" idx="10"/>
          </p:nvPr>
        </p:nvSpPr>
        <p:spPr/>
        <p:txBody>
          <a:bodyPr/>
          <a:lstStyle/>
          <a:p>
            <a:fld id="{E28A6725-7368-4BA7-A9F8-AD6AE1FBD6EE}" type="datetimeFigureOut">
              <a:rPr lang="en-IN" smtClean="0"/>
              <a:t>09-04-2024</a:t>
            </a:fld>
            <a:endParaRPr lang="en-IN"/>
          </a:p>
        </p:txBody>
      </p:sp>
      <p:sp>
        <p:nvSpPr>
          <p:cNvPr id="6" name="Footer Placeholder 5">
            <a:extLst>
              <a:ext uri="{FF2B5EF4-FFF2-40B4-BE49-F238E27FC236}">
                <a16:creationId xmlns:a16="http://schemas.microsoft.com/office/drawing/2014/main" id="{40290A55-F9D4-4ABE-B547-63CBE43F04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F09B2B-676B-4E7B-AE6D-CA345F0CD58F}"/>
              </a:ext>
            </a:extLst>
          </p:cNvPr>
          <p:cNvSpPr>
            <a:spLocks noGrp="1"/>
          </p:cNvSpPr>
          <p:nvPr>
            <p:ph type="sldNum" sz="quarter" idx="12"/>
          </p:nvPr>
        </p:nvSpPr>
        <p:spPr/>
        <p:txBody>
          <a:bodyPr/>
          <a:lstStyle/>
          <a:p>
            <a:fld id="{7666A7EE-CB17-4AD0-9B15-18DD443DA46D}" type="slidenum">
              <a:rPr lang="en-IN" smtClean="0"/>
              <a:t>‹#›</a:t>
            </a:fld>
            <a:endParaRPr lang="en-IN"/>
          </a:p>
        </p:txBody>
      </p:sp>
    </p:spTree>
    <p:extLst>
      <p:ext uri="{BB962C8B-B14F-4D97-AF65-F5344CB8AC3E}">
        <p14:creationId xmlns:p14="http://schemas.microsoft.com/office/powerpoint/2010/main" val="41636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BDD7F-A39A-4D7C-8E92-A3DD6C216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766A87-F294-4640-A29C-8B7C20D876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2F3214-24DE-4EF8-BC9F-AB831B2CD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F4246-C7FF-445C-B4F0-1BE8EC786E8B}"/>
              </a:ext>
            </a:extLst>
          </p:cNvPr>
          <p:cNvSpPr>
            <a:spLocks noGrp="1"/>
          </p:cNvSpPr>
          <p:nvPr>
            <p:ph type="dt" sz="half" idx="10"/>
          </p:nvPr>
        </p:nvSpPr>
        <p:spPr/>
        <p:txBody>
          <a:bodyPr/>
          <a:lstStyle/>
          <a:p>
            <a:fld id="{E28A6725-7368-4BA7-A9F8-AD6AE1FBD6EE}" type="datetimeFigureOut">
              <a:rPr lang="en-IN" smtClean="0"/>
              <a:t>09-04-2024</a:t>
            </a:fld>
            <a:endParaRPr lang="en-IN"/>
          </a:p>
        </p:txBody>
      </p:sp>
      <p:sp>
        <p:nvSpPr>
          <p:cNvPr id="6" name="Footer Placeholder 5">
            <a:extLst>
              <a:ext uri="{FF2B5EF4-FFF2-40B4-BE49-F238E27FC236}">
                <a16:creationId xmlns:a16="http://schemas.microsoft.com/office/drawing/2014/main" id="{1B14D6FE-2936-473F-A5CF-823D8A43C0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F1B29D-1B7C-4B42-9AC9-F7806C9792CD}"/>
              </a:ext>
            </a:extLst>
          </p:cNvPr>
          <p:cNvSpPr>
            <a:spLocks noGrp="1"/>
          </p:cNvSpPr>
          <p:nvPr>
            <p:ph type="sldNum" sz="quarter" idx="12"/>
          </p:nvPr>
        </p:nvSpPr>
        <p:spPr/>
        <p:txBody>
          <a:bodyPr/>
          <a:lstStyle/>
          <a:p>
            <a:fld id="{7666A7EE-CB17-4AD0-9B15-18DD443DA46D}" type="slidenum">
              <a:rPr lang="en-IN" smtClean="0"/>
              <a:t>‹#›</a:t>
            </a:fld>
            <a:endParaRPr lang="en-IN"/>
          </a:p>
        </p:txBody>
      </p:sp>
    </p:spTree>
    <p:extLst>
      <p:ext uri="{BB962C8B-B14F-4D97-AF65-F5344CB8AC3E}">
        <p14:creationId xmlns:p14="http://schemas.microsoft.com/office/powerpoint/2010/main" val="248496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39515-E43B-4801-AB4A-747A930E0A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A72C1A-661C-4769-9D66-F83FEF88F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B424FA-00E8-40A6-B638-0874558F4F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A6725-7368-4BA7-A9F8-AD6AE1FBD6EE}" type="datetimeFigureOut">
              <a:rPr lang="en-IN" smtClean="0"/>
              <a:t>09-04-2024</a:t>
            </a:fld>
            <a:endParaRPr lang="en-IN"/>
          </a:p>
        </p:txBody>
      </p:sp>
      <p:sp>
        <p:nvSpPr>
          <p:cNvPr id="5" name="Footer Placeholder 4">
            <a:extLst>
              <a:ext uri="{FF2B5EF4-FFF2-40B4-BE49-F238E27FC236}">
                <a16:creationId xmlns:a16="http://schemas.microsoft.com/office/drawing/2014/main" id="{D00931FC-A918-48B0-9509-5F5F55EF59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C7C470-38D6-4A43-9E87-5C10AC7F41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6A7EE-CB17-4AD0-9B15-18DD443DA46D}" type="slidenum">
              <a:rPr lang="en-IN" smtClean="0"/>
              <a:t>‹#›</a:t>
            </a:fld>
            <a:endParaRPr lang="en-IN"/>
          </a:p>
        </p:txBody>
      </p:sp>
    </p:spTree>
    <p:extLst>
      <p:ext uri="{BB962C8B-B14F-4D97-AF65-F5344CB8AC3E}">
        <p14:creationId xmlns:p14="http://schemas.microsoft.com/office/powerpoint/2010/main" val="2827998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g" /><Relationship Id="rId1" Type="http://schemas.openxmlformats.org/officeDocument/2006/relationships/slideLayout" Target="../slideLayouts/slideLayout2.xml" /><Relationship Id="rId4" Type="http://schemas.openxmlformats.org/officeDocument/2006/relationships/image" Target="../media/image4.sv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5.jpg" /><Relationship Id="rId1" Type="http://schemas.openxmlformats.org/officeDocument/2006/relationships/slideLayout" Target="../slideLayouts/slideLayout7.xml" /><Relationship Id="rId4" Type="http://schemas.openxmlformats.org/officeDocument/2006/relationships/image" Target="../media/image4.sv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6.jpg" /><Relationship Id="rId1" Type="http://schemas.openxmlformats.org/officeDocument/2006/relationships/slideLayout" Target="../slideLayouts/slideLayout7.xml" /><Relationship Id="rId4" Type="http://schemas.openxmlformats.org/officeDocument/2006/relationships/image" Target="../media/image4.svg"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 /><Relationship Id="rId2" Type="http://schemas.openxmlformats.org/officeDocument/2006/relationships/video" Target="https://www.youtube.com/embed/mDtt3BE6qOM?feature=oembed" TargetMode="External" /><Relationship Id="rId1" Type="http://schemas.openxmlformats.org/officeDocument/2006/relationships/video" Target="https://www.youtube.com/embed/w26Ze6lP02Y?feature=oembed" TargetMode="External" /><Relationship Id="rId6" Type="http://schemas.openxmlformats.org/officeDocument/2006/relationships/hyperlink" Target="https://chat.openai.com/c/8344a9b6-4016-4ed7-b243-5dd17610fe73" TargetMode="External" /><Relationship Id="rId5" Type="http://schemas.openxmlformats.org/officeDocument/2006/relationships/image" Target="../media/image12.jpeg" /><Relationship Id="rId4" Type="http://schemas.openxmlformats.org/officeDocument/2006/relationships/image" Target="../media/image11.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8C6CAD-3EC2-4C39-9FB8-014E8FCDFE8A}"/>
              </a:ext>
            </a:extLst>
          </p:cNvPr>
          <p:cNvSpPr/>
          <p:nvPr/>
        </p:nvSpPr>
        <p:spPr>
          <a:xfrm>
            <a:off x="0" y="0"/>
            <a:ext cx="12192000" cy="6858000"/>
          </a:xfrm>
          <a:prstGeom prst="rect">
            <a:avLst/>
          </a:prstGeom>
          <a:blipFill dpi="0" rotWithShape="1">
            <a:blip r:embed="rId2">
              <a:alphaModFix amt="45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a:solidFill>
                  <a:schemeClr val="tx1"/>
                </a:solidFill>
                <a:latin typeface="Arial Black" panose="020B0A04020102020204" pitchFamily="34" charset="0"/>
              </a:rPr>
              <a:t>SNAKE GAME USING OPEN CV</a:t>
            </a:r>
          </a:p>
        </p:txBody>
      </p:sp>
      <p:sp>
        <p:nvSpPr>
          <p:cNvPr id="9" name="TextBox 8">
            <a:extLst>
              <a:ext uri="{FF2B5EF4-FFF2-40B4-BE49-F238E27FC236}">
                <a16:creationId xmlns:a16="http://schemas.microsoft.com/office/drawing/2014/main" id="{045FBC73-19BA-4CB5-969E-E4EAC1C5ED74}"/>
              </a:ext>
            </a:extLst>
          </p:cNvPr>
          <p:cNvSpPr txBox="1"/>
          <p:nvPr/>
        </p:nvSpPr>
        <p:spPr>
          <a:xfrm>
            <a:off x="9513251" y="5403462"/>
            <a:ext cx="5074763" cy="1200329"/>
          </a:xfrm>
          <a:prstGeom prst="rect">
            <a:avLst/>
          </a:prstGeom>
          <a:noFill/>
        </p:spPr>
        <p:txBody>
          <a:bodyPr wrap="square" rtlCol="0">
            <a:spAutoFit/>
          </a:bodyPr>
          <a:lstStyle/>
          <a:p>
            <a:r>
              <a:rPr lang="en-IN" b="1" dirty="0">
                <a:latin typeface="Arial Narrow" panose="020B0606020202030204" pitchFamily="34" charset="0"/>
              </a:rPr>
              <a:t>BY:</a:t>
            </a:r>
          </a:p>
          <a:p>
            <a:r>
              <a:rPr lang="en-IN" b="1" dirty="0">
                <a:latin typeface="Arial Narrow" panose="020B0606020202030204" pitchFamily="34" charset="0"/>
              </a:rPr>
              <a:t>   SAJIN AKASH M</a:t>
            </a:r>
          </a:p>
          <a:p>
            <a:r>
              <a:rPr lang="en-IN" b="1" dirty="0">
                <a:latin typeface="Arial Narrow" panose="020B0606020202030204" pitchFamily="34" charset="0"/>
              </a:rPr>
              <a:t>   GIRIDHARAN A</a:t>
            </a:r>
          </a:p>
          <a:p>
            <a:r>
              <a:rPr lang="en-IN" b="1" dirty="0">
                <a:latin typeface="Arial Narrow" panose="020B0606020202030204" pitchFamily="34" charset="0"/>
              </a:rPr>
              <a:t>   DHANUSH KUMAR S</a:t>
            </a:r>
          </a:p>
        </p:txBody>
      </p:sp>
    </p:spTree>
    <p:extLst>
      <p:ext uri="{BB962C8B-B14F-4D97-AF65-F5344CB8AC3E}">
        <p14:creationId xmlns:p14="http://schemas.microsoft.com/office/powerpoint/2010/main" val="97326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6AD8E5D-C1AE-4623-9EBC-C5106CAF2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4" name="TextBox 3">
            <a:extLst>
              <a:ext uri="{FF2B5EF4-FFF2-40B4-BE49-F238E27FC236}">
                <a16:creationId xmlns:a16="http://schemas.microsoft.com/office/drawing/2014/main" id="{A364C324-A608-41E0-9EDD-44EE7EB0F501}"/>
              </a:ext>
            </a:extLst>
          </p:cNvPr>
          <p:cNvSpPr txBox="1"/>
          <p:nvPr/>
        </p:nvSpPr>
        <p:spPr>
          <a:xfrm>
            <a:off x="292230" y="-80050"/>
            <a:ext cx="2554664" cy="646331"/>
          </a:xfrm>
          <a:prstGeom prst="rect">
            <a:avLst/>
          </a:prstGeom>
          <a:noFill/>
        </p:spPr>
        <p:txBody>
          <a:bodyPr wrap="square" rtlCol="0">
            <a:spAutoFit/>
          </a:bodyPr>
          <a:lstStyle/>
          <a:p>
            <a:r>
              <a:rPr lang="en-IN" sz="3600" b="1" dirty="0">
                <a:latin typeface="Berlin Sans FB Demi" panose="020E0802020502020306" pitchFamily="34" charset="0"/>
              </a:rPr>
              <a:t>ABSTRACT</a:t>
            </a:r>
          </a:p>
        </p:txBody>
      </p:sp>
      <p:sp>
        <p:nvSpPr>
          <p:cNvPr id="5" name="TextBox 4">
            <a:extLst>
              <a:ext uri="{FF2B5EF4-FFF2-40B4-BE49-F238E27FC236}">
                <a16:creationId xmlns:a16="http://schemas.microsoft.com/office/drawing/2014/main" id="{E80F6E63-1F68-4A04-B29D-E37E3D8F6037}"/>
              </a:ext>
            </a:extLst>
          </p:cNvPr>
          <p:cNvSpPr txBox="1"/>
          <p:nvPr/>
        </p:nvSpPr>
        <p:spPr>
          <a:xfrm>
            <a:off x="1887611" y="703156"/>
            <a:ext cx="7782308" cy="5846731"/>
          </a:xfrm>
          <a:prstGeom prst="rect">
            <a:avLst/>
          </a:prstGeom>
          <a:noFill/>
        </p:spPr>
        <p:txBody>
          <a:bodyPr wrap="square" rtlCol="0">
            <a:normAutofit/>
          </a:bodyPr>
          <a:lstStyle/>
          <a:p>
            <a:r>
              <a:rPr lang="en-US" sz="2400" b="0" i="0" dirty="0">
                <a:solidFill>
                  <a:srgbClr val="0D0D0D"/>
                </a:solidFill>
                <a:effectLst/>
                <a:latin typeface="Söhne"/>
              </a:rPr>
              <a:t>This project presents a real-time implementation of the classic Snake game using the OpenCV library in Python.</a:t>
            </a:r>
          </a:p>
          <a:p>
            <a:endParaRPr lang="en-US" sz="2400" dirty="0">
              <a:solidFill>
                <a:srgbClr val="0D0D0D"/>
              </a:solidFill>
              <a:latin typeface="Söhne"/>
            </a:endParaRPr>
          </a:p>
          <a:p>
            <a:r>
              <a:rPr lang="en-US" sz="2400" dirty="0">
                <a:latin typeface="Söhne"/>
              </a:rPr>
              <a:t>The Snake game is a popular arcade game where the player controls a snake that grows in length as it consumes food while avoiding collision with itself and the boundaries of the game screen. </a:t>
            </a:r>
          </a:p>
          <a:p>
            <a:endParaRPr lang="en-US" sz="2400" dirty="0">
              <a:solidFill>
                <a:srgbClr val="0D0D0D"/>
              </a:solidFill>
              <a:latin typeface="Söhne"/>
            </a:endParaRPr>
          </a:p>
          <a:p>
            <a:r>
              <a:rPr lang="en-US" sz="2400" dirty="0">
                <a:latin typeface="Söhne"/>
              </a:rPr>
              <a:t>implementation leverages computer vision techniques provided by OpenCV for real-time object detection and tracking. </a:t>
            </a:r>
          </a:p>
          <a:p>
            <a:endParaRPr lang="en-US" sz="2400" dirty="0">
              <a:solidFill>
                <a:srgbClr val="0D0D0D"/>
              </a:solidFill>
              <a:latin typeface="Söhne"/>
            </a:endParaRPr>
          </a:p>
          <a:p>
            <a:r>
              <a:rPr lang="en-US" sz="2400" dirty="0"/>
              <a:t>The main components of the implementation include the snake's body segments, food items, collision detection, and score management.</a:t>
            </a:r>
            <a:endParaRPr lang="en-US" sz="2400" dirty="0">
              <a:solidFill>
                <a:srgbClr val="0D0D0D"/>
              </a:solidFill>
              <a:latin typeface="Söhne"/>
            </a:endParaRPr>
          </a:p>
        </p:txBody>
      </p:sp>
      <p:pic>
        <p:nvPicPr>
          <p:cNvPr id="13" name="Graphic 12" descr="Snake">
            <a:extLst>
              <a:ext uri="{FF2B5EF4-FFF2-40B4-BE49-F238E27FC236}">
                <a16:creationId xmlns:a16="http://schemas.microsoft.com/office/drawing/2014/main" id="{538C2B57-4565-4056-99CC-AD029A80E8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50649" y="703156"/>
            <a:ext cx="536962" cy="536962"/>
          </a:xfrm>
          <a:prstGeom prst="rect">
            <a:avLst/>
          </a:prstGeom>
        </p:spPr>
      </p:pic>
      <p:pic>
        <p:nvPicPr>
          <p:cNvPr id="14" name="Graphic 13" descr="Snake">
            <a:extLst>
              <a:ext uri="{FF2B5EF4-FFF2-40B4-BE49-F238E27FC236}">
                <a16:creationId xmlns:a16="http://schemas.microsoft.com/office/drawing/2014/main" id="{6183B121-53E9-45C8-8DAC-109B4A1AA5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9399" y="1809713"/>
            <a:ext cx="536962" cy="536962"/>
          </a:xfrm>
          <a:prstGeom prst="rect">
            <a:avLst/>
          </a:prstGeom>
        </p:spPr>
      </p:pic>
      <p:pic>
        <p:nvPicPr>
          <p:cNvPr id="15" name="Graphic 14" descr="Snake">
            <a:extLst>
              <a:ext uri="{FF2B5EF4-FFF2-40B4-BE49-F238E27FC236}">
                <a16:creationId xmlns:a16="http://schemas.microsoft.com/office/drawing/2014/main" id="{CDAC6C51-148C-4178-98CC-729E882994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9399" y="3642838"/>
            <a:ext cx="536962" cy="536962"/>
          </a:xfrm>
          <a:prstGeom prst="rect">
            <a:avLst/>
          </a:prstGeom>
        </p:spPr>
      </p:pic>
      <p:pic>
        <p:nvPicPr>
          <p:cNvPr id="16" name="Graphic 15" descr="Snake">
            <a:extLst>
              <a:ext uri="{FF2B5EF4-FFF2-40B4-BE49-F238E27FC236}">
                <a16:creationId xmlns:a16="http://schemas.microsoft.com/office/drawing/2014/main" id="{4D0ACF54-E428-4939-88CE-5DF7F22F11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9399" y="5096362"/>
            <a:ext cx="536962" cy="536962"/>
          </a:xfrm>
          <a:prstGeom prst="rect">
            <a:avLst/>
          </a:prstGeom>
        </p:spPr>
      </p:pic>
    </p:spTree>
    <p:extLst>
      <p:ext uri="{BB962C8B-B14F-4D97-AF65-F5344CB8AC3E}">
        <p14:creationId xmlns:p14="http://schemas.microsoft.com/office/powerpoint/2010/main" val="142301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40148D-6BCE-F55E-3F2B-FBE2194C99EE}"/>
              </a:ext>
            </a:extLst>
          </p:cNvPr>
          <p:cNvPicPr>
            <a:picLocks noChangeAspect="1"/>
          </p:cNvPicPr>
          <p:nvPr/>
        </p:nvPicPr>
        <p:blipFill rotWithShape="1">
          <a:blip r:embed="rId2">
            <a:extLst>
              <a:ext uri="{28A0092B-C50C-407E-A947-70E740481C1C}">
                <a14:useLocalDpi xmlns:a14="http://schemas.microsoft.com/office/drawing/2010/main" val="0"/>
              </a:ext>
            </a:extLst>
          </a:blip>
          <a:srcRect l="1686" t="-8166" r="-1686" b="8166"/>
          <a:stretch/>
        </p:blipFill>
        <p:spPr>
          <a:xfrm>
            <a:off x="3443143" y="-360217"/>
            <a:ext cx="6026150" cy="6673585"/>
          </a:xfrm>
          <a:prstGeom prst="rect">
            <a:avLst/>
          </a:prstGeom>
        </p:spPr>
      </p:pic>
      <p:sp>
        <p:nvSpPr>
          <p:cNvPr id="2" name="TextBox 1">
            <a:extLst>
              <a:ext uri="{FF2B5EF4-FFF2-40B4-BE49-F238E27FC236}">
                <a16:creationId xmlns:a16="http://schemas.microsoft.com/office/drawing/2014/main" id="{48799993-1BE7-44E2-9635-660FC08A3CAE}"/>
              </a:ext>
            </a:extLst>
          </p:cNvPr>
          <p:cNvSpPr txBox="1"/>
          <p:nvPr/>
        </p:nvSpPr>
        <p:spPr>
          <a:xfrm>
            <a:off x="106971" y="184415"/>
            <a:ext cx="4100661" cy="646331"/>
          </a:xfrm>
          <a:prstGeom prst="rect">
            <a:avLst/>
          </a:prstGeom>
          <a:noFill/>
        </p:spPr>
        <p:txBody>
          <a:bodyPr wrap="square" rtlCol="0">
            <a:spAutoFit/>
          </a:bodyPr>
          <a:lstStyle/>
          <a:p>
            <a:r>
              <a:rPr lang="en-IN" sz="3600" b="1" dirty="0">
                <a:latin typeface="Berlin Sans FB Demi" panose="020E0802020502020306" pitchFamily="34" charset="0"/>
              </a:rPr>
              <a:t>INTRODUCTION</a:t>
            </a:r>
          </a:p>
        </p:txBody>
      </p:sp>
      <p:sp>
        <p:nvSpPr>
          <p:cNvPr id="3" name="TextBox 2">
            <a:extLst>
              <a:ext uri="{FF2B5EF4-FFF2-40B4-BE49-F238E27FC236}">
                <a16:creationId xmlns:a16="http://schemas.microsoft.com/office/drawing/2014/main" id="{AE4D9880-8E70-4510-A949-F93ACC81B881}"/>
              </a:ext>
            </a:extLst>
          </p:cNvPr>
          <p:cNvSpPr txBox="1"/>
          <p:nvPr/>
        </p:nvSpPr>
        <p:spPr>
          <a:xfrm>
            <a:off x="763571" y="1150070"/>
            <a:ext cx="11038788" cy="4524315"/>
          </a:xfrm>
          <a:prstGeom prst="rect">
            <a:avLst/>
          </a:prstGeom>
          <a:noFill/>
        </p:spPr>
        <p:txBody>
          <a:bodyPr wrap="square" rtlCol="0">
            <a:spAutoFit/>
          </a:bodyPr>
          <a:lstStyle/>
          <a:p>
            <a:pPr algn="l"/>
            <a:r>
              <a:rPr lang="en-US" sz="2400" i="0" dirty="0">
                <a:solidFill>
                  <a:srgbClr val="0D0D0D"/>
                </a:solidFill>
                <a:effectLst/>
                <a:latin typeface="Söhne"/>
              </a:rPr>
              <a:t>The Snake game holds a special place in the hearts of gamers worldwide, cherished for its addictive gameplay and nostalgic charm.</a:t>
            </a:r>
          </a:p>
          <a:p>
            <a:pPr algn="l"/>
            <a:endParaRPr lang="en-US" sz="2400" dirty="0">
              <a:solidFill>
                <a:srgbClr val="0D0D0D"/>
              </a:solidFill>
              <a:latin typeface="Söhne"/>
            </a:endParaRPr>
          </a:p>
          <a:p>
            <a:pPr algn="l"/>
            <a:r>
              <a:rPr lang="en-US" sz="2400" i="0" dirty="0">
                <a:solidFill>
                  <a:srgbClr val="0D0D0D"/>
                </a:solidFill>
                <a:effectLst/>
                <a:latin typeface="Söhne"/>
              </a:rPr>
              <a:t> In our quest to breathe new life into this timeless classic, we turn to the cutting-edge capabilities of OpenCV, a robust library renowned for its prowess in computer vision and image processing.</a:t>
            </a:r>
          </a:p>
          <a:p>
            <a:pPr algn="l"/>
            <a:endParaRPr lang="en-US" sz="2400" dirty="0">
              <a:solidFill>
                <a:srgbClr val="0D0D0D"/>
              </a:solidFill>
              <a:latin typeface="Söhne"/>
            </a:endParaRPr>
          </a:p>
          <a:p>
            <a:pPr algn="l"/>
            <a:r>
              <a:rPr lang="en-US" sz="2400" b="0" i="0" dirty="0">
                <a:solidFill>
                  <a:srgbClr val="0D0D0D"/>
                </a:solidFill>
                <a:effectLst/>
                <a:latin typeface="Söhne"/>
              </a:rPr>
              <a:t>Through the lens of OpenCV, we will bring the Snake game to life, allowing players to interact with their environment in novel ways and experience gameplay like never before.</a:t>
            </a:r>
          </a:p>
          <a:p>
            <a:pPr algn="l"/>
            <a:endParaRPr lang="en-US" sz="2400" dirty="0">
              <a:solidFill>
                <a:srgbClr val="0D0D0D"/>
              </a:solidFill>
              <a:latin typeface="Söhne"/>
            </a:endParaRPr>
          </a:p>
          <a:p>
            <a:pPr algn="l"/>
            <a:endParaRPr lang="en-US" sz="2400" i="0" dirty="0">
              <a:solidFill>
                <a:srgbClr val="0D0D0D"/>
              </a:solidFill>
              <a:effectLst/>
              <a:latin typeface="Söhne"/>
            </a:endParaRPr>
          </a:p>
        </p:txBody>
      </p:sp>
      <p:pic>
        <p:nvPicPr>
          <p:cNvPr id="7" name="Graphic 6" descr="Snake">
            <a:extLst>
              <a:ext uri="{FF2B5EF4-FFF2-40B4-BE49-F238E27FC236}">
                <a16:creationId xmlns:a16="http://schemas.microsoft.com/office/drawing/2014/main" id="{FA3E7AA6-E36F-C703-DC6E-E68F5D3CFD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242" y="1183615"/>
            <a:ext cx="431825" cy="431825"/>
          </a:xfrm>
          <a:prstGeom prst="rect">
            <a:avLst/>
          </a:prstGeom>
        </p:spPr>
      </p:pic>
      <p:pic>
        <p:nvPicPr>
          <p:cNvPr id="8" name="Graphic 7" descr="Snake">
            <a:extLst>
              <a:ext uri="{FF2B5EF4-FFF2-40B4-BE49-F238E27FC236}">
                <a16:creationId xmlns:a16="http://schemas.microsoft.com/office/drawing/2014/main" id="{80E49EA5-E2E7-FCE7-7A14-94B41B6BD2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746" y="2341033"/>
            <a:ext cx="431825" cy="431825"/>
          </a:xfrm>
          <a:prstGeom prst="rect">
            <a:avLst/>
          </a:prstGeom>
        </p:spPr>
      </p:pic>
      <p:pic>
        <p:nvPicPr>
          <p:cNvPr id="9" name="Graphic 8" descr="Snake">
            <a:extLst>
              <a:ext uri="{FF2B5EF4-FFF2-40B4-BE49-F238E27FC236}">
                <a16:creationId xmlns:a16="http://schemas.microsoft.com/office/drawing/2014/main" id="{2CE56412-A499-98AB-CF53-1DFEF2486D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745" y="3733776"/>
            <a:ext cx="431825" cy="431825"/>
          </a:xfrm>
          <a:prstGeom prst="rect">
            <a:avLst/>
          </a:prstGeom>
        </p:spPr>
      </p:pic>
    </p:spTree>
    <p:extLst>
      <p:ext uri="{BB962C8B-B14F-4D97-AF65-F5344CB8AC3E}">
        <p14:creationId xmlns:p14="http://schemas.microsoft.com/office/powerpoint/2010/main" val="3824396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13FB06D4-AE1C-C687-CC5E-7FA39EDC8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8233914C-BC88-4506-8E79-3039D35D3757}"/>
              </a:ext>
            </a:extLst>
          </p:cNvPr>
          <p:cNvSpPr txBox="1"/>
          <p:nvPr/>
        </p:nvSpPr>
        <p:spPr>
          <a:xfrm>
            <a:off x="119919" y="70785"/>
            <a:ext cx="2657276" cy="646331"/>
          </a:xfrm>
          <a:prstGeom prst="rect">
            <a:avLst/>
          </a:prstGeom>
          <a:noFill/>
        </p:spPr>
        <p:txBody>
          <a:bodyPr wrap="square" rtlCol="0">
            <a:spAutoFit/>
          </a:bodyPr>
          <a:lstStyle/>
          <a:p>
            <a:r>
              <a:rPr lang="en-IN" sz="3600" b="1" dirty="0">
                <a:latin typeface="Berlin Sans FB Demi" panose="020E0802020502020306" pitchFamily="34" charset="0"/>
              </a:rPr>
              <a:t>MATERIALS </a:t>
            </a:r>
          </a:p>
        </p:txBody>
      </p:sp>
      <p:sp>
        <p:nvSpPr>
          <p:cNvPr id="3" name="TextBox 2">
            <a:extLst>
              <a:ext uri="{FF2B5EF4-FFF2-40B4-BE49-F238E27FC236}">
                <a16:creationId xmlns:a16="http://schemas.microsoft.com/office/drawing/2014/main" id="{7D6049A2-AD28-4B13-A91C-0A99E9AE8EB5}"/>
              </a:ext>
            </a:extLst>
          </p:cNvPr>
          <p:cNvSpPr txBox="1"/>
          <p:nvPr/>
        </p:nvSpPr>
        <p:spPr>
          <a:xfrm>
            <a:off x="88457" y="3002226"/>
            <a:ext cx="2407802" cy="646331"/>
          </a:xfrm>
          <a:prstGeom prst="rect">
            <a:avLst/>
          </a:prstGeom>
          <a:noFill/>
        </p:spPr>
        <p:txBody>
          <a:bodyPr wrap="square" rtlCol="0">
            <a:spAutoFit/>
          </a:bodyPr>
          <a:lstStyle/>
          <a:p>
            <a:r>
              <a:rPr lang="en-IN" sz="3600" b="1" dirty="0">
                <a:latin typeface="Berlin Sans FB Demi" panose="020E0802020502020306" pitchFamily="34" charset="0"/>
              </a:rPr>
              <a:t>METHODS</a:t>
            </a:r>
            <a:endParaRPr lang="en-IN" sz="3600" dirty="0"/>
          </a:p>
        </p:txBody>
      </p:sp>
      <p:sp>
        <p:nvSpPr>
          <p:cNvPr id="4" name="TextBox 3">
            <a:extLst>
              <a:ext uri="{FF2B5EF4-FFF2-40B4-BE49-F238E27FC236}">
                <a16:creationId xmlns:a16="http://schemas.microsoft.com/office/drawing/2014/main" id="{C4151A6A-DA8E-A6A0-169F-F15E2BD9012D}"/>
              </a:ext>
            </a:extLst>
          </p:cNvPr>
          <p:cNvSpPr txBox="1"/>
          <p:nvPr/>
        </p:nvSpPr>
        <p:spPr>
          <a:xfrm>
            <a:off x="345334" y="654386"/>
            <a:ext cx="11846665" cy="2862322"/>
          </a:xfrm>
          <a:prstGeom prst="rect">
            <a:avLst/>
          </a:prstGeom>
          <a:noFill/>
        </p:spPr>
        <p:txBody>
          <a:bodyPr wrap="square" rtlCol="0">
            <a:spAutoFit/>
          </a:bodyPr>
          <a:lstStyle/>
          <a:p>
            <a:pPr algn="l"/>
            <a:r>
              <a:rPr lang="en-US" b="1" i="0" dirty="0">
                <a:effectLst/>
                <a:latin typeface="Söhne"/>
              </a:rPr>
              <a:t>Computer</a:t>
            </a:r>
            <a:r>
              <a:rPr lang="en-US" b="0" i="0" dirty="0">
                <a:effectLst/>
                <a:latin typeface="Söhne"/>
              </a:rPr>
              <a:t>: You'll need a computer with Python installed to write and execute the code.</a:t>
            </a:r>
          </a:p>
          <a:p>
            <a:pPr algn="l"/>
            <a:endParaRPr lang="en-US" b="0" i="0" dirty="0">
              <a:effectLst/>
              <a:latin typeface="Söhne"/>
            </a:endParaRPr>
          </a:p>
          <a:p>
            <a:pPr algn="l"/>
            <a:r>
              <a:rPr lang="en-US" b="1" i="0" dirty="0">
                <a:effectLst/>
                <a:latin typeface="Söhne"/>
              </a:rPr>
              <a:t>Webcam</a:t>
            </a:r>
            <a:r>
              <a:rPr lang="en-US" b="0" i="0" dirty="0">
                <a:effectLst/>
                <a:latin typeface="Söhne"/>
              </a:rPr>
              <a:t>: If you plan to use computer vision techniques for controlling the snake (e.g., hand gestures), you'll need a webcam.</a:t>
            </a:r>
          </a:p>
          <a:p>
            <a:pPr algn="l"/>
            <a:endParaRPr lang="en-US" b="0" i="0" dirty="0">
              <a:effectLst/>
              <a:latin typeface="Söhne"/>
            </a:endParaRPr>
          </a:p>
          <a:p>
            <a:pPr algn="l"/>
            <a:r>
              <a:rPr lang="en-US" b="1" i="0" dirty="0">
                <a:effectLst/>
                <a:latin typeface="Söhne"/>
              </a:rPr>
              <a:t>OpenCV Library</a:t>
            </a:r>
            <a:r>
              <a:rPr lang="en-US" b="0" i="0" dirty="0">
                <a:effectLst/>
                <a:latin typeface="Söhne"/>
              </a:rPr>
              <a:t>: Install the OpenCV library, which provides various image processing and computer vision functionalities.</a:t>
            </a:r>
          </a:p>
          <a:p>
            <a:pPr algn="l"/>
            <a:endParaRPr lang="en-US" b="0" i="0" dirty="0">
              <a:effectLst/>
              <a:latin typeface="Söhne"/>
            </a:endParaRPr>
          </a:p>
          <a:p>
            <a:pPr algn="just"/>
            <a:r>
              <a:rPr lang="en-US" b="1" i="0" dirty="0">
                <a:effectLst/>
                <a:latin typeface="Söhne"/>
              </a:rPr>
              <a:t>Python IDE or Text Editor</a:t>
            </a:r>
            <a:r>
              <a:rPr lang="en-US" b="0" i="0" dirty="0">
                <a:effectLst/>
                <a:latin typeface="Söhne"/>
              </a:rPr>
              <a:t>: You can use any Python Integrated Development Environment (IDE) or text editor to write your Python code.</a:t>
            </a:r>
          </a:p>
          <a:p>
            <a:pPr algn="just"/>
            <a:endParaRPr lang="en-US" b="0" i="0" dirty="0">
              <a:effectLst/>
              <a:latin typeface="Söhne"/>
            </a:endParaRPr>
          </a:p>
          <a:p>
            <a:endParaRPr lang="en-IN" dirty="0"/>
          </a:p>
        </p:txBody>
      </p:sp>
      <p:sp>
        <p:nvSpPr>
          <p:cNvPr id="8" name="Rectangle 3">
            <a:extLst>
              <a:ext uri="{FF2B5EF4-FFF2-40B4-BE49-F238E27FC236}">
                <a16:creationId xmlns:a16="http://schemas.microsoft.com/office/drawing/2014/main" id="{FF7DB9F9-A19D-A7C0-5334-ACE54C483621}"/>
              </a:ext>
            </a:extLst>
          </p:cNvPr>
          <p:cNvSpPr>
            <a:spLocks noChangeArrowheads="1"/>
          </p:cNvSpPr>
          <p:nvPr/>
        </p:nvSpPr>
        <p:spPr bwMode="auto">
          <a:xfrm>
            <a:off x="0" y="5775118"/>
            <a:ext cx="65" cy="677623"/>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
        <p:nvSpPr>
          <p:cNvPr id="9" name="TextBox 8">
            <a:extLst>
              <a:ext uri="{FF2B5EF4-FFF2-40B4-BE49-F238E27FC236}">
                <a16:creationId xmlns:a16="http://schemas.microsoft.com/office/drawing/2014/main" id="{E6A6EAD7-C926-C006-F9A5-9F1D301F0E76}"/>
              </a:ext>
            </a:extLst>
          </p:cNvPr>
          <p:cNvSpPr txBox="1"/>
          <p:nvPr/>
        </p:nvSpPr>
        <p:spPr>
          <a:xfrm>
            <a:off x="345335" y="3742770"/>
            <a:ext cx="11730059" cy="3908762"/>
          </a:xfrm>
          <a:prstGeom prst="rect">
            <a:avLst/>
          </a:prstGeom>
          <a:noFill/>
        </p:spPr>
        <p:txBody>
          <a:bodyPr wrap="square" rtlCol="0">
            <a:spAutoFit/>
          </a:bodyPr>
          <a:lstStyle/>
          <a:p>
            <a:pPr rtl="0"/>
            <a:r>
              <a:rPr lang="en-US" b="1" dirty="0"/>
              <a:t>Setup Environment: </a:t>
            </a:r>
            <a:r>
              <a:rPr lang="en-US" dirty="0"/>
              <a:t>Install Python and OpenCV on your computer. You can use package managers like pip to install OpenCV (pip install </a:t>
            </a:r>
            <a:r>
              <a:rPr lang="en-US" dirty="0" err="1"/>
              <a:t>opencv</a:t>
            </a:r>
            <a:r>
              <a:rPr lang="en-US" dirty="0"/>
              <a:t>-python).</a:t>
            </a:r>
          </a:p>
          <a:p>
            <a:pPr rtl="0"/>
            <a:endParaRPr lang="en-US" dirty="0"/>
          </a:p>
          <a:p>
            <a:pPr rtl="0"/>
            <a:r>
              <a:rPr lang="en-US" b="1" dirty="0"/>
              <a:t>Create a Game Window</a:t>
            </a:r>
            <a:r>
              <a:rPr lang="en-US" dirty="0"/>
              <a:t>: Use OpenCV to create a window where the Snake game will be displayed. You can define the size of the window and set up any additional parameters.</a:t>
            </a:r>
          </a:p>
          <a:p>
            <a:pPr rtl="0"/>
            <a:endParaRPr lang="en-US" dirty="0"/>
          </a:p>
          <a:p>
            <a:pPr rtl="0"/>
            <a:r>
              <a:rPr lang="en-US" b="1" dirty="0"/>
              <a:t>Initialize Game Variables</a:t>
            </a:r>
            <a:r>
              <a:rPr lang="en-US" dirty="0"/>
              <a:t>: Set up variables such as the snake's initial position, direction, length, speed, score, and food position.</a:t>
            </a:r>
          </a:p>
          <a:p>
            <a:pPr rtl="0"/>
            <a:br>
              <a:rPr lang="en-US" b="1" dirty="0"/>
            </a:br>
            <a:r>
              <a:rPr lang="en-US" b="1" dirty="0"/>
              <a:t>Capture Video Frames: </a:t>
            </a:r>
            <a:r>
              <a:rPr lang="en-US" dirty="0"/>
              <a:t>If you're using computer vision for controlling the snake, capture video frames from the webcam using OpenCV.</a:t>
            </a:r>
          </a:p>
          <a:p>
            <a:pPr rtl="0"/>
            <a:br>
              <a:rPr lang="en-US" sz="1600" dirty="0"/>
            </a:br>
            <a:endParaRPr lang="en-US" sz="1600" dirty="0"/>
          </a:p>
          <a:p>
            <a:endParaRPr lang="en-IN" dirty="0"/>
          </a:p>
        </p:txBody>
      </p:sp>
      <p:pic>
        <p:nvPicPr>
          <p:cNvPr id="11" name="Graphic 10" descr="Snake">
            <a:extLst>
              <a:ext uri="{FF2B5EF4-FFF2-40B4-BE49-F238E27FC236}">
                <a16:creationId xmlns:a16="http://schemas.microsoft.com/office/drawing/2014/main" id="{0D7801AF-DA51-2CA5-CAB9-0A611CEBAE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2215" y="735046"/>
            <a:ext cx="236909" cy="236909"/>
          </a:xfrm>
          <a:prstGeom prst="rect">
            <a:avLst/>
          </a:prstGeom>
        </p:spPr>
      </p:pic>
      <p:pic>
        <p:nvPicPr>
          <p:cNvPr id="12" name="Graphic 11" descr="Snake">
            <a:extLst>
              <a:ext uri="{FF2B5EF4-FFF2-40B4-BE49-F238E27FC236}">
                <a16:creationId xmlns:a16="http://schemas.microsoft.com/office/drawing/2014/main" id="{F40F5D3A-5661-3E4E-1849-2C836A0F74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3093" y="1300717"/>
            <a:ext cx="236909" cy="236909"/>
          </a:xfrm>
          <a:prstGeom prst="rect">
            <a:avLst/>
          </a:prstGeom>
        </p:spPr>
      </p:pic>
      <p:pic>
        <p:nvPicPr>
          <p:cNvPr id="13" name="Graphic 12" descr="Snake">
            <a:extLst>
              <a:ext uri="{FF2B5EF4-FFF2-40B4-BE49-F238E27FC236}">
                <a16:creationId xmlns:a16="http://schemas.microsoft.com/office/drawing/2014/main" id="{E3195CA8-4A49-F614-F7CC-D082E71A70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3093" y="1848638"/>
            <a:ext cx="236909" cy="236909"/>
          </a:xfrm>
          <a:prstGeom prst="rect">
            <a:avLst/>
          </a:prstGeom>
        </p:spPr>
      </p:pic>
      <p:pic>
        <p:nvPicPr>
          <p:cNvPr id="14" name="Graphic 13" descr="Snake">
            <a:extLst>
              <a:ext uri="{FF2B5EF4-FFF2-40B4-BE49-F238E27FC236}">
                <a16:creationId xmlns:a16="http://schemas.microsoft.com/office/drawing/2014/main" id="{95EA3508-471C-7878-5794-199E2A81A3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840" y="2393151"/>
            <a:ext cx="236909" cy="236909"/>
          </a:xfrm>
          <a:prstGeom prst="rect">
            <a:avLst/>
          </a:prstGeom>
        </p:spPr>
      </p:pic>
      <p:pic>
        <p:nvPicPr>
          <p:cNvPr id="16" name="Graphic 15" descr="Snake">
            <a:extLst>
              <a:ext uri="{FF2B5EF4-FFF2-40B4-BE49-F238E27FC236}">
                <a16:creationId xmlns:a16="http://schemas.microsoft.com/office/drawing/2014/main" id="{F23AD4FD-586F-6EE1-3D24-82DC101DF0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2214" y="3852413"/>
            <a:ext cx="236909" cy="236909"/>
          </a:xfrm>
          <a:prstGeom prst="rect">
            <a:avLst/>
          </a:prstGeom>
        </p:spPr>
      </p:pic>
      <p:pic>
        <p:nvPicPr>
          <p:cNvPr id="17" name="Graphic 16" descr="Snake">
            <a:extLst>
              <a:ext uri="{FF2B5EF4-FFF2-40B4-BE49-F238E27FC236}">
                <a16:creationId xmlns:a16="http://schemas.microsoft.com/office/drawing/2014/main" id="{3FF90D3E-E309-0861-FC57-AABDF02C82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2214" y="4652384"/>
            <a:ext cx="236909" cy="236909"/>
          </a:xfrm>
          <a:prstGeom prst="rect">
            <a:avLst/>
          </a:prstGeom>
        </p:spPr>
      </p:pic>
      <p:pic>
        <p:nvPicPr>
          <p:cNvPr id="18" name="Graphic 17" descr="Snake">
            <a:extLst>
              <a:ext uri="{FF2B5EF4-FFF2-40B4-BE49-F238E27FC236}">
                <a16:creationId xmlns:a16="http://schemas.microsoft.com/office/drawing/2014/main" id="{09369F33-EAB7-4A4A-F4F6-04853AD06B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2214" y="5473806"/>
            <a:ext cx="236909" cy="236909"/>
          </a:xfrm>
          <a:prstGeom prst="rect">
            <a:avLst/>
          </a:prstGeom>
        </p:spPr>
      </p:pic>
      <p:pic>
        <p:nvPicPr>
          <p:cNvPr id="19" name="Graphic 18" descr="Snake">
            <a:extLst>
              <a:ext uri="{FF2B5EF4-FFF2-40B4-BE49-F238E27FC236}">
                <a16:creationId xmlns:a16="http://schemas.microsoft.com/office/drawing/2014/main" id="{238F8E6D-F0D2-5BF5-19E8-A15B48AAB8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3472" y="6334286"/>
            <a:ext cx="236909" cy="236909"/>
          </a:xfrm>
          <a:prstGeom prst="rect">
            <a:avLst/>
          </a:prstGeom>
        </p:spPr>
      </p:pic>
    </p:spTree>
    <p:extLst>
      <p:ext uri="{BB962C8B-B14F-4D97-AF65-F5344CB8AC3E}">
        <p14:creationId xmlns:p14="http://schemas.microsoft.com/office/powerpoint/2010/main" val="183555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What is Computer Vision? | IBM">
            <a:extLst>
              <a:ext uri="{FF2B5EF4-FFF2-40B4-BE49-F238E27FC236}">
                <a16:creationId xmlns:a16="http://schemas.microsoft.com/office/drawing/2014/main" id="{EFBD7C73-CB19-5330-4DE3-1B02AA379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150"/>
            <a:ext cx="12192000" cy="68348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926E4A-63D3-490F-658A-2A28955C36CA}"/>
              </a:ext>
            </a:extLst>
          </p:cNvPr>
          <p:cNvSpPr txBox="1"/>
          <p:nvPr/>
        </p:nvSpPr>
        <p:spPr>
          <a:xfrm>
            <a:off x="748138" y="772204"/>
            <a:ext cx="10418625" cy="5632311"/>
          </a:xfrm>
          <a:prstGeom prst="rect">
            <a:avLst/>
          </a:prstGeom>
          <a:noFill/>
        </p:spPr>
        <p:txBody>
          <a:bodyPr wrap="square">
            <a:spAutoFit/>
          </a:bodyPr>
          <a:lstStyle/>
          <a:p>
            <a:pPr algn="l">
              <a:buFont typeface="+mj-lt"/>
              <a:buAutoNum type="arabicPeriod"/>
            </a:pPr>
            <a:r>
              <a:rPr lang="en-US" sz="2400" i="0" dirty="0">
                <a:solidFill>
                  <a:schemeClr val="bg1"/>
                </a:solidFill>
                <a:latin typeface="Söhne"/>
              </a:rPr>
              <a:t>Game logic: You'll need to implement the game logic, including:</a:t>
            </a:r>
          </a:p>
          <a:p>
            <a:pPr marL="742950" lvl="1" indent="-285750" algn="l">
              <a:buFont typeface="+mj-lt"/>
              <a:buAutoNum type="arabicPeriod"/>
            </a:pPr>
            <a:r>
              <a:rPr lang="en-US" sz="2400" i="0" dirty="0">
                <a:solidFill>
                  <a:schemeClr val="bg1"/>
                </a:solidFill>
                <a:latin typeface="Söhne"/>
              </a:rPr>
              <a:t>Moving the snake: The snake moves continuously in a certain direction until the player changes its direction.</a:t>
            </a:r>
          </a:p>
          <a:p>
            <a:pPr marL="742950" lvl="1" indent="-285750" algn="l">
              <a:buFont typeface="+mj-lt"/>
              <a:buAutoNum type="arabicPeriod"/>
            </a:pPr>
            <a:r>
              <a:rPr lang="en-US" sz="2400" i="0" dirty="0">
                <a:solidFill>
                  <a:schemeClr val="bg1"/>
                </a:solidFill>
                <a:latin typeface="Söhne"/>
              </a:rPr>
              <a:t>Generating food: Food should appear at random locations on the screen.</a:t>
            </a:r>
          </a:p>
          <a:p>
            <a:pPr marL="742950" lvl="1" indent="-285750" algn="l">
              <a:buFont typeface="+mj-lt"/>
              <a:buAutoNum type="arabicPeriod"/>
            </a:pPr>
            <a:r>
              <a:rPr lang="en-US" sz="2400" i="0" dirty="0">
                <a:solidFill>
                  <a:schemeClr val="bg1"/>
                </a:solidFill>
                <a:latin typeface="Söhne"/>
              </a:rPr>
              <a:t>Collision detection: You need to detect collisions between the snake and the boundaries of the window, as well as between the snake and the food.</a:t>
            </a:r>
          </a:p>
          <a:p>
            <a:pPr algn="l">
              <a:buFont typeface="+mj-lt"/>
              <a:buAutoNum type="arabicPeriod"/>
            </a:pPr>
            <a:r>
              <a:rPr lang="en-US" sz="2400" b="1" i="0" dirty="0">
                <a:solidFill>
                  <a:schemeClr val="bg1"/>
                </a:solidFill>
                <a:effectLst/>
                <a:latin typeface="Söhne"/>
              </a:rPr>
              <a:t>Handling user input</a:t>
            </a:r>
            <a:r>
              <a:rPr lang="en-US" sz="2400" b="0" i="0" dirty="0">
                <a:solidFill>
                  <a:schemeClr val="bg1"/>
                </a:solidFill>
                <a:effectLst/>
                <a:latin typeface="Söhne"/>
              </a:rPr>
              <a:t>: You can use OpenCV's event handling mechanisms to capture user input for changing the direction of the snake.</a:t>
            </a:r>
          </a:p>
          <a:p>
            <a:pPr algn="l">
              <a:buFont typeface="+mj-lt"/>
              <a:buAutoNum type="arabicPeriod"/>
            </a:pPr>
            <a:r>
              <a:rPr lang="en-US" sz="2400" b="1" i="0" dirty="0">
                <a:solidFill>
                  <a:schemeClr val="bg1"/>
                </a:solidFill>
                <a:effectLst/>
                <a:latin typeface="Söhne"/>
              </a:rPr>
              <a:t>Game loop</a:t>
            </a:r>
            <a:r>
              <a:rPr lang="en-US" sz="2400" b="0" i="0" dirty="0">
                <a:solidFill>
                  <a:schemeClr val="bg1"/>
                </a:solidFill>
                <a:effectLst/>
                <a:latin typeface="Söhne"/>
              </a:rPr>
              <a:t>: Implement a game loop that continuously updates the game state (snake position, food position, etc.) and redraws the screen.</a:t>
            </a:r>
          </a:p>
          <a:p>
            <a:pPr algn="l">
              <a:buFont typeface="+mj-lt"/>
              <a:buAutoNum type="arabicPeriod"/>
            </a:pPr>
            <a:r>
              <a:rPr lang="en-US" sz="2400" b="1" i="0" dirty="0">
                <a:solidFill>
                  <a:schemeClr val="bg1"/>
                </a:solidFill>
                <a:effectLst/>
                <a:latin typeface="Söhne"/>
              </a:rPr>
              <a:t>Scoring</a:t>
            </a:r>
            <a:r>
              <a:rPr lang="en-US" sz="2400" b="0" i="0" dirty="0">
                <a:solidFill>
                  <a:schemeClr val="bg1"/>
                </a:solidFill>
                <a:effectLst/>
                <a:latin typeface="Söhne"/>
              </a:rPr>
              <a:t>: Keep track of the player's score, which increases each time the snake eats food.</a:t>
            </a:r>
          </a:p>
          <a:p>
            <a:pPr algn="l">
              <a:buFont typeface="+mj-lt"/>
              <a:buAutoNum type="arabicPeriod"/>
            </a:pPr>
            <a:r>
              <a:rPr lang="en-US" sz="2400" b="1" i="0" dirty="0">
                <a:solidFill>
                  <a:schemeClr val="bg1"/>
                </a:solidFill>
                <a:effectLst/>
                <a:latin typeface="Söhne"/>
              </a:rPr>
              <a:t>Game over condition</a:t>
            </a:r>
            <a:r>
              <a:rPr lang="en-US" sz="2400" b="0" i="0" dirty="0">
                <a:solidFill>
                  <a:schemeClr val="bg1"/>
                </a:solidFill>
                <a:effectLst/>
                <a:latin typeface="Söhne"/>
              </a:rPr>
              <a:t>: </a:t>
            </a:r>
            <a:r>
              <a:rPr lang="en-US" sz="2400" b="0" i="0" dirty="0">
                <a:solidFill>
                  <a:schemeClr val="bg1"/>
                </a:solidFill>
                <a:effectLst>
                  <a:outerShdw blurRad="38100" dist="38100" dir="2700000" algn="tl">
                    <a:srgbClr val="000000">
                      <a:alpha val="43137"/>
                    </a:srgbClr>
                  </a:outerShdw>
                </a:effectLst>
                <a:latin typeface="Söhne"/>
              </a:rPr>
              <a:t>The game should end if the snake collides with the boundaries of the window or with its own tail. You should display a message indicating that the game is over and the player's final score.</a:t>
            </a:r>
          </a:p>
        </p:txBody>
      </p:sp>
      <p:sp>
        <p:nvSpPr>
          <p:cNvPr id="7" name="TextBox 6">
            <a:extLst>
              <a:ext uri="{FF2B5EF4-FFF2-40B4-BE49-F238E27FC236}">
                <a16:creationId xmlns:a16="http://schemas.microsoft.com/office/drawing/2014/main" id="{73B25779-946E-D0C4-9980-88A2D0EC6FD4}"/>
              </a:ext>
            </a:extLst>
          </p:cNvPr>
          <p:cNvSpPr txBox="1"/>
          <p:nvPr/>
        </p:nvSpPr>
        <p:spPr>
          <a:xfrm>
            <a:off x="188429" y="74512"/>
            <a:ext cx="6096000" cy="646331"/>
          </a:xfrm>
          <a:prstGeom prst="rect">
            <a:avLst/>
          </a:prstGeom>
          <a:noFill/>
        </p:spPr>
        <p:txBody>
          <a:bodyPr wrap="square">
            <a:spAutoFit/>
          </a:bodyPr>
          <a:lstStyle/>
          <a:p>
            <a:r>
              <a:rPr lang="en-US" sz="3600" b="1" dirty="0">
                <a:solidFill>
                  <a:schemeClr val="bg1"/>
                </a:solidFill>
                <a:latin typeface="Berlin Sans FB Demi" panose="020E0802020502020306" pitchFamily="34" charset="0"/>
              </a:rPr>
              <a:t>D</a:t>
            </a:r>
            <a:r>
              <a:rPr lang="en-IN" sz="3600" b="1" dirty="0">
                <a:solidFill>
                  <a:schemeClr val="bg1"/>
                </a:solidFill>
                <a:latin typeface="Berlin Sans FB Demi" panose="020E0802020502020306" pitchFamily="34" charset="0"/>
              </a:rPr>
              <a:t>ISCUSSION</a:t>
            </a:r>
            <a:endParaRPr lang="en-IN" sz="3600" dirty="0">
              <a:solidFill>
                <a:schemeClr val="bg1"/>
              </a:solidFill>
            </a:endParaRPr>
          </a:p>
        </p:txBody>
      </p:sp>
    </p:spTree>
    <p:extLst>
      <p:ext uri="{BB962C8B-B14F-4D97-AF65-F5344CB8AC3E}">
        <p14:creationId xmlns:p14="http://schemas.microsoft.com/office/powerpoint/2010/main" val="425365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C3745-E368-1846-CD2E-5C1B90DDB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6397" y="1482745"/>
            <a:ext cx="5352403" cy="3343255"/>
          </a:xfrm>
          <a:prstGeom prst="rect">
            <a:avLst/>
          </a:prstGeom>
        </p:spPr>
      </p:pic>
      <p:sp>
        <p:nvSpPr>
          <p:cNvPr id="3" name="TextBox 2">
            <a:extLst>
              <a:ext uri="{FF2B5EF4-FFF2-40B4-BE49-F238E27FC236}">
                <a16:creationId xmlns:a16="http://schemas.microsoft.com/office/drawing/2014/main" id="{1597B5C5-75ED-8C99-2028-CD803EE13EF4}"/>
              </a:ext>
            </a:extLst>
          </p:cNvPr>
          <p:cNvSpPr txBox="1"/>
          <p:nvPr/>
        </p:nvSpPr>
        <p:spPr>
          <a:xfrm>
            <a:off x="914400" y="1036380"/>
            <a:ext cx="5105843" cy="5262979"/>
          </a:xfrm>
          <a:prstGeom prst="rect">
            <a:avLst/>
          </a:prstGeom>
          <a:noFill/>
        </p:spPr>
        <p:txBody>
          <a:bodyPr wrap="square">
            <a:spAutoFit/>
          </a:bodyPr>
          <a:lstStyle/>
          <a:p>
            <a:pPr algn="l">
              <a:buFont typeface="Arial" panose="020B0604020202020204" pitchFamily="34" charset="0"/>
              <a:buChar char="•"/>
            </a:pPr>
            <a:r>
              <a:rPr lang="en-US" sz="2400" b="0" i="0" dirty="0">
                <a:effectLst/>
                <a:latin typeface="Söhne"/>
              </a:rPr>
              <a:t>The Snake game opens in a window.</a:t>
            </a:r>
          </a:p>
          <a:p>
            <a:pPr algn="l">
              <a:buFont typeface="Arial" panose="020B0604020202020204" pitchFamily="34" charset="0"/>
              <a:buChar char="•"/>
            </a:pPr>
            <a:r>
              <a:rPr lang="en-US" sz="2400" b="0" i="0" dirty="0">
                <a:effectLst/>
                <a:latin typeface="Söhne"/>
              </a:rPr>
              <a:t>The snake starts moving to the right.</a:t>
            </a:r>
          </a:p>
          <a:p>
            <a:pPr algn="l">
              <a:buFont typeface="Arial" panose="020B0604020202020204" pitchFamily="34" charset="0"/>
              <a:buChar char="•"/>
            </a:pPr>
            <a:r>
              <a:rPr lang="en-US" sz="2400" b="0" i="0" dirty="0">
                <a:effectLst/>
                <a:latin typeface="Söhne"/>
              </a:rPr>
              <a:t>You can control the direction of the snake using the hand.</a:t>
            </a:r>
          </a:p>
          <a:p>
            <a:pPr algn="l">
              <a:buFont typeface="Arial" panose="020B0604020202020204" pitchFamily="34" charset="0"/>
              <a:buChar char="•"/>
            </a:pPr>
            <a:r>
              <a:rPr lang="en-US" sz="2400" b="0" i="0" dirty="0">
                <a:effectLst/>
                <a:latin typeface="Söhne"/>
              </a:rPr>
              <a:t>The objective is to eat the </a:t>
            </a:r>
            <a:r>
              <a:rPr lang="en-US" sz="2400" dirty="0">
                <a:latin typeface="Söhne"/>
              </a:rPr>
              <a:t>Donut</a:t>
            </a:r>
            <a:r>
              <a:rPr lang="en-US" sz="2400" b="0" i="0" dirty="0">
                <a:effectLst/>
                <a:latin typeface="Söhne"/>
              </a:rPr>
              <a:t> represented by a block.</a:t>
            </a:r>
          </a:p>
          <a:p>
            <a:pPr algn="l">
              <a:buFont typeface="Arial" panose="020B0604020202020204" pitchFamily="34" charset="0"/>
              <a:buChar char="•"/>
            </a:pPr>
            <a:r>
              <a:rPr lang="en-US" sz="2400" b="0" i="0" dirty="0">
                <a:effectLst/>
                <a:latin typeface="Söhne"/>
              </a:rPr>
              <a:t>When the snake eats the donut, its length increases by one block.</a:t>
            </a:r>
          </a:p>
          <a:p>
            <a:pPr algn="l">
              <a:buFont typeface="Arial" panose="020B0604020202020204" pitchFamily="34" charset="0"/>
              <a:buChar char="•"/>
            </a:pPr>
            <a:r>
              <a:rPr lang="en-US" sz="2400" b="0" i="0" dirty="0">
                <a:effectLst/>
                <a:latin typeface="Söhne"/>
              </a:rPr>
              <a:t>If the snake collides with the walls or with itself, the game ends.</a:t>
            </a:r>
          </a:p>
          <a:p>
            <a:pPr algn="l">
              <a:buFont typeface="Arial" panose="020B0604020202020204" pitchFamily="34" charset="0"/>
              <a:buChar char="•"/>
            </a:pPr>
            <a:r>
              <a:rPr lang="en-US" sz="2400" b="0" i="0" dirty="0">
                <a:effectLst/>
                <a:latin typeface="Söhne"/>
              </a:rPr>
              <a:t>The game window closes automatically when the game ends due to collision with the walls or the snake itself</a:t>
            </a:r>
          </a:p>
        </p:txBody>
      </p:sp>
      <p:sp>
        <p:nvSpPr>
          <p:cNvPr id="5" name="TextBox 4">
            <a:extLst>
              <a:ext uri="{FF2B5EF4-FFF2-40B4-BE49-F238E27FC236}">
                <a16:creationId xmlns:a16="http://schemas.microsoft.com/office/drawing/2014/main" id="{727927A8-E5C7-2B13-46F0-99328DC3E926}"/>
              </a:ext>
            </a:extLst>
          </p:cNvPr>
          <p:cNvSpPr txBox="1"/>
          <p:nvPr/>
        </p:nvSpPr>
        <p:spPr>
          <a:xfrm>
            <a:off x="264160" y="125214"/>
            <a:ext cx="6096000" cy="646331"/>
          </a:xfrm>
          <a:prstGeom prst="rect">
            <a:avLst/>
          </a:prstGeom>
          <a:noFill/>
        </p:spPr>
        <p:txBody>
          <a:bodyPr wrap="square">
            <a:spAutoFit/>
          </a:bodyPr>
          <a:lstStyle/>
          <a:p>
            <a:r>
              <a:rPr lang="en-US" sz="3600" b="1" dirty="0">
                <a:latin typeface="Berlin Sans FB Demi" panose="020E0802020502020306" pitchFamily="34" charset="0"/>
              </a:rPr>
              <a:t>RESULTS</a:t>
            </a:r>
            <a:endParaRPr lang="en-IN" sz="3600" dirty="0"/>
          </a:p>
        </p:txBody>
      </p:sp>
    </p:spTree>
    <p:extLst>
      <p:ext uri="{BB962C8B-B14F-4D97-AF65-F5344CB8AC3E}">
        <p14:creationId xmlns:p14="http://schemas.microsoft.com/office/powerpoint/2010/main" val="2085453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6AEF87-3CF3-B4C7-170B-3B7D2BF2EAC9}"/>
              </a:ext>
            </a:extLst>
          </p:cNvPr>
          <p:cNvSpPr txBox="1"/>
          <p:nvPr/>
        </p:nvSpPr>
        <p:spPr>
          <a:xfrm>
            <a:off x="208280" y="155694"/>
            <a:ext cx="6096000" cy="646331"/>
          </a:xfrm>
          <a:prstGeom prst="rect">
            <a:avLst/>
          </a:prstGeom>
          <a:noFill/>
        </p:spPr>
        <p:txBody>
          <a:bodyPr wrap="square">
            <a:spAutoFit/>
          </a:bodyPr>
          <a:lstStyle/>
          <a:p>
            <a:r>
              <a:rPr lang="en-US" sz="3600" b="1" dirty="0">
                <a:latin typeface="Berlin Sans FB Demi" panose="020E0802020502020306" pitchFamily="34" charset="0"/>
              </a:rPr>
              <a:t>CONCLUSION</a:t>
            </a:r>
            <a:endParaRPr lang="en-IN" sz="3600" dirty="0"/>
          </a:p>
        </p:txBody>
      </p:sp>
      <p:sp>
        <p:nvSpPr>
          <p:cNvPr id="6" name="TextBox 5">
            <a:extLst>
              <a:ext uri="{FF2B5EF4-FFF2-40B4-BE49-F238E27FC236}">
                <a16:creationId xmlns:a16="http://schemas.microsoft.com/office/drawing/2014/main" id="{C160AFD7-D9E7-5C03-0EE8-0D3689444BF9}"/>
              </a:ext>
            </a:extLst>
          </p:cNvPr>
          <p:cNvSpPr txBox="1"/>
          <p:nvPr/>
        </p:nvSpPr>
        <p:spPr>
          <a:xfrm>
            <a:off x="670560" y="987147"/>
            <a:ext cx="11267440" cy="6817251"/>
          </a:xfrm>
          <a:prstGeom prst="rect">
            <a:avLst/>
          </a:prstGeom>
          <a:noFill/>
        </p:spPr>
        <p:txBody>
          <a:bodyPr wrap="square">
            <a:spAutoFit/>
          </a:bodyPr>
          <a:lstStyle/>
          <a:p>
            <a:pPr marL="342900" indent="-342900">
              <a:buFont typeface="Wingdings" panose="05000000000000000000" pitchFamily="2" charset="2"/>
              <a:buChar char="q"/>
            </a:pPr>
            <a:r>
              <a:rPr lang="en-IN" sz="2300" b="1" dirty="0"/>
              <a:t>Interactivity: </a:t>
            </a:r>
            <a:r>
              <a:rPr lang="en-IN" sz="2300" dirty="0"/>
              <a:t>OpenCV allows users to interact with the game through keyboard input, enabling them to control the snake's movement.</a:t>
            </a:r>
          </a:p>
          <a:p>
            <a:endParaRPr lang="en-IN" sz="2300" dirty="0"/>
          </a:p>
          <a:p>
            <a:pPr marL="342900" indent="-342900">
              <a:buFont typeface="Wingdings" panose="05000000000000000000" pitchFamily="2" charset="2"/>
              <a:buChar char="q"/>
            </a:pPr>
            <a:r>
              <a:rPr lang="en-IN" sz="2300" b="1" dirty="0"/>
              <a:t>Graphics and Visualization: </a:t>
            </a:r>
            <a:r>
              <a:rPr lang="en-IN" sz="2300" dirty="0"/>
              <a:t>OpenCV provides tools for rendering graphics, enabling the creation of visually appealing game elements such as the snake, apple, and game board.</a:t>
            </a:r>
          </a:p>
          <a:p>
            <a:endParaRPr lang="en-IN" sz="2300" dirty="0"/>
          </a:p>
          <a:p>
            <a:pPr marL="342900" indent="-342900">
              <a:buFont typeface="Wingdings" panose="05000000000000000000" pitchFamily="2" charset="2"/>
              <a:buChar char="q"/>
            </a:pPr>
            <a:r>
              <a:rPr lang="en-IN" sz="2300" b="1" dirty="0"/>
              <a:t>Collision Detection: </a:t>
            </a:r>
            <a:r>
              <a:rPr lang="en-IN" sz="2300" dirty="0"/>
              <a:t>OpenCV facilitates collision detection between game elements, such as the snake, walls, and apple, enhancing the game's functionality and challenge.</a:t>
            </a:r>
          </a:p>
          <a:p>
            <a:endParaRPr lang="en-IN" sz="2300" b="1" dirty="0"/>
          </a:p>
          <a:p>
            <a:pPr marL="342900" indent="-342900">
              <a:buFont typeface="Wingdings" panose="05000000000000000000" pitchFamily="2" charset="2"/>
              <a:buChar char="q"/>
            </a:pPr>
            <a:r>
              <a:rPr lang="en-IN" sz="2300" b="1" dirty="0"/>
              <a:t>Learning Opportunity: </a:t>
            </a:r>
            <a:r>
              <a:rPr lang="en-IN" sz="2300" dirty="0"/>
              <a:t>Building the Snake game using OpenCV offers a valuable learning experience in computer vision, game development, and Python programming.</a:t>
            </a:r>
          </a:p>
          <a:p>
            <a:endParaRPr lang="en-IN" sz="2300" dirty="0"/>
          </a:p>
          <a:p>
            <a:r>
              <a:rPr lang="en-IN" sz="2300" dirty="0"/>
              <a:t>Overall, the Snake game using OpenCV serves as an entertaining and educational project that demonstrates the integration of computer vision techniques into game development, fostering creativity and skill development in programming and computer science.</a:t>
            </a:r>
          </a:p>
          <a:p>
            <a:endParaRPr lang="en-IN" sz="2300" dirty="0"/>
          </a:p>
          <a:p>
            <a:endParaRPr lang="en-IN" sz="2300" dirty="0"/>
          </a:p>
          <a:p>
            <a:endParaRPr lang="en-IN" sz="2300" dirty="0"/>
          </a:p>
          <a:p>
            <a:endParaRPr lang="en-IN" sz="2300" dirty="0"/>
          </a:p>
        </p:txBody>
      </p:sp>
    </p:spTree>
    <p:extLst>
      <p:ext uri="{BB962C8B-B14F-4D97-AF65-F5344CB8AC3E}">
        <p14:creationId xmlns:p14="http://schemas.microsoft.com/office/powerpoint/2010/main" val="3814965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F1D42B-AFFE-BA53-EB6B-FC2FD7E0284C}"/>
              </a:ext>
            </a:extLst>
          </p:cNvPr>
          <p:cNvSpPr txBox="1"/>
          <p:nvPr/>
        </p:nvSpPr>
        <p:spPr>
          <a:xfrm>
            <a:off x="701040" y="803255"/>
            <a:ext cx="6990080" cy="5940088"/>
          </a:xfrm>
          <a:prstGeom prst="rect">
            <a:avLst/>
          </a:prstGeom>
          <a:noFill/>
        </p:spPr>
        <p:txBody>
          <a:bodyPr wrap="square">
            <a:spAutoFit/>
          </a:bodyPr>
          <a:lstStyle/>
          <a:p>
            <a:pPr algn="l"/>
            <a:r>
              <a:rPr lang="en-US" sz="2000" b="1" i="0" dirty="0">
                <a:effectLst/>
                <a:latin typeface="Söhne"/>
              </a:rPr>
              <a:t>Game Logic and Mechanics</a:t>
            </a:r>
            <a:r>
              <a:rPr lang="en-US" sz="2000" b="0" i="0" dirty="0">
                <a:effectLst/>
                <a:latin typeface="Söhne"/>
              </a:rPr>
              <a:t>:</a:t>
            </a:r>
          </a:p>
          <a:p>
            <a:pPr algn="l">
              <a:buFont typeface="Arial" panose="020B0604020202020204" pitchFamily="34" charset="0"/>
              <a:buChar char="•"/>
            </a:pPr>
            <a:r>
              <a:rPr lang="en-US" sz="2000" b="0" i="0" dirty="0">
                <a:effectLst/>
                <a:latin typeface="Söhne"/>
              </a:rPr>
              <a:t>Implementing the core game logic, including snake movement, apple generation, collision detection, and score tracking.</a:t>
            </a:r>
          </a:p>
          <a:p>
            <a:pPr algn="l">
              <a:buFont typeface="Arial" panose="020B0604020202020204" pitchFamily="34" charset="0"/>
              <a:buChar char="•"/>
            </a:pPr>
            <a:endParaRPr lang="en-US" sz="2000" dirty="0">
              <a:solidFill>
                <a:srgbClr val="ECECEC"/>
              </a:solidFill>
              <a:latin typeface="Söhne"/>
            </a:endParaRPr>
          </a:p>
          <a:p>
            <a:pPr algn="l"/>
            <a:r>
              <a:rPr lang="en-US" sz="2000" b="1" i="0" dirty="0">
                <a:effectLst/>
                <a:latin typeface="Söhne"/>
              </a:rPr>
              <a:t>Graphics and Visualization</a:t>
            </a:r>
            <a:r>
              <a:rPr lang="en-US" sz="2000" b="0" i="0" dirty="0">
                <a:effectLst/>
                <a:latin typeface="Söhne"/>
              </a:rPr>
              <a:t>:</a:t>
            </a:r>
          </a:p>
          <a:p>
            <a:pPr algn="l">
              <a:buFont typeface="Arial" panose="020B0604020202020204" pitchFamily="34" charset="0"/>
              <a:buChar char="•"/>
            </a:pPr>
            <a:r>
              <a:rPr lang="en-US" sz="2000" b="0" i="0" dirty="0">
                <a:effectLst/>
                <a:latin typeface="Söhne"/>
              </a:rPr>
              <a:t>Designing visually appealing graphics for game elements such as the snake, apple, and game board.</a:t>
            </a:r>
          </a:p>
          <a:p>
            <a:pPr algn="l"/>
            <a:endParaRPr lang="en-US" sz="2000" dirty="0">
              <a:latin typeface="Söhne"/>
            </a:endParaRPr>
          </a:p>
          <a:p>
            <a:pPr algn="l"/>
            <a:r>
              <a:rPr lang="en-US" sz="2000" b="1" i="0" dirty="0">
                <a:effectLst/>
                <a:latin typeface="Söhne"/>
              </a:rPr>
              <a:t>Collision Detection and Handling</a:t>
            </a:r>
            <a:r>
              <a:rPr lang="en-US" sz="2000" b="0" i="0" dirty="0">
                <a:effectLst/>
                <a:latin typeface="Söhne"/>
              </a:rPr>
              <a:t>:</a:t>
            </a:r>
          </a:p>
          <a:p>
            <a:pPr algn="l">
              <a:buFont typeface="Arial" panose="020B0604020202020204" pitchFamily="34" charset="0"/>
              <a:buChar char="•"/>
            </a:pPr>
            <a:r>
              <a:rPr lang="en-US" sz="2000" b="0" i="0" dirty="0">
                <a:effectLst/>
                <a:latin typeface="Söhne"/>
              </a:rPr>
              <a:t>Implementing collision detection algorithms to identify interactions between the snake, apple, and game boundaries.</a:t>
            </a:r>
          </a:p>
          <a:p>
            <a:pPr algn="l"/>
            <a:endParaRPr lang="en-US" sz="2000" b="0" i="0" dirty="0">
              <a:effectLst/>
              <a:latin typeface="Söhne"/>
            </a:endParaRPr>
          </a:p>
          <a:p>
            <a:pPr algn="l"/>
            <a:r>
              <a:rPr lang="en-US" sz="2000" b="1" i="0" dirty="0">
                <a:effectLst/>
                <a:latin typeface="Söhne"/>
              </a:rPr>
              <a:t>Optimization and Performance</a:t>
            </a:r>
            <a:r>
              <a:rPr lang="en-US" sz="2000" b="0" i="0" dirty="0">
                <a:effectLst/>
                <a:latin typeface="Söhne"/>
              </a:rPr>
              <a:t>:</a:t>
            </a:r>
          </a:p>
          <a:p>
            <a:pPr marL="742950" lvl="1" indent="-285750" algn="l">
              <a:buFont typeface="+mj-lt"/>
              <a:buAutoNum type="arabicPeriod"/>
            </a:pPr>
            <a:r>
              <a:rPr lang="en-US" sz="2000" b="0" i="0" dirty="0">
                <a:effectLst/>
                <a:latin typeface="Söhne"/>
              </a:rPr>
              <a:t>Optimizing game code for smooth and responsive gameplay.</a:t>
            </a:r>
          </a:p>
          <a:p>
            <a:pPr marL="742950" lvl="1" indent="-285750" algn="l">
              <a:buFont typeface="+mj-lt"/>
              <a:buAutoNum type="arabicPeriod"/>
            </a:pPr>
            <a:r>
              <a:rPr lang="en-US" sz="2000" b="0" i="0" dirty="0">
                <a:effectLst/>
                <a:latin typeface="Söhne"/>
              </a:rPr>
              <a:t>Minimizing computational overhead to ensure efficient execution, especially for real-time applications.</a:t>
            </a:r>
          </a:p>
          <a:p>
            <a:br>
              <a:rPr lang="en-US" sz="2000" dirty="0"/>
            </a:br>
            <a:endParaRPr lang="en-US" sz="2000" b="0" i="0" dirty="0">
              <a:effectLst/>
              <a:latin typeface="Söhne"/>
            </a:endParaRPr>
          </a:p>
        </p:txBody>
      </p:sp>
      <p:pic>
        <p:nvPicPr>
          <p:cNvPr id="5" name="Picture 4">
            <a:extLst>
              <a:ext uri="{FF2B5EF4-FFF2-40B4-BE49-F238E27FC236}">
                <a16:creationId xmlns:a16="http://schemas.microsoft.com/office/drawing/2014/main" id="{40504FEA-432D-82E5-5B71-A0EC3634C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1120" y="803255"/>
            <a:ext cx="4223193" cy="2433917"/>
          </a:xfrm>
          <a:prstGeom prst="rect">
            <a:avLst/>
          </a:prstGeom>
        </p:spPr>
      </p:pic>
      <p:pic>
        <p:nvPicPr>
          <p:cNvPr id="7" name="Picture 6">
            <a:extLst>
              <a:ext uri="{FF2B5EF4-FFF2-40B4-BE49-F238E27FC236}">
                <a16:creationId xmlns:a16="http://schemas.microsoft.com/office/drawing/2014/main" id="{B9C27652-26D2-32E8-2014-D855542820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240" y="3723640"/>
            <a:ext cx="4842781" cy="2178985"/>
          </a:xfrm>
          <a:prstGeom prst="rect">
            <a:avLst/>
          </a:prstGeom>
        </p:spPr>
      </p:pic>
      <p:sp>
        <p:nvSpPr>
          <p:cNvPr id="9" name="TextBox 8">
            <a:extLst>
              <a:ext uri="{FF2B5EF4-FFF2-40B4-BE49-F238E27FC236}">
                <a16:creationId xmlns:a16="http://schemas.microsoft.com/office/drawing/2014/main" id="{297CF63F-6915-A0CA-F6AE-7E7E5C7DD60B}"/>
              </a:ext>
            </a:extLst>
          </p:cNvPr>
          <p:cNvSpPr txBox="1"/>
          <p:nvPr/>
        </p:nvSpPr>
        <p:spPr>
          <a:xfrm>
            <a:off x="243840" y="104894"/>
            <a:ext cx="6096000" cy="646331"/>
          </a:xfrm>
          <a:prstGeom prst="rect">
            <a:avLst/>
          </a:prstGeom>
          <a:noFill/>
        </p:spPr>
        <p:txBody>
          <a:bodyPr wrap="square">
            <a:spAutoFit/>
          </a:bodyPr>
          <a:lstStyle/>
          <a:p>
            <a:r>
              <a:rPr lang="en-US" sz="3600" b="1" dirty="0">
                <a:latin typeface="Berlin Sans FB Demi" panose="020E0802020502020306" pitchFamily="34" charset="0"/>
              </a:rPr>
              <a:t>SCOPE</a:t>
            </a:r>
            <a:endParaRPr lang="en-IN" sz="3600" dirty="0"/>
          </a:p>
        </p:txBody>
      </p:sp>
    </p:spTree>
    <p:extLst>
      <p:ext uri="{BB962C8B-B14F-4D97-AF65-F5344CB8AC3E}">
        <p14:creationId xmlns:p14="http://schemas.microsoft.com/office/powerpoint/2010/main" val="237543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58ABB-77C5-CEED-8241-27F1C029938A}"/>
              </a:ext>
            </a:extLst>
          </p:cNvPr>
          <p:cNvSpPr txBox="1"/>
          <p:nvPr/>
        </p:nvSpPr>
        <p:spPr>
          <a:xfrm>
            <a:off x="172720" y="216654"/>
            <a:ext cx="6096000" cy="646331"/>
          </a:xfrm>
          <a:prstGeom prst="rect">
            <a:avLst/>
          </a:prstGeom>
          <a:noFill/>
        </p:spPr>
        <p:txBody>
          <a:bodyPr wrap="square">
            <a:spAutoFit/>
          </a:bodyPr>
          <a:lstStyle/>
          <a:p>
            <a:r>
              <a:rPr lang="en-IN" sz="3600" dirty="0">
                <a:latin typeface="Berlin Sans FB Demi" panose="020E0802020502020306" pitchFamily="34" charset="0"/>
              </a:rPr>
              <a:t>REFERENCES</a:t>
            </a:r>
          </a:p>
        </p:txBody>
      </p:sp>
      <p:pic>
        <p:nvPicPr>
          <p:cNvPr id="5" name="Online Media 4" title="Snake Game using Opencv Python + 3080 Ti Giveaway">
            <a:hlinkClick r:id="" action="ppaction://media"/>
            <a:extLst>
              <a:ext uri="{FF2B5EF4-FFF2-40B4-BE49-F238E27FC236}">
                <a16:creationId xmlns:a16="http://schemas.microsoft.com/office/drawing/2014/main" id="{D9FED2D4-D95C-F427-CECC-E538DE5C38CE}"/>
              </a:ext>
            </a:extLst>
          </p:cNvPr>
          <p:cNvPicPr>
            <a:picLocks noRot="1" noChangeAspect="1"/>
          </p:cNvPicPr>
          <p:nvPr>
            <a:videoFile r:link="rId1"/>
          </p:nvPr>
        </p:nvPicPr>
        <p:blipFill>
          <a:blip r:embed="rId4"/>
          <a:stretch>
            <a:fillRect/>
          </a:stretch>
        </p:blipFill>
        <p:spPr>
          <a:xfrm>
            <a:off x="1007745" y="1920240"/>
            <a:ext cx="4913010" cy="2773680"/>
          </a:xfrm>
          <a:prstGeom prst="rect">
            <a:avLst/>
          </a:prstGeom>
        </p:spPr>
      </p:pic>
      <p:pic>
        <p:nvPicPr>
          <p:cNvPr id="6" name="Online Media 5" title="Immortal Snake game in Python using OpenCV">
            <a:hlinkClick r:id="" action="ppaction://media"/>
            <a:extLst>
              <a:ext uri="{FF2B5EF4-FFF2-40B4-BE49-F238E27FC236}">
                <a16:creationId xmlns:a16="http://schemas.microsoft.com/office/drawing/2014/main" id="{63D70641-C275-739F-1589-F6E1CEAAC4BF}"/>
              </a:ext>
            </a:extLst>
          </p:cNvPr>
          <p:cNvPicPr>
            <a:picLocks noRot="1" noChangeAspect="1"/>
          </p:cNvPicPr>
          <p:nvPr>
            <a:videoFile r:link="rId2"/>
          </p:nvPr>
        </p:nvPicPr>
        <p:blipFill>
          <a:blip r:embed="rId5"/>
          <a:stretch>
            <a:fillRect/>
          </a:stretch>
        </p:blipFill>
        <p:spPr>
          <a:xfrm>
            <a:off x="7132320" y="1879600"/>
            <a:ext cx="4913009" cy="2773680"/>
          </a:xfrm>
          <a:prstGeom prst="rect">
            <a:avLst/>
          </a:prstGeom>
        </p:spPr>
      </p:pic>
      <p:sp>
        <p:nvSpPr>
          <p:cNvPr id="7" name="TextBox 6">
            <a:extLst>
              <a:ext uri="{FF2B5EF4-FFF2-40B4-BE49-F238E27FC236}">
                <a16:creationId xmlns:a16="http://schemas.microsoft.com/office/drawing/2014/main" id="{2F71232F-ACFD-F921-46C1-A37CB2BD5568}"/>
              </a:ext>
            </a:extLst>
          </p:cNvPr>
          <p:cNvSpPr txBox="1"/>
          <p:nvPr/>
        </p:nvSpPr>
        <p:spPr>
          <a:xfrm>
            <a:off x="568960" y="1188720"/>
            <a:ext cx="1596527" cy="523220"/>
          </a:xfrm>
          <a:prstGeom prst="rect">
            <a:avLst/>
          </a:prstGeom>
          <a:noFill/>
        </p:spPr>
        <p:txBody>
          <a:bodyPr wrap="none" rtlCol="0">
            <a:spAutoFit/>
          </a:bodyPr>
          <a:lstStyle/>
          <a:p>
            <a:r>
              <a:rPr lang="en-IN" sz="2800" dirty="0"/>
              <a:t>1.</a:t>
            </a:r>
            <a:r>
              <a:rPr lang="en-IN" sz="2800" dirty="0">
                <a:hlinkClick r:id="rId6"/>
              </a:rPr>
              <a:t>Chatgpt</a:t>
            </a:r>
            <a:endParaRPr lang="en-IN" sz="2800" dirty="0"/>
          </a:p>
        </p:txBody>
      </p:sp>
      <p:sp>
        <p:nvSpPr>
          <p:cNvPr id="8" name="TextBox 7">
            <a:extLst>
              <a:ext uri="{FF2B5EF4-FFF2-40B4-BE49-F238E27FC236}">
                <a16:creationId xmlns:a16="http://schemas.microsoft.com/office/drawing/2014/main" id="{272AA2BC-96BF-ECA8-5A3F-E5FF0C933A85}"/>
              </a:ext>
            </a:extLst>
          </p:cNvPr>
          <p:cNvSpPr txBox="1"/>
          <p:nvPr/>
        </p:nvSpPr>
        <p:spPr>
          <a:xfrm>
            <a:off x="599440" y="1779854"/>
            <a:ext cx="497252" cy="584775"/>
          </a:xfrm>
          <a:prstGeom prst="rect">
            <a:avLst/>
          </a:prstGeom>
          <a:noFill/>
        </p:spPr>
        <p:txBody>
          <a:bodyPr wrap="none" rtlCol="0">
            <a:spAutoFit/>
          </a:bodyPr>
          <a:lstStyle/>
          <a:p>
            <a:r>
              <a:rPr lang="en-IN" sz="3200" dirty="0"/>
              <a:t>2.</a:t>
            </a:r>
          </a:p>
        </p:txBody>
      </p:sp>
      <p:sp>
        <p:nvSpPr>
          <p:cNvPr id="10" name="TextBox 9">
            <a:extLst>
              <a:ext uri="{FF2B5EF4-FFF2-40B4-BE49-F238E27FC236}">
                <a16:creationId xmlns:a16="http://schemas.microsoft.com/office/drawing/2014/main" id="{7410C846-B40F-E729-998A-88BC5535400A}"/>
              </a:ext>
            </a:extLst>
          </p:cNvPr>
          <p:cNvSpPr txBox="1"/>
          <p:nvPr/>
        </p:nvSpPr>
        <p:spPr>
          <a:xfrm>
            <a:off x="6599244" y="1778000"/>
            <a:ext cx="6101080" cy="646331"/>
          </a:xfrm>
          <a:prstGeom prst="rect">
            <a:avLst/>
          </a:prstGeom>
          <a:noFill/>
        </p:spPr>
        <p:txBody>
          <a:bodyPr wrap="square">
            <a:spAutoFit/>
          </a:bodyPr>
          <a:lstStyle/>
          <a:p>
            <a:r>
              <a:rPr lang="en-IN" sz="3600" dirty="0"/>
              <a:t>3.</a:t>
            </a:r>
          </a:p>
        </p:txBody>
      </p:sp>
    </p:spTree>
    <p:extLst>
      <p:ext uri="{BB962C8B-B14F-4D97-AF65-F5344CB8AC3E}">
        <p14:creationId xmlns:p14="http://schemas.microsoft.com/office/powerpoint/2010/main" val="28151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5"/>
                </p:tgtEl>
              </p:cMediaNode>
            </p:video>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5"/>
                                        </p:tgtEl>
                                      </p:cBhvr>
                                    </p:cmd>
                                  </p:childTnLst>
                                </p:cTn>
                              </p:par>
                            </p:childTnLst>
                          </p:cTn>
                        </p:par>
                      </p:childTnLst>
                    </p:cTn>
                  </p:par>
                </p:childTnLst>
              </p:cTn>
              <p:nextCondLst>
                <p:cond evt="onClick" delay="0">
                  <p:tgtEl>
                    <p:spTgt spid="5"/>
                  </p:tgtEl>
                </p:cond>
              </p:nextCondLst>
            </p:seq>
            <p:video>
              <p:cMediaNode vol="80000">
                <p:cTn id="17" fill="hold" display="0">
                  <p:stCondLst>
                    <p:cond delay="indefinite"/>
                  </p:stCondLst>
                </p:cTn>
                <p:tgtEl>
                  <p:spTgt spid="6"/>
                </p:tgtEl>
              </p:cMediaNode>
            </p:video>
            <p:seq concurrent="1" nextAc="seek">
              <p:cTn id="18" restart="whenNotActive" fill="hold" evtFilter="cancelBubble" nodeType="interactiveSeq">
                <p:stCondLst>
                  <p:cond evt="onClick" delay="0">
                    <p:tgtEl>
                      <p:spTgt spid="6"/>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922</Words>
  <Application>Microsoft Office PowerPoint</Application>
  <PresentationFormat>Widescreen</PresentationFormat>
  <Paragraphs>82</Paragraphs>
  <Slides>9</Slides>
  <Notes>0</Notes>
  <HiddenSlides>0</HiddenSlides>
  <MMClips>2</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giridharan.a</dc:creator>
  <cp:lastModifiedBy>dhanush kumar</cp:lastModifiedBy>
  <cp:revision>4</cp:revision>
  <dcterms:created xsi:type="dcterms:W3CDTF">2024-03-05T05:05:06Z</dcterms:created>
  <dcterms:modified xsi:type="dcterms:W3CDTF">2024-04-09T04:04:57Z</dcterms:modified>
</cp:coreProperties>
</file>