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ruCKfefLxBAFcFUBZzJLO8FXIBazutJr5OscY4z8rOI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prasath1007@gmail.com" initials="g" lastIdx="1" clrIdx="0">
    <p:extLst>
      <p:ext uri="{19B8F6BF-5375-455C-9EA6-DF929625EA0E}">
        <p15:presenceInfo xmlns:p15="http://schemas.microsoft.com/office/powerpoint/2012/main" userId="f7d87eb9ef2367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2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06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230D8-6759-42F0-8D86-4D5CA85831C9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604AF-8272-46A5-BDA6-4704274E6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8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15C8-ABC9-AD89-87F9-1F85B281F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978D3-846B-244E-C46A-F8EA2D547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7FFC-1232-0342-7040-9B03F01B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B280-E9AB-4A49-A5E0-8E742673AC60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5AAA-2696-E5B5-1364-9953928D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383F-1CEA-18EF-A36C-CC90CBA7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EDF-618B-4CA7-B86D-60FE00461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6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EB23-414F-C9F9-C23B-B4DCCFDD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7FE3A-5D89-82DD-A94B-8CD0B4A2E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FF49B-76F6-7CFB-EB39-A27901F5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B280-E9AB-4A49-A5E0-8E742673AC60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6F2E0-4823-4531-BD11-A2D24132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4757A-273F-D677-3E69-63900A79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EDF-618B-4CA7-B86D-60FE00461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3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7E0A6-2537-2151-31F9-F9F9C48E7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60FD5-E38B-3C31-7F36-3C7D91B4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80EF-4232-7418-1D83-4FFAB509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B280-E9AB-4A49-A5E0-8E742673AC60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20509-E8B9-E91D-74C3-5505AD6D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D7D6-C281-AAAB-CFC2-8122B293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EDF-618B-4CA7-B86D-60FE00461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8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71B2-48F9-E283-3FD4-172C8AD5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34F8-AEE0-D381-1027-78DB142D2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64DD-77A7-2091-17CB-10A72172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B280-E9AB-4A49-A5E0-8E742673AC60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CA1A-FCA9-EB49-B680-1158D8F3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2393-B250-0E3A-DD30-B7FBA4FD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EDF-618B-4CA7-B86D-60FE00461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5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8912-FF9A-C306-E07B-D732CFCF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9E255-50DA-38FC-64C9-0ECF1CB2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AE387-8EFD-905E-3EFD-E1B7EBC3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B280-E9AB-4A49-A5E0-8E742673AC60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799A-8A35-E1CE-3FDA-8D0E74E9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85BD-F689-A34E-778E-162BDDE8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EDF-618B-4CA7-B86D-60FE00461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4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B9FA-439B-6858-4F47-C9E89BC2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0D96-AA22-85C9-138F-8DBD969F3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1D893-52D2-E09E-44F3-7F2A1695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7AA48-89D6-B508-4D21-97FB59DF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B280-E9AB-4A49-A5E0-8E742673AC60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17D86-249C-EF75-E4BF-875D5B4F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28197-7EA2-8C12-7E6D-1B3159D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EDF-618B-4CA7-B86D-60FE00461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37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799B-FA88-6D50-76D8-0822FA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E6F4B-3933-52DE-9BFA-8423A1A3C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16ED1-E603-9BE6-FE1B-D60EE72F2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D97A6-46A8-E73B-9C8E-47A9EACF9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AFA19-1D5E-7325-782E-0895423B9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322CB-0CE5-CA22-532B-AE0AEAC5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B280-E9AB-4A49-A5E0-8E742673AC60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DC395-3BCB-A90A-CAF6-6C4CF83D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193DA-8DBA-CF2F-1D9E-11F209C2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EDF-618B-4CA7-B86D-60FE00461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86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134A-603C-B384-475C-1210F96A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9F423-05D2-6DD6-FD3B-12200828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B280-E9AB-4A49-A5E0-8E742673AC60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1D656-B0EF-3561-D973-648CE12E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8FCFF-AA5A-48A4-8586-1E37E5AA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EDF-618B-4CA7-B86D-60FE00461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52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52DBF-B3E0-9211-C573-9264F02C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B280-E9AB-4A49-A5E0-8E742673AC60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DC1ED-BBAD-0365-B200-3A8D4D6C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D6576-A5C4-BF8D-4716-CCBE6660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EDF-618B-4CA7-B86D-60FE00461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4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7382-9414-9E3D-9E8B-534BC1B4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3D38-413B-DBA7-D0F8-764C36C0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68A16-1BB0-85AE-A81A-F031E6287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981B9-3C7C-C07C-A72E-A23C79C2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B280-E9AB-4A49-A5E0-8E742673AC60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BE09A-27EB-82D2-C151-6031F329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CF442-0FA0-FD14-2536-8A882CD7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EDF-618B-4CA7-B86D-60FE00461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40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FF6E-0A66-F554-847E-3B14947C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ECC44-0004-CC68-74DB-B31CDA11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5B6FD-AA71-D5A7-AD29-D2CD513CC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F1D9E-29AB-93E9-1860-C0E906DF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B280-E9AB-4A49-A5E0-8E742673AC60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4D758-B061-DEC3-9479-84B89109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78721-80D9-C582-F55C-49FE30B3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7EDF-618B-4CA7-B86D-60FE00461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4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A690C-5A6F-9789-8F29-6A7CD3A5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F129-E734-B3B1-183E-3CB6CBE3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F60A5-E37C-0DA0-DEC4-A5A827E52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B280-E9AB-4A49-A5E0-8E742673AC60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9E19E-88F2-C6BC-2A8A-00E15AEA7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F73C-383A-E749-6A71-65BDCFF10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7EDF-618B-4CA7-B86D-60FE00461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3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google-evidenzia-snippet-ricerca-sito-web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stock-vs-marke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market-price-chart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rowth-progress-graph-diagram-3078544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repo.com/fbadz/increasing-graph-indicating-progress-report-and-financia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8288589@N02/40390413880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d/3.0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htnovo.net/2020/06/google-evidenzia-snippet-ricerca-sito-web.html" TargetMode="External"/><Relationship Id="rId7" Type="http://schemas.openxmlformats.org/officeDocument/2006/relationships/hyperlink" Target="https://www.techory.com/blog/how-to-backup-google-photos-locally-after-google-drive-sync-chang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hyperlink" Target="https://freepngimg.com/png/66856-logo-google-drive-docs-free-png-hq" TargetMode="External"/><Relationship Id="rId5" Type="http://schemas.openxmlformats.org/officeDocument/2006/relationships/hyperlink" Target="https://www.deviantart.com/windytheplaneh/art/Google-Chrome-Logo-Vector-with-speedpaint-534525816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9.ruCKfefLxBAFcFUBZzJLO8FXIBazutJr5OscY4z8rOI"/><Relationship Id="rId9" Type="http://schemas.openxmlformats.org/officeDocument/2006/relationships/hyperlink" Target="https://freepngimg.com/png/66533-account-google-contacts-webmail-email-gma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6DB3F8-EA25-D2E3-1F9D-B2DAE6279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0993" y="-50800"/>
            <a:ext cx="12964536" cy="6806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DE638-A545-7089-CFDD-07410D6BBF3B}"/>
              </a:ext>
            </a:extLst>
          </p:cNvPr>
          <p:cNvSpPr txBox="1"/>
          <p:nvPr/>
        </p:nvSpPr>
        <p:spPr>
          <a:xfrm>
            <a:off x="-279063" y="6572436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htnovo.net/2020/06/google-evidenzia-snippet-ricerca-sito-web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D4958-FE04-154F-315A-1D0363F376A8}"/>
              </a:ext>
            </a:extLst>
          </p:cNvPr>
          <p:cNvSpPr txBox="1"/>
          <p:nvPr/>
        </p:nvSpPr>
        <p:spPr>
          <a:xfrm>
            <a:off x="-3791820" y="2367171"/>
            <a:ext cx="10765934" cy="2123658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GOOGLE</a:t>
            </a:r>
          </a:p>
          <a:p>
            <a:pPr algn="ctr"/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STOCK PRICE</a:t>
            </a:r>
          </a:p>
          <a:p>
            <a:pPr algn="ctr"/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PREDICTION</a:t>
            </a:r>
            <a:endParaRPr lang="en-IN" sz="4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C1879-7667-193E-0B87-5A5051985C5B}"/>
              </a:ext>
            </a:extLst>
          </p:cNvPr>
          <p:cNvSpPr txBox="1"/>
          <p:nvPr/>
        </p:nvSpPr>
        <p:spPr>
          <a:xfrm>
            <a:off x="381000" y="5229046"/>
            <a:ext cx="4188967" cy="120032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By..</a:t>
            </a:r>
          </a:p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   S.GIRI PRASATH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3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A9C7A-5B74-8293-FF2D-5DBE6295C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4169" y="51134"/>
            <a:ext cx="12320337" cy="6725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459D82-0255-B88E-E56A-18155022B81A}"/>
              </a:ext>
            </a:extLst>
          </p:cNvPr>
          <p:cNvSpPr txBox="1"/>
          <p:nvPr/>
        </p:nvSpPr>
        <p:spPr>
          <a:xfrm>
            <a:off x="1" y="6776253"/>
            <a:ext cx="12180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quoteinspector.com/images/investing/stock-vs-market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d/3.0/"/>
              </a:rPr>
              <a:t>CC BY-ND</a:t>
            </a:r>
            <a:endParaRPr lang="en-IN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6F3332-9CC3-F83A-FE45-2F004131C5EC}"/>
              </a:ext>
            </a:extLst>
          </p:cNvPr>
          <p:cNvSpPr/>
          <p:nvPr/>
        </p:nvSpPr>
        <p:spPr>
          <a:xfrm>
            <a:off x="514684" y="1538514"/>
            <a:ext cx="6604000" cy="5063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IN" sz="4800" dirty="0"/>
              <a:t> Past 10 years of stock price predicted the future 30 days of stock price using</a:t>
            </a:r>
          </a:p>
          <a:p>
            <a:pPr algn="ctr"/>
            <a:r>
              <a:rPr lang="en-IN" sz="4800" dirty="0"/>
              <a:t>LSTM.</a:t>
            </a:r>
          </a:p>
          <a:p>
            <a:pPr algn="ctr"/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6489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49198-8BCB-76B3-1ECB-CB36917F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5315" y="0"/>
            <a:ext cx="408577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02123-5E79-EFF6-26E3-0AAE9919799C}"/>
              </a:ext>
            </a:extLst>
          </p:cNvPr>
          <p:cNvSpPr txBox="1"/>
          <p:nvPr/>
        </p:nvSpPr>
        <p:spPr>
          <a:xfrm>
            <a:off x="0" y="6792686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quoteinspector.com/images/investing/market-price-chart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d/3.0/"/>
              </a:rPr>
              <a:t>CC BY-ND</a:t>
            </a:r>
            <a:endParaRPr lang="en-IN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5CFCA-E524-ABD2-BF75-341E48A33A03}"/>
              </a:ext>
            </a:extLst>
          </p:cNvPr>
          <p:cNvSpPr txBox="1"/>
          <p:nvPr/>
        </p:nvSpPr>
        <p:spPr>
          <a:xfrm>
            <a:off x="5014686" y="867283"/>
            <a:ext cx="665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BACKGROUND</a:t>
            </a:r>
          </a:p>
          <a:p>
            <a:r>
              <a:rPr lang="en-GB" sz="3200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200" dirty="0"/>
              <a:t>Import the Google stock price dataset of past 10 years.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200" dirty="0" err="1"/>
              <a:t>Preprocess</a:t>
            </a:r>
            <a:r>
              <a:rPr lang="en-GB" sz="3200" dirty="0"/>
              <a:t> -train and test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200" dirty="0"/>
              <a:t>Create a stacked LSTM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200" dirty="0"/>
              <a:t>Predict the test data and plot the output.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200" dirty="0"/>
              <a:t>Predict the future 30 days and plot the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60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2F6C4C-67EF-D9D8-BEAD-B8BE7376B815}"/>
              </a:ext>
            </a:extLst>
          </p:cNvPr>
          <p:cNvSpPr txBox="1"/>
          <p:nvPr/>
        </p:nvSpPr>
        <p:spPr>
          <a:xfrm>
            <a:off x="6212114" y="631371"/>
            <a:ext cx="57984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did?</a:t>
            </a:r>
          </a:p>
          <a:p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/>
              <a:t>Model is build using LSTM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/>
              <a:t>Trained the model with the previous stock price dataset.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/>
              <a:t>Plotted the future 30 days stock price.    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73C92-EDAE-4AF3-0C78-3AE0E0A5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299030" y="2064658"/>
            <a:ext cx="7395030" cy="49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0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09B962-5092-101A-C69B-B3119FB23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33884" y="74633"/>
            <a:ext cx="1559888" cy="1417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AB5CF9-B9EB-45C4-3F54-133AF1A3D06C}"/>
              </a:ext>
            </a:extLst>
          </p:cNvPr>
          <p:cNvSpPr txBox="1"/>
          <p:nvPr/>
        </p:nvSpPr>
        <p:spPr>
          <a:xfrm>
            <a:off x="253998" y="808911"/>
            <a:ext cx="4651830" cy="70788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Plots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816D4D-BD3F-E55A-0B81-525AA8EFE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" y="2251075"/>
            <a:ext cx="6319157" cy="40856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C7E4C2-59DF-2CB4-35D6-D98DBB5E6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5753"/>
            <a:ext cx="6202795" cy="38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5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ED8BCE-85C9-48B7-4B15-2AF2C5B63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5457371" cy="6816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FBFF59-3D19-B5F4-A8BF-4C00DD0BD2EE}"/>
              </a:ext>
            </a:extLst>
          </p:cNvPr>
          <p:cNvSpPr txBox="1"/>
          <p:nvPr/>
        </p:nvSpPr>
        <p:spPr>
          <a:xfrm>
            <a:off x="1219200" y="6681787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158288589@N02/40390413880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d/3.0/"/>
              </a:rPr>
              <a:t>CC BY-ND</a:t>
            </a:r>
            <a:endParaRPr lang="en-IN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3E141-B08C-DF4C-7E1F-2D623E57E4BC}"/>
              </a:ext>
            </a:extLst>
          </p:cNvPr>
          <p:cNvSpPr txBox="1"/>
          <p:nvPr/>
        </p:nvSpPr>
        <p:spPr>
          <a:xfrm>
            <a:off x="5541509" y="275770"/>
            <a:ext cx="323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9769B-0C69-68EF-CAFD-760E402565DF}"/>
              </a:ext>
            </a:extLst>
          </p:cNvPr>
          <p:cNvSpPr txBox="1"/>
          <p:nvPr/>
        </p:nvSpPr>
        <p:spPr>
          <a:xfrm>
            <a:off x="6487885" y="1458685"/>
            <a:ext cx="50364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SzPct val="114999"/>
              <a:buFont typeface="Wingdings" panose="05000000000000000000" pitchFamily="2" charset="2"/>
              <a:buChar char="ü"/>
            </a:pPr>
            <a:r>
              <a:rPr lang="en-US" sz="3600" dirty="0"/>
              <a:t>Model </a:t>
            </a:r>
            <a:r>
              <a:rPr lang="en-US" sz="3600" dirty="0" err="1"/>
              <a:t>Builded</a:t>
            </a:r>
            <a:r>
              <a:rPr lang="en-US" sz="3600" dirty="0"/>
              <a:t> using LSTM.</a:t>
            </a:r>
          </a:p>
          <a:p>
            <a:pPr marL="571500" indent="-571500">
              <a:buSzPct val="114999"/>
              <a:buFont typeface="Wingdings" panose="05000000000000000000" pitchFamily="2" charset="2"/>
              <a:buChar char="ü"/>
            </a:pPr>
            <a:r>
              <a:rPr lang="en-US" sz="3600" dirty="0"/>
              <a:t>Data passed into the model.</a:t>
            </a:r>
          </a:p>
          <a:p>
            <a:pPr marL="571500" indent="-571500">
              <a:buSzPct val="114999"/>
              <a:buFont typeface="Wingdings" panose="05000000000000000000" pitchFamily="2" charset="2"/>
              <a:buChar char="ü"/>
            </a:pPr>
            <a:r>
              <a:rPr lang="en-US" sz="3600" dirty="0"/>
              <a:t>Prediction is done with past years stock price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01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27B3">
            <a:alpha val="2196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834FCE4-FF1E-DC86-F2C1-FBFA3433DC6B}"/>
              </a:ext>
            </a:extLst>
          </p:cNvPr>
          <p:cNvGrpSpPr/>
          <p:nvPr/>
        </p:nvGrpSpPr>
        <p:grpSpPr>
          <a:xfrm>
            <a:off x="685801" y="610814"/>
            <a:ext cx="11348884" cy="5804735"/>
            <a:chOff x="1264721" y="985655"/>
            <a:chExt cx="8920350" cy="4916378"/>
          </a:xfr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6EC23AA-EA03-1F89-BEBD-52E154C2718D}"/>
                </a:ext>
              </a:extLst>
            </p:cNvPr>
            <p:cNvSpPr/>
            <p:nvPr/>
          </p:nvSpPr>
          <p:spPr>
            <a:xfrm>
              <a:off x="1264721" y="2030679"/>
              <a:ext cx="492826" cy="384166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29458B-57E8-BEFA-1906-7FB1A185CF6F}"/>
                </a:ext>
              </a:extLst>
            </p:cNvPr>
            <p:cNvSpPr/>
            <p:nvPr/>
          </p:nvSpPr>
          <p:spPr>
            <a:xfrm>
              <a:off x="1760547" y="3301338"/>
              <a:ext cx="486856" cy="25710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783311-B89B-1412-79EE-6000517D07E9}"/>
                </a:ext>
              </a:extLst>
            </p:cNvPr>
            <p:cNvSpPr/>
            <p:nvPr/>
          </p:nvSpPr>
          <p:spPr>
            <a:xfrm>
              <a:off x="2261260" y="3568534"/>
              <a:ext cx="492826" cy="230381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AEB203-874D-C6A8-3D80-9D6841D20F80}"/>
                </a:ext>
              </a:extLst>
            </p:cNvPr>
            <p:cNvSpPr/>
            <p:nvPr/>
          </p:nvSpPr>
          <p:spPr>
            <a:xfrm>
              <a:off x="2755074" y="4096987"/>
              <a:ext cx="492826" cy="17753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2D0527-5325-9F6E-2638-A06BA1C0B79C}"/>
                </a:ext>
              </a:extLst>
            </p:cNvPr>
            <p:cNvSpPr/>
            <p:nvPr/>
          </p:nvSpPr>
          <p:spPr>
            <a:xfrm>
              <a:off x="3241963" y="2576945"/>
              <a:ext cx="492826" cy="329540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E92229-760E-FA7E-58D3-8C37780CDA4B}"/>
                </a:ext>
              </a:extLst>
            </p:cNvPr>
            <p:cNvSpPr/>
            <p:nvPr/>
          </p:nvSpPr>
          <p:spPr>
            <a:xfrm>
              <a:off x="3734789" y="985655"/>
              <a:ext cx="492826" cy="48985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AC455B-5C84-E079-AD1D-A6D4A0D65E8B}"/>
                </a:ext>
              </a:extLst>
            </p:cNvPr>
            <p:cNvSpPr/>
            <p:nvPr/>
          </p:nvSpPr>
          <p:spPr>
            <a:xfrm>
              <a:off x="4230648" y="1648748"/>
              <a:ext cx="492826" cy="42235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90649D-0A42-DBDF-0FE8-465B1D98602E}"/>
                </a:ext>
              </a:extLst>
            </p:cNvPr>
            <p:cNvSpPr/>
            <p:nvPr/>
          </p:nvSpPr>
          <p:spPr>
            <a:xfrm>
              <a:off x="4729379" y="985655"/>
              <a:ext cx="492826" cy="48866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DBDA99-DB45-B9B6-1870-A6509BC3FCE4}"/>
                </a:ext>
              </a:extLst>
            </p:cNvPr>
            <p:cNvSpPr/>
            <p:nvPr/>
          </p:nvSpPr>
          <p:spPr>
            <a:xfrm>
              <a:off x="5216236" y="1733139"/>
              <a:ext cx="492826" cy="413920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E05B81-FA16-3AF4-58B4-37BB29428ABD}"/>
                </a:ext>
              </a:extLst>
            </p:cNvPr>
            <p:cNvSpPr/>
            <p:nvPr/>
          </p:nvSpPr>
          <p:spPr>
            <a:xfrm>
              <a:off x="5720937" y="3182589"/>
              <a:ext cx="492826" cy="26897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5D856E-1FB3-F739-9238-7DF26EF00E3F}"/>
                </a:ext>
              </a:extLst>
            </p:cNvPr>
            <p:cNvSpPr/>
            <p:nvPr/>
          </p:nvSpPr>
          <p:spPr>
            <a:xfrm>
              <a:off x="6194963" y="2210857"/>
              <a:ext cx="492826" cy="3661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4EB440-D0D9-2672-B048-10D51171110D}"/>
                </a:ext>
              </a:extLst>
            </p:cNvPr>
            <p:cNvSpPr/>
            <p:nvPr/>
          </p:nvSpPr>
          <p:spPr>
            <a:xfrm>
              <a:off x="6697683" y="1733139"/>
              <a:ext cx="492826" cy="413920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1BEEFB-174A-2042-17F4-405DA6E1D9A3}"/>
                </a:ext>
              </a:extLst>
            </p:cNvPr>
            <p:cNvSpPr/>
            <p:nvPr/>
          </p:nvSpPr>
          <p:spPr>
            <a:xfrm>
              <a:off x="7190509" y="1520042"/>
              <a:ext cx="492826" cy="43582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3FA2AA-301A-D3D6-0999-DCEA507359F4}"/>
                </a:ext>
              </a:extLst>
            </p:cNvPr>
            <p:cNvSpPr/>
            <p:nvPr/>
          </p:nvSpPr>
          <p:spPr>
            <a:xfrm>
              <a:off x="7674429" y="3182588"/>
              <a:ext cx="492826" cy="26897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CABAA3-AC5E-A2E7-6C34-A5890C2C5813}"/>
                </a:ext>
              </a:extLst>
            </p:cNvPr>
            <p:cNvSpPr/>
            <p:nvPr/>
          </p:nvSpPr>
          <p:spPr>
            <a:xfrm>
              <a:off x="8177149" y="2458192"/>
              <a:ext cx="492826" cy="34141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E3C55C-96F8-A24C-7136-179AB17209A4}"/>
                </a:ext>
              </a:extLst>
            </p:cNvPr>
            <p:cNvSpPr/>
            <p:nvPr/>
          </p:nvSpPr>
          <p:spPr>
            <a:xfrm>
              <a:off x="8683831" y="3028208"/>
              <a:ext cx="492826" cy="28441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FB724C-589D-08A0-A67A-6335D578A493}"/>
                </a:ext>
              </a:extLst>
            </p:cNvPr>
            <p:cNvSpPr/>
            <p:nvPr/>
          </p:nvSpPr>
          <p:spPr>
            <a:xfrm>
              <a:off x="9190513" y="2784765"/>
              <a:ext cx="492826" cy="30994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CFC86E-EB73-E6D1-FBA5-E1997CA8968C}"/>
                </a:ext>
              </a:extLst>
            </p:cNvPr>
            <p:cNvSpPr/>
            <p:nvPr/>
          </p:nvSpPr>
          <p:spPr>
            <a:xfrm>
              <a:off x="9692245" y="1543792"/>
              <a:ext cx="492826" cy="43582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350623-D355-C85D-BED2-725AED2B17F9}"/>
              </a:ext>
            </a:extLst>
          </p:cNvPr>
          <p:cNvSpPr txBox="1"/>
          <p:nvPr/>
        </p:nvSpPr>
        <p:spPr>
          <a:xfrm>
            <a:off x="3230299" y="3703243"/>
            <a:ext cx="6304931" cy="132343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8000" dirty="0">
                <a:latin typeface="Sitka Text Semibold" pitchFamily="2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IN" sz="8000" dirty="0">
              <a:latin typeface="Sitka Text Semibold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34C1BF8-DDA2-F031-0A01-7B0CEEA6D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861596" y="486857"/>
            <a:ext cx="1041766" cy="9610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4782C2-3D21-B2F1-31E1-96BAFC6B7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61696" y="169925"/>
            <a:ext cx="1387152" cy="1323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B7D576-994B-069D-C68B-B58F4E324B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470832" y="771386"/>
            <a:ext cx="582339" cy="452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2C91AEA-4A96-2558-A37C-3F5E6D39DE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854521" y="2257607"/>
            <a:ext cx="957992" cy="8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7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167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Sitka Text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giriprasath1007@gmail.com</dc:creator>
  <cp:lastModifiedBy>giriprasath1007@gmail.com</cp:lastModifiedBy>
  <cp:revision>5</cp:revision>
  <dcterms:created xsi:type="dcterms:W3CDTF">2022-08-01T07:47:15Z</dcterms:created>
  <dcterms:modified xsi:type="dcterms:W3CDTF">2022-08-02T04:01:55Z</dcterms:modified>
</cp:coreProperties>
</file>