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BEBFD5-CCE6-4602-B73C-7A6B0F0049A5}"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68A85BD-8C89-4B0E-8875-AEB18CBBD5AA}" type="slidenum">
              <a:rPr lang="en-IN" smtClean="0"/>
              <a:t>‹#›</a:t>
            </a:fld>
            <a:endParaRPr lang="en-IN"/>
          </a:p>
        </p:txBody>
      </p:sp>
    </p:spTree>
    <p:extLst>
      <p:ext uri="{BB962C8B-B14F-4D97-AF65-F5344CB8AC3E}">
        <p14:creationId xmlns:p14="http://schemas.microsoft.com/office/powerpoint/2010/main" val="871950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BFD5-CCE6-4602-B73C-7A6B0F0049A5}"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A85BD-8C89-4B0E-8875-AEB18CBBD5AA}" type="slidenum">
              <a:rPr lang="en-IN" smtClean="0"/>
              <a:t>‹#›</a:t>
            </a:fld>
            <a:endParaRPr lang="en-IN"/>
          </a:p>
        </p:txBody>
      </p:sp>
    </p:spTree>
    <p:extLst>
      <p:ext uri="{BB962C8B-B14F-4D97-AF65-F5344CB8AC3E}">
        <p14:creationId xmlns:p14="http://schemas.microsoft.com/office/powerpoint/2010/main" val="1617101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BFD5-CCE6-4602-B73C-7A6B0F0049A5}"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A85BD-8C89-4B0E-8875-AEB18CBBD5AA}" type="slidenum">
              <a:rPr lang="en-IN" smtClean="0"/>
              <a:t>‹#›</a:t>
            </a:fld>
            <a:endParaRPr lang="en-IN"/>
          </a:p>
        </p:txBody>
      </p:sp>
    </p:spTree>
    <p:extLst>
      <p:ext uri="{BB962C8B-B14F-4D97-AF65-F5344CB8AC3E}">
        <p14:creationId xmlns:p14="http://schemas.microsoft.com/office/powerpoint/2010/main" val="177557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BEBFD5-CCE6-4602-B73C-7A6B0F0049A5}"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68A85BD-8C89-4B0E-8875-AEB18CBBD5AA}" type="slidenum">
              <a:rPr lang="en-IN" smtClean="0"/>
              <a:t>‹#›</a:t>
            </a:fld>
            <a:endParaRPr lang="en-IN"/>
          </a:p>
        </p:txBody>
      </p:sp>
    </p:spTree>
    <p:extLst>
      <p:ext uri="{BB962C8B-B14F-4D97-AF65-F5344CB8AC3E}">
        <p14:creationId xmlns:p14="http://schemas.microsoft.com/office/powerpoint/2010/main" val="3668288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38BEBFD5-CCE6-4602-B73C-7A6B0F0049A5}" type="datetimeFigureOut">
              <a:rPr lang="en-IN" smtClean="0"/>
              <a:t>27-06-2025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68A85BD-8C89-4B0E-8875-AEB18CBBD5AA}" type="slidenum">
              <a:rPr lang="en-IN" smtClean="0"/>
              <a:t>‹#›</a:t>
            </a:fld>
            <a:endParaRPr lang="en-IN"/>
          </a:p>
        </p:txBody>
      </p:sp>
    </p:spTree>
    <p:extLst>
      <p:ext uri="{BB962C8B-B14F-4D97-AF65-F5344CB8AC3E}">
        <p14:creationId xmlns:p14="http://schemas.microsoft.com/office/powerpoint/2010/main" val="252861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BEBFD5-CCE6-4602-B73C-7A6B0F0049A5}"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68A85BD-8C89-4B0E-8875-AEB18CBBD5AA}" type="slidenum">
              <a:rPr lang="en-IN" smtClean="0"/>
              <a:t>‹#›</a:t>
            </a:fld>
            <a:endParaRPr lang="en-IN"/>
          </a:p>
        </p:txBody>
      </p:sp>
    </p:spTree>
    <p:extLst>
      <p:ext uri="{BB962C8B-B14F-4D97-AF65-F5344CB8AC3E}">
        <p14:creationId xmlns:p14="http://schemas.microsoft.com/office/powerpoint/2010/main" val="1147460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BEBFD5-CCE6-4602-B73C-7A6B0F0049A5}" type="datetimeFigureOut">
              <a:rPr lang="en-IN" smtClean="0"/>
              <a:t>27-06-2025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68A85BD-8C89-4B0E-8875-AEB18CBBD5AA}" type="slidenum">
              <a:rPr lang="en-IN" smtClean="0"/>
              <a:t>‹#›</a:t>
            </a:fld>
            <a:endParaRPr lang="en-IN"/>
          </a:p>
        </p:txBody>
      </p:sp>
    </p:spTree>
    <p:extLst>
      <p:ext uri="{BB962C8B-B14F-4D97-AF65-F5344CB8AC3E}">
        <p14:creationId xmlns:p14="http://schemas.microsoft.com/office/powerpoint/2010/main" val="27123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BEBFD5-CCE6-4602-B73C-7A6B0F0049A5}" type="datetimeFigureOut">
              <a:rPr lang="en-IN" smtClean="0"/>
              <a:t>27-06-2025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68A85BD-8C89-4B0E-8875-AEB18CBBD5AA}" type="slidenum">
              <a:rPr lang="en-IN" smtClean="0"/>
              <a:t>‹#›</a:t>
            </a:fld>
            <a:endParaRPr lang="en-IN"/>
          </a:p>
        </p:txBody>
      </p:sp>
    </p:spTree>
    <p:extLst>
      <p:ext uri="{BB962C8B-B14F-4D97-AF65-F5344CB8AC3E}">
        <p14:creationId xmlns:p14="http://schemas.microsoft.com/office/powerpoint/2010/main" val="3384012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BEBFD5-CCE6-4602-B73C-7A6B0F0049A5}" type="datetimeFigureOut">
              <a:rPr lang="en-IN" smtClean="0"/>
              <a:t>27-06-2025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68A85BD-8C89-4B0E-8875-AEB18CBBD5AA}" type="slidenum">
              <a:rPr lang="en-IN" smtClean="0"/>
              <a:t>‹#›</a:t>
            </a:fld>
            <a:endParaRPr lang="en-IN"/>
          </a:p>
        </p:txBody>
      </p:sp>
    </p:spTree>
    <p:extLst>
      <p:ext uri="{BB962C8B-B14F-4D97-AF65-F5344CB8AC3E}">
        <p14:creationId xmlns:p14="http://schemas.microsoft.com/office/powerpoint/2010/main" val="1387899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EBFD5-CCE6-4602-B73C-7A6B0F0049A5}"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68A85BD-8C89-4B0E-8875-AEB18CBBD5AA}" type="slidenum">
              <a:rPr lang="en-IN" smtClean="0"/>
              <a:t>‹#›</a:t>
            </a:fld>
            <a:endParaRPr lang="en-IN"/>
          </a:p>
        </p:txBody>
      </p:sp>
    </p:spTree>
    <p:extLst>
      <p:ext uri="{BB962C8B-B14F-4D97-AF65-F5344CB8AC3E}">
        <p14:creationId xmlns:p14="http://schemas.microsoft.com/office/powerpoint/2010/main" val="137459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BEBFD5-CCE6-4602-B73C-7A6B0F0049A5}" type="datetimeFigureOut">
              <a:rPr lang="en-IN" smtClean="0"/>
              <a:t>27-06-2025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68A85BD-8C89-4B0E-8875-AEB18CBBD5AA}" type="slidenum">
              <a:rPr lang="en-IN" smtClean="0"/>
              <a:t>‹#›</a:t>
            </a:fld>
            <a:endParaRPr lang="en-IN"/>
          </a:p>
        </p:txBody>
      </p:sp>
    </p:spTree>
    <p:extLst>
      <p:ext uri="{BB962C8B-B14F-4D97-AF65-F5344CB8AC3E}">
        <p14:creationId xmlns:p14="http://schemas.microsoft.com/office/powerpoint/2010/main" val="2685062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8BEBFD5-CCE6-4602-B73C-7A6B0F0049A5}" type="datetimeFigureOut">
              <a:rPr lang="en-IN" smtClean="0"/>
              <a:t>27-06-2025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68A85BD-8C89-4B0E-8875-AEB18CBBD5AA}" type="slidenum">
              <a:rPr lang="en-IN" smtClean="0"/>
              <a:t>‹#›</a:t>
            </a:fld>
            <a:endParaRPr lang="en-IN"/>
          </a:p>
        </p:txBody>
      </p:sp>
    </p:spTree>
    <p:extLst>
      <p:ext uri="{BB962C8B-B14F-4D97-AF65-F5344CB8AC3E}">
        <p14:creationId xmlns:p14="http://schemas.microsoft.com/office/powerpoint/2010/main" val="28066972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31C2B-EBC5-59FD-7D6B-0E288E7BCF31}"/>
              </a:ext>
            </a:extLst>
          </p:cNvPr>
          <p:cNvSpPr>
            <a:spLocks noGrp="1"/>
          </p:cNvSpPr>
          <p:nvPr>
            <p:ph type="ctrTitle"/>
          </p:nvPr>
        </p:nvSpPr>
        <p:spPr/>
        <p:txBody>
          <a:bodyPr/>
          <a:lstStyle/>
          <a:p>
            <a:r>
              <a:rPr lang="en-IN" dirty="0"/>
              <a:t>Automobile Industry analysis</a:t>
            </a:r>
          </a:p>
        </p:txBody>
      </p:sp>
      <p:sp>
        <p:nvSpPr>
          <p:cNvPr id="3" name="Subtitle 2">
            <a:extLst>
              <a:ext uri="{FF2B5EF4-FFF2-40B4-BE49-F238E27FC236}">
                <a16:creationId xmlns:a16="http://schemas.microsoft.com/office/drawing/2014/main" id="{D419ABFC-AC9A-8B4B-83FB-1A319C579C47}"/>
              </a:ext>
            </a:extLst>
          </p:cNvPr>
          <p:cNvSpPr>
            <a:spLocks noGrp="1"/>
          </p:cNvSpPr>
          <p:nvPr>
            <p:ph type="subTitle" idx="1"/>
          </p:nvPr>
        </p:nvSpPr>
        <p:spPr/>
        <p:txBody>
          <a:bodyPr/>
          <a:lstStyle/>
          <a:p>
            <a:r>
              <a:rPr lang="en-US" dirty="0"/>
              <a:t>Navigating India's Electric Vehicle Revolution</a:t>
            </a:r>
            <a:endParaRPr lang="en-IN" dirty="0"/>
          </a:p>
        </p:txBody>
      </p:sp>
    </p:spTree>
    <p:extLst>
      <p:ext uri="{BB962C8B-B14F-4D97-AF65-F5344CB8AC3E}">
        <p14:creationId xmlns:p14="http://schemas.microsoft.com/office/powerpoint/2010/main" val="64993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C8E52-C6F2-2DA4-A2DE-D0883F2B4C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A40B5-D9CE-73B3-0EF3-1B2D225B4A8E}"/>
              </a:ext>
            </a:extLst>
          </p:cNvPr>
          <p:cNvSpPr>
            <a:spLocks noGrp="1"/>
          </p:cNvSpPr>
          <p:nvPr>
            <p:ph type="title"/>
          </p:nvPr>
        </p:nvSpPr>
        <p:spPr/>
        <p:txBody>
          <a:bodyPr>
            <a:normAutofit/>
          </a:bodyPr>
          <a:lstStyle/>
          <a:p>
            <a:r>
              <a:rPr lang="en-IN" sz="3000" dirty="0"/>
              <a:t>4. </a:t>
            </a:r>
            <a:r>
              <a:rPr lang="en-US" sz="3200" dirty="0"/>
              <a:t>What are the quarterly trends based on sales volume for the top 6 EV makers from 2022 to 2024?</a:t>
            </a:r>
            <a:endParaRPr lang="en-IN" sz="3000" dirty="0"/>
          </a:p>
        </p:txBody>
      </p:sp>
      <p:pic>
        <p:nvPicPr>
          <p:cNvPr id="10" name="Content Placeholder 9">
            <a:extLst>
              <a:ext uri="{FF2B5EF4-FFF2-40B4-BE49-F238E27FC236}">
                <a16:creationId xmlns:a16="http://schemas.microsoft.com/office/drawing/2014/main" id="{FF5EFA19-0CC2-9B9F-0C82-A566F9491403}"/>
              </a:ext>
            </a:extLst>
          </p:cNvPr>
          <p:cNvPicPr>
            <a:picLocks noGrp="1" noChangeAspect="1"/>
          </p:cNvPicPr>
          <p:nvPr>
            <p:ph idx="1"/>
          </p:nvPr>
        </p:nvPicPr>
        <p:blipFill>
          <a:blip r:embed="rId2"/>
          <a:stretch>
            <a:fillRect/>
          </a:stretch>
        </p:blipFill>
        <p:spPr>
          <a:xfrm>
            <a:off x="3607136" y="2009577"/>
            <a:ext cx="2498885" cy="1419423"/>
          </a:xfrm>
        </p:spPr>
      </p:pic>
      <p:pic>
        <p:nvPicPr>
          <p:cNvPr id="5" name="Picture 4">
            <a:extLst>
              <a:ext uri="{FF2B5EF4-FFF2-40B4-BE49-F238E27FC236}">
                <a16:creationId xmlns:a16="http://schemas.microsoft.com/office/drawing/2014/main" id="{3DE67A61-5D54-5744-EDE6-5CE5D86C4847}"/>
              </a:ext>
            </a:extLst>
          </p:cNvPr>
          <p:cNvPicPr>
            <a:picLocks noChangeAspect="1"/>
          </p:cNvPicPr>
          <p:nvPr/>
        </p:nvPicPr>
        <p:blipFill>
          <a:blip r:embed="rId3"/>
          <a:stretch>
            <a:fillRect/>
          </a:stretch>
        </p:blipFill>
        <p:spPr>
          <a:xfrm>
            <a:off x="1063752" y="2028630"/>
            <a:ext cx="2358251" cy="1400370"/>
          </a:xfrm>
          <a:prstGeom prst="rect">
            <a:avLst/>
          </a:prstGeom>
        </p:spPr>
      </p:pic>
      <p:pic>
        <p:nvPicPr>
          <p:cNvPr id="12" name="Picture 11">
            <a:extLst>
              <a:ext uri="{FF2B5EF4-FFF2-40B4-BE49-F238E27FC236}">
                <a16:creationId xmlns:a16="http://schemas.microsoft.com/office/drawing/2014/main" id="{A194F6E1-1898-A623-2C18-A7E02A4FF9CB}"/>
              </a:ext>
            </a:extLst>
          </p:cNvPr>
          <p:cNvPicPr>
            <a:picLocks noChangeAspect="1"/>
          </p:cNvPicPr>
          <p:nvPr/>
        </p:nvPicPr>
        <p:blipFill>
          <a:blip r:embed="rId4"/>
          <a:stretch>
            <a:fillRect/>
          </a:stretch>
        </p:blipFill>
        <p:spPr>
          <a:xfrm>
            <a:off x="6222517" y="2000051"/>
            <a:ext cx="2498885" cy="1457528"/>
          </a:xfrm>
          <a:prstGeom prst="rect">
            <a:avLst/>
          </a:prstGeom>
        </p:spPr>
      </p:pic>
      <p:pic>
        <p:nvPicPr>
          <p:cNvPr id="14" name="Picture 13">
            <a:extLst>
              <a:ext uri="{FF2B5EF4-FFF2-40B4-BE49-F238E27FC236}">
                <a16:creationId xmlns:a16="http://schemas.microsoft.com/office/drawing/2014/main" id="{C1069EF7-7369-749C-8A97-6F913EF18B6D}"/>
              </a:ext>
            </a:extLst>
          </p:cNvPr>
          <p:cNvPicPr>
            <a:picLocks noChangeAspect="1"/>
          </p:cNvPicPr>
          <p:nvPr/>
        </p:nvPicPr>
        <p:blipFill>
          <a:blip r:embed="rId5"/>
          <a:stretch>
            <a:fillRect/>
          </a:stretch>
        </p:blipFill>
        <p:spPr>
          <a:xfrm>
            <a:off x="8906535" y="2000051"/>
            <a:ext cx="2666033" cy="1409897"/>
          </a:xfrm>
          <a:prstGeom prst="rect">
            <a:avLst/>
          </a:prstGeom>
        </p:spPr>
      </p:pic>
      <p:pic>
        <p:nvPicPr>
          <p:cNvPr id="16" name="Picture 15">
            <a:extLst>
              <a:ext uri="{FF2B5EF4-FFF2-40B4-BE49-F238E27FC236}">
                <a16:creationId xmlns:a16="http://schemas.microsoft.com/office/drawing/2014/main" id="{C7BDF19E-750C-6F90-7054-2D4675A2F625}"/>
              </a:ext>
            </a:extLst>
          </p:cNvPr>
          <p:cNvPicPr>
            <a:picLocks noChangeAspect="1"/>
          </p:cNvPicPr>
          <p:nvPr/>
        </p:nvPicPr>
        <p:blipFill>
          <a:blip r:embed="rId6"/>
          <a:stretch>
            <a:fillRect/>
          </a:stretch>
        </p:blipFill>
        <p:spPr>
          <a:xfrm>
            <a:off x="1063752" y="3637974"/>
            <a:ext cx="2358251" cy="1400370"/>
          </a:xfrm>
          <a:prstGeom prst="rect">
            <a:avLst/>
          </a:prstGeom>
        </p:spPr>
      </p:pic>
      <p:pic>
        <p:nvPicPr>
          <p:cNvPr id="18" name="Picture 17">
            <a:extLst>
              <a:ext uri="{FF2B5EF4-FFF2-40B4-BE49-F238E27FC236}">
                <a16:creationId xmlns:a16="http://schemas.microsoft.com/office/drawing/2014/main" id="{D41CC27D-4299-2771-696F-765355A38A34}"/>
              </a:ext>
            </a:extLst>
          </p:cNvPr>
          <p:cNvPicPr>
            <a:picLocks noChangeAspect="1"/>
          </p:cNvPicPr>
          <p:nvPr/>
        </p:nvPicPr>
        <p:blipFill>
          <a:blip r:embed="rId7"/>
          <a:stretch>
            <a:fillRect/>
          </a:stretch>
        </p:blipFill>
        <p:spPr>
          <a:xfrm>
            <a:off x="3607137" y="3637974"/>
            <a:ext cx="2488864" cy="1438476"/>
          </a:xfrm>
          <a:prstGeom prst="rect">
            <a:avLst/>
          </a:prstGeom>
        </p:spPr>
      </p:pic>
      <p:pic>
        <p:nvPicPr>
          <p:cNvPr id="20" name="Picture 19">
            <a:extLst>
              <a:ext uri="{FF2B5EF4-FFF2-40B4-BE49-F238E27FC236}">
                <a16:creationId xmlns:a16="http://schemas.microsoft.com/office/drawing/2014/main" id="{A38569CA-A1AD-FCAF-F13D-CA0BCCD5C428}"/>
              </a:ext>
            </a:extLst>
          </p:cNvPr>
          <p:cNvPicPr>
            <a:picLocks noChangeAspect="1"/>
          </p:cNvPicPr>
          <p:nvPr/>
        </p:nvPicPr>
        <p:blipFill>
          <a:blip r:embed="rId8"/>
          <a:stretch>
            <a:fillRect/>
          </a:stretch>
        </p:blipFill>
        <p:spPr>
          <a:xfrm>
            <a:off x="6222516" y="3623684"/>
            <a:ext cx="2498885" cy="1467055"/>
          </a:xfrm>
          <a:prstGeom prst="rect">
            <a:avLst/>
          </a:prstGeom>
        </p:spPr>
      </p:pic>
      <p:pic>
        <p:nvPicPr>
          <p:cNvPr id="22" name="Picture 21">
            <a:extLst>
              <a:ext uri="{FF2B5EF4-FFF2-40B4-BE49-F238E27FC236}">
                <a16:creationId xmlns:a16="http://schemas.microsoft.com/office/drawing/2014/main" id="{C5B36317-151F-12EF-70A1-D03094614C73}"/>
              </a:ext>
            </a:extLst>
          </p:cNvPr>
          <p:cNvPicPr>
            <a:picLocks noChangeAspect="1"/>
          </p:cNvPicPr>
          <p:nvPr/>
        </p:nvPicPr>
        <p:blipFill>
          <a:blip r:embed="rId9"/>
          <a:stretch>
            <a:fillRect/>
          </a:stretch>
        </p:blipFill>
        <p:spPr>
          <a:xfrm>
            <a:off x="8896514" y="3676080"/>
            <a:ext cx="2676054" cy="1400370"/>
          </a:xfrm>
          <a:prstGeom prst="rect">
            <a:avLst/>
          </a:prstGeom>
        </p:spPr>
      </p:pic>
      <p:pic>
        <p:nvPicPr>
          <p:cNvPr id="24" name="Picture 23">
            <a:extLst>
              <a:ext uri="{FF2B5EF4-FFF2-40B4-BE49-F238E27FC236}">
                <a16:creationId xmlns:a16="http://schemas.microsoft.com/office/drawing/2014/main" id="{1C622313-EFA5-48E2-199C-B39B84CE5472}"/>
              </a:ext>
            </a:extLst>
          </p:cNvPr>
          <p:cNvPicPr>
            <a:picLocks noChangeAspect="1"/>
          </p:cNvPicPr>
          <p:nvPr/>
        </p:nvPicPr>
        <p:blipFill>
          <a:blip r:embed="rId10"/>
          <a:stretch>
            <a:fillRect/>
          </a:stretch>
        </p:blipFill>
        <p:spPr>
          <a:xfrm>
            <a:off x="1063752" y="5115817"/>
            <a:ext cx="2358251" cy="1409897"/>
          </a:xfrm>
          <a:prstGeom prst="rect">
            <a:avLst/>
          </a:prstGeom>
        </p:spPr>
      </p:pic>
      <p:pic>
        <p:nvPicPr>
          <p:cNvPr id="26" name="Picture 25">
            <a:extLst>
              <a:ext uri="{FF2B5EF4-FFF2-40B4-BE49-F238E27FC236}">
                <a16:creationId xmlns:a16="http://schemas.microsoft.com/office/drawing/2014/main" id="{73812B0E-3946-E2B5-E8A5-E50112F36E40}"/>
              </a:ext>
            </a:extLst>
          </p:cNvPr>
          <p:cNvPicPr>
            <a:picLocks noChangeAspect="1"/>
          </p:cNvPicPr>
          <p:nvPr/>
        </p:nvPicPr>
        <p:blipFill>
          <a:blip r:embed="rId11"/>
          <a:stretch>
            <a:fillRect/>
          </a:stretch>
        </p:blipFill>
        <p:spPr>
          <a:xfrm>
            <a:off x="3607136" y="5090739"/>
            <a:ext cx="2498885" cy="1400370"/>
          </a:xfrm>
          <a:prstGeom prst="rect">
            <a:avLst/>
          </a:prstGeom>
        </p:spPr>
      </p:pic>
      <p:pic>
        <p:nvPicPr>
          <p:cNvPr id="28" name="Picture 27">
            <a:extLst>
              <a:ext uri="{FF2B5EF4-FFF2-40B4-BE49-F238E27FC236}">
                <a16:creationId xmlns:a16="http://schemas.microsoft.com/office/drawing/2014/main" id="{AE8AB58F-FD49-C7C8-167A-B81034699D5B}"/>
              </a:ext>
            </a:extLst>
          </p:cNvPr>
          <p:cNvPicPr>
            <a:picLocks noChangeAspect="1"/>
          </p:cNvPicPr>
          <p:nvPr/>
        </p:nvPicPr>
        <p:blipFill>
          <a:blip r:embed="rId12"/>
          <a:stretch>
            <a:fillRect/>
          </a:stretch>
        </p:blipFill>
        <p:spPr>
          <a:xfrm>
            <a:off x="6290413" y="5090739"/>
            <a:ext cx="2547483" cy="1428949"/>
          </a:xfrm>
          <a:prstGeom prst="rect">
            <a:avLst/>
          </a:prstGeom>
        </p:spPr>
      </p:pic>
      <p:pic>
        <p:nvPicPr>
          <p:cNvPr id="30" name="Picture 29">
            <a:extLst>
              <a:ext uri="{FF2B5EF4-FFF2-40B4-BE49-F238E27FC236}">
                <a16:creationId xmlns:a16="http://schemas.microsoft.com/office/drawing/2014/main" id="{A5B65662-4572-03A2-12D5-FD149CD3087E}"/>
              </a:ext>
            </a:extLst>
          </p:cNvPr>
          <p:cNvPicPr>
            <a:picLocks noChangeAspect="1"/>
          </p:cNvPicPr>
          <p:nvPr/>
        </p:nvPicPr>
        <p:blipFill>
          <a:blip r:embed="rId13"/>
          <a:stretch>
            <a:fillRect/>
          </a:stretch>
        </p:blipFill>
        <p:spPr>
          <a:xfrm>
            <a:off x="8974431" y="5138370"/>
            <a:ext cx="2547483" cy="1154275"/>
          </a:xfrm>
          <a:prstGeom prst="rect">
            <a:avLst/>
          </a:prstGeom>
        </p:spPr>
      </p:pic>
    </p:spTree>
    <p:extLst>
      <p:ext uri="{BB962C8B-B14F-4D97-AF65-F5344CB8AC3E}">
        <p14:creationId xmlns:p14="http://schemas.microsoft.com/office/powerpoint/2010/main" val="2512668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A8573-BF23-6F85-68F5-99B00868B7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109F1C-ABDD-F003-6FC0-FCA383817DA2}"/>
              </a:ext>
            </a:extLst>
          </p:cNvPr>
          <p:cNvSpPr>
            <a:spLocks noGrp="1"/>
          </p:cNvSpPr>
          <p:nvPr>
            <p:ph type="title"/>
          </p:nvPr>
        </p:nvSpPr>
        <p:spPr/>
        <p:txBody>
          <a:bodyPr>
            <a:normAutofit/>
          </a:bodyPr>
          <a:lstStyle/>
          <a:p>
            <a:r>
              <a:rPr lang="en-IN" sz="3000" dirty="0"/>
              <a:t>5. </a:t>
            </a:r>
            <a:r>
              <a:rPr lang="en-US" sz="3200" dirty="0"/>
              <a:t>How do the EV sales and penetration rates in Delhi compare to Karnataka for 2024?</a:t>
            </a:r>
            <a:endParaRPr lang="en-IN" sz="3000" dirty="0"/>
          </a:p>
        </p:txBody>
      </p:sp>
      <p:sp>
        <p:nvSpPr>
          <p:cNvPr id="4" name="Content Placeholder 3">
            <a:extLst>
              <a:ext uri="{FF2B5EF4-FFF2-40B4-BE49-F238E27FC236}">
                <a16:creationId xmlns:a16="http://schemas.microsoft.com/office/drawing/2014/main" id="{9D7E589F-2332-ADD0-F8DB-BC8A218D0433}"/>
              </a:ext>
            </a:extLst>
          </p:cNvPr>
          <p:cNvSpPr>
            <a:spLocks noGrp="1"/>
          </p:cNvSpPr>
          <p:nvPr>
            <p:ph idx="1"/>
          </p:nvPr>
        </p:nvSpPr>
        <p:spPr/>
        <p:txBody>
          <a:bodyPr/>
          <a:lstStyle/>
          <a:p>
            <a:r>
              <a:rPr lang="en-IN" dirty="0"/>
              <a:t>Karnataka stands 3</a:t>
            </a:r>
            <a:r>
              <a:rPr lang="en-IN" baseline="30000" dirty="0"/>
              <a:t>rd</a:t>
            </a:r>
            <a:r>
              <a:rPr lang="en-IN" dirty="0"/>
              <a:t> Place and Delhi stands 5</a:t>
            </a:r>
            <a:r>
              <a:rPr lang="en-IN" baseline="30000" dirty="0"/>
              <a:t>th</a:t>
            </a:r>
            <a:r>
              <a:rPr lang="en-IN" dirty="0"/>
              <a:t> Place in the Penetration Rates</a:t>
            </a:r>
          </a:p>
        </p:txBody>
      </p:sp>
      <p:pic>
        <p:nvPicPr>
          <p:cNvPr id="8" name="Picture 7">
            <a:extLst>
              <a:ext uri="{FF2B5EF4-FFF2-40B4-BE49-F238E27FC236}">
                <a16:creationId xmlns:a16="http://schemas.microsoft.com/office/drawing/2014/main" id="{69FB1143-075D-D75B-345B-5B845AD1192D}"/>
              </a:ext>
            </a:extLst>
          </p:cNvPr>
          <p:cNvPicPr>
            <a:picLocks noChangeAspect="1"/>
          </p:cNvPicPr>
          <p:nvPr/>
        </p:nvPicPr>
        <p:blipFill>
          <a:blip r:embed="rId2"/>
          <a:stretch>
            <a:fillRect/>
          </a:stretch>
        </p:blipFill>
        <p:spPr>
          <a:xfrm>
            <a:off x="1288025" y="2938394"/>
            <a:ext cx="9183329" cy="2105554"/>
          </a:xfrm>
          <a:prstGeom prst="rect">
            <a:avLst/>
          </a:prstGeom>
        </p:spPr>
      </p:pic>
    </p:spTree>
    <p:extLst>
      <p:ext uri="{BB962C8B-B14F-4D97-AF65-F5344CB8AC3E}">
        <p14:creationId xmlns:p14="http://schemas.microsoft.com/office/powerpoint/2010/main" val="3644194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632BD-5880-D099-F571-C0ED4161DA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4F6A00-6814-920E-62C8-7B52624D9667}"/>
              </a:ext>
            </a:extLst>
          </p:cNvPr>
          <p:cNvSpPr>
            <a:spLocks noGrp="1"/>
          </p:cNvSpPr>
          <p:nvPr>
            <p:ph type="title"/>
          </p:nvPr>
        </p:nvSpPr>
        <p:spPr/>
        <p:txBody>
          <a:bodyPr>
            <a:normAutofit/>
          </a:bodyPr>
          <a:lstStyle/>
          <a:p>
            <a:r>
              <a:rPr lang="en-IN" sz="3000" dirty="0"/>
              <a:t>6. </a:t>
            </a:r>
            <a:r>
              <a:rPr lang="en-US" sz="3200" dirty="0"/>
              <a:t>List down the compounded annual growth rate (CAGR) in 4-wheeler units for the top 5 makers from 2022 to 2024.</a:t>
            </a:r>
            <a:endParaRPr lang="en-IN" sz="3000" dirty="0"/>
          </a:p>
        </p:txBody>
      </p:sp>
      <p:pic>
        <p:nvPicPr>
          <p:cNvPr id="5" name="Content Placeholder 4">
            <a:extLst>
              <a:ext uri="{FF2B5EF4-FFF2-40B4-BE49-F238E27FC236}">
                <a16:creationId xmlns:a16="http://schemas.microsoft.com/office/drawing/2014/main" id="{999FB3B7-1C0C-7DEC-797B-18EEB5258E7F}"/>
              </a:ext>
            </a:extLst>
          </p:cNvPr>
          <p:cNvPicPr>
            <a:picLocks noGrp="1" noChangeAspect="1"/>
          </p:cNvPicPr>
          <p:nvPr>
            <p:ph idx="1"/>
          </p:nvPr>
        </p:nvPicPr>
        <p:blipFill>
          <a:blip r:embed="rId2"/>
          <a:stretch>
            <a:fillRect/>
          </a:stretch>
        </p:blipFill>
        <p:spPr>
          <a:xfrm>
            <a:off x="2231923" y="2193260"/>
            <a:ext cx="6961238" cy="2663001"/>
          </a:xfrm>
        </p:spPr>
      </p:pic>
    </p:spTree>
    <p:extLst>
      <p:ext uri="{BB962C8B-B14F-4D97-AF65-F5344CB8AC3E}">
        <p14:creationId xmlns:p14="http://schemas.microsoft.com/office/powerpoint/2010/main" val="342550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9E0A6-4EC1-2E79-FD70-1813DBF038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CEC801-CF14-08C6-A11D-764B6EA6D7A6}"/>
              </a:ext>
            </a:extLst>
          </p:cNvPr>
          <p:cNvSpPr>
            <a:spLocks noGrp="1"/>
          </p:cNvSpPr>
          <p:nvPr>
            <p:ph type="title"/>
          </p:nvPr>
        </p:nvSpPr>
        <p:spPr/>
        <p:txBody>
          <a:bodyPr>
            <a:normAutofit/>
          </a:bodyPr>
          <a:lstStyle/>
          <a:p>
            <a:r>
              <a:rPr lang="en-IN" sz="3000" dirty="0"/>
              <a:t>7. </a:t>
            </a:r>
            <a:r>
              <a:rPr lang="en-US" sz="3200" dirty="0"/>
              <a:t>List down the top 10 states that had the highest compounded annual growth rate (CAGR) from 2022 to 2024 in total vehicles sold</a:t>
            </a:r>
            <a:endParaRPr lang="en-IN" sz="3000" dirty="0"/>
          </a:p>
        </p:txBody>
      </p:sp>
      <p:pic>
        <p:nvPicPr>
          <p:cNvPr id="7" name="Content Placeholder 6">
            <a:extLst>
              <a:ext uri="{FF2B5EF4-FFF2-40B4-BE49-F238E27FC236}">
                <a16:creationId xmlns:a16="http://schemas.microsoft.com/office/drawing/2014/main" id="{903B8C4B-4C51-FA37-36A1-62A5159EF4E6}"/>
              </a:ext>
            </a:extLst>
          </p:cNvPr>
          <p:cNvPicPr>
            <a:picLocks noGrp="1" noChangeAspect="1"/>
          </p:cNvPicPr>
          <p:nvPr>
            <p:ph idx="1"/>
          </p:nvPr>
        </p:nvPicPr>
        <p:blipFill>
          <a:blip r:embed="rId2"/>
          <a:stretch>
            <a:fillRect/>
          </a:stretch>
        </p:blipFill>
        <p:spPr>
          <a:xfrm>
            <a:off x="1216998" y="2428568"/>
            <a:ext cx="9618149" cy="2561062"/>
          </a:xfrm>
        </p:spPr>
      </p:pic>
    </p:spTree>
    <p:extLst>
      <p:ext uri="{BB962C8B-B14F-4D97-AF65-F5344CB8AC3E}">
        <p14:creationId xmlns:p14="http://schemas.microsoft.com/office/powerpoint/2010/main" val="4215332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26F1-CCF7-377A-9195-A5733BDB1145}"/>
              </a:ext>
            </a:extLst>
          </p:cNvPr>
          <p:cNvSpPr>
            <a:spLocks noGrp="1"/>
          </p:cNvSpPr>
          <p:nvPr>
            <p:ph type="title"/>
          </p:nvPr>
        </p:nvSpPr>
        <p:spPr/>
        <p:txBody>
          <a:bodyPr/>
          <a:lstStyle/>
          <a:p>
            <a:r>
              <a:rPr lang="en-IN" dirty="0"/>
              <a:t>RECOMMENDATIONS</a:t>
            </a:r>
          </a:p>
        </p:txBody>
      </p:sp>
      <p:sp>
        <p:nvSpPr>
          <p:cNvPr id="3" name="Content Placeholder 2">
            <a:extLst>
              <a:ext uri="{FF2B5EF4-FFF2-40B4-BE49-F238E27FC236}">
                <a16:creationId xmlns:a16="http://schemas.microsoft.com/office/drawing/2014/main" id="{06D34E2E-65C9-CF4F-0079-819E4C177407}"/>
              </a:ext>
            </a:extLst>
          </p:cNvPr>
          <p:cNvSpPr>
            <a:spLocks noGrp="1"/>
          </p:cNvSpPr>
          <p:nvPr>
            <p:ph idx="1"/>
          </p:nvPr>
        </p:nvSpPr>
        <p:spPr/>
        <p:txBody>
          <a:bodyPr/>
          <a:lstStyle/>
          <a:p>
            <a:r>
              <a:rPr lang="en-IN" dirty="0"/>
              <a:t>Launch 2 Wheelers and 4 Wheelers in Entry Level Segments which would create an strong wish-lists for the entry level buyers</a:t>
            </a:r>
          </a:p>
          <a:p>
            <a:r>
              <a:rPr lang="en-IN" dirty="0"/>
              <a:t>Focus on crowded states like Uttar Pradesh to sell the vehicles more</a:t>
            </a:r>
          </a:p>
          <a:p>
            <a:r>
              <a:rPr lang="en-IN" dirty="0"/>
              <a:t>To support Long drives, Install Charging facilities in our ideal vehicle’s drive range. Start with the states which have highest EV vehicles Selling Market. This step will increase the Brand value among the customers and increase our customer market</a:t>
            </a:r>
          </a:p>
        </p:txBody>
      </p:sp>
    </p:spTree>
    <p:extLst>
      <p:ext uri="{BB962C8B-B14F-4D97-AF65-F5344CB8AC3E}">
        <p14:creationId xmlns:p14="http://schemas.microsoft.com/office/powerpoint/2010/main" val="1160374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E9C5-A43D-5711-9A15-D6370E5AF377}"/>
              </a:ext>
            </a:extLst>
          </p:cNvPr>
          <p:cNvSpPr>
            <a:spLocks noGrp="1"/>
          </p:cNvSpPr>
          <p:nvPr>
            <p:ph type="title"/>
          </p:nvPr>
        </p:nvSpPr>
        <p:spPr>
          <a:xfrm>
            <a:off x="1069848" y="2202426"/>
            <a:ext cx="10058400" cy="2094270"/>
          </a:xfrm>
        </p:spPr>
        <p:txBody>
          <a:bodyPr>
            <a:normAutofit/>
          </a:bodyPr>
          <a:lstStyle/>
          <a:p>
            <a:pPr algn="ctr"/>
            <a:r>
              <a:rPr lang="en-IN" dirty="0"/>
              <a:t>Thank you</a:t>
            </a:r>
          </a:p>
        </p:txBody>
      </p:sp>
    </p:spTree>
    <p:extLst>
      <p:ext uri="{BB962C8B-B14F-4D97-AF65-F5344CB8AC3E}">
        <p14:creationId xmlns:p14="http://schemas.microsoft.com/office/powerpoint/2010/main" val="2844750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47436-2D53-2B2F-69F8-89297ADB472A}"/>
              </a:ext>
            </a:extLst>
          </p:cNvPr>
          <p:cNvSpPr>
            <a:spLocks noGrp="1"/>
          </p:cNvSpPr>
          <p:nvPr>
            <p:ph type="title"/>
          </p:nvPr>
        </p:nvSpPr>
        <p:spPr/>
        <p:txBody>
          <a:bodyPr/>
          <a:lstStyle/>
          <a:p>
            <a:r>
              <a:rPr lang="en-IN" dirty="0"/>
              <a:t>Background</a:t>
            </a:r>
          </a:p>
        </p:txBody>
      </p:sp>
      <p:sp>
        <p:nvSpPr>
          <p:cNvPr id="3" name="Content Placeholder 2">
            <a:extLst>
              <a:ext uri="{FF2B5EF4-FFF2-40B4-BE49-F238E27FC236}">
                <a16:creationId xmlns:a16="http://schemas.microsoft.com/office/drawing/2014/main" id="{7E389008-CE02-8ABB-CA75-2999A243E806}"/>
              </a:ext>
            </a:extLst>
          </p:cNvPr>
          <p:cNvSpPr>
            <a:spLocks noGrp="1"/>
          </p:cNvSpPr>
          <p:nvPr>
            <p:ph idx="1"/>
          </p:nvPr>
        </p:nvSpPr>
        <p:spPr/>
        <p:txBody>
          <a:bodyPr>
            <a:normAutofit fontScale="77500" lnSpcReduction="20000"/>
          </a:bodyPr>
          <a:lstStyle/>
          <a:p>
            <a:r>
              <a:rPr lang="en-US" b="1" dirty="0"/>
              <a:t>Rapidly Evolving Market &amp; Strategic Importance:</a:t>
            </a:r>
            <a:endParaRPr lang="en-US" dirty="0"/>
          </a:p>
          <a:p>
            <a:r>
              <a:rPr lang="en-US" sz="1600" dirty="0"/>
              <a:t>The Indian EV market is undergoing a significant and rapid transformation, driven by global sustainability trends and national imperatives. It's no longer a niche segment but a critical component of India's future economy and infrastructure.</a:t>
            </a:r>
          </a:p>
          <a:p>
            <a:r>
              <a:rPr lang="en-US" sz="1600" dirty="0"/>
              <a:t>Understanding this evolving landscape is crucial for strategic decision-making by manufacturers, investors, policymakers, and businesses operating within or looking to enter this sector.</a:t>
            </a:r>
          </a:p>
          <a:p>
            <a:endParaRPr lang="en-US" dirty="0"/>
          </a:p>
          <a:p>
            <a:r>
              <a:rPr lang="en-US" b="1" dirty="0"/>
              <a:t>Environmental Sustainability &amp; Energy Security:</a:t>
            </a:r>
            <a:endParaRPr lang="en-US" dirty="0"/>
          </a:p>
          <a:p>
            <a:r>
              <a:rPr lang="en-US" sz="1600" dirty="0"/>
              <a:t>India faces significant challenges with air pollution in its major cities and a high dependence on crude oil imports (around 80% of its requirements).</a:t>
            </a:r>
          </a:p>
          <a:p>
            <a:r>
              <a:rPr lang="en-US" sz="1600" dirty="0"/>
              <a:t>EV adoption is a cornerstone of India's commitment to reducing carbon emissions, combating climate change, and enhancing energy security by shifting towards indigenous and renewable electricity sources. This analysis helps track progress towards these critical national goals.</a:t>
            </a:r>
          </a:p>
          <a:p>
            <a:pPr marL="0" indent="0">
              <a:buNone/>
            </a:pPr>
            <a:endParaRPr lang="en-US" dirty="0"/>
          </a:p>
          <a:p>
            <a:r>
              <a:rPr lang="en-US" b="1" dirty="0"/>
              <a:t>Competitive Landscape &amp; Maker Performance:</a:t>
            </a:r>
            <a:endParaRPr lang="en-US" dirty="0"/>
          </a:p>
          <a:p>
            <a:r>
              <a:rPr lang="en-US" sz="1600" dirty="0"/>
              <a:t>The market is becoming increasingly competitive with both established auto giants and new EV-focused players.</a:t>
            </a:r>
          </a:p>
          <a:p>
            <a:r>
              <a:rPr lang="en-US" sz="1600" dirty="0"/>
              <a:t>Evaluating maker performance and their respective growth rates helps understand market share shifts, competitive advantages, and areas for strategic differentiation.</a:t>
            </a:r>
          </a:p>
          <a:p>
            <a:endParaRPr lang="en-IN" dirty="0"/>
          </a:p>
        </p:txBody>
      </p:sp>
    </p:spTree>
    <p:extLst>
      <p:ext uri="{BB962C8B-B14F-4D97-AF65-F5344CB8AC3E}">
        <p14:creationId xmlns:p14="http://schemas.microsoft.com/office/powerpoint/2010/main" val="425350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EEEE9-9617-E303-B3D0-4C1695CFF1A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D03A937-3B1F-85C6-08CE-78BC46C23D50}"/>
              </a:ext>
            </a:extLst>
          </p:cNvPr>
          <p:cNvSpPr>
            <a:spLocks noGrp="1"/>
          </p:cNvSpPr>
          <p:nvPr>
            <p:ph idx="1"/>
          </p:nvPr>
        </p:nvSpPr>
        <p:spPr/>
        <p:txBody>
          <a:bodyPr/>
          <a:lstStyle/>
          <a:p>
            <a:r>
              <a:rPr lang="en-US" dirty="0"/>
              <a:t>As a part of </a:t>
            </a:r>
            <a:r>
              <a:rPr lang="en-US" dirty="0" err="1"/>
              <a:t>AtliQ</a:t>
            </a:r>
            <a:r>
              <a:rPr lang="en-US" dirty="0"/>
              <a:t> Motors expansion plans, they wanted to launch their bestselling models in India where their market share is less than 2%.</a:t>
            </a:r>
          </a:p>
          <a:p>
            <a:endParaRPr lang="en-US" dirty="0"/>
          </a:p>
          <a:p>
            <a:r>
              <a:rPr lang="en-US" b="1" dirty="0"/>
              <a:t>Business Objective</a:t>
            </a:r>
          </a:p>
          <a:p>
            <a:r>
              <a:rPr lang="en-US" dirty="0"/>
              <a:t>Detailed market study of existing EV/Hybrid market in India.</a:t>
            </a:r>
          </a:p>
          <a:p>
            <a:r>
              <a:rPr lang="en-US" dirty="0"/>
              <a:t>Establish </a:t>
            </a:r>
            <a:r>
              <a:rPr lang="en-US" dirty="0" err="1"/>
              <a:t>AltliQ</a:t>
            </a:r>
            <a:r>
              <a:rPr lang="en-US" dirty="0"/>
              <a:t> Motors as an Automobile Giant in Indian market too.</a:t>
            </a:r>
            <a:endParaRPr lang="en-IN" dirty="0"/>
          </a:p>
        </p:txBody>
      </p:sp>
    </p:spTree>
    <p:extLst>
      <p:ext uri="{BB962C8B-B14F-4D97-AF65-F5344CB8AC3E}">
        <p14:creationId xmlns:p14="http://schemas.microsoft.com/office/powerpoint/2010/main" val="281550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438BB-C9D1-333A-2E21-76F12AC662C0}"/>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060AC150-9762-EF9C-248C-5CCA80077A58}"/>
              </a:ext>
            </a:extLst>
          </p:cNvPr>
          <p:cNvSpPr>
            <a:spLocks noGrp="1"/>
          </p:cNvSpPr>
          <p:nvPr>
            <p:ph sz="half" idx="1"/>
          </p:nvPr>
        </p:nvSpPr>
        <p:spPr/>
        <p:txBody>
          <a:bodyPr/>
          <a:lstStyle/>
          <a:p>
            <a:r>
              <a:rPr lang="en-IN" b="1" dirty="0"/>
              <a:t>SCOPE OF ANALYSIS</a:t>
            </a:r>
          </a:p>
          <a:p>
            <a:pPr lvl="1"/>
            <a:r>
              <a:rPr lang="en-IN" dirty="0"/>
              <a:t>Makers Performance Analysis</a:t>
            </a:r>
          </a:p>
          <a:p>
            <a:pPr lvl="1"/>
            <a:r>
              <a:rPr lang="en-IN" dirty="0"/>
              <a:t>State Wise Adoption &amp; Penetration</a:t>
            </a:r>
          </a:p>
          <a:p>
            <a:pPr lvl="1"/>
            <a:r>
              <a:rPr lang="en-IN" dirty="0"/>
              <a:t>Seasonal Trends &amp; Future Projections</a:t>
            </a:r>
          </a:p>
        </p:txBody>
      </p:sp>
      <p:sp>
        <p:nvSpPr>
          <p:cNvPr id="4" name="Content Placeholder 3">
            <a:extLst>
              <a:ext uri="{FF2B5EF4-FFF2-40B4-BE49-F238E27FC236}">
                <a16:creationId xmlns:a16="http://schemas.microsoft.com/office/drawing/2014/main" id="{FBE6E964-E200-F0FB-E9CB-CD40E24C86ED}"/>
              </a:ext>
            </a:extLst>
          </p:cNvPr>
          <p:cNvSpPr>
            <a:spLocks noGrp="1"/>
          </p:cNvSpPr>
          <p:nvPr>
            <p:ph sz="half" idx="2"/>
          </p:nvPr>
        </p:nvSpPr>
        <p:spPr/>
        <p:txBody>
          <a:bodyPr/>
          <a:lstStyle/>
          <a:p>
            <a:r>
              <a:rPr lang="en-IN" b="1" dirty="0"/>
              <a:t>DATASETS</a:t>
            </a:r>
          </a:p>
          <a:p>
            <a:pPr lvl="1"/>
            <a:r>
              <a:rPr lang="en-IN" dirty="0" err="1"/>
              <a:t>Dim_date</a:t>
            </a:r>
            <a:endParaRPr lang="en-IN" dirty="0"/>
          </a:p>
          <a:p>
            <a:pPr lvl="1"/>
            <a:r>
              <a:rPr lang="en-IN" dirty="0" err="1"/>
              <a:t>Makers_sales</a:t>
            </a:r>
            <a:endParaRPr lang="en-IN" dirty="0"/>
          </a:p>
          <a:p>
            <a:pPr lvl="1"/>
            <a:r>
              <a:rPr lang="en-IN" dirty="0" err="1"/>
              <a:t>States_sales</a:t>
            </a:r>
            <a:endParaRPr lang="en-IN" dirty="0"/>
          </a:p>
        </p:txBody>
      </p:sp>
    </p:spTree>
    <p:extLst>
      <p:ext uri="{BB962C8B-B14F-4D97-AF65-F5344CB8AC3E}">
        <p14:creationId xmlns:p14="http://schemas.microsoft.com/office/powerpoint/2010/main" val="3179474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ADACA-7C42-5AE6-3AC9-2AF13C31D657}"/>
              </a:ext>
            </a:extLst>
          </p:cNvPr>
          <p:cNvSpPr>
            <a:spLocks noGrp="1"/>
          </p:cNvSpPr>
          <p:nvPr>
            <p:ph type="title"/>
          </p:nvPr>
        </p:nvSpPr>
        <p:spPr/>
        <p:txBody>
          <a:bodyPr/>
          <a:lstStyle/>
          <a:p>
            <a:r>
              <a:rPr lang="en-IN" dirty="0"/>
              <a:t>DATA MODEL</a:t>
            </a:r>
          </a:p>
        </p:txBody>
      </p:sp>
      <p:sp>
        <p:nvSpPr>
          <p:cNvPr id="3" name="Content Placeholder 2">
            <a:extLst>
              <a:ext uri="{FF2B5EF4-FFF2-40B4-BE49-F238E27FC236}">
                <a16:creationId xmlns:a16="http://schemas.microsoft.com/office/drawing/2014/main" id="{3EC60EF3-01B3-962F-E98F-7ECDBD668162}"/>
              </a:ext>
            </a:extLst>
          </p:cNvPr>
          <p:cNvSpPr>
            <a:spLocks noGrp="1"/>
          </p:cNvSpPr>
          <p:nvPr>
            <p:ph idx="1"/>
          </p:nvPr>
        </p:nvSpPr>
        <p:spPr/>
        <p:txBody>
          <a:bodyPr/>
          <a:lstStyle/>
          <a:p>
            <a:r>
              <a:rPr lang="en-IN" dirty="0"/>
              <a:t>MANY TO ONE RELATIONSHIPS</a:t>
            </a:r>
          </a:p>
        </p:txBody>
      </p:sp>
      <p:pic>
        <p:nvPicPr>
          <p:cNvPr id="5" name="Picture 4">
            <a:extLst>
              <a:ext uri="{FF2B5EF4-FFF2-40B4-BE49-F238E27FC236}">
                <a16:creationId xmlns:a16="http://schemas.microsoft.com/office/drawing/2014/main" id="{7560EB47-C8E0-DB7A-A1BF-4F351E17AB63}"/>
              </a:ext>
            </a:extLst>
          </p:cNvPr>
          <p:cNvPicPr>
            <a:picLocks noChangeAspect="1"/>
          </p:cNvPicPr>
          <p:nvPr/>
        </p:nvPicPr>
        <p:blipFill>
          <a:blip r:embed="rId2"/>
          <a:stretch>
            <a:fillRect/>
          </a:stretch>
        </p:blipFill>
        <p:spPr>
          <a:xfrm>
            <a:off x="1551241" y="2556272"/>
            <a:ext cx="4180966" cy="3181063"/>
          </a:xfrm>
          <a:prstGeom prst="rect">
            <a:avLst/>
          </a:prstGeom>
        </p:spPr>
      </p:pic>
      <p:pic>
        <p:nvPicPr>
          <p:cNvPr id="7" name="Picture 6">
            <a:extLst>
              <a:ext uri="{FF2B5EF4-FFF2-40B4-BE49-F238E27FC236}">
                <a16:creationId xmlns:a16="http://schemas.microsoft.com/office/drawing/2014/main" id="{866FA5B4-27EA-5ED9-A983-F3EEAECF6719}"/>
              </a:ext>
            </a:extLst>
          </p:cNvPr>
          <p:cNvPicPr>
            <a:picLocks noChangeAspect="1"/>
          </p:cNvPicPr>
          <p:nvPr/>
        </p:nvPicPr>
        <p:blipFill>
          <a:blip r:embed="rId3"/>
          <a:srcRect r="21624"/>
          <a:stretch>
            <a:fillRect/>
          </a:stretch>
        </p:blipFill>
        <p:spPr>
          <a:xfrm>
            <a:off x="9054608" y="1626582"/>
            <a:ext cx="2458966" cy="4257161"/>
          </a:xfrm>
          <a:prstGeom prst="rect">
            <a:avLst/>
          </a:prstGeom>
        </p:spPr>
      </p:pic>
      <p:pic>
        <p:nvPicPr>
          <p:cNvPr id="9" name="Picture 8">
            <a:extLst>
              <a:ext uri="{FF2B5EF4-FFF2-40B4-BE49-F238E27FC236}">
                <a16:creationId xmlns:a16="http://schemas.microsoft.com/office/drawing/2014/main" id="{A74B905E-D551-416C-4F41-2E63049A7382}"/>
              </a:ext>
            </a:extLst>
          </p:cNvPr>
          <p:cNvPicPr>
            <a:picLocks noChangeAspect="1"/>
          </p:cNvPicPr>
          <p:nvPr/>
        </p:nvPicPr>
        <p:blipFill>
          <a:blip r:embed="rId4"/>
          <a:srcRect r="31790"/>
          <a:stretch>
            <a:fillRect/>
          </a:stretch>
        </p:blipFill>
        <p:spPr>
          <a:xfrm>
            <a:off x="6035642" y="1626582"/>
            <a:ext cx="2715531" cy="4257161"/>
          </a:xfrm>
          <a:prstGeom prst="rect">
            <a:avLst/>
          </a:prstGeom>
        </p:spPr>
      </p:pic>
    </p:spTree>
    <p:extLst>
      <p:ext uri="{BB962C8B-B14F-4D97-AF65-F5344CB8AC3E}">
        <p14:creationId xmlns:p14="http://schemas.microsoft.com/office/powerpoint/2010/main" val="3515458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26CA-8BE7-3E79-DE34-B5D02C63EBAA}"/>
              </a:ext>
            </a:extLst>
          </p:cNvPr>
          <p:cNvSpPr>
            <a:spLocks noGrp="1"/>
          </p:cNvSpPr>
          <p:nvPr>
            <p:ph type="title"/>
          </p:nvPr>
        </p:nvSpPr>
        <p:spPr/>
        <p:txBody>
          <a:bodyPr/>
          <a:lstStyle/>
          <a:p>
            <a:r>
              <a:rPr lang="en-IN" dirty="0"/>
              <a:t>Primary questions</a:t>
            </a:r>
          </a:p>
        </p:txBody>
      </p:sp>
      <p:sp>
        <p:nvSpPr>
          <p:cNvPr id="3" name="Text Placeholder 2">
            <a:extLst>
              <a:ext uri="{FF2B5EF4-FFF2-40B4-BE49-F238E27FC236}">
                <a16:creationId xmlns:a16="http://schemas.microsoft.com/office/drawing/2014/main" id="{75DC2017-32C4-1619-D52E-19478FD8FEE6}"/>
              </a:ext>
            </a:extLst>
          </p:cNvPr>
          <p:cNvSpPr>
            <a:spLocks noGrp="1"/>
          </p:cNvSpPr>
          <p:nvPr>
            <p:ph type="body" idx="1"/>
          </p:nvPr>
        </p:nvSpPr>
        <p:spPr/>
        <p:txBody>
          <a:bodyPr/>
          <a:lstStyle/>
          <a:p>
            <a:r>
              <a:rPr lang="en-US" dirty="0"/>
              <a:t>Decoding India's Electric Vehicle Market: Essential Analysis and Findings</a:t>
            </a:r>
            <a:endParaRPr lang="en-IN" dirty="0"/>
          </a:p>
        </p:txBody>
      </p:sp>
    </p:spTree>
    <p:extLst>
      <p:ext uri="{BB962C8B-B14F-4D97-AF65-F5344CB8AC3E}">
        <p14:creationId xmlns:p14="http://schemas.microsoft.com/office/powerpoint/2010/main" val="1144832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A5D0-60D9-95B0-53AD-53C98F5EBD35}"/>
              </a:ext>
            </a:extLst>
          </p:cNvPr>
          <p:cNvSpPr>
            <a:spLocks noGrp="1"/>
          </p:cNvSpPr>
          <p:nvPr>
            <p:ph type="title"/>
          </p:nvPr>
        </p:nvSpPr>
        <p:spPr/>
        <p:txBody>
          <a:bodyPr>
            <a:normAutofit/>
          </a:bodyPr>
          <a:lstStyle/>
          <a:p>
            <a:r>
              <a:rPr lang="en-IN" sz="3000" dirty="0"/>
              <a:t>1. </a:t>
            </a:r>
            <a:r>
              <a:rPr lang="en-US" sz="3000" dirty="0"/>
              <a:t>List the top 6 and bottom 6 makers for the fiscal years 2023 and 2024 in terms of the number of 2-wheelers sold</a:t>
            </a:r>
            <a:endParaRPr lang="en-IN" sz="3000" dirty="0"/>
          </a:p>
        </p:txBody>
      </p:sp>
      <p:pic>
        <p:nvPicPr>
          <p:cNvPr id="5" name="Content Placeholder 4">
            <a:extLst>
              <a:ext uri="{FF2B5EF4-FFF2-40B4-BE49-F238E27FC236}">
                <a16:creationId xmlns:a16="http://schemas.microsoft.com/office/drawing/2014/main" id="{6E094AEE-6CDB-C1BB-68DA-C869AC5D64E7}"/>
              </a:ext>
            </a:extLst>
          </p:cNvPr>
          <p:cNvPicPr>
            <a:picLocks noGrp="1" noChangeAspect="1"/>
          </p:cNvPicPr>
          <p:nvPr>
            <p:ph idx="1"/>
          </p:nvPr>
        </p:nvPicPr>
        <p:blipFill>
          <a:blip r:embed="rId2"/>
          <a:stretch>
            <a:fillRect/>
          </a:stretch>
        </p:blipFill>
        <p:spPr>
          <a:xfrm>
            <a:off x="2540603" y="2379406"/>
            <a:ext cx="7110793" cy="2474714"/>
          </a:xfrm>
        </p:spPr>
      </p:pic>
    </p:spTree>
    <p:extLst>
      <p:ext uri="{BB962C8B-B14F-4D97-AF65-F5344CB8AC3E}">
        <p14:creationId xmlns:p14="http://schemas.microsoft.com/office/powerpoint/2010/main" val="802620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CCFDB-1C89-6F18-26F2-F63E6D831F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7B25B2-2EF6-FE6E-52E6-17632AD2E70D}"/>
              </a:ext>
            </a:extLst>
          </p:cNvPr>
          <p:cNvSpPr>
            <a:spLocks noGrp="1"/>
          </p:cNvSpPr>
          <p:nvPr>
            <p:ph type="title"/>
          </p:nvPr>
        </p:nvSpPr>
        <p:spPr/>
        <p:txBody>
          <a:bodyPr>
            <a:normAutofit/>
          </a:bodyPr>
          <a:lstStyle/>
          <a:p>
            <a:r>
              <a:rPr lang="en-IN" sz="3000" dirty="0"/>
              <a:t>2. </a:t>
            </a:r>
            <a:r>
              <a:rPr lang="en-US" sz="3200" dirty="0"/>
              <a:t>Identify the top 5 states with the highest penetration rate in 2-wheeler and 4-wheeler EV sales in FY 2024.</a:t>
            </a:r>
            <a:endParaRPr lang="en-IN" sz="3000" dirty="0"/>
          </a:p>
        </p:txBody>
      </p:sp>
      <p:pic>
        <p:nvPicPr>
          <p:cNvPr id="7" name="Content Placeholder 6">
            <a:extLst>
              <a:ext uri="{FF2B5EF4-FFF2-40B4-BE49-F238E27FC236}">
                <a16:creationId xmlns:a16="http://schemas.microsoft.com/office/drawing/2014/main" id="{F04F9FD2-0FD1-B583-6F43-A2A7AC0E2A1F}"/>
              </a:ext>
            </a:extLst>
          </p:cNvPr>
          <p:cNvPicPr>
            <a:picLocks noGrp="1" noChangeAspect="1"/>
          </p:cNvPicPr>
          <p:nvPr>
            <p:ph idx="1"/>
          </p:nvPr>
        </p:nvPicPr>
        <p:blipFill>
          <a:blip r:embed="rId2"/>
          <a:stretch>
            <a:fillRect/>
          </a:stretch>
        </p:blipFill>
        <p:spPr>
          <a:xfrm>
            <a:off x="1469064" y="2536252"/>
            <a:ext cx="8876457" cy="1785495"/>
          </a:xfrm>
        </p:spPr>
      </p:pic>
    </p:spTree>
    <p:extLst>
      <p:ext uri="{BB962C8B-B14F-4D97-AF65-F5344CB8AC3E}">
        <p14:creationId xmlns:p14="http://schemas.microsoft.com/office/powerpoint/2010/main" val="17297106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C4475-6306-67FE-7EA1-44AB81519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C26068-21CA-AB2C-A7FF-5DD5CF4BE02A}"/>
              </a:ext>
            </a:extLst>
          </p:cNvPr>
          <p:cNvSpPr>
            <a:spLocks noGrp="1"/>
          </p:cNvSpPr>
          <p:nvPr>
            <p:ph type="title"/>
          </p:nvPr>
        </p:nvSpPr>
        <p:spPr/>
        <p:txBody>
          <a:bodyPr>
            <a:normAutofit/>
          </a:bodyPr>
          <a:lstStyle/>
          <a:p>
            <a:r>
              <a:rPr lang="en-IN" sz="3000" dirty="0"/>
              <a:t>3. </a:t>
            </a:r>
            <a:r>
              <a:rPr lang="en-US" sz="3200" dirty="0"/>
              <a:t>List the states with neutral penetration in EV sales from 2022 to 2024?</a:t>
            </a:r>
            <a:endParaRPr lang="en-IN" sz="3000" dirty="0"/>
          </a:p>
        </p:txBody>
      </p:sp>
      <p:sp>
        <p:nvSpPr>
          <p:cNvPr id="4" name="Content Placeholder 3">
            <a:extLst>
              <a:ext uri="{FF2B5EF4-FFF2-40B4-BE49-F238E27FC236}">
                <a16:creationId xmlns:a16="http://schemas.microsoft.com/office/drawing/2014/main" id="{A9BED68A-B3B2-3EB7-831B-8EDA35C517D7}"/>
              </a:ext>
            </a:extLst>
          </p:cNvPr>
          <p:cNvSpPr>
            <a:spLocks noGrp="1"/>
          </p:cNvSpPr>
          <p:nvPr>
            <p:ph idx="1"/>
          </p:nvPr>
        </p:nvSpPr>
        <p:spPr/>
        <p:txBody>
          <a:bodyPr/>
          <a:lstStyle/>
          <a:p>
            <a:endParaRPr lang="en-IN" dirty="0"/>
          </a:p>
        </p:txBody>
      </p:sp>
      <p:pic>
        <p:nvPicPr>
          <p:cNvPr id="6" name="Picture 5">
            <a:extLst>
              <a:ext uri="{FF2B5EF4-FFF2-40B4-BE49-F238E27FC236}">
                <a16:creationId xmlns:a16="http://schemas.microsoft.com/office/drawing/2014/main" id="{56249AE5-DB7D-CB29-A00F-67A87348EC32}"/>
              </a:ext>
            </a:extLst>
          </p:cNvPr>
          <p:cNvPicPr>
            <a:picLocks noChangeAspect="1"/>
          </p:cNvPicPr>
          <p:nvPr/>
        </p:nvPicPr>
        <p:blipFill>
          <a:blip r:embed="rId2"/>
          <a:stretch>
            <a:fillRect/>
          </a:stretch>
        </p:blipFill>
        <p:spPr>
          <a:xfrm>
            <a:off x="2300748" y="2690709"/>
            <a:ext cx="7619999" cy="2667872"/>
          </a:xfrm>
          <a:prstGeom prst="rect">
            <a:avLst/>
          </a:prstGeom>
        </p:spPr>
      </p:pic>
    </p:spTree>
    <p:extLst>
      <p:ext uri="{BB962C8B-B14F-4D97-AF65-F5344CB8AC3E}">
        <p14:creationId xmlns:p14="http://schemas.microsoft.com/office/powerpoint/2010/main" val="34673502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75</TotalTime>
  <Words>547</Words>
  <Application>Microsoft Office PowerPoint</Application>
  <PresentationFormat>Widescreen</PresentationFormat>
  <Paragraphs>46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Rockwell</vt:lpstr>
      <vt:lpstr>Rockwell Condensed</vt:lpstr>
      <vt:lpstr>Wingdings</vt:lpstr>
      <vt:lpstr>Wood Type</vt:lpstr>
      <vt:lpstr>Automobile Industry analysis</vt:lpstr>
      <vt:lpstr>Background</vt:lpstr>
      <vt:lpstr>PROBLEM STATEMENT</vt:lpstr>
      <vt:lpstr>PROJECT OVERVIEW</vt:lpstr>
      <vt:lpstr>DATA MODEL</vt:lpstr>
      <vt:lpstr>Primary questions</vt:lpstr>
      <vt:lpstr>1. List the top 6 and bottom 6 makers for the fiscal years 2023 and 2024 in terms of the number of 2-wheelers sold</vt:lpstr>
      <vt:lpstr>2. Identify the top 5 states with the highest penetration rate in 2-wheeler and 4-wheeler EV sales in FY 2024.</vt:lpstr>
      <vt:lpstr>3. List the states with neutral penetration in EV sales from 2022 to 2024?</vt:lpstr>
      <vt:lpstr>4. What are the quarterly trends based on sales volume for the top 6 EV makers from 2022 to 2024?</vt:lpstr>
      <vt:lpstr>5. How do the EV sales and penetration rates in Delhi compare to Karnataka for 2024?</vt:lpstr>
      <vt:lpstr>6. List down the compounded annual growth rate (CAGR) in 4-wheeler units for the top 5 makers from 2022 to 2024.</vt:lpstr>
      <vt:lpstr>7. List down the top 10 states that had the highest compounded annual growth rate (CAGR) from 2022 to 2024 in total vehicles sold</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 Sankar Giri v</dc:creator>
  <cp:lastModifiedBy>Sri Sankar Giri v</cp:lastModifiedBy>
  <cp:revision>1</cp:revision>
  <dcterms:created xsi:type="dcterms:W3CDTF">2025-06-27T13:03:35Z</dcterms:created>
  <dcterms:modified xsi:type="dcterms:W3CDTF">2025-06-27T14:19:32Z</dcterms:modified>
</cp:coreProperties>
</file>