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27"/>
  </p:notesMasterIdLst>
  <p:sldIdLst>
    <p:sldId id="271" r:id="rId2"/>
    <p:sldId id="261" r:id="rId3"/>
    <p:sldId id="262" r:id="rId4"/>
    <p:sldId id="272" r:id="rId5"/>
    <p:sldId id="274" r:id="rId6"/>
    <p:sldId id="328" r:id="rId7"/>
    <p:sldId id="329" r:id="rId8"/>
    <p:sldId id="335" r:id="rId9"/>
    <p:sldId id="291" r:id="rId10"/>
    <p:sldId id="295" r:id="rId11"/>
    <p:sldId id="323" r:id="rId12"/>
    <p:sldId id="325" r:id="rId13"/>
    <p:sldId id="336" r:id="rId14"/>
    <p:sldId id="331" r:id="rId15"/>
    <p:sldId id="333" r:id="rId16"/>
    <p:sldId id="334" r:id="rId17"/>
    <p:sldId id="330" r:id="rId18"/>
    <p:sldId id="337" r:id="rId19"/>
    <p:sldId id="346" r:id="rId20"/>
    <p:sldId id="347" r:id="rId21"/>
    <p:sldId id="342" r:id="rId22"/>
    <p:sldId id="343" r:id="rId23"/>
    <p:sldId id="344" r:id="rId24"/>
    <p:sldId id="345" r:id="rId25"/>
    <p:sldId id="32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8A6DF-B03D-4A8B-B99B-8BF580CEDBFA}" type="datetimeFigureOut">
              <a:rPr lang="en-US" smtClean="0"/>
              <a:t>11/5/2019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6883B-C890-41C6-B9D1-1BE98D4A5A60}" type="slidenum">
              <a:rPr lang="en-US" smtClean="0"/>
              <a:t>‹#›</a:t>
            </a:fld>
            <a:endParaRPr lang="en-US"/>
          </a:p>
        </p:txBody>
      </p:sp>
    </p:spTree>
    <p:extLst>
      <p:ext uri="{BB962C8B-B14F-4D97-AF65-F5344CB8AC3E}">
        <p14:creationId xmlns:p14="http://schemas.microsoft.com/office/powerpoint/2010/main" val="4195618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174284-D68C-4A47-B227-342CA344ED08}" type="datetimeFigureOut">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174284-D68C-4A47-B227-342CA344ED08}" type="datetimeFigureOut">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174284-D68C-4A47-B227-342CA344ED08}" type="datetimeFigureOut">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174284-D68C-4A47-B227-342CA344ED08}" type="datetimeFigureOut">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174284-D68C-4A47-B227-342CA344ED08}" type="datetimeFigureOut">
              <a:rPr lang="en-US" smtClean="0"/>
              <a:pPr/>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174284-D68C-4A47-B227-342CA344ED08}" type="datetimeFigureOut">
              <a:rPr lang="en-US" smtClean="0"/>
              <a:pPr/>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174284-D68C-4A47-B227-342CA344ED08}" type="datetimeFigureOut">
              <a:rPr lang="en-US" smtClean="0"/>
              <a:pPr/>
              <a:t>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174284-D68C-4A47-B227-342CA344ED08}" type="datetimeFigureOut">
              <a:rPr lang="en-US" smtClean="0"/>
              <a:pPr/>
              <a:t>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174284-D68C-4A47-B227-342CA344ED08}" type="datetimeFigureOut">
              <a:rPr lang="en-US" smtClean="0"/>
              <a:pPr/>
              <a:t>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74284-D68C-4A47-B227-342CA344ED08}" type="datetimeFigureOut">
              <a:rPr lang="en-US" smtClean="0"/>
              <a:pPr/>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DBFF2-C745-47C3-8C9B-2E9DA9C19F0C}"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4174284-D68C-4A47-B227-342CA344ED08}" type="datetimeFigureOut">
              <a:rPr lang="en-US" smtClean="0"/>
              <a:pPr/>
              <a:t>11/5/2019</a:t>
            </a:fld>
            <a:endParaRPr lang="en-US"/>
          </a:p>
        </p:txBody>
      </p:sp>
      <p:sp>
        <p:nvSpPr>
          <p:cNvPr id="9" name="Slide Number Placeholder 8"/>
          <p:cNvSpPr>
            <a:spLocks noGrp="1"/>
          </p:cNvSpPr>
          <p:nvPr>
            <p:ph type="sldNum" sz="quarter" idx="11"/>
          </p:nvPr>
        </p:nvSpPr>
        <p:spPr/>
        <p:txBody>
          <a:bodyPr/>
          <a:lstStyle/>
          <a:p>
            <a:fld id="{746DBFF2-C745-47C3-8C9B-2E9DA9C19F0C}"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46DBFF2-C745-47C3-8C9B-2E9DA9C19F0C}"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4174284-D68C-4A47-B227-342CA344ED08}" type="datetimeFigureOut">
              <a:rPr lang="en-US" smtClean="0"/>
              <a:pPr/>
              <a:t>11/5/2019</a:t>
            </a:fld>
            <a:endParaRPr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title"/>
          </p:nvPr>
        </p:nvSpPr>
        <p:spPr>
          <a:xfrm>
            <a:off x="533400" y="2514600"/>
            <a:ext cx="7620000" cy="1143000"/>
          </a:xfrm>
        </p:spPr>
        <p:txBody>
          <a:bodyPr/>
          <a:lstStyle/>
          <a:p>
            <a:pPr algn="ctr"/>
            <a:r>
              <a:rPr lang="en-US" sz="3600" b="1" dirty="0" smtClean="0"/>
              <a:t>Prediction of the network attacks by finding the best accuracy using Supervised machine learning algorithm </a:t>
            </a:r>
            <a:endParaRPr lang="en-US" sz="3600" b="1" dirty="0"/>
          </a:p>
        </p:txBody>
      </p:sp>
    </p:spTree>
    <p:extLst>
      <p:ext uri="{BB962C8B-B14F-4D97-AF65-F5344CB8AC3E}">
        <p14:creationId xmlns:p14="http://schemas.microsoft.com/office/powerpoint/2010/main" val="3513204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001000" cy="6248400"/>
          </a:xfrm>
        </p:spPr>
        <p:txBody>
          <a:bodyPr/>
          <a:lstStyle/>
          <a:p>
            <a:pPr marL="114300" indent="0" algn="just">
              <a:buNone/>
            </a:pPr>
            <a:r>
              <a:rPr lang="en-US" sz="2800" b="1" dirty="0">
                <a:latin typeface="Times New Roman" pitchFamily="18" charset="0"/>
                <a:cs typeface="Times New Roman" pitchFamily="18" charset="0"/>
              </a:rPr>
              <a:t>Overview of the system</a:t>
            </a:r>
            <a:endParaRPr lang="en-US" sz="2800"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helps all others department to carried out other formalities. It have to find Accuracy of the training dataset, Accuracy of the testing dataset, Specification, False Positive rate, precision and recall by comparing algorithm using python code. The following Involvement steps are,</a:t>
            </a:r>
          </a:p>
          <a:p>
            <a:pPr lvl="1" algn="just">
              <a:buFont typeface="Wingdings" pitchFamily="2" charset="2"/>
              <a:buChar char="Ø"/>
            </a:pPr>
            <a:r>
              <a:rPr lang="en-US" dirty="0">
                <a:latin typeface="Times New Roman" pitchFamily="18" charset="0"/>
                <a:cs typeface="Times New Roman" pitchFamily="18" charset="0"/>
              </a:rPr>
              <a:t>Define a problem</a:t>
            </a:r>
          </a:p>
          <a:p>
            <a:pPr lvl="1" algn="just">
              <a:buFont typeface="Wingdings" pitchFamily="2" charset="2"/>
              <a:buChar char="Ø"/>
            </a:pPr>
            <a:r>
              <a:rPr lang="en-US" dirty="0">
                <a:latin typeface="Times New Roman" pitchFamily="18" charset="0"/>
                <a:cs typeface="Times New Roman" pitchFamily="18" charset="0"/>
              </a:rPr>
              <a:t>Preparing data</a:t>
            </a:r>
          </a:p>
          <a:p>
            <a:pPr lvl="1" algn="just">
              <a:buFont typeface="Wingdings" pitchFamily="2" charset="2"/>
              <a:buChar char="Ø"/>
            </a:pPr>
            <a:r>
              <a:rPr lang="en-US" dirty="0">
                <a:latin typeface="Times New Roman" pitchFamily="18" charset="0"/>
                <a:cs typeface="Times New Roman" pitchFamily="18" charset="0"/>
              </a:rPr>
              <a:t>Evaluating algorithms</a:t>
            </a:r>
          </a:p>
          <a:p>
            <a:pPr lvl="1" algn="just">
              <a:buFont typeface="Wingdings" pitchFamily="2" charset="2"/>
              <a:buChar char="Ø"/>
            </a:pPr>
            <a:r>
              <a:rPr lang="en-US" dirty="0">
                <a:latin typeface="Times New Roman" pitchFamily="18" charset="0"/>
                <a:cs typeface="Times New Roman" pitchFamily="18" charset="0"/>
              </a:rPr>
              <a:t>Improving results</a:t>
            </a:r>
          </a:p>
          <a:p>
            <a:pPr lvl="1" algn="just">
              <a:buFont typeface="Wingdings" pitchFamily="2" charset="2"/>
              <a:buChar char="Ø"/>
            </a:pPr>
            <a:r>
              <a:rPr lang="en-US" dirty="0">
                <a:latin typeface="Times New Roman" pitchFamily="18" charset="0"/>
                <a:cs typeface="Times New Roman" pitchFamily="18" charset="0"/>
              </a:rPr>
              <a:t>Predicting results</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59964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001000" cy="6248400"/>
          </a:xfrm>
        </p:spPr>
        <p:txBody>
          <a:bodyPr>
            <a:normAutofit/>
          </a:bodyPr>
          <a:lstStyle/>
          <a:p>
            <a:pPr marL="114300" indent="0">
              <a:buNone/>
            </a:pPr>
            <a:r>
              <a:rPr lang="en-US" b="1" dirty="0"/>
              <a:t>Environmental Requirements: </a:t>
            </a:r>
            <a:endParaRPr lang="en-US" dirty="0"/>
          </a:p>
          <a:p>
            <a:pPr marL="114300" indent="0">
              <a:buNone/>
            </a:pPr>
            <a:r>
              <a:rPr lang="en-US" dirty="0"/>
              <a:t>1. Software Requirements:</a:t>
            </a:r>
          </a:p>
          <a:p>
            <a:pPr marL="411480" lvl="1" indent="0">
              <a:buNone/>
            </a:pPr>
            <a:r>
              <a:rPr lang="en-US" dirty="0"/>
              <a:t>Operating System 	: Windows </a:t>
            </a:r>
          </a:p>
          <a:p>
            <a:pPr marL="411480" lvl="1" indent="0">
              <a:buNone/>
            </a:pPr>
            <a:r>
              <a:rPr lang="en-US" dirty="0" smtClean="0"/>
              <a:t>Tool   </a:t>
            </a:r>
            <a:r>
              <a:rPr lang="en-US" dirty="0"/>
              <a:t>			: Anaconda with </a:t>
            </a:r>
            <a:r>
              <a:rPr lang="en-US" dirty="0" err="1"/>
              <a:t>Jupyter</a:t>
            </a:r>
            <a:r>
              <a:rPr lang="en-US" dirty="0"/>
              <a:t> Notebook</a:t>
            </a:r>
          </a:p>
          <a:p>
            <a:pPr marL="114300" indent="0">
              <a:buNone/>
            </a:pPr>
            <a:r>
              <a:rPr lang="en-US" dirty="0"/>
              <a:t>2. Hardware requirements:</a:t>
            </a:r>
          </a:p>
          <a:p>
            <a:pPr marL="411480" lvl="1" indent="0">
              <a:buNone/>
            </a:pPr>
            <a:r>
              <a:rPr lang="en-US" dirty="0"/>
              <a:t>Processor   		: Pentium IV/III</a:t>
            </a:r>
          </a:p>
          <a:p>
            <a:pPr marL="411480" lvl="1" indent="0">
              <a:buNone/>
            </a:pPr>
            <a:r>
              <a:rPr lang="en-US" dirty="0"/>
              <a:t>Hard disk   		: minimum 80 GB</a:t>
            </a:r>
          </a:p>
          <a:p>
            <a:pPr marL="411480" lvl="1" indent="0">
              <a:buNone/>
            </a:pPr>
            <a:r>
              <a:rPr lang="en-US" dirty="0"/>
              <a:t>RAM        		: minimum 2 GB</a:t>
            </a:r>
          </a:p>
          <a:p>
            <a:pPr lvl="1"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3130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620000" cy="6019800"/>
          </a:xfrm>
        </p:spPr>
        <p:txBody>
          <a:bodyPr/>
          <a:lstStyle/>
          <a:p>
            <a:pPr marL="114300" indent="0">
              <a:buNone/>
            </a:pPr>
            <a:r>
              <a:rPr lang="en-US" dirty="0" smtClean="0">
                <a:latin typeface="Times New Roman" pitchFamily="18" charset="0"/>
                <a:cs typeface="Times New Roman" pitchFamily="18" charset="0"/>
              </a:rPr>
              <a:t>Design architecture:</a:t>
            </a:r>
          </a:p>
          <a:p>
            <a:pPr marL="114300" indent="0">
              <a:buNone/>
            </a:pPr>
            <a:r>
              <a:rPr lang="en-US" dirty="0"/>
              <a:t>	</a:t>
            </a:r>
          </a:p>
        </p:txBody>
      </p:sp>
      <p:pic>
        <p:nvPicPr>
          <p:cNvPr id="1026" name="Picture 2" descr="E:\Design architecture\network\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14400"/>
            <a:ext cx="6907213" cy="521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788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305800" cy="4800600"/>
          </a:xfrm>
        </p:spPr>
        <p:txBody>
          <a:bodyPr/>
          <a:lstStyle/>
          <a:p>
            <a:pPr marL="114300" indent="0" algn="just">
              <a:buNone/>
            </a:pPr>
            <a:r>
              <a:rPr lang="en-US" b="1" dirty="0"/>
              <a:t>Modules:</a:t>
            </a:r>
            <a:endParaRPr lang="en-US" dirty="0"/>
          </a:p>
          <a:p>
            <a:pPr lvl="0" algn="just"/>
            <a:r>
              <a:rPr lang="en-US" dirty="0"/>
              <a:t>Data validation process by each attack (Module-01)</a:t>
            </a:r>
          </a:p>
          <a:p>
            <a:pPr lvl="0" algn="just"/>
            <a:r>
              <a:rPr lang="en-US" dirty="0"/>
              <a:t>Performance measurements of </a:t>
            </a:r>
            <a:r>
              <a:rPr lang="en-US" dirty="0" err="1"/>
              <a:t>DoS</a:t>
            </a:r>
            <a:r>
              <a:rPr lang="en-US" dirty="0"/>
              <a:t> attacks (Module-02)</a:t>
            </a:r>
          </a:p>
          <a:p>
            <a:pPr lvl="0" algn="just"/>
            <a:r>
              <a:rPr lang="en-US" dirty="0"/>
              <a:t>Performance measurements of R2L attacks (Module-03)</a:t>
            </a:r>
          </a:p>
          <a:p>
            <a:pPr lvl="0" algn="just"/>
            <a:r>
              <a:rPr lang="en-US" dirty="0"/>
              <a:t>Performance measurements of U2R attacks (Module-04)</a:t>
            </a:r>
          </a:p>
          <a:p>
            <a:pPr lvl="0" algn="just"/>
            <a:r>
              <a:rPr lang="en-US" dirty="0"/>
              <a:t>Performance measurements of Probe attacks (Module-05)</a:t>
            </a:r>
          </a:p>
          <a:p>
            <a:pPr lvl="0" algn="just"/>
            <a:r>
              <a:rPr lang="en-US" dirty="0"/>
              <a:t>Performance measurements of overall network attacks (Module-06)</a:t>
            </a:r>
          </a:p>
          <a:p>
            <a:pPr lvl="0" algn="just"/>
            <a:r>
              <a:rPr lang="en-US" dirty="0"/>
              <a:t>GUI based prediction results of Network attacks (Module-07)</a:t>
            </a:r>
          </a:p>
          <a:p>
            <a:pPr algn="just"/>
            <a:endParaRPr lang="en-US" dirty="0"/>
          </a:p>
        </p:txBody>
      </p:sp>
    </p:spTree>
    <p:extLst>
      <p:ext uri="{BB962C8B-B14F-4D97-AF65-F5344CB8AC3E}">
        <p14:creationId xmlns:p14="http://schemas.microsoft.com/office/powerpoint/2010/main" val="300193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81000"/>
            <a:ext cx="7162800" cy="5943600"/>
          </a:xfrm>
          <a:prstGeom prst="rect">
            <a:avLst/>
          </a:prstGeom>
        </p:spPr>
      </p:pic>
    </p:spTree>
    <p:extLst>
      <p:ext uri="{BB962C8B-B14F-4D97-AF65-F5344CB8AC3E}">
        <p14:creationId xmlns:p14="http://schemas.microsoft.com/office/powerpoint/2010/main" val="981205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153400" cy="6186309"/>
          </a:xfrm>
          <a:prstGeom prst="rect">
            <a:avLst/>
          </a:prstGeom>
        </p:spPr>
        <p:txBody>
          <a:bodyPr wrap="square">
            <a:spAutoFit/>
          </a:bodyPr>
          <a:lstStyle/>
          <a:p>
            <a:pPr algn="just" fontAlgn="base"/>
            <a:r>
              <a:rPr lang="en-US" b="1" dirty="0"/>
              <a:t>Training the Dataset:</a:t>
            </a:r>
          </a:p>
          <a:p>
            <a:pPr marL="285750" lvl="0" indent="-285750" algn="just" fontAlgn="base">
              <a:buFont typeface="Wingdings" pitchFamily="2" charset="2"/>
              <a:buChar char="§"/>
            </a:pPr>
            <a:r>
              <a:rPr lang="en-US" dirty="0"/>
              <a:t>The first line imports iris data set which is already predefined in </a:t>
            </a:r>
            <a:r>
              <a:rPr lang="en-US" dirty="0" err="1"/>
              <a:t>sklearn</a:t>
            </a:r>
            <a:r>
              <a:rPr lang="en-US" dirty="0"/>
              <a:t> module and raw data set is basically a table which contains information about various varieties.</a:t>
            </a:r>
          </a:p>
          <a:p>
            <a:pPr marL="285750" lvl="0" indent="-285750" algn="just" fontAlgn="base">
              <a:buFont typeface="Wingdings" pitchFamily="2" charset="2"/>
              <a:buChar char="§"/>
            </a:pPr>
            <a:r>
              <a:rPr lang="en-US" dirty="0" smtClean="0"/>
              <a:t>For </a:t>
            </a:r>
            <a:r>
              <a:rPr lang="en-US" dirty="0"/>
              <a:t>example, to import any algorithm and </a:t>
            </a:r>
            <a:r>
              <a:rPr lang="en-US" dirty="0" err="1"/>
              <a:t>train_test_split</a:t>
            </a:r>
            <a:r>
              <a:rPr lang="en-US" dirty="0"/>
              <a:t> class from </a:t>
            </a:r>
            <a:r>
              <a:rPr lang="en-US" dirty="0" err="1"/>
              <a:t>sklearn</a:t>
            </a:r>
            <a:r>
              <a:rPr lang="en-US" dirty="0"/>
              <a:t> and </a:t>
            </a:r>
            <a:r>
              <a:rPr lang="en-US" dirty="0" err="1"/>
              <a:t>numpy</a:t>
            </a:r>
            <a:r>
              <a:rPr lang="en-US" dirty="0"/>
              <a:t> module for use in this program.</a:t>
            </a:r>
          </a:p>
          <a:p>
            <a:pPr marL="285750" lvl="0" indent="-285750" algn="just" fontAlgn="base">
              <a:buFont typeface="Wingdings" pitchFamily="2" charset="2"/>
              <a:buChar char="§"/>
            </a:pPr>
            <a:r>
              <a:rPr lang="en-US" dirty="0"/>
              <a:t>To encapsulate </a:t>
            </a:r>
            <a:r>
              <a:rPr lang="en-US" dirty="0" err="1"/>
              <a:t>load_data</a:t>
            </a:r>
            <a:r>
              <a:rPr lang="en-US" dirty="0"/>
              <a:t>() method in </a:t>
            </a:r>
            <a:r>
              <a:rPr lang="en-US" dirty="0" err="1"/>
              <a:t>data_dataset</a:t>
            </a:r>
            <a:r>
              <a:rPr lang="en-US" dirty="0"/>
              <a:t> variable. Further divide the dataset into training data and test data using </a:t>
            </a:r>
            <a:r>
              <a:rPr lang="en-US" dirty="0" err="1"/>
              <a:t>train_test_split</a:t>
            </a:r>
            <a:r>
              <a:rPr lang="en-US" dirty="0"/>
              <a:t> method. The X prefix in variable denotes the feature values and y prefix denotes target values.</a:t>
            </a:r>
          </a:p>
          <a:p>
            <a:pPr marL="285750" lvl="0" indent="-285750" algn="just" fontAlgn="base">
              <a:buFont typeface="Wingdings" pitchFamily="2" charset="2"/>
              <a:buChar char="§"/>
            </a:pPr>
            <a:r>
              <a:rPr lang="en-US" dirty="0"/>
              <a:t>This method divides dataset into training and test data randomly in ratio of 67:33 / 70:30. Then we encapsulate any algorithm.</a:t>
            </a:r>
          </a:p>
          <a:p>
            <a:pPr marL="285750" lvl="0" indent="-285750" algn="just" fontAlgn="base">
              <a:buFont typeface="Wingdings" pitchFamily="2" charset="2"/>
              <a:buChar char="§"/>
            </a:pPr>
            <a:r>
              <a:rPr lang="en-US" dirty="0"/>
              <a:t>In the next line, we fit our training data into this algorithm so that computer can get trained using this data. Now the training part is complete.</a:t>
            </a:r>
          </a:p>
          <a:p>
            <a:pPr algn="just" fontAlgn="base"/>
            <a:r>
              <a:rPr lang="en-US" dirty="0"/>
              <a:t> </a:t>
            </a:r>
          </a:p>
          <a:p>
            <a:pPr algn="just" fontAlgn="base"/>
            <a:r>
              <a:rPr lang="en-US" b="1" dirty="0"/>
              <a:t>Testing the Dataset:</a:t>
            </a:r>
          </a:p>
          <a:p>
            <a:pPr marL="285750" lvl="0" indent="-285750" algn="just" fontAlgn="base">
              <a:buFont typeface="Wingdings" pitchFamily="2" charset="2"/>
              <a:buChar char="§"/>
            </a:pPr>
            <a:r>
              <a:rPr lang="en-US" dirty="0"/>
              <a:t>Now, the dimensions of new features in a </a:t>
            </a:r>
            <a:r>
              <a:rPr lang="en-US" dirty="0" err="1"/>
              <a:t>numpy</a:t>
            </a:r>
            <a:r>
              <a:rPr lang="en-US" dirty="0"/>
              <a:t> array called ‘n’ and it want to predict the species of this features and to do using the predict method which takes this array as input and spits out predicted target value as output.</a:t>
            </a:r>
          </a:p>
          <a:p>
            <a:pPr marL="285750" lvl="0" indent="-285750" algn="just" fontAlgn="base">
              <a:buFont typeface="Wingdings" pitchFamily="2" charset="2"/>
              <a:buChar char="§"/>
            </a:pPr>
            <a:r>
              <a:rPr lang="en-US" dirty="0"/>
              <a:t>So, the predicted target value comes out to be 0. Finally to find the test score which is the ratio of no. of predictions found correct and total predictions made and finding accuracy score method which basically compares the actual values of the test set with the predicted values.</a:t>
            </a:r>
          </a:p>
        </p:txBody>
      </p:sp>
    </p:spTree>
    <p:extLst>
      <p:ext uri="{BB962C8B-B14F-4D97-AF65-F5344CB8AC3E}">
        <p14:creationId xmlns:p14="http://schemas.microsoft.com/office/powerpoint/2010/main" val="3152929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077200" cy="2585323"/>
          </a:xfrm>
          <a:prstGeom prst="rect">
            <a:avLst/>
          </a:prstGeom>
        </p:spPr>
        <p:txBody>
          <a:bodyPr wrap="square">
            <a:spAutoFit/>
          </a:bodyPr>
          <a:lstStyle/>
          <a:p>
            <a:pPr algn="just"/>
            <a:r>
              <a:rPr lang="en-US" b="1" dirty="0"/>
              <a:t>Comparing Algorithm with prediction in the form of best accuracy result:</a:t>
            </a:r>
            <a:endParaRPr lang="en-US" dirty="0"/>
          </a:p>
          <a:p>
            <a:pPr marL="285750" indent="-285750" algn="just">
              <a:buFont typeface="Wingdings" pitchFamily="2" charset="2"/>
              <a:buChar char="§"/>
            </a:pPr>
            <a:r>
              <a:rPr lang="en-US" dirty="0"/>
              <a:t>It is important to compare the performance of multiple different machine learning algorithms consistently and it will discover to create a test harness to compare multiple different machine learning algorithms in Python with </a:t>
            </a:r>
            <a:r>
              <a:rPr lang="en-US" dirty="0" err="1"/>
              <a:t>scikit</a:t>
            </a:r>
            <a:r>
              <a:rPr lang="en-US" dirty="0"/>
              <a:t>-learn. It can use this test harness as a template on your own machine learning problems and add more and different algorithms to compare. Each model will have different performance characteristics. Using resampling methods like cross validation, you can get an estimate for how accurate each model may be on unseen data. </a:t>
            </a:r>
          </a:p>
        </p:txBody>
      </p:sp>
      <p:sp>
        <p:nvSpPr>
          <p:cNvPr id="3" name="Rectangle 2"/>
          <p:cNvSpPr/>
          <p:nvPr/>
        </p:nvSpPr>
        <p:spPr>
          <a:xfrm>
            <a:off x="228600" y="2971800"/>
            <a:ext cx="8077200" cy="2862322"/>
          </a:xfrm>
          <a:prstGeom prst="rect">
            <a:avLst/>
          </a:prstGeom>
        </p:spPr>
        <p:txBody>
          <a:bodyPr wrap="square">
            <a:spAutoFit/>
          </a:bodyPr>
          <a:lstStyle/>
          <a:p>
            <a:pPr marL="285750" indent="-285750" algn="just" fontAlgn="base">
              <a:buFont typeface="Wingdings" pitchFamily="2" charset="2"/>
              <a:buChar char="§"/>
            </a:pPr>
            <a:r>
              <a:rPr lang="en-US" dirty="0"/>
              <a:t>The key to a fair comparison of machine learning algorithms is ensuring that each algorithm is evaluated in the same way on the same data and it can achieve this by forcing each algorithm to be evaluated on a consistent test harness.</a:t>
            </a:r>
          </a:p>
          <a:p>
            <a:pPr marL="285750" indent="-285750" algn="just" fontAlgn="base">
              <a:buFont typeface="Wingdings" pitchFamily="2" charset="2"/>
              <a:buChar char="§"/>
            </a:pPr>
            <a:r>
              <a:rPr lang="en-US" dirty="0"/>
              <a:t>In the example below 5 different algorithms are compared:</a:t>
            </a:r>
          </a:p>
          <a:p>
            <a:pPr marL="742950" lvl="1" indent="-285750" algn="just" fontAlgn="base">
              <a:buFont typeface="Wingdings" pitchFamily="2" charset="2"/>
              <a:buChar char="ü"/>
            </a:pPr>
            <a:r>
              <a:rPr lang="en-US" dirty="0"/>
              <a:t>Logistic Regression</a:t>
            </a:r>
          </a:p>
          <a:p>
            <a:pPr marL="742950" lvl="1" indent="-285750" algn="just" fontAlgn="base">
              <a:buFont typeface="Wingdings" pitchFamily="2" charset="2"/>
              <a:buChar char="ü"/>
            </a:pPr>
            <a:r>
              <a:rPr lang="en-US" dirty="0"/>
              <a:t>Random Forest</a:t>
            </a:r>
          </a:p>
          <a:p>
            <a:pPr marL="742950" lvl="1" indent="-285750" algn="just" fontAlgn="base">
              <a:buFont typeface="Wingdings" pitchFamily="2" charset="2"/>
              <a:buChar char="ü"/>
            </a:pPr>
            <a:r>
              <a:rPr lang="en-US" dirty="0"/>
              <a:t>K-Nearest Neighbors</a:t>
            </a:r>
          </a:p>
          <a:p>
            <a:pPr marL="742950" lvl="1" indent="-285750" algn="just" fontAlgn="base">
              <a:buFont typeface="Wingdings" pitchFamily="2" charset="2"/>
              <a:buChar char="ü"/>
            </a:pPr>
            <a:r>
              <a:rPr lang="en-US" dirty="0"/>
              <a:t>Decision tree</a:t>
            </a:r>
          </a:p>
          <a:p>
            <a:pPr marL="742950" lvl="1" indent="-285750" algn="just" fontAlgn="base">
              <a:buFont typeface="Wingdings" pitchFamily="2" charset="2"/>
              <a:buChar char="ü"/>
            </a:pPr>
            <a:r>
              <a:rPr lang="en-US" dirty="0"/>
              <a:t>Support Vector Machines</a:t>
            </a:r>
          </a:p>
          <a:p>
            <a:pPr marL="742950" lvl="1" indent="-285750" algn="just" fontAlgn="base">
              <a:buFont typeface="Wingdings" pitchFamily="2" charset="2"/>
              <a:buChar char="ü"/>
            </a:pPr>
            <a:r>
              <a:rPr lang="en-US" dirty="0"/>
              <a:t>Naive Bayes</a:t>
            </a:r>
          </a:p>
        </p:txBody>
      </p:sp>
    </p:spTree>
    <p:extLst>
      <p:ext uri="{BB962C8B-B14F-4D97-AF65-F5344CB8AC3E}">
        <p14:creationId xmlns:p14="http://schemas.microsoft.com/office/powerpoint/2010/main" val="3152929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153400" cy="6248400"/>
          </a:xfrm>
        </p:spPr>
        <p:txBody>
          <a:bodyPr>
            <a:normAutofit/>
          </a:bodyPr>
          <a:lstStyle/>
          <a:p>
            <a:pPr marL="114300" indent="0" algn="just">
              <a:buNone/>
            </a:pPr>
            <a:r>
              <a:rPr lang="en-US" sz="2000" b="1" dirty="0">
                <a:latin typeface="Times New Roman" pitchFamily="18" charset="0"/>
                <a:cs typeface="Times New Roman" pitchFamily="18" charset="0"/>
              </a:rPr>
              <a:t>Used Python Packages:</a:t>
            </a:r>
          </a:p>
          <a:p>
            <a:pPr algn="just" fontAlgn="base"/>
            <a:r>
              <a:rPr lang="en-US" sz="2000" b="1" dirty="0" err="1">
                <a:latin typeface="Times New Roman" pitchFamily="18" charset="0"/>
                <a:cs typeface="Times New Roman" pitchFamily="18" charset="0"/>
              </a:rPr>
              <a:t>sklearn</a:t>
            </a:r>
            <a:r>
              <a:rPr lang="en-US" sz="2000" b="1"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lvl="1" algn="just" fontAlgn="base"/>
            <a:r>
              <a:rPr lang="en-US" dirty="0">
                <a:latin typeface="Times New Roman" pitchFamily="18" charset="0"/>
                <a:cs typeface="Times New Roman" pitchFamily="18" charset="0"/>
              </a:rPr>
              <a:t>In python, </a:t>
            </a:r>
            <a:r>
              <a:rPr lang="en-US" dirty="0" err="1">
                <a:latin typeface="Times New Roman" pitchFamily="18" charset="0"/>
                <a:cs typeface="Times New Roman" pitchFamily="18" charset="0"/>
              </a:rPr>
              <a:t>sklearn</a:t>
            </a:r>
            <a:r>
              <a:rPr lang="en-US" dirty="0">
                <a:latin typeface="Times New Roman" pitchFamily="18" charset="0"/>
                <a:cs typeface="Times New Roman" pitchFamily="18" charset="0"/>
              </a:rPr>
              <a:t> is a machine learning package which include a lot of ML algorithms.</a:t>
            </a:r>
          </a:p>
          <a:p>
            <a:pPr lvl="1" algn="just" fontAlgn="base"/>
            <a:r>
              <a:rPr lang="en-US" dirty="0">
                <a:latin typeface="Times New Roman" pitchFamily="18" charset="0"/>
                <a:cs typeface="Times New Roman" pitchFamily="18" charset="0"/>
              </a:rPr>
              <a:t>Here, we are using some of its modules like </a:t>
            </a:r>
            <a:r>
              <a:rPr lang="en-US" dirty="0" err="1">
                <a:latin typeface="Times New Roman" pitchFamily="18" charset="0"/>
                <a:cs typeface="Times New Roman" pitchFamily="18" charset="0"/>
              </a:rPr>
              <a:t>train_test_split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DecisionTreeClassifier</a:t>
            </a:r>
            <a:r>
              <a:rPr lang="en-US" dirty="0">
                <a:latin typeface="Times New Roman" pitchFamily="18" charset="0"/>
                <a:cs typeface="Times New Roman" pitchFamily="18" charset="0"/>
              </a:rPr>
              <a:t> or Logistic Regression and </a:t>
            </a:r>
            <a:r>
              <a:rPr lang="en-US" dirty="0" err="1">
                <a:latin typeface="Times New Roman" pitchFamily="18" charset="0"/>
                <a:cs typeface="Times New Roman" pitchFamily="18" charset="0"/>
              </a:rPr>
              <a:t>accuracy_score</a:t>
            </a:r>
            <a:r>
              <a:rPr lang="en-US" dirty="0">
                <a:latin typeface="Times New Roman" pitchFamily="18" charset="0"/>
                <a:cs typeface="Times New Roman" pitchFamily="18" charset="0"/>
              </a:rPr>
              <a:t>.</a:t>
            </a:r>
          </a:p>
          <a:p>
            <a:pPr algn="just" fontAlgn="base"/>
            <a:r>
              <a:rPr lang="en-US" sz="2000" b="1" dirty="0" err="1">
                <a:latin typeface="Times New Roman" pitchFamily="18" charset="0"/>
                <a:cs typeface="Times New Roman" pitchFamily="18" charset="0"/>
              </a:rPr>
              <a:t>NumPy</a:t>
            </a:r>
            <a:r>
              <a:rPr lang="en-US" sz="2000" b="1"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lvl="1" algn="just" fontAlgn="base"/>
            <a:r>
              <a:rPr lang="en-US" dirty="0">
                <a:latin typeface="Times New Roman" pitchFamily="18" charset="0"/>
                <a:cs typeface="Times New Roman" pitchFamily="18" charset="0"/>
              </a:rPr>
              <a:t>It is a numeric python module which provides fast </a:t>
            </a:r>
            <a:r>
              <a:rPr lang="en-US" dirty="0" err="1">
                <a:latin typeface="Times New Roman" pitchFamily="18" charset="0"/>
                <a:cs typeface="Times New Roman" pitchFamily="18" charset="0"/>
              </a:rPr>
              <a:t>maths</a:t>
            </a:r>
            <a:r>
              <a:rPr lang="en-US" dirty="0">
                <a:latin typeface="Times New Roman" pitchFamily="18" charset="0"/>
                <a:cs typeface="Times New Roman" pitchFamily="18" charset="0"/>
              </a:rPr>
              <a:t> functions for calculations.</a:t>
            </a:r>
          </a:p>
          <a:p>
            <a:pPr lvl="1" algn="just" fontAlgn="base"/>
            <a:r>
              <a:rPr lang="en-US" dirty="0">
                <a:latin typeface="Times New Roman" pitchFamily="18" charset="0"/>
                <a:cs typeface="Times New Roman" pitchFamily="18" charset="0"/>
              </a:rPr>
              <a:t>It is used to read data in </a:t>
            </a: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arrays and for manipulation purpose.</a:t>
            </a:r>
          </a:p>
          <a:p>
            <a:pPr algn="just" fontAlgn="base"/>
            <a:r>
              <a:rPr lang="en-US" sz="2000" b="1" dirty="0">
                <a:latin typeface="Times New Roman" pitchFamily="18" charset="0"/>
                <a:cs typeface="Times New Roman" pitchFamily="18" charset="0"/>
              </a:rPr>
              <a:t>Pandas:</a:t>
            </a:r>
            <a:endParaRPr lang="en-US" sz="2000" dirty="0">
              <a:latin typeface="Times New Roman" pitchFamily="18" charset="0"/>
              <a:cs typeface="Times New Roman" pitchFamily="18" charset="0"/>
            </a:endParaRPr>
          </a:p>
          <a:p>
            <a:pPr lvl="1" algn="just" fontAlgn="base"/>
            <a:r>
              <a:rPr lang="en-US" dirty="0">
                <a:latin typeface="Times New Roman" pitchFamily="18" charset="0"/>
                <a:cs typeface="Times New Roman" pitchFamily="18" charset="0"/>
              </a:rPr>
              <a:t>Used to read and write different files.</a:t>
            </a:r>
          </a:p>
          <a:p>
            <a:pPr lvl="1" algn="just" fontAlgn="base"/>
            <a:r>
              <a:rPr lang="en-US" dirty="0">
                <a:latin typeface="Times New Roman" pitchFamily="18" charset="0"/>
                <a:cs typeface="Times New Roman" pitchFamily="18" charset="0"/>
              </a:rPr>
              <a:t>Data manipulation can be done easily with data frames.</a:t>
            </a:r>
          </a:p>
          <a:p>
            <a:pPr algn="just" fontAlgn="base"/>
            <a:r>
              <a:rPr lang="en-US" sz="2000" b="1" dirty="0" err="1">
                <a:latin typeface="Times New Roman" pitchFamily="18" charset="0"/>
                <a:cs typeface="Times New Roman" pitchFamily="18" charset="0"/>
              </a:rPr>
              <a:t>Matplotlib</a:t>
            </a:r>
            <a:r>
              <a:rPr lang="en-US" sz="2000" b="1"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lvl="1" algn="just" fontAlgn="base"/>
            <a:r>
              <a:rPr lang="en-US" dirty="0">
                <a:latin typeface="Times New Roman" pitchFamily="18" charset="0"/>
                <a:cs typeface="Times New Roman" pitchFamily="18" charset="0"/>
              </a:rPr>
              <a:t>Data visualization is a useful way to help with identify the patterns from given dataset.</a:t>
            </a:r>
          </a:p>
          <a:p>
            <a:pPr lvl="1" algn="just" fontAlgn="base"/>
            <a:r>
              <a:rPr lang="en-US" dirty="0">
                <a:latin typeface="Times New Roman" pitchFamily="18" charset="0"/>
                <a:cs typeface="Times New Roman" pitchFamily="18" charset="0"/>
              </a:rPr>
              <a:t>Data manipulation can be done easily with data frames.</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033013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001000" cy="6400800"/>
          </a:xfrm>
        </p:spPr>
        <p:txBody>
          <a:bodyPr/>
          <a:lstStyle/>
          <a:p>
            <a:pPr marL="114300" indent="0">
              <a:buNone/>
            </a:pPr>
            <a:r>
              <a:rPr lang="en-US" b="1" dirty="0"/>
              <a:t>Performance measurements of ML algorithm: </a:t>
            </a:r>
            <a:endParaRPr lang="en-US" dirty="0"/>
          </a:p>
          <a:p>
            <a:r>
              <a:rPr lang="en-US" b="1" dirty="0" err="1"/>
              <a:t>DoS</a:t>
            </a:r>
            <a:r>
              <a:rPr lang="en-US" b="1" dirty="0"/>
              <a:t> Attack Prediction</a:t>
            </a:r>
            <a:r>
              <a:rPr lang="en-US" b="1" dirty="0" smtClean="0"/>
              <a:t>:</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r>
              <a:rPr lang="en-US" b="1" dirty="0"/>
              <a:t>R2L Attack Prediction:</a:t>
            </a:r>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79940453"/>
              </p:ext>
            </p:extLst>
          </p:nvPr>
        </p:nvGraphicFramePr>
        <p:xfrm>
          <a:off x="685801" y="1219200"/>
          <a:ext cx="6781797" cy="2327268"/>
        </p:xfrm>
        <a:graphic>
          <a:graphicData uri="http://schemas.openxmlformats.org/drawingml/2006/table">
            <a:tbl>
              <a:tblPr firstRow="1" firstCol="1" bandRow="1">
                <a:tableStyleId>{5C22544A-7EE6-4342-B048-85BDC9FD1C3A}</a:tableStyleId>
              </a:tblPr>
              <a:tblGrid>
                <a:gridCol w="1346998"/>
                <a:gridCol w="845001"/>
                <a:gridCol w="854685"/>
                <a:gridCol w="932164"/>
                <a:gridCol w="962833"/>
                <a:gridCol w="920058"/>
                <a:gridCol w="920058"/>
              </a:tblGrid>
              <a:tr h="743832">
                <a:tc>
                  <a:txBody>
                    <a:bodyPr/>
                    <a:lstStyle/>
                    <a:p>
                      <a:pPr marL="0" marR="0" algn="ctr">
                        <a:lnSpc>
                          <a:spcPct val="115000"/>
                        </a:lnSpc>
                        <a:spcBef>
                          <a:spcPts val="0"/>
                        </a:spcBef>
                        <a:spcAft>
                          <a:spcPts val="0"/>
                        </a:spcAft>
                      </a:pPr>
                      <a:r>
                        <a:rPr lang="en-US" sz="1600" dirty="0">
                          <a:effectLst/>
                        </a:rPr>
                        <a:t>Parameters </a:t>
                      </a:r>
                      <a:endParaRPr lang="en-US" sz="16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LR</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a:effectLst/>
                        </a:rPr>
                        <a:t>DT</a:t>
                      </a:r>
                      <a:endParaRPr lang="en-US" sz="16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RF</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SVC</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KNN</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NB</a:t>
                      </a:r>
                      <a:endParaRPr lang="en-US" sz="1600">
                        <a:effectLst/>
                        <a:latin typeface="Calibri"/>
                        <a:ea typeface="Calibri"/>
                        <a:cs typeface="Times New Roman"/>
                      </a:endParaRPr>
                    </a:p>
                  </a:txBody>
                  <a:tcPr marL="68580" marR="68580" marT="0" marB="0" anchor="ctr"/>
                </a:tc>
              </a:tr>
              <a:tr h="257028">
                <a:tc>
                  <a:txBody>
                    <a:bodyPr/>
                    <a:lstStyle/>
                    <a:p>
                      <a:pPr marL="0" marR="0" algn="ctr">
                        <a:lnSpc>
                          <a:spcPct val="115000"/>
                        </a:lnSpc>
                        <a:spcBef>
                          <a:spcPts val="0"/>
                        </a:spcBef>
                        <a:spcAft>
                          <a:spcPts val="0"/>
                        </a:spcAft>
                      </a:pPr>
                      <a:r>
                        <a:rPr lang="en-US" sz="1600">
                          <a:effectLst/>
                        </a:rPr>
                        <a:t>Precision</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1</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1</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1</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0.97</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1</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0.96</a:t>
                      </a:r>
                      <a:endParaRPr lang="en-US" sz="1600">
                        <a:effectLst/>
                        <a:latin typeface="Calibri"/>
                        <a:ea typeface="Calibri"/>
                        <a:cs typeface="Times New Roman"/>
                      </a:endParaRPr>
                    </a:p>
                  </a:txBody>
                  <a:tcPr marL="68580" marR="68580" marT="0" marB="0" anchor="ctr"/>
                </a:tc>
              </a:tr>
              <a:tr h="257028">
                <a:tc>
                  <a:txBody>
                    <a:bodyPr/>
                    <a:lstStyle/>
                    <a:p>
                      <a:pPr marL="0" marR="0" algn="ctr">
                        <a:lnSpc>
                          <a:spcPct val="115000"/>
                        </a:lnSpc>
                        <a:spcBef>
                          <a:spcPts val="0"/>
                        </a:spcBef>
                        <a:spcAft>
                          <a:spcPts val="0"/>
                        </a:spcAft>
                      </a:pPr>
                      <a:r>
                        <a:rPr lang="en-US" sz="1600">
                          <a:effectLst/>
                        </a:rPr>
                        <a:t>Recall</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1</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1</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1</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1</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1</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1</a:t>
                      </a:r>
                      <a:endParaRPr lang="en-US" sz="1600">
                        <a:effectLst/>
                        <a:latin typeface="Calibri"/>
                        <a:ea typeface="Calibri"/>
                        <a:cs typeface="Times New Roman"/>
                      </a:endParaRPr>
                    </a:p>
                  </a:txBody>
                  <a:tcPr marL="68580" marR="68580" marT="0" marB="0" anchor="ctr"/>
                </a:tc>
              </a:tr>
              <a:tr h="257028">
                <a:tc>
                  <a:txBody>
                    <a:bodyPr/>
                    <a:lstStyle/>
                    <a:p>
                      <a:pPr marL="0" marR="0" algn="ctr">
                        <a:lnSpc>
                          <a:spcPct val="115000"/>
                        </a:lnSpc>
                        <a:spcBef>
                          <a:spcPts val="0"/>
                        </a:spcBef>
                        <a:spcAft>
                          <a:spcPts val="0"/>
                        </a:spcAft>
                      </a:pPr>
                      <a:r>
                        <a:rPr lang="en-US" sz="1600">
                          <a:effectLst/>
                        </a:rPr>
                        <a:t>F1-Score</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1</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1</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1</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1</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0.98</a:t>
                      </a:r>
                      <a:endParaRPr lang="en-US" sz="1600">
                        <a:effectLst/>
                        <a:latin typeface="Calibri"/>
                        <a:ea typeface="Calibri"/>
                        <a:cs typeface="Times New Roman"/>
                      </a:endParaRPr>
                    </a:p>
                  </a:txBody>
                  <a:tcPr marL="68580" marR="68580" marT="0" marB="0" anchor="ctr"/>
                </a:tc>
              </a:tr>
              <a:tr h="257028">
                <a:tc>
                  <a:txBody>
                    <a:bodyPr/>
                    <a:lstStyle/>
                    <a:p>
                      <a:pPr marL="0" marR="0" algn="ctr">
                        <a:lnSpc>
                          <a:spcPct val="115000"/>
                        </a:lnSpc>
                        <a:spcBef>
                          <a:spcPts val="0"/>
                        </a:spcBef>
                        <a:spcAft>
                          <a:spcPts val="0"/>
                        </a:spcAft>
                      </a:pPr>
                      <a:r>
                        <a:rPr lang="en-US" sz="1600">
                          <a:effectLst/>
                        </a:rPr>
                        <a:t>Sensitivity</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a:effectLst/>
                        </a:rPr>
                        <a:t>0.99</a:t>
                      </a:r>
                      <a:endParaRPr lang="en-US" sz="16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r>
              <a:tr h="257028">
                <a:tc>
                  <a:txBody>
                    <a:bodyPr/>
                    <a:lstStyle/>
                    <a:p>
                      <a:pPr marL="0" marR="0" algn="ctr">
                        <a:lnSpc>
                          <a:spcPct val="115000"/>
                        </a:lnSpc>
                        <a:spcBef>
                          <a:spcPts val="0"/>
                        </a:spcBef>
                        <a:spcAft>
                          <a:spcPts val="0"/>
                        </a:spcAft>
                      </a:pPr>
                      <a:r>
                        <a:rPr lang="en-US" sz="1600">
                          <a:effectLst/>
                        </a:rPr>
                        <a:t>Specificity</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r>
              <a:tr h="257028">
                <a:tc>
                  <a:txBody>
                    <a:bodyPr/>
                    <a:lstStyle/>
                    <a:p>
                      <a:pPr marL="0" marR="0" algn="ctr">
                        <a:lnSpc>
                          <a:spcPct val="115000"/>
                        </a:lnSpc>
                        <a:spcBef>
                          <a:spcPts val="0"/>
                        </a:spcBef>
                        <a:spcAft>
                          <a:spcPts val="0"/>
                        </a:spcAft>
                      </a:pPr>
                      <a:r>
                        <a:rPr lang="en-US" sz="1600">
                          <a:effectLst/>
                        </a:rPr>
                        <a:t>Accuracy (%)</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99.94</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99.96</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99.97</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99.55</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99.97</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a:effectLst/>
                        </a:rPr>
                        <a:t>99.26</a:t>
                      </a:r>
                      <a:endParaRPr lang="en-US" sz="1600" dirty="0">
                        <a:effectLst/>
                        <a:latin typeface="Calibri"/>
                        <a:ea typeface="Calibri"/>
                        <a:cs typeface="Times New Roman"/>
                      </a:endParaRPr>
                    </a:p>
                  </a:txBody>
                  <a:tcPr marL="68580" marR="68580" marT="0"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22010114"/>
              </p:ext>
            </p:extLst>
          </p:nvPr>
        </p:nvGraphicFramePr>
        <p:xfrm>
          <a:off x="685801" y="4267197"/>
          <a:ext cx="6934200" cy="2438402"/>
        </p:xfrm>
        <a:graphic>
          <a:graphicData uri="http://schemas.openxmlformats.org/drawingml/2006/table">
            <a:tbl>
              <a:tblPr firstRow="1" firstCol="1" bandRow="1">
                <a:tableStyleId>{5C22544A-7EE6-4342-B048-85BDC9FD1C3A}</a:tableStyleId>
              </a:tblPr>
              <a:tblGrid>
                <a:gridCol w="1377267"/>
                <a:gridCol w="863990"/>
                <a:gridCol w="873893"/>
                <a:gridCol w="953112"/>
                <a:gridCol w="984470"/>
                <a:gridCol w="940734"/>
                <a:gridCol w="940734"/>
              </a:tblGrid>
              <a:tr h="814652">
                <a:tc>
                  <a:txBody>
                    <a:bodyPr/>
                    <a:lstStyle/>
                    <a:p>
                      <a:pPr marL="0" marR="0" algn="ctr">
                        <a:lnSpc>
                          <a:spcPct val="115000"/>
                        </a:lnSpc>
                        <a:spcBef>
                          <a:spcPts val="0"/>
                        </a:spcBef>
                        <a:spcAft>
                          <a:spcPts val="0"/>
                        </a:spcAft>
                      </a:pPr>
                      <a:r>
                        <a:rPr lang="en-US" sz="1600" dirty="0">
                          <a:effectLst/>
                        </a:rPr>
                        <a:t>Parameters </a:t>
                      </a:r>
                      <a:endParaRPr lang="en-US" sz="16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LR</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a:effectLst/>
                        </a:rPr>
                        <a:t>DT</a:t>
                      </a:r>
                      <a:endParaRPr lang="en-US" sz="16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RF</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SVC</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KNN</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NB</a:t>
                      </a:r>
                      <a:endParaRPr lang="en-US" sz="1600">
                        <a:effectLst/>
                        <a:latin typeface="Calibri"/>
                        <a:ea typeface="Calibri"/>
                        <a:cs typeface="Times New Roman"/>
                      </a:endParaRPr>
                    </a:p>
                  </a:txBody>
                  <a:tcPr marL="68580" marR="68580" marT="0" marB="0" anchor="ctr"/>
                </a:tc>
              </a:tr>
              <a:tr h="270625">
                <a:tc>
                  <a:txBody>
                    <a:bodyPr/>
                    <a:lstStyle/>
                    <a:p>
                      <a:pPr marL="0" marR="0" algn="ctr">
                        <a:lnSpc>
                          <a:spcPct val="115000"/>
                        </a:lnSpc>
                        <a:spcBef>
                          <a:spcPts val="0"/>
                        </a:spcBef>
                        <a:spcAft>
                          <a:spcPts val="0"/>
                        </a:spcAft>
                      </a:pPr>
                      <a:r>
                        <a:rPr lang="en-US" sz="1600">
                          <a:effectLst/>
                        </a:rPr>
                        <a:t>Precision</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1</a:t>
                      </a:r>
                      <a:endParaRPr lang="en-US" sz="1600">
                        <a:effectLst/>
                        <a:latin typeface="Calibri"/>
                        <a:ea typeface="Calibri"/>
                        <a:cs typeface="Times New Roman"/>
                      </a:endParaRPr>
                    </a:p>
                  </a:txBody>
                  <a:tcPr marL="68580" marR="68580" marT="0" marB="0" anchor="ctr"/>
                </a:tc>
              </a:tr>
              <a:tr h="270625">
                <a:tc>
                  <a:txBody>
                    <a:bodyPr/>
                    <a:lstStyle/>
                    <a:p>
                      <a:pPr marL="0" marR="0" algn="ctr">
                        <a:lnSpc>
                          <a:spcPct val="115000"/>
                        </a:lnSpc>
                        <a:spcBef>
                          <a:spcPts val="0"/>
                        </a:spcBef>
                        <a:spcAft>
                          <a:spcPts val="0"/>
                        </a:spcAft>
                      </a:pPr>
                      <a:r>
                        <a:rPr lang="en-US" sz="1600">
                          <a:effectLst/>
                        </a:rPr>
                        <a:t>Recall</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0.98</a:t>
                      </a:r>
                      <a:endParaRPr lang="en-US" sz="1600">
                        <a:effectLst/>
                        <a:latin typeface="Calibri"/>
                        <a:ea typeface="Calibri"/>
                        <a:cs typeface="Times New Roman"/>
                      </a:endParaRPr>
                    </a:p>
                  </a:txBody>
                  <a:tcPr marL="68580" marR="68580" marT="0" marB="0" anchor="ctr"/>
                </a:tc>
              </a:tr>
              <a:tr h="270625">
                <a:tc>
                  <a:txBody>
                    <a:bodyPr/>
                    <a:lstStyle/>
                    <a:p>
                      <a:pPr marL="0" marR="0" algn="ctr">
                        <a:lnSpc>
                          <a:spcPct val="115000"/>
                        </a:lnSpc>
                        <a:spcBef>
                          <a:spcPts val="0"/>
                        </a:spcBef>
                        <a:spcAft>
                          <a:spcPts val="0"/>
                        </a:spcAft>
                      </a:pPr>
                      <a:r>
                        <a:rPr lang="en-US" sz="1600">
                          <a:effectLst/>
                        </a:rPr>
                        <a:t>F1-Score</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r>
              <a:tr h="270625">
                <a:tc>
                  <a:txBody>
                    <a:bodyPr/>
                    <a:lstStyle/>
                    <a:p>
                      <a:pPr marL="0" marR="0" algn="ctr">
                        <a:lnSpc>
                          <a:spcPct val="115000"/>
                        </a:lnSpc>
                        <a:spcBef>
                          <a:spcPts val="0"/>
                        </a:spcBef>
                        <a:spcAft>
                          <a:spcPts val="0"/>
                        </a:spcAft>
                      </a:pPr>
                      <a:r>
                        <a:rPr lang="en-US" sz="1600">
                          <a:effectLst/>
                        </a:rPr>
                        <a:t>Sensitivity</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0.97</a:t>
                      </a:r>
                      <a:endParaRPr lang="en-US" sz="1600">
                        <a:effectLst/>
                        <a:latin typeface="Calibri"/>
                        <a:ea typeface="Calibri"/>
                        <a:cs typeface="Times New Roman"/>
                      </a:endParaRPr>
                    </a:p>
                  </a:txBody>
                  <a:tcPr marL="68580" marR="68580" marT="0" marB="0" anchor="ctr"/>
                </a:tc>
              </a:tr>
              <a:tr h="270625">
                <a:tc>
                  <a:txBody>
                    <a:bodyPr/>
                    <a:lstStyle/>
                    <a:p>
                      <a:pPr marL="0" marR="0" algn="ctr">
                        <a:lnSpc>
                          <a:spcPct val="115000"/>
                        </a:lnSpc>
                        <a:spcBef>
                          <a:spcPts val="0"/>
                        </a:spcBef>
                        <a:spcAft>
                          <a:spcPts val="0"/>
                        </a:spcAft>
                      </a:pPr>
                      <a:r>
                        <a:rPr lang="en-US" sz="1600">
                          <a:effectLst/>
                        </a:rPr>
                        <a:t>Specificity</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0.69</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0.70</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0.67</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0.67</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0.65</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0.97</a:t>
                      </a:r>
                      <a:endParaRPr lang="en-US" sz="1600">
                        <a:effectLst/>
                        <a:latin typeface="Calibri"/>
                        <a:ea typeface="Calibri"/>
                        <a:cs typeface="Times New Roman"/>
                      </a:endParaRPr>
                    </a:p>
                  </a:txBody>
                  <a:tcPr marL="68580" marR="68580" marT="0" marB="0" anchor="ctr"/>
                </a:tc>
              </a:tr>
              <a:tr h="270625">
                <a:tc>
                  <a:txBody>
                    <a:bodyPr/>
                    <a:lstStyle/>
                    <a:p>
                      <a:pPr marL="0" marR="0" algn="ctr">
                        <a:lnSpc>
                          <a:spcPct val="115000"/>
                        </a:lnSpc>
                        <a:spcBef>
                          <a:spcPts val="0"/>
                        </a:spcBef>
                        <a:spcAft>
                          <a:spcPts val="0"/>
                        </a:spcAft>
                      </a:pPr>
                      <a:r>
                        <a:rPr lang="en-US" sz="1600">
                          <a:effectLst/>
                        </a:rPr>
                        <a:t>Accuracy (%)</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98.68</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98.61</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98.6</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98.67</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98.61</a:t>
                      </a:r>
                      <a:endParaRPr lang="en-US" sz="16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a:effectLst/>
                        </a:rPr>
                        <a:t>97.55</a:t>
                      </a:r>
                      <a:endParaRPr lang="en-US" sz="1600" dirty="0">
                        <a:effectLst/>
                        <a:latin typeface="Calibri"/>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009964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001000" cy="6400800"/>
          </a:xfrm>
        </p:spPr>
        <p:txBody>
          <a:bodyPr/>
          <a:lstStyle/>
          <a:p>
            <a:r>
              <a:rPr lang="en-US" b="1" dirty="0"/>
              <a:t>U2R Attack Prediction:</a:t>
            </a:r>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b="1" dirty="0"/>
              <a:t>Probe Attack Prediction:</a:t>
            </a:r>
            <a:endParaRPr lang="en-US" dirty="0"/>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442909844"/>
              </p:ext>
            </p:extLst>
          </p:nvPr>
        </p:nvGraphicFramePr>
        <p:xfrm>
          <a:off x="1143000" y="762000"/>
          <a:ext cx="5335905" cy="1821053"/>
        </p:xfrm>
        <a:graphic>
          <a:graphicData uri="http://schemas.openxmlformats.org/drawingml/2006/table">
            <a:tbl>
              <a:tblPr firstRow="1" firstCol="1" bandRow="1">
                <a:tableStyleId>{5C22544A-7EE6-4342-B048-85BDC9FD1C3A}</a:tableStyleId>
              </a:tblPr>
              <a:tblGrid>
                <a:gridCol w="1059815"/>
                <a:gridCol w="664845"/>
                <a:gridCol w="672465"/>
                <a:gridCol w="733425"/>
                <a:gridCol w="757555"/>
                <a:gridCol w="723900"/>
                <a:gridCol w="723900"/>
              </a:tblGrid>
              <a:tr h="633095">
                <a:tc>
                  <a:txBody>
                    <a:bodyPr/>
                    <a:lstStyle/>
                    <a:p>
                      <a:pPr marL="0" marR="0" algn="ctr">
                        <a:lnSpc>
                          <a:spcPct val="115000"/>
                        </a:lnSpc>
                        <a:spcBef>
                          <a:spcPts val="0"/>
                        </a:spcBef>
                        <a:spcAft>
                          <a:spcPts val="0"/>
                        </a:spcAft>
                      </a:pPr>
                      <a:r>
                        <a:rPr lang="en-US" sz="1200">
                          <a:effectLst/>
                        </a:rPr>
                        <a:t>Parameters </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LR</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DT</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RF</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SVC</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KNN</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NB</a:t>
                      </a:r>
                      <a:endParaRPr lang="en-US"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200">
                          <a:effectLst/>
                        </a:rPr>
                        <a:t>Precision</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200">
                          <a:effectLst/>
                        </a:rPr>
                        <a:t>Recall</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200">
                          <a:effectLst/>
                        </a:rPr>
                        <a:t>F1-Score</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200">
                          <a:effectLst/>
                        </a:rPr>
                        <a:t>Sensitivity</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200">
                          <a:effectLst/>
                        </a:rPr>
                        <a:t>Specificity</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0</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200">
                          <a:effectLst/>
                        </a:rPr>
                        <a:t>Accuracy (%)</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100</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99.99</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99.99</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99.99</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99.99</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effectLst/>
                        </a:rPr>
                        <a:t>100</a:t>
                      </a:r>
                      <a:endParaRPr lang="en-US" sz="1100" dirty="0">
                        <a:effectLst/>
                        <a:latin typeface="Calibri"/>
                        <a:ea typeface="Calibri"/>
                        <a:cs typeface="Times New Roman"/>
                      </a:endParaRPr>
                    </a:p>
                  </a:txBody>
                  <a:tcPr marL="68580" marR="68580" marT="0" marB="0"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275596646"/>
              </p:ext>
            </p:extLst>
          </p:nvPr>
        </p:nvGraphicFramePr>
        <p:xfrm>
          <a:off x="1143000" y="4114800"/>
          <a:ext cx="5335905" cy="1821053"/>
        </p:xfrm>
        <a:graphic>
          <a:graphicData uri="http://schemas.openxmlformats.org/drawingml/2006/table">
            <a:tbl>
              <a:tblPr firstRow="1" firstCol="1" bandRow="1">
                <a:tableStyleId>{5C22544A-7EE6-4342-B048-85BDC9FD1C3A}</a:tableStyleId>
              </a:tblPr>
              <a:tblGrid>
                <a:gridCol w="1059815"/>
                <a:gridCol w="664845"/>
                <a:gridCol w="672465"/>
                <a:gridCol w="733425"/>
                <a:gridCol w="757555"/>
                <a:gridCol w="723900"/>
                <a:gridCol w="723900"/>
              </a:tblGrid>
              <a:tr h="633095">
                <a:tc>
                  <a:txBody>
                    <a:bodyPr/>
                    <a:lstStyle/>
                    <a:p>
                      <a:pPr marL="0" marR="0" algn="ctr">
                        <a:lnSpc>
                          <a:spcPct val="115000"/>
                        </a:lnSpc>
                        <a:spcBef>
                          <a:spcPts val="0"/>
                        </a:spcBef>
                        <a:spcAft>
                          <a:spcPts val="0"/>
                        </a:spcAft>
                      </a:pPr>
                      <a:r>
                        <a:rPr lang="en-US" sz="1200" dirty="0">
                          <a:effectLst/>
                        </a:rPr>
                        <a:t>Parameters </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LR</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DT</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effectLst/>
                        </a:rPr>
                        <a:t>RF</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SVC</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KNN</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NB</a:t>
                      </a:r>
                      <a:endParaRPr lang="en-US"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200">
                          <a:effectLst/>
                        </a:rPr>
                        <a:t>Precision</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200">
                          <a:effectLst/>
                        </a:rPr>
                        <a:t>Recall</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200">
                          <a:effectLst/>
                        </a:rPr>
                        <a:t>F1-Score</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200">
                          <a:effectLst/>
                        </a:rPr>
                        <a:t>Sensitivity</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0.99</a:t>
                      </a:r>
                      <a:endParaRPr lang="en-US"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200">
                          <a:effectLst/>
                        </a:rPr>
                        <a:t>Specificity</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0.98</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0.98</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0.97</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0.90</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0.98</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1200">
                          <a:effectLst/>
                        </a:rPr>
                        <a:t>Accuracy (%)</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99.89</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99.9</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99.90</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99.82</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99.90</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effectLst/>
                        </a:rPr>
                        <a:t>99.11</a:t>
                      </a:r>
                      <a:endParaRPr lang="en-US" sz="1100" dirty="0">
                        <a:effectLst/>
                        <a:latin typeface="Calibri"/>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8234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772400" cy="554736"/>
          </a:xfrm>
        </p:spPr>
        <p:txBody>
          <a:bodyPr/>
          <a:lstStyle/>
          <a:p>
            <a:r>
              <a:rPr lang="en-US" sz="2400" b="1" dirty="0" smtClean="0">
                <a:latin typeface="Bahnschrift Condensed" pitchFamily="34" charset="0"/>
              </a:rPr>
              <a:t>ABSTRACT</a:t>
            </a:r>
            <a:endParaRPr lang="en-US" sz="2400" b="1" dirty="0"/>
          </a:p>
        </p:txBody>
      </p:sp>
      <p:sp>
        <p:nvSpPr>
          <p:cNvPr id="3" name="Content Placeholder 2"/>
          <p:cNvSpPr>
            <a:spLocks noGrp="1"/>
          </p:cNvSpPr>
          <p:nvPr>
            <p:ph idx="1"/>
          </p:nvPr>
        </p:nvSpPr>
        <p:spPr>
          <a:xfrm>
            <a:off x="228600" y="381000"/>
            <a:ext cx="8077200" cy="5943600"/>
          </a:xfrm>
        </p:spPr>
        <p:txBody>
          <a:bodyPr>
            <a:noAutofit/>
          </a:bodyPr>
          <a:lstStyle/>
          <a:p>
            <a:pPr algn="just">
              <a:buFont typeface="Wingdings" pitchFamily="2" charset="2"/>
              <a:buChar char="Ø"/>
            </a:pPr>
            <a:r>
              <a:rPr lang="en-US" sz="1900" dirty="0" smtClean="0">
                <a:latin typeface="Times New Roman" pitchFamily="18" charset="0"/>
                <a:cs typeface="Times New Roman" pitchFamily="18" charset="0"/>
              </a:rPr>
              <a:t>Generally</a:t>
            </a: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to </a:t>
            </a:r>
            <a:r>
              <a:rPr lang="en-US" sz="1900" dirty="0">
                <a:latin typeface="Times New Roman" pitchFamily="18" charset="0"/>
                <a:cs typeface="Times New Roman" pitchFamily="18" charset="0"/>
              </a:rPr>
              <a:t>create data for the IDS, it is necessary to set the real working environment to explore all the possibilities of attacks, which is </a:t>
            </a:r>
            <a:r>
              <a:rPr lang="en-US" sz="1900" dirty="0" smtClean="0">
                <a:latin typeface="Times New Roman" pitchFamily="18" charset="0"/>
                <a:cs typeface="Times New Roman" pitchFamily="18" charset="0"/>
              </a:rPr>
              <a:t>expensive. Software </a:t>
            </a:r>
            <a:r>
              <a:rPr lang="en-US" sz="1900" dirty="0">
                <a:latin typeface="Times New Roman" pitchFamily="18" charset="0"/>
                <a:cs typeface="Times New Roman" pitchFamily="18" charset="0"/>
              </a:rPr>
              <a:t>to detect network intrusions protects a computer network from unauthorized users, including perhaps insiders. The intrusion detector learning task is to build a predictive model (i.e. a classifier) capable of distinguishing between "bad" connections, called intrusions or attacks, and "good" normal connections</a:t>
            </a:r>
            <a:r>
              <a:rPr lang="en-US" sz="1900" dirty="0" smtClean="0">
                <a:latin typeface="Times New Roman" pitchFamily="18" charset="0"/>
                <a:cs typeface="Times New Roman" pitchFamily="18" charset="0"/>
              </a:rPr>
              <a:t>.</a:t>
            </a:r>
          </a:p>
          <a:p>
            <a:pPr algn="just">
              <a:buFont typeface="Wingdings" pitchFamily="2" charset="2"/>
              <a:buChar char="Ø"/>
            </a:pPr>
            <a:r>
              <a:rPr lang="en-US" sz="1900" dirty="0" smtClean="0">
                <a:latin typeface="Times New Roman" pitchFamily="18" charset="0"/>
                <a:cs typeface="Times New Roman" pitchFamily="18" charset="0"/>
              </a:rPr>
              <a:t>To </a:t>
            </a:r>
            <a:r>
              <a:rPr lang="en-US" sz="1900" dirty="0">
                <a:latin typeface="Times New Roman" pitchFamily="18" charset="0"/>
                <a:cs typeface="Times New Roman" pitchFamily="18" charset="0"/>
              </a:rPr>
              <a:t>prevent this problem in n</a:t>
            </a:r>
            <a:r>
              <a:rPr lang="en-US" sz="1900" dirty="0" smtClean="0">
                <a:latin typeface="Times New Roman" pitchFamily="18" charset="0"/>
                <a:cs typeface="Times New Roman" pitchFamily="18" charset="0"/>
              </a:rPr>
              <a:t>etwork </a:t>
            </a:r>
            <a:r>
              <a:rPr lang="en-US" sz="1900" dirty="0">
                <a:latin typeface="Times New Roman" pitchFamily="18" charset="0"/>
                <a:cs typeface="Times New Roman" pitchFamily="18" charset="0"/>
              </a:rPr>
              <a:t>sectors have to predict </a:t>
            </a:r>
            <a:r>
              <a:rPr lang="en-US" sz="1900" dirty="0" smtClean="0">
                <a:latin typeface="Times New Roman" pitchFamily="18" charset="0"/>
                <a:cs typeface="Times New Roman" pitchFamily="18" charset="0"/>
              </a:rPr>
              <a:t>whether the connection is attacked or not </a:t>
            </a:r>
            <a:r>
              <a:rPr lang="en-US" sz="1900" dirty="0">
                <a:latin typeface="Times New Roman" pitchFamily="18" charset="0"/>
                <a:cs typeface="Times New Roman" pitchFamily="18" charset="0"/>
              </a:rPr>
              <a:t>from </a:t>
            </a:r>
            <a:r>
              <a:rPr lang="en-US" sz="1900" dirty="0" smtClean="0">
                <a:latin typeface="Times New Roman" pitchFamily="18" charset="0"/>
                <a:cs typeface="Times New Roman" pitchFamily="18" charset="0"/>
              </a:rPr>
              <a:t>KDDCup99 dataset using </a:t>
            </a:r>
            <a:r>
              <a:rPr lang="en-US" sz="1900" dirty="0">
                <a:latin typeface="Times New Roman" pitchFamily="18" charset="0"/>
                <a:cs typeface="Times New Roman" pitchFamily="18" charset="0"/>
              </a:rPr>
              <a:t>machine learning techniques. The aim is to investigate machine learning based techniques for </a:t>
            </a:r>
            <a:r>
              <a:rPr lang="en-US" sz="1900" dirty="0" smtClean="0">
                <a:latin typeface="Times New Roman" pitchFamily="18" charset="0"/>
                <a:cs typeface="Times New Roman" pitchFamily="18" charset="0"/>
              </a:rPr>
              <a:t>better packet connection transfers forecasting </a:t>
            </a:r>
            <a:r>
              <a:rPr lang="en-US" sz="1900" dirty="0">
                <a:latin typeface="Times New Roman" pitchFamily="18" charset="0"/>
                <a:cs typeface="Times New Roman" pitchFamily="18" charset="0"/>
              </a:rPr>
              <a:t>by prediction results in best accuracy. </a:t>
            </a:r>
            <a:r>
              <a:rPr lang="en-US" sz="1900" dirty="0" smtClean="0">
                <a:latin typeface="Times New Roman" pitchFamily="18" charset="0"/>
                <a:cs typeface="Times New Roman" pitchFamily="18" charset="0"/>
              </a:rPr>
              <a:t> </a:t>
            </a:r>
          </a:p>
          <a:p>
            <a:pPr algn="just">
              <a:buFont typeface="Wingdings" pitchFamily="2" charset="2"/>
              <a:buChar char="Ø"/>
            </a:pPr>
            <a:r>
              <a:rPr lang="en-US" sz="1900" dirty="0" smtClean="0">
                <a:latin typeface="Times New Roman" pitchFamily="18" charset="0"/>
                <a:cs typeface="Times New Roman" pitchFamily="18" charset="0"/>
              </a:rPr>
              <a:t>To </a:t>
            </a:r>
            <a:r>
              <a:rPr lang="en-US" sz="1900" dirty="0">
                <a:latin typeface="Times New Roman" pitchFamily="18" charset="0"/>
                <a:cs typeface="Times New Roman" pitchFamily="18" charset="0"/>
              </a:rPr>
              <a:t>propose a machine learning-based method to accurately predict the </a:t>
            </a:r>
            <a:r>
              <a:rPr lang="en-US" sz="1900" dirty="0" smtClean="0">
                <a:latin typeface="Times New Roman" pitchFamily="18" charset="0"/>
                <a:cs typeface="Times New Roman" pitchFamily="18" charset="0"/>
              </a:rPr>
              <a:t>DOS, R2L, UU2R, Probe and overall attacks by </a:t>
            </a:r>
            <a:r>
              <a:rPr lang="en-US" sz="1900" dirty="0">
                <a:latin typeface="Times New Roman" pitchFamily="18" charset="0"/>
                <a:cs typeface="Times New Roman" pitchFamily="18" charset="0"/>
              </a:rPr>
              <a:t>prediction results in the form of best accuracy from comparing supervise classification machine learning algorithms. </a:t>
            </a:r>
            <a:r>
              <a:rPr lang="en-US" sz="1900" dirty="0" smtClean="0">
                <a:latin typeface="Times New Roman" pitchFamily="18" charset="0"/>
                <a:cs typeface="Times New Roman" pitchFamily="18" charset="0"/>
              </a:rPr>
              <a:t> Additionally</a:t>
            </a:r>
            <a:r>
              <a:rPr lang="en-US" sz="1900" dirty="0">
                <a:latin typeface="Times New Roman" pitchFamily="18" charset="0"/>
                <a:cs typeface="Times New Roman" pitchFamily="18" charset="0"/>
              </a:rPr>
              <a:t>, to compare and discuss the performance of various machine learning algorithms from the given </a:t>
            </a:r>
            <a:r>
              <a:rPr lang="en-US" sz="1900" dirty="0" smtClean="0">
                <a:latin typeface="Times New Roman" pitchFamily="18" charset="0"/>
                <a:cs typeface="Times New Roman" pitchFamily="18" charset="0"/>
              </a:rPr>
              <a:t>dataset </a:t>
            </a:r>
            <a:r>
              <a:rPr lang="en-US" sz="1900" dirty="0">
                <a:latin typeface="Times New Roman" pitchFamily="18" charset="0"/>
                <a:cs typeface="Times New Roman" pitchFamily="18" charset="0"/>
              </a:rPr>
              <a:t>with evaluation classification report, identify the confusion matrix and to categorizing data from priority and the result shows that the effectiveness of the proposed machine learning algorithm technique can be compared with best accuracy with precision, Recall and F1 Score. </a:t>
            </a:r>
          </a:p>
          <a:p>
            <a:pPr algn="just">
              <a:buFont typeface="Wingdings" pitchFamily="2" charset="2"/>
              <a:buChar char="Ø"/>
            </a:pPr>
            <a:endParaRPr lang="en-US" sz="1900" dirty="0">
              <a:latin typeface="Times New Roman" pitchFamily="18" charset="0"/>
              <a:cs typeface="Times New Roman" pitchFamily="18" charset="0"/>
            </a:endParaRPr>
          </a:p>
          <a:p>
            <a:pPr algn="just">
              <a:buFont typeface="Wingdings" pitchFamily="2" charset="2"/>
              <a:buChar char="Ø"/>
            </a:pPr>
            <a:endParaRPr lang="en-US" sz="1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839200" cy="6400800"/>
          </a:xfrm>
        </p:spPr>
        <p:txBody>
          <a:bodyPr/>
          <a:lstStyle/>
          <a:p>
            <a:r>
              <a:rPr lang="en-US" b="1" dirty="0"/>
              <a:t>Overall Network Attack Prediction</a:t>
            </a:r>
            <a:r>
              <a:rPr lang="en-US" b="1" dirty="0" smtClean="0"/>
              <a:t>:</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pPr marL="114300" indent="0">
              <a:buNone/>
            </a:pPr>
            <a:r>
              <a:rPr lang="en-US" dirty="0"/>
              <a:t>H</a:t>
            </a:r>
            <a:r>
              <a:rPr lang="en-US" dirty="0" smtClean="0"/>
              <a:t>ighest </a:t>
            </a:r>
            <a:r>
              <a:rPr lang="en-US" dirty="0"/>
              <a:t>accuracy for overall Network attack is Random </a:t>
            </a:r>
            <a:r>
              <a:rPr lang="en-US" dirty="0" smtClean="0"/>
              <a:t>Forest algorithm</a:t>
            </a:r>
            <a:endParaRPr lang="en-US" dirty="0"/>
          </a:p>
          <a:p>
            <a:pPr marL="114300" indent="0">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400415241"/>
              </p:ext>
            </p:extLst>
          </p:nvPr>
        </p:nvGraphicFramePr>
        <p:xfrm>
          <a:off x="762000" y="914400"/>
          <a:ext cx="7162802" cy="3268851"/>
        </p:xfrm>
        <a:graphic>
          <a:graphicData uri="http://schemas.openxmlformats.org/drawingml/2006/table">
            <a:tbl>
              <a:tblPr firstRow="1" firstCol="1" bandRow="1">
                <a:tableStyleId>{5C22544A-7EE6-4342-B048-85BDC9FD1C3A}</a:tableStyleId>
              </a:tblPr>
              <a:tblGrid>
                <a:gridCol w="1422672"/>
                <a:gridCol w="892473"/>
                <a:gridCol w="902702"/>
                <a:gridCol w="984534"/>
                <a:gridCol w="1016925"/>
                <a:gridCol w="971748"/>
                <a:gridCol w="971748"/>
              </a:tblGrid>
              <a:tr h="1136427">
                <a:tc>
                  <a:txBody>
                    <a:bodyPr/>
                    <a:lstStyle/>
                    <a:p>
                      <a:pPr marL="0" marR="0" algn="ctr">
                        <a:lnSpc>
                          <a:spcPct val="115000"/>
                        </a:lnSpc>
                        <a:spcBef>
                          <a:spcPts val="0"/>
                        </a:spcBef>
                        <a:spcAft>
                          <a:spcPts val="0"/>
                        </a:spcAft>
                      </a:pPr>
                      <a:r>
                        <a:rPr lang="en-US" sz="1800" dirty="0">
                          <a:effectLst/>
                        </a:rPr>
                        <a:t>Parameters </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LR</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DT</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RF</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SVC</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KNN</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NB</a:t>
                      </a:r>
                      <a:endParaRPr lang="en-US" sz="1800">
                        <a:effectLst/>
                        <a:latin typeface="Calibri"/>
                        <a:ea typeface="Calibri"/>
                        <a:cs typeface="Times New Roman"/>
                      </a:endParaRPr>
                    </a:p>
                  </a:txBody>
                  <a:tcPr marL="68580" marR="68580" marT="0" marB="0" anchor="ctr"/>
                </a:tc>
              </a:tr>
              <a:tr h="355404">
                <a:tc>
                  <a:txBody>
                    <a:bodyPr/>
                    <a:lstStyle/>
                    <a:p>
                      <a:pPr marL="0" marR="0" algn="ctr">
                        <a:lnSpc>
                          <a:spcPct val="115000"/>
                        </a:lnSpc>
                        <a:spcBef>
                          <a:spcPts val="0"/>
                        </a:spcBef>
                        <a:spcAft>
                          <a:spcPts val="0"/>
                        </a:spcAft>
                      </a:pPr>
                      <a:r>
                        <a:rPr lang="en-US" sz="1800">
                          <a:effectLst/>
                        </a:rPr>
                        <a:t>Precision</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0.85</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0.93</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0.93</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0.89</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0.93</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0.84</a:t>
                      </a:r>
                      <a:endParaRPr lang="en-US" sz="1800">
                        <a:effectLst/>
                        <a:latin typeface="Calibri"/>
                        <a:ea typeface="Calibri"/>
                        <a:cs typeface="Times New Roman"/>
                      </a:endParaRPr>
                    </a:p>
                  </a:txBody>
                  <a:tcPr marL="68580" marR="68580" marT="0" marB="0" anchor="ctr"/>
                </a:tc>
              </a:tr>
              <a:tr h="355404">
                <a:tc>
                  <a:txBody>
                    <a:bodyPr/>
                    <a:lstStyle/>
                    <a:p>
                      <a:pPr marL="0" marR="0" algn="ctr">
                        <a:lnSpc>
                          <a:spcPct val="115000"/>
                        </a:lnSpc>
                        <a:spcBef>
                          <a:spcPts val="0"/>
                        </a:spcBef>
                        <a:spcAft>
                          <a:spcPts val="0"/>
                        </a:spcAft>
                      </a:pPr>
                      <a:r>
                        <a:rPr lang="en-US" sz="1800">
                          <a:effectLst/>
                        </a:rPr>
                        <a:t>Recall</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1</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0.95</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0.95</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0.94</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0.94</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1</a:t>
                      </a:r>
                      <a:endParaRPr lang="en-US" sz="1800">
                        <a:effectLst/>
                        <a:latin typeface="Calibri"/>
                        <a:ea typeface="Calibri"/>
                        <a:cs typeface="Times New Roman"/>
                      </a:endParaRPr>
                    </a:p>
                  </a:txBody>
                  <a:tcPr marL="68580" marR="68580" marT="0" marB="0" anchor="ctr"/>
                </a:tc>
              </a:tr>
              <a:tr h="355404">
                <a:tc>
                  <a:txBody>
                    <a:bodyPr/>
                    <a:lstStyle/>
                    <a:p>
                      <a:pPr marL="0" marR="0" algn="ctr">
                        <a:lnSpc>
                          <a:spcPct val="115000"/>
                        </a:lnSpc>
                        <a:spcBef>
                          <a:spcPts val="0"/>
                        </a:spcBef>
                        <a:spcAft>
                          <a:spcPts val="0"/>
                        </a:spcAft>
                      </a:pPr>
                      <a:r>
                        <a:rPr lang="en-US" sz="1800">
                          <a:effectLst/>
                        </a:rPr>
                        <a:t>F1-Score</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0.92</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0.94</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0.94</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0.92</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0.93</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0.91</a:t>
                      </a:r>
                      <a:endParaRPr lang="en-US" sz="1800">
                        <a:effectLst/>
                        <a:latin typeface="Calibri"/>
                        <a:ea typeface="Calibri"/>
                        <a:cs typeface="Times New Roman"/>
                      </a:endParaRPr>
                    </a:p>
                  </a:txBody>
                  <a:tcPr marL="68580" marR="68580" marT="0" marB="0" anchor="ctr"/>
                </a:tc>
              </a:tr>
              <a:tr h="355404">
                <a:tc>
                  <a:txBody>
                    <a:bodyPr/>
                    <a:lstStyle/>
                    <a:p>
                      <a:pPr marL="0" marR="0" algn="ctr">
                        <a:lnSpc>
                          <a:spcPct val="115000"/>
                        </a:lnSpc>
                        <a:spcBef>
                          <a:spcPts val="0"/>
                        </a:spcBef>
                        <a:spcAft>
                          <a:spcPts val="0"/>
                        </a:spcAft>
                      </a:pPr>
                      <a:r>
                        <a:rPr lang="en-US" sz="1800">
                          <a:effectLst/>
                        </a:rPr>
                        <a:t>Sensitivity</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0.99</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0.94</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0.94</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0.94</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0.94</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0.99</a:t>
                      </a:r>
                      <a:endParaRPr lang="en-US" sz="1800">
                        <a:effectLst/>
                        <a:latin typeface="Calibri"/>
                        <a:ea typeface="Calibri"/>
                        <a:cs typeface="Times New Roman"/>
                      </a:endParaRPr>
                    </a:p>
                  </a:txBody>
                  <a:tcPr marL="68580" marR="68580" marT="0" marB="0" anchor="ctr"/>
                </a:tc>
              </a:tr>
              <a:tr h="355404">
                <a:tc>
                  <a:txBody>
                    <a:bodyPr/>
                    <a:lstStyle/>
                    <a:p>
                      <a:pPr marL="0" marR="0" algn="ctr">
                        <a:lnSpc>
                          <a:spcPct val="115000"/>
                        </a:lnSpc>
                        <a:spcBef>
                          <a:spcPts val="0"/>
                        </a:spcBef>
                        <a:spcAft>
                          <a:spcPts val="0"/>
                        </a:spcAft>
                      </a:pPr>
                      <a:r>
                        <a:rPr lang="en-US" sz="1800">
                          <a:effectLst/>
                        </a:rPr>
                        <a:t>Specificity</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0.97</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0.98</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0.98</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0.98</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0.98</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0.97</a:t>
                      </a:r>
                      <a:endParaRPr lang="en-US" sz="1800">
                        <a:effectLst/>
                        <a:latin typeface="Calibri"/>
                        <a:ea typeface="Calibri"/>
                        <a:cs typeface="Times New Roman"/>
                      </a:endParaRPr>
                    </a:p>
                  </a:txBody>
                  <a:tcPr marL="68580" marR="68580" marT="0" marB="0" anchor="ctr"/>
                </a:tc>
              </a:tr>
              <a:tr h="355404">
                <a:tc>
                  <a:txBody>
                    <a:bodyPr/>
                    <a:lstStyle/>
                    <a:p>
                      <a:pPr marL="0" marR="0" algn="ctr">
                        <a:lnSpc>
                          <a:spcPct val="115000"/>
                        </a:lnSpc>
                        <a:spcBef>
                          <a:spcPts val="0"/>
                        </a:spcBef>
                        <a:spcAft>
                          <a:spcPts val="0"/>
                        </a:spcAft>
                      </a:pPr>
                      <a:r>
                        <a:rPr lang="en-US" sz="1800">
                          <a:effectLst/>
                        </a:rPr>
                        <a:t>Accuracy (%)</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97.78</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98.4</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98.44</a:t>
                      </a:r>
                      <a:endParaRPr lang="en-US" sz="18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97.80</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98.32</a:t>
                      </a:r>
                      <a:endParaRPr lang="en-US" sz="18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97.61</a:t>
                      </a:r>
                      <a:endParaRPr lang="en-US" sz="1800" dirty="0">
                        <a:effectLst/>
                        <a:latin typeface="Calibri"/>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82346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001000" cy="6400800"/>
          </a:xfrm>
        </p:spPr>
        <p:txBody>
          <a:bodyPr/>
          <a:lstStyle/>
          <a:p>
            <a:pPr marL="114300" indent="0">
              <a:buNone/>
            </a:pPr>
            <a:r>
              <a:rPr lang="en-US" b="1" dirty="0"/>
              <a:t>OUTPUT SCREENSHOTS:</a:t>
            </a:r>
            <a:endParaRPr lang="en-US" dirty="0"/>
          </a:p>
          <a:p>
            <a:r>
              <a:rPr lang="en-US" b="1" dirty="0"/>
              <a:t>INPUT:</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57200" y="1143000"/>
            <a:ext cx="7467600" cy="4800600"/>
          </a:xfrm>
          <a:prstGeom prst="rect">
            <a:avLst/>
          </a:prstGeom>
        </p:spPr>
      </p:pic>
    </p:spTree>
    <p:extLst>
      <p:ext uri="{BB962C8B-B14F-4D97-AF65-F5344CB8AC3E}">
        <p14:creationId xmlns:p14="http://schemas.microsoft.com/office/powerpoint/2010/main" val="282346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001000" cy="6400800"/>
          </a:xfrm>
        </p:spPr>
        <p:txBody>
          <a:bodyPr/>
          <a:lstStyle/>
          <a:p>
            <a:pPr marL="114300" indent="0">
              <a:buNone/>
            </a:pPr>
            <a:r>
              <a:rPr lang="en-US" b="1" dirty="0"/>
              <a:t>OUTPUT:</a:t>
            </a:r>
            <a:endParaRPr lang="en-US" dirty="0"/>
          </a:p>
          <a:p>
            <a:r>
              <a:rPr lang="en-US" dirty="0"/>
              <a:t>Test-01:</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09600" y="1219200"/>
            <a:ext cx="7315200" cy="4648200"/>
          </a:xfrm>
          <a:prstGeom prst="rect">
            <a:avLst/>
          </a:prstGeom>
        </p:spPr>
      </p:pic>
    </p:spTree>
    <p:extLst>
      <p:ext uri="{BB962C8B-B14F-4D97-AF65-F5344CB8AC3E}">
        <p14:creationId xmlns:p14="http://schemas.microsoft.com/office/powerpoint/2010/main" val="282346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001000" cy="6400800"/>
          </a:xfrm>
        </p:spPr>
        <p:txBody>
          <a:bodyPr/>
          <a:lstStyle/>
          <a:p>
            <a:r>
              <a:rPr lang="en-US" dirty="0"/>
              <a:t>Test-02:</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09600" y="762000"/>
            <a:ext cx="7162800" cy="4648200"/>
          </a:xfrm>
          <a:prstGeom prst="rect">
            <a:avLst/>
          </a:prstGeom>
        </p:spPr>
      </p:pic>
    </p:spTree>
    <p:extLst>
      <p:ext uri="{BB962C8B-B14F-4D97-AF65-F5344CB8AC3E}">
        <p14:creationId xmlns:p14="http://schemas.microsoft.com/office/powerpoint/2010/main" val="282346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001000" cy="6400800"/>
          </a:xfrm>
        </p:spPr>
        <p:txBody>
          <a:bodyPr/>
          <a:lstStyle/>
          <a:p>
            <a:r>
              <a:rPr lang="en-US" dirty="0"/>
              <a:t>Test-03:</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5800" y="914400"/>
            <a:ext cx="7086600" cy="4724400"/>
          </a:xfrm>
          <a:prstGeom prst="rect">
            <a:avLst/>
          </a:prstGeom>
        </p:spPr>
      </p:pic>
    </p:spTree>
    <p:extLst>
      <p:ext uri="{BB962C8B-B14F-4D97-AF65-F5344CB8AC3E}">
        <p14:creationId xmlns:p14="http://schemas.microsoft.com/office/powerpoint/2010/main" val="282346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54" y="304800"/>
            <a:ext cx="8368145" cy="6248400"/>
          </a:xfrm>
        </p:spPr>
        <p:txBody>
          <a:bodyPr>
            <a:normAutofit fontScale="92500" lnSpcReduction="10000"/>
          </a:bodyPr>
          <a:lstStyle/>
          <a:p>
            <a:pPr marL="114300" indent="0" algn="just">
              <a:buNone/>
            </a:pPr>
            <a:r>
              <a:rPr lang="en-US" b="1"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analytical process started from data cleaning and processing, missing value, exploratory analysis and finally model building and evaluation. The best accuracy on public test set is higher accuracy score is random forest algorithm (98.44%) by comparing each algorithm with type of all network attacks for future prediction results by finding best connections.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brings some of the following insights about diagnose the network attack of each new connection. To presented a prediction model with the aid of artificial intelligence to improve over human accuracy and provide with the scope of early detection. It can be inferred from this model that, area analysis and use of machine learning technique is useful in developing prediction models that can helps to network sectors reduce the long process of diagnosis and eradicate any human error. </a:t>
            </a:r>
          </a:p>
          <a:p>
            <a:pPr marL="114300" indent="0" algn="just">
              <a:buNone/>
            </a:pPr>
            <a:endParaRPr lang="en-US" dirty="0">
              <a:latin typeface="Times New Roman" pitchFamily="18" charset="0"/>
              <a:cs typeface="Times New Roman" pitchFamily="18" charset="0"/>
            </a:endParaRPr>
          </a:p>
          <a:p>
            <a:pPr marL="114300" indent="0" algn="just">
              <a:buNone/>
            </a:pPr>
            <a:r>
              <a:rPr lang="en-US" b="1" dirty="0">
                <a:latin typeface="Times New Roman" pitchFamily="18" charset="0"/>
                <a:cs typeface="Times New Roman" pitchFamily="18" charset="0"/>
              </a:rPr>
              <a:t>Future </a:t>
            </a:r>
            <a:r>
              <a:rPr lang="en-US" b="1" dirty="0" smtClean="0">
                <a:latin typeface="Times New Roman" pitchFamily="18" charset="0"/>
                <a:cs typeface="Times New Roman" pitchFamily="18" charset="0"/>
              </a:rPr>
              <a:t>Work</a:t>
            </a:r>
            <a:endParaRPr lang="en-US"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Network sector want to automate the detecting the attacks of packet transfers from eligibility process (real time) based on the connection detail.</a:t>
            </a:r>
          </a:p>
          <a:p>
            <a:pPr lvl="0" algn="just"/>
            <a:r>
              <a:rPr lang="en-US" dirty="0">
                <a:latin typeface="Times New Roman" pitchFamily="18" charset="0"/>
                <a:cs typeface="Times New Roman" pitchFamily="18" charset="0"/>
              </a:rPr>
              <a:t>To automate this process by show the prediction result in web application or desktop application.</a:t>
            </a:r>
          </a:p>
          <a:p>
            <a:pPr lvl="0" algn="just"/>
            <a:r>
              <a:rPr lang="en-US" dirty="0">
                <a:latin typeface="Times New Roman" pitchFamily="18" charset="0"/>
                <a:cs typeface="Times New Roman" pitchFamily="18" charset="0"/>
              </a:rPr>
              <a:t>To optimize the work to implement in Artificial Intelligence environment.</a:t>
            </a:r>
          </a:p>
          <a:p>
            <a:pPr marL="114300" indent="0" algn="just">
              <a:buNone/>
            </a:pP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29697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a:r>
            <a:br>
              <a:rPr lang="en-US" b="1" dirty="0" smtClean="0"/>
            </a:br>
            <a:r>
              <a:rPr lang="en-US" b="1" dirty="0" smtClean="0"/>
              <a:t>Domain overview</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304800" y="1066800"/>
            <a:ext cx="7772400" cy="4907760"/>
          </a:xfrm>
        </p:spPr>
        <p:txBody>
          <a:bodyPr>
            <a:normAutofit/>
          </a:bodyPr>
          <a:lstStyle/>
          <a:p>
            <a:pPr algn="just"/>
            <a:r>
              <a:rPr lang="en-US" dirty="0" smtClean="0">
                <a:latin typeface="Times New Roman" pitchFamily="18" charset="0"/>
                <a:cs typeface="Times New Roman" pitchFamily="18" charset="0"/>
              </a:rPr>
              <a:t>Machine </a:t>
            </a:r>
            <a:r>
              <a:rPr lang="en-US" dirty="0">
                <a:latin typeface="Times New Roman" pitchFamily="18" charset="0"/>
                <a:cs typeface="Times New Roman" pitchFamily="18" charset="0"/>
              </a:rPr>
              <a:t>learning is a type of artificial intelligence (AI) that provides computers with the ability to learn without being explicitly programmed. Machine learning focuses on the development of Computer Programs that can change when exposed to new data</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buFont typeface="Wingdings" pitchFamily="2" charset="2"/>
              <a:buChar char="Ø"/>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05200"/>
            <a:ext cx="6934200" cy="172418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5" y="13855"/>
            <a:ext cx="7620000" cy="748145"/>
          </a:xfrm>
        </p:spPr>
        <p:txBody>
          <a:bodyPr/>
          <a:lstStyle/>
          <a:p>
            <a:r>
              <a:rPr lang="en-US" sz="3200" dirty="0" smtClean="0"/>
              <a:t>Dataset Description</a:t>
            </a:r>
            <a:endParaRPr lang="en-US" sz="3200" dirty="0"/>
          </a:p>
        </p:txBody>
      </p:sp>
      <p:sp>
        <p:nvSpPr>
          <p:cNvPr id="3" name="Content Placeholder 2"/>
          <p:cNvSpPr>
            <a:spLocks noGrp="1"/>
          </p:cNvSpPr>
          <p:nvPr>
            <p:ph idx="1"/>
          </p:nvPr>
        </p:nvSpPr>
        <p:spPr>
          <a:xfrm>
            <a:off x="228600" y="685800"/>
            <a:ext cx="8077200" cy="6096000"/>
          </a:xfrm>
        </p:spPr>
        <p:txBody>
          <a:bodyPr/>
          <a:lstStyle/>
          <a:p>
            <a:pPr algn="just"/>
            <a:r>
              <a:rPr lang="en-US" dirty="0">
                <a:latin typeface="Times New Roman" pitchFamily="18" charset="0"/>
                <a:cs typeface="Times New Roman" pitchFamily="18" charset="0"/>
              </a:rPr>
              <a:t>The Association for Computing Machinery (ACM) has a </a:t>
            </a:r>
            <a:r>
              <a:rPr lang="en-US" dirty="0" smtClean="0">
                <a:latin typeface="Times New Roman" pitchFamily="18" charset="0"/>
                <a:cs typeface="Times New Roman" pitchFamily="18" charset="0"/>
              </a:rPr>
              <a:t>special interest </a:t>
            </a:r>
            <a:r>
              <a:rPr lang="en-US" dirty="0">
                <a:latin typeface="Times New Roman" pitchFamily="18" charset="0"/>
                <a:cs typeface="Times New Roman" pitchFamily="18" charset="0"/>
              </a:rPr>
              <a:t>group on Knowledge Discovery and Data mining (</a:t>
            </a:r>
            <a:r>
              <a:rPr lang="en-US" dirty="0" smtClean="0">
                <a:latin typeface="Times New Roman" pitchFamily="18" charset="0"/>
                <a:cs typeface="Times New Roman" pitchFamily="18" charset="0"/>
              </a:rPr>
              <a:t>KDD) 38</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(http</a:t>
            </a:r>
            <a:r>
              <a:rPr lang="en-US" dirty="0">
                <a:latin typeface="Times New Roman" pitchFamily="18" charset="0"/>
                <a:cs typeface="Times New Roman" pitchFamily="18" charset="0"/>
              </a:rPr>
              <a:t>://www.sigkdd.org/kddcup) which is the most popular </a:t>
            </a:r>
            <a:r>
              <a:rPr lang="en-US" dirty="0" smtClean="0">
                <a:latin typeface="Times New Roman" pitchFamily="18" charset="0"/>
                <a:cs typeface="Times New Roman" pitchFamily="18" charset="0"/>
              </a:rPr>
              <a:t>professional organization </a:t>
            </a:r>
            <a:r>
              <a:rPr lang="en-US" dirty="0">
                <a:latin typeface="Times New Roman" pitchFamily="18" charset="0"/>
                <a:cs typeface="Times New Roman" pitchFamily="18" charset="0"/>
              </a:rPr>
              <a:t>of data miners</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The 1998 DARPA Intrusion Detection Evaluation Program was prepared and managed by MIT Lincoln Labs. The objective was to survey and evaluate research in intrusion detection. A standard set of data to be audited, which includes a wide variety of intrusions simulated in a military network environment, was provided. The 1999 KDD intrusion detection contest uses a version of this dataset.</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68571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228600"/>
            <a:ext cx="8077200" cy="15050274"/>
          </a:xfrm>
          <a:prstGeom prst="rect">
            <a:avLst/>
          </a:prstGeom>
        </p:spPr>
        <p:txBody>
          <a:bodyPr wrap="square">
            <a:spAutoFit/>
          </a:bodyPr>
          <a:lstStyle/>
          <a:p>
            <a:pPr algn="just">
              <a:lnSpc>
                <a:spcPct val="150000"/>
              </a:lnSpc>
            </a:pPr>
            <a:r>
              <a:rPr lang="en-US" b="1" dirty="0" smtClean="0">
                <a:latin typeface="Times New Roman" pitchFamily="18" charset="0"/>
                <a:cs typeface="Times New Roman" pitchFamily="18" charset="0"/>
              </a:rPr>
              <a:t>Classification Of Attacks</a:t>
            </a:r>
          </a:p>
          <a:p>
            <a:pPr marL="285750" indent="-285750" algn="just">
              <a:lnSpc>
                <a:spcPct val="150000"/>
              </a:lnSpc>
              <a:buFont typeface="Wingdings" pitchFamily="2" charset="2"/>
              <a:buChar char="Ø"/>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data set in KDD Cup99 have normal and 22 attack type </a:t>
            </a:r>
            <a:r>
              <a:rPr lang="en-US" dirty="0" smtClean="0">
                <a:latin typeface="Times New Roman" pitchFamily="18" charset="0"/>
                <a:cs typeface="Times New Roman" pitchFamily="18" charset="0"/>
              </a:rPr>
              <a:t>data with </a:t>
            </a:r>
            <a:r>
              <a:rPr lang="en-US" dirty="0">
                <a:latin typeface="Times New Roman" pitchFamily="18" charset="0"/>
                <a:cs typeface="Times New Roman" pitchFamily="18" charset="0"/>
              </a:rPr>
              <a:t>41 </a:t>
            </a:r>
            <a:r>
              <a:rPr lang="en-US" dirty="0" smtClean="0">
                <a:latin typeface="Times New Roman" pitchFamily="18" charset="0"/>
                <a:cs typeface="Times New Roman" pitchFamily="18" charset="0"/>
              </a:rPr>
              <a:t>features. </a:t>
            </a:r>
            <a:r>
              <a:rPr lang="en-US" dirty="0">
                <a:latin typeface="Times New Roman" pitchFamily="18" charset="0"/>
                <a:cs typeface="Times New Roman" pitchFamily="18" charset="0"/>
              </a:rPr>
              <a:t>All generated </a:t>
            </a:r>
            <a:r>
              <a:rPr lang="en-US" dirty="0" smtClean="0">
                <a:latin typeface="Times New Roman" pitchFamily="18" charset="0"/>
                <a:cs typeface="Times New Roman" pitchFamily="18" charset="0"/>
              </a:rPr>
              <a:t>traffic patterns </a:t>
            </a:r>
            <a:r>
              <a:rPr lang="en-US" dirty="0">
                <a:latin typeface="Times New Roman" pitchFamily="18" charset="0"/>
                <a:cs typeface="Times New Roman" pitchFamily="18" charset="0"/>
              </a:rPr>
              <a:t>end with a label either as ‘normal’ or any type of ‘attack</a:t>
            </a:r>
            <a:r>
              <a:rPr lang="en-US" dirty="0" smtClean="0">
                <a:latin typeface="Times New Roman" pitchFamily="18" charset="0"/>
                <a:cs typeface="Times New Roman" pitchFamily="18" charset="0"/>
              </a:rPr>
              <a:t>’.</a:t>
            </a:r>
          </a:p>
          <a:p>
            <a:pPr marL="285750" indent="-285750" algn="just">
              <a:lnSpc>
                <a:spcPct val="150000"/>
              </a:lnSpc>
              <a:buFont typeface="Wingdings" pitchFamily="2" charset="2"/>
              <a:buChar char="Ø"/>
            </a:pPr>
            <a:r>
              <a:rPr lang="en-US" dirty="0">
                <a:latin typeface="Times New Roman" pitchFamily="18" charset="0"/>
                <a:cs typeface="Times New Roman" pitchFamily="18" charset="0"/>
              </a:rPr>
              <a:t>There are varieties of attacks which are entering into the </a:t>
            </a:r>
            <a:r>
              <a:rPr lang="en-US" dirty="0" smtClean="0">
                <a:latin typeface="Times New Roman" pitchFamily="18" charset="0"/>
                <a:cs typeface="Times New Roman" pitchFamily="18" charset="0"/>
              </a:rPr>
              <a:t>network over </a:t>
            </a:r>
            <a:r>
              <a:rPr lang="en-US" dirty="0">
                <a:latin typeface="Times New Roman" pitchFamily="18" charset="0"/>
                <a:cs typeface="Times New Roman" pitchFamily="18" charset="0"/>
              </a:rPr>
              <a:t>a period of time and the attacks are classified into the following </a:t>
            </a:r>
            <a:r>
              <a:rPr lang="en-US" dirty="0" smtClean="0">
                <a:latin typeface="Times New Roman" pitchFamily="18" charset="0"/>
                <a:cs typeface="Times New Roman" pitchFamily="18" charset="0"/>
              </a:rPr>
              <a:t>four main </a:t>
            </a:r>
            <a:r>
              <a:rPr lang="en-US" dirty="0">
                <a:latin typeface="Times New Roman" pitchFamily="18" charset="0"/>
                <a:cs typeface="Times New Roman" pitchFamily="18" charset="0"/>
              </a:rPr>
              <a:t>classes.</a:t>
            </a:r>
          </a:p>
          <a:p>
            <a:pPr marL="742950" lvl="1" indent="-285750" algn="just">
              <a:lnSpc>
                <a:spcPct val="150000"/>
              </a:lnSpc>
              <a:buFont typeface="Wingdings" pitchFamily="2" charset="2"/>
              <a:buChar char="§"/>
            </a:pPr>
            <a:r>
              <a:rPr lang="en-US" dirty="0" smtClean="0">
                <a:latin typeface="Times New Roman" pitchFamily="18" charset="0"/>
                <a:cs typeface="Times New Roman" pitchFamily="18" charset="0"/>
              </a:rPr>
              <a:t>Denial </a:t>
            </a:r>
            <a:r>
              <a:rPr lang="en-US" dirty="0">
                <a:latin typeface="Times New Roman" pitchFamily="18" charset="0"/>
                <a:cs typeface="Times New Roman" pitchFamily="18" charset="0"/>
              </a:rPr>
              <a:t>of Service (</a:t>
            </a:r>
            <a:r>
              <a:rPr lang="en-US" dirty="0" err="1">
                <a:latin typeface="Times New Roman" pitchFamily="18" charset="0"/>
                <a:cs typeface="Times New Roman" pitchFamily="18" charset="0"/>
              </a:rPr>
              <a:t>DoS</a:t>
            </a:r>
            <a:r>
              <a:rPr lang="en-US" dirty="0">
                <a:latin typeface="Times New Roman" pitchFamily="18" charset="0"/>
                <a:cs typeface="Times New Roman" pitchFamily="18" charset="0"/>
              </a:rPr>
              <a:t>)</a:t>
            </a:r>
          </a:p>
          <a:p>
            <a:pPr marL="742950" lvl="1" indent="-285750" algn="just">
              <a:lnSpc>
                <a:spcPct val="150000"/>
              </a:lnSpc>
              <a:buFont typeface="Wingdings" pitchFamily="2" charset="2"/>
              <a:buChar char="§"/>
            </a:pPr>
            <a:r>
              <a:rPr lang="pl-PL" dirty="0" smtClean="0">
                <a:latin typeface="Times New Roman" pitchFamily="18" charset="0"/>
                <a:cs typeface="Times New Roman" pitchFamily="18" charset="0"/>
              </a:rPr>
              <a:t>User </a:t>
            </a:r>
            <a:r>
              <a:rPr lang="pl-PL" dirty="0">
                <a:latin typeface="Times New Roman" pitchFamily="18" charset="0"/>
                <a:cs typeface="Times New Roman" pitchFamily="18" charset="0"/>
              </a:rPr>
              <a:t>to Root (U2R)</a:t>
            </a:r>
          </a:p>
          <a:p>
            <a:pPr marL="742950" lvl="1" indent="-285750" algn="just">
              <a:lnSpc>
                <a:spcPct val="150000"/>
              </a:lnSpc>
              <a:buFont typeface="Wingdings" pitchFamily="2" charset="2"/>
              <a:buChar char="§"/>
            </a:pPr>
            <a:r>
              <a:rPr lang="en-US" dirty="0" smtClean="0">
                <a:latin typeface="Times New Roman" pitchFamily="18" charset="0"/>
                <a:cs typeface="Times New Roman" pitchFamily="18" charset="0"/>
              </a:rPr>
              <a:t>Remote </a:t>
            </a:r>
            <a:r>
              <a:rPr lang="en-US" dirty="0">
                <a:latin typeface="Times New Roman" pitchFamily="18" charset="0"/>
                <a:cs typeface="Times New Roman" pitchFamily="18" charset="0"/>
              </a:rPr>
              <a:t>to User (R2L)</a:t>
            </a:r>
          </a:p>
          <a:p>
            <a:pPr marL="742950" lvl="1" indent="-285750" algn="just">
              <a:lnSpc>
                <a:spcPct val="150000"/>
              </a:lnSpc>
              <a:buFont typeface="Wingdings" pitchFamily="2" charset="2"/>
              <a:buChar char="§"/>
            </a:pPr>
            <a:r>
              <a:rPr lang="en-US" dirty="0" smtClean="0">
                <a:latin typeface="Times New Roman" pitchFamily="18" charset="0"/>
                <a:cs typeface="Times New Roman" pitchFamily="18" charset="0"/>
              </a:rPr>
              <a:t>Probing</a:t>
            </a:r>
          </a:p>
          <a:p>
            <a:pPr algn="just">
              <a:lnSpc>
                <a:spcPct val="150000"/>
              </a:lnSpc>
            </a:pPr>
            <a:r>
              <a:rPr lang="en-US" b="1" dirty="0">
                <a:latin typeface="Times New Roman" pitchFamily="18" charset="0"/>
                <a:cs typeface="Times New Roman" pitchFamily="18" charset="0"/>
              </a:rPr>
              <a:t>Attacks fall into four main categories</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a:p>
            <a:pPr marL="285750" indent="-285750" algn="just">
              <a:lnSpc>
                <a:spcPct val="150000"/>
              </a:lnSpc>
              <a:buFont typeface="Wingdings" pitchFamily="2" charset="2"/>
              <a:buChar char="Ø"/>
            </a:pPr>
            <a:r>
              <a:rPr lang="en-US" b="1" dirty="0">
                <a:latin typeface="Times New Roman" pitchFamily="18" charset="0"/>
                <a:cs typeface="Times New Roman" pitchFamily="18" charset="0"/>
              </a:rPr>
              <a:t>DOS:</a:t>
            </a:r>
            <a:r>
              <a:rPr lang="en-US" dirty="0">
                <a:latin typeface="Times New Roman" pitchFamily="18" charset="0"/>
                <a:cs typeface="Times New Roman" pitchFamily="18" charset="0"/>
              </a:rPr>
              <a:t> denial-of-service, e.g. </a:t>
            </a:r>
            <a:r>
              <a:rPr lang="en-US" dirty="0" err="1">
                <a:latin typeface="Times New Roman" pitchFamily="18" charset="0"/>
                <a:cs typeface="Times New Roman" pitchFamily="18" charset="0"/>
              </a:rPr>
              <a:t>syn</a:t>
            </a:r>
            <a:r>
              <a:rPr lang="en-US" dirty="0">
                <a:latin typeface="Times New Roman" pitchFamily="18" charset="0"/>
                <a:cs typeface="Times New Roman" pitchFamily="18" charset="0"/>
              </a:rPr>
              <a:t> flood;</a:t>
            </a:r>
          </a:p>
          <a:p>
            <a:pPr marL="285750" indent="-285750" algn="just">
              <a:lnSpc>
                <a:spcPct val="150000"/>
              </a:lnSpc>
              <a:buFont typeface="Wingdings" pitchFamily="2" charset="2"/>
              <a:buChar char="Ø"/>
            </a:pPr>
            <a:r>
              <a:rPr lang="en-US" b="1" dirty="0">
                <a:latin typeface="Times New Roman" pitchFamily="18" charset="0"/>
                <a:cs typeface="Times New Roman" pitchFamily="18" charset="0"/>
              </a:rPr>
              <a:t>R2L:</a:t>
            </a:r>
            <a:r>
              <a:rPr lang="en-US" dirty="0">
                <a:latin typeface="Times New Roman" pitchFamily="18" charset="0"/>
                <a:cs typeface="Times New Roman" pitchFamily="18" charset="0"/>
              </a:rPr>
              <a:t> unauthorized access from a remote machine, e.g. guessing password;</a:t>
            </a:r>
          </a:p>
          <a:p>
            <a:pPr marL="285750" indent="-285750" algn="just">
              <a:lnSpc>
                <a:spcPct val="150000"/>
              </a:lnSpc>
              <a:buFont typeface="Wingdings" pitchFamily="2" charset="2"/>
              <a:buChar char="Ø"/>
            </a:pPr>
            <a:r>
              <a:rPr lang="en-US" b="1" dirty="0">
                <a:latin typeface="Times New Roman" pitchFamily="18" charset="0"/>
                <a:cs typeface="Times New Roman" pitchFamily="18" charset="0"/>
              </a:rPr>
              <a:t>U2R:</a:t>
            </a:r>
            <a:r>
              <a:rPr lang="en-US" dirty="0">
                <a:latin typeface="Times New Roman" pitchFamily="18" charset="0"/>
                <a:cs typeface="Times New Roman" pitchFamily="18" charset="0"/>
              </a:rPr>
              <a:t> unauthorized access to local </a:t>
            </a:r>
            <a:r>
              <a:rPr lang="en-US" dirty="0" err="1">
                <a:latin typeface="Times New Roman" pitchFamily="18" charset="0"/>
                <a:cs typeface="Times New Roman" pitchFamily="18" charset="0"/>
              </a:rPr>
              <a:t>superuser</a:t>
            </a:r>
            <a:r>
              <a:rPr lang="en-US" dirty="0">
                <a:latin typeface="Times New Roman" pitchFamily="18" charset="0"/>
                <a:cs typeface="Times New Roman" pitchFamily="18" charset="0"/>
              </a:rPr>
              <a:t> (root) privileges, e.g., various "buffer overflow" attacks;</a:t>
            </a:r>
          </a:p>
          <a:p>
            <a:pPr marL="285750" indent="-285750" algn="just">
              <a:lnSpc>
                <a:spcPct val="150000"/>
              </a:lnSpc>
              <a:buFont typeface="Wingdings" pitchFamily="2" charset="2"/>
              <a:buChar char="Ø"/>
            </a:pPr>
            <a:r>
              <a:rPr lang="en-US" b="1" dirty="0">
                <a:latin typeface="Times New Roman" pitchFamily="18" charset="0"/>
                <a:cs typeface="Times New Roman" pitchFamily="18" charset="0"/>
              </a:rPr>
              <a:t>probing:</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surveillance </a:t>
            </a:r>
            <a:r>
              <a:rPr lang="en-US" dirty="0">
                <a:latin typeface="Times New Roman" pitchFamily="18" charset="0"/>
                <a:cs typeface="Times New Roman" pitchFamily="18" charset="0"/>
              </a:rPr>
              <a:t>and other probing, e.g., port scanning.</a:t>
            </a:r>
          </a:p>
          <a:p>
            <a:pPr algn="just">
              <a:lnSpc>
                <a:spcPct val="150000"/>
              </a:lnSpc>
            </a:pPr>
            <a:endParaRPr lang="en-US" dirty="0" smtClean="0">
              <a:latin typeface="Times New Roman" pitchFamily="18" charset="0"/>
              <a:cs typeface="Times New Roman" pitchFamily="18" charset="0"/>
            </a:endParaRPr>
          </a:p>
          <a:p>
            <a:pPr marL="285750" indent="-285750" algn="just">
              <a:lnSpc>
                <a:spcPct val="150000"/>
              </a:lnSpc>
              <a:buFont typeface="Wingdings" pitchFamily="2" charset="2"/>
              <a:buChar char="Ø"/>
            </a:pPr>
            <a:endParaRPr lang="en-US" dirty="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81402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153400" cy="6400800"/>
          </a:xfrm>
        </p:spPr>
        <p:txBody>
          <a:bodyPr>
            <a:normAutofit/>
          </a:bodyPr>
          <a:lstStyle/>
          <a:p>
            <a:pPr marL="114300" indent="0" algn="just">
              <a:lnSpc>
                <a:spcPct val="120000"/>
              </a:lnSpc>
              <a:buNone/>
            </a:pPr>
            <a:r>
              <a:rPr lang="en-US" b="1" dirty="0">
                <a:latin typeface="Times New Roman" pitchFamily="18" charset="0"/>
                <a:cs typeface="Times New Roman" pitchFamily="18" charset="0"/>
              </a:rPr>
              <a:t>Denial of Service</a:t>
            </a:r>
          </a:p>
          <a:p>
            <a:pPr algn="just">
              <a:lnSpc>
                <a:spcPct val="120000"/>
              </a:lnSpc>
            </a:pPr>
            <a:r>
              <a:rPr lang="en-US" dirty="0">
                <a:latin typeface="Times New Roman" pitchFamily="18" charset="0"/>
                <a:cs typeface="Times New Roman" pitchFamily="18" charset="0"/>
              </a:rPr>
              <a:t>Denial of Service is a class of attacks where an attacker </a:t>
            </a:r>
            <a:r>
              <a:rPr lang="en-US" dirty="0" smtClean="0">
                <a:latin typeface="Times New Roman" pitchFamily="18" charset="0"/>
                <a:cs typeface="Times New Roman" pitchFamily="18" charset="0"/>
              </a:rPr>
              <a:t>makes some </a:t>
            </a:r>
            <a:r>
              <a:rPr lang="en-US" dirty="0">
                <a:latin typeface="Times New Roman" pitchFamily="18" charset="0"/>
                <a:cs typeface="Times New Roman" pitchFamily="18" charset="0"/>
              </a:rPr>
              <a:t>computing or memory resource too busy or too full to handle </a:t>
            </a:r>
            <a:r>
              <a:rPr lang="en-US" dirty="0" smtClean="0">
                <a:latin typeface="Times New Roman" pitchFamily="18" charset="0"/>
                <a:cs typeface="Times New Roman" pitchFamily="18" charset="0"/>
              </a:rPr>
              <a:t>legitimate requests</a:t>
            </a:r>
            <a:r>
              <a:rPr lang="en-US" dirty="0">
                <a:latin typeface="Times New Roman" pitchFamily="18" charset="0"/>
                <a:cs typeface="Times New Roman" pitchFamily="18" charset="0"/>
              </a:rPr>
              <a:t>, denying legitimate users access to a machine. The different ways </a:t>
            </a:r>
            <a:r>
              <a:rPr lang="en-US" dirty="0" smtClean="0">
                <a:latin typeface="Times New Roman" pitchFamily="18" charset="0"/>
                <a:cs typeface="Times New Roman" pitchFamily="18" charset="0"/>
              </a:rPr>
              <a:t>to launch </a:t>
            </a:r>
            <a:r>
              <a:rPr lang="en-US" dirty="0">
                <a:latin typeface="Times New Roman" pitchFamily="18" charset="0"/>
                <a:cs typeface="Times New Roman" pitchFamily="18" charset="0"/>
              </a:rPr>
              <a:t>a </a:t>
            </a:r>
            <a:r>
              <a:rPr lang="en-US" dirty="0" err="1">
                <a:latin typeface="Times New Roman" pitchFamily="18" charset="0"/>
                <a:cs typeface="Times New Roman" pitchFamily="18" charset="0"/>
              </a:rPr>
              <a:t>DoS</a:t>
            </a:r>
            <a:r>
              <a:rPr lang="en-US" dirty="0">
                <a:latin typeface="Times New Roman" pitchFamily="18" charset="0"/>
                <a:cs typeface="Times New Roman" pitchFamily="18" charset="0"/>
              </a:rPr>
              <a:t> attack </a:t>
            </a:r>
            <a:r>
              <a:rPr lang="en-US" dirty="0" smtClean="0">
                <a:latin typeface="Times New Roman" pitchFamily="18" charset="0"/>
                <a:cs typeface="Times New Roman" pitchFamily="18" charset="0"/>
              </a:rPr>
              <a:t>are</a:t>
            </a:r>
          </a:p>
          <a:p>
            <a:pPr lvl="1" algn="just">
              <a:lnSpc>
                <a:spcPct val="120000"/>
              </a:lnSpc>
              <a:buFont typeface="Wingdings" pitchFamily="2" charset="2"/>
              <a:buChar char="Ø"/>
            </a:pPr>
            <a:r>
              <a:rPr lang="en-US" dirty="0">
                <a:latin typeface="Times New Roman" pitchFamily="18" charset="0"/>
                <a:cs typeface="Times New Roman" pitchFamily="18" charset="0"/>
              </a:rPr>
              <a:t>by abusing the computer’s legitimate features</a:t>
            </a:r>
          </a:p>
          <a:p>
            <a:pPr lvl="1" algn="just">
              <a:lnSpc>
                <a:spcPct val="120000"/>
              </a:lnSpc>
              <a:buFont typeface="Wingdings" pitchFamily="2" charset="2"/>
              <a:buChar char="Ø"/>
            </a:pPr>
            <a:r>
              <a:rPr lang="en-US" dirty="0" smtClean="0">
                <a:latin typeface="Times New Roman" pitchFamily="18" charset="0"/>
                <a:cs typeface="Times New Roman" pitchFamily="18" charset="0"/>
              </a:rPr>
              <a:t>by </a:t>
            </a:r>
            <a:r>
              <a:rPr lang="en-US" dirty="0">
                <a:latin typeface="Times New Roman" pitchFamily="18" charset="0"/>
                <a:cs typeface="Times New Roman" pitchFamily="18" charset="0"/>
              </a:rPr>
              <a:t>targeting the implementation bugs</a:t>
            </a:r>
          </a:p>
          <a:p>
            <a:pPr lvl="1" algn="just">
              <a:lnSpc>
                <a:spcPct val="120000"/>
              </a:lnSpc>
              <a:buFont typeface="Wingdings" pitchFamily="2" charset="2"/>
              <a:buChar char="Ø"/>
            </a:pPr>
            <a:r>
              <a:rPr lang="en-US" dirty="0" smtClean="0">
                <a:latin typeface="Times New Roman" pitchFamily="18" charset="0"/>
                <a:cs typeface="Times New Roman" pitchFamily="18" charset="0"/>
              </a:rPr>
              <a:t>by </a:t>
            </a:r>
            <a:r>
              <a:rPr lang="en-US" dirty="0">
                <a:latin typeface="Times New Roman" pitchFamily="18" charset="0"/>
                <a:cs typeface="Times New Roman" pitchFamily="18" charset="0"/>
              </a:rPr>
              <a:t>exploiting the misconfiguration of the systems</a:t>
            </a:r>
          </a:p>
          <a:p>
            <a:pPr lvl="1" algn="just">
              <a:lnSpc>
                <a:spcPct val="120000"/>
              </a:lnSpc>
              <a:buFont typeface="Wingdings" pitchFamily="2" charset="2"/>
              <a:buChar char="Ø"/>
            </a:pPr>
            <a:r>
              <a:rPr lang="en-US" dirty="0" err="1">
                <a:latin typeface="Times New Roman" pitchFamily="18" charset="0"/>
                <a:cs typeface="Times New Roman" pitchFamily="18" charset="0"/>
              </a:rPr>
              <a:t>DoS</a:t>
            </a:r>
            <a:r>
              <a:rPr lang="en-US" dirty="0">
                <a:latin typeface="Times New Roman" pitchFamily="18" charset="0"/>
                <a:cs typeface="Times New Roman" pitchFamily="18" charset="0"/>
              </a:rPr>
              <a:t> attacks are classified based on the services that an </a:t>
            </a:r>
            <a:r>
              <a:rPr lang="en-US" dirty="0" smtClean="0">
                <a:latin typeface="Times New Roman" pitchFamily="18" charset="0"/>
                <a:cs typeface="Times New Roman" pitchFamily="18" charset="0"/>
              </a:rPr>
              <a:t>attacker renders </a:t>
            </a:r>
            <a:r>
              <a:rPr lang="en-US" dirty="0">
                <a:latin typeface="Times New Roman" pitchFamily="18" charset="0"/>
                <a:cs typeface="Times New Roman" pitchFamily="18" charset="0"/>
              </a:rPr>
              <a:t>unavailable to legitimate users</a:t>
            </a:r>
            <a:r>
              <a:rPr lang="en-US" dirty="0" smtClean="0">
                <a:latin typeface="Times New Roman" pitchFamily="18" charset="0"/>
                <a:cs typeface="Times New Roman" pitchFamily="18" charset="0"/>
              </a:rPr>
              <a:t>.</a:t>
            </a:r>
          </a:p>
          <a:p>
            <a:pPr marL="114300" indent="0" algn="just">
              <a:lnSpc>
                <a:spcPct val="120000"/>
              </a:lnSpc>
              <a:buNone/>
            </a:pPr>
            <a:r>
              <a:rPr lang="en-US" b="1" dirty="0">
                <a:latin typeface="Times New Roman" pitchFamily="18" charset="0"/>
                <a:cs typeface="Times New Roman" pitchFamily="18" charset="0"/>
              </a:rPr>
              <a:t>User to Root</a:t>
            </a:r>
          </a:p>
          <a:p>
            <a:pPr algn="just">
              <a:lnSpc>
                <a:spcPct val="120000"/>
              </a:lnSpc>
            </a:pPr>
            <a:r>
              <a:rPr lang="en-US" dirty="0">
                <a:latin typeface="Times New Roman" pitchFamily="18" charset="0"/>
                <a:cs typeface="Times New Roman" pitchFamily="18" charset="0"/>
              </a:rPr>
              <a:t>In User to Root attack, an attacker starts with access to a </a:t>
            </a:r>
            <a:r>
              <a:rPr lang="en-US" dirty="0" smtClean="0">
                <a:latin typeface="Times New Roman" pitchFamily="18" charset="0"/>
                <a:cs typeface="Times New Roman" pitchFamily="18" charset="0"/>
              </a:rPr>
              <a:t>normal user </a:t>
            </a:r>
            <a:r>
              <a:rPr lang="en-US" dirty="0">
                <a:latin typeface="Times New Roman" pitchFamily="18" charset="0"/>
                <a:cs typeface="Times New Roman" pitchFamily="18" charset="0"/>
              </a:rPr>
              <a:t>account on the system and gains root access. Regular </a:t>
            </a:r>
            <a:r>
              <a:rPr lang="en-US" dirty="0" smtClean="0">
                <a:latin typeface="Times New Roman" pitchFamily="18" charset="0"/>
                <a:cs typeface="Times New Roman" pitchFamily="18" charset="0"/>
              </a:rPr>
              <a:t>programming mistakes </a:t>
            </a:r>
            <a:r>
              <a:rPr lang="en-US" dirty="0">
                <a:latin typeface="Times New Roman" pitchFamily="18" charset="0"/>
                <a:cs typeface="Times New Roman" pitchFamily="18" charset="0"/>
              </a:rPr>
              <a:t>and environment assumption give </a:t>
            </a:r>
            <a:r>
              <a:rPr lang="en-US" dirty="0" smtClean="0">
                <a:latin typeface="Times New Roman" pitchFamily="18" charset="0"/>
                <a:cs typeface="Times New Roman" pitchFamily="18" charset="0"/>
              </a:rPr>
              <a:t>a attacker </a:t>
            </a:r>
            <a:r>
              <a:rPr lang="en-US" dirty="0">
                <a:latin typeface="Times New Roman" pitchFamily="18" charset="0"/>
                <a:cs typeface="Times New Roman" pitchFamily="18" charset="0"/>
              </a:rPr>
              <a:t>the opportunity </a:t>
            </a:r>
            <a:r>
              <a:rPr lang="en-US" dirty="0" smtClean="0">
                <a:latin typeface="Times New Roman" pitchFamily="18" charset="0"/>
                <a:cs typeface="Times New Roman" pitchFamily="18" charset="0"/>
              </a:rPr>
              <a:t>to exploit </a:t>
            </a:r>
            <a:r>
              <a:rPr lang="en-US" dirty="0">
                <a:latin typeface="Times New Roman" pitchFamily="18" charset="0"/>
                <a:cs typeface="Times New Roman" pitchFamily="18" charset="0"/>
              </a:rPr>
              <a:t>the vulnerability of root access.</a:t>
            </a:r>
            <a:endParaRPr lang="en-US" dirty="0" smtClean="0">
              <a:latin typeface="Times New Roman" pitchFamily="18" charset="0"/>
              <a:cs typeface="Times New Roman" pitchFamily="18" charset="0"/>
            </a:endParaRPr>
          </a:p>
          <a:p>
            <a:pPr marL="114300" indent="0" algn="just">
              <a:lnSpc>
                <a:spcPct val="120000"/>
              </a:lnSpc>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62744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001000" cy="6324600"/>
          </a:xfrm>
        </p:spPr>
        <p:txBody>
          <a:bodyPr>
            <a:normAutofit/>
          </a:bodyPr>
          <a:lstStyle/>
          <a:p>
            <a:pPr marL="114300" indent="0" algn="just">
              <a:buNone/>
            </a:pPr>
            <a:r>
              <a:rPr lang="en-US" b="1" dirty="0">
                <a:latin typeface="Times New Roman" pitchFamily="18" charset="0"/>
                <a:cs typeface="Times New Roman" pitchFamily="18" charset="0"/>
              </a:rPr>
              <a:t>Remote to User</a:t>
            </a:r>
          </a:p>
          <a:p>
            <a:pPr algn="just"/>
            <a:r>
              <a:rPr lang="en-US" dirty="0">
                <a:latin typeface="Times New Roman" pitchFamily="18" charset="0"/>
                <a:cs typeface="Times New Roman" pitchFamily="18" charset="0"/>
              </a:rPr>
              <a:t>In Remote to User attack, an attacker sends packets to a machine</a:t>
            </a:r>
          </a:p>
          <a:p>
            <a:pPr marL="114300" indent="0" algn="just">
              <a:buNone/>
            </a:pPr>
            <a:r>
              <a:rPr lang="en-US" dirty="0" smtClean="0">
                <a:latin typeface="Times New Roman" pitchFamily="18" charset="0"/>
                <a:cs typeface="Times New Roman" pitchFamily="18" charset="0"/>
              </a:rPr>
              <a:t> over </a:t>
            </a:r>
            <a:r>
              <a:rPr lang="en-US" dirty="0">
                <a:latin typeface="Times New Roman" pitchFamily="18" charset="0"/>
                <a:cs typeface="Times New Roman" pitchFamily="18" charset="0"/>
              </a:rPr>
              <a:t>a network that exploits the machine’s vulnerability to gain local </a:t>
            </a:r>
            <a:r>
              <a:rPr lang="en-US" dirty="0" smtClean="0">
                <a:latin typeface="Times New Roman" pitchFamily="18" charset="0"/>
                <a:cs typeface="Times New Roman" pitchFamily="18" charset="0"/>
              </a:rPr>
              <a:t>access as </a:t>
            </a:r>
            <a:r>
              <a:rPr lang="en-US" dirty="0">
                <a:latin typeface="Times New Roman" pitchFamily="18" charset="0"/>
                <a:cs typeface="Times New Roman" pitchFamily="18" charset="0"/>
              </a:rPr>
              <a:t>a user illegally. There are different types of R2L attacks and the </a:t>
            </a:r>
            <a:r>
              <a:rPr lang="en-US" dirty="0" smtClean="0">
                <a:latin typeface="Times New Roman" pitchFamily="18" charset="0"/>
                <a:cs typeface="Times New Roman" pitchFamily="18" charset="0"/>
              </a:rPr>
              <a:t>most common </a:t>
            </a:r>
            <a:r>
              <a:rPr lang="en-US" dirty="0">
                <a:latin typeface="Times New Roman" pitchFamily="18" charset="0"/>
                <a:cs typeface="Times New Roman" pitchFamily="18" charset="0"/>
              </a:rPr>
              <a:t>attack in this class is done by using social </a:t>
            </a:r>
            <a:r>
              <a:rPr lang="en-US" dirty="0" smtClean="0">
                <a:latin typeface="Times New Roman" pitchFamily="18" charset="0"/>
                <a:cs typeface="Times New Roman" pitchFamily="18" charset="0"/>
              </a:rPr>
              <a:t>engineering.</a:t>
            </a:r>
          </a:p>
          <a:p>
            <a:pPr marL="114300" indent="0" algn="just">
              <a:buNone/>
            </a:pPr>
            <a:r>
              <a:rPr lang="en-US" b="1" dirty="0" smtClean="0">
                <a:latin typeface="Times New Roman" pitchFamily="18" charset="0"/>
                <a:cs typeface="Times New Roman" pitchFamily="18" charset="0"/>
              </a:rPr>
              <a:t>Probing</a:t>
            </a:r>
          </a:p>
          <a:p>
            <a:pPr algn="just"/>
            <a:r>
              <a:rPr lang="en-US" dirty="0" smtClean="0">
                <a:latin typeface="Times New Roman" pitchFamily="18" charset="0"/>
                <a:cs typeface="Times New Roman" pitchFamily="18" charset="0"/>
              </a:rPr>
              <a:t>Probing </a:t>
            </a:r>
            <a:r>
              <a:rPr lang="en-US" dirty="0">
                <a:latin typeface="Times New Roman" pitchFamily="18" charset="0"/>
                <a:cs typeface="Times New Roman" pitchFamily="18" charset="0"/>
              </a:rPr>
              <a:t>is a class of attacks where an attacker scans a network </a:t>
            </a:r>
            <a:r>
              <a:rPr lang="en-US" dirty="0" smtClean="0">
                <a:latin typeface="Times New Roman" pitchFamily="18" charset="0"/>
                <a:cs typeface="Times New Roman" pitchFamily="18" charset="0"/>
              </a:rPr>
              <a:t>to gather </a:t>
            </a:r>
            <a:r>
              <a:rPr lang="en-US" dirty="0">
                <a:latin typeface="Times New Roman" pitchFamily="18" charset="0"/>
                <a:cs typeface="Times New Roman" pitchFamily="18" charset="0"/>
              </a:rPr>
              <a:t>information in order to find known vulnerabilities. An attacker with </a:t>
            </a:r>
            <a:r>
              <a:rPr lang="en-US" dirty="0" smtClean="0">
                <a:latin typeface="Times New Roman" pitchFamily="18" charset="0"/>
                <a:cs typeface="Times New Roman" pitchFamily="18" charset="0"/>
              </a:rPr>
              <a:t>a map </a:t>
            </a:r>
            <a:r>
              <a:rPr lang="en-US" dirty="0">
                <a:latin typeface="Times New Roman" pitchFamily="18" charset="0"/>
                <a:cs typeface="Times New Roman" pitchFamily="18" charset="0"/>
              </a:rPr>
              <a:t>of machines and services that are available on a network can </a:t>
            </a:r>
            <a:r>
              <a:rPr lang="en-US" dirty="0" smtClean="0">
                <a:latin typeface="Times New Roman" pitchFamily="18" charset="0"/>
                <a:cs typeface="Times New Roman" pitchFamily="18" charset="0"/>
              </a:rPr>
              <a:t>manipulate the </a:t>
            </a:r>
            <a:r>
              <a:rPr lang="en-US" dirty="0">
                <a:latin typeface="Times New Roman" pitchFamily="18" charset="0"/>
                <a:cs typeface="Times New Roman" pitchFamily="18" charset="0"/>
              </a:rPr>
              <a:t>information to look for exploits.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There </a:t>
            </a:r>
            <a:r>
              <a:rPr lang="en-US" dirty="0">
                <a:latin typeface="Times New Roman" pitchFamily="18" charset="0"/>
                <a:cs typeface="Times New Roman" pitchFamily="18" charset="0"/>
              </a:rPr>
              <a:t>are different types of probes: </a:t>
            </a:r>
            <a:r>
              <a:rPr lang="en-US" dirty="0" smtClean="0">
                <a:latin typeface="Times New Roman" pitchFamily="18" charset="0"/>
                <a:cs typeface="Times New Roman" pitchFamily="18" charset="0"/>
              </a:rPr>
              <a:t>some of </a:t>
            </a:r>
            <a:r>
              <a:rPr lang="en-US" dirty="0">
                <a:latin typeface="Times New Roman" pitchFamily="18" charset="0"/>
                <a:cs typeface="Times New Roman" pitchFamily="18" charset="0"/>
              </a:rPr>
              <a:t>them abuse the computer’s legitimate features and some of them use </a:t>
            </a:r>
            <a:r>
              <a:rPr lang="en-US" dirty="0" smtClean="0">
                <a:latin typeface="Times New Roman" pitchFamily="18" charset="0"/>
                <a:cs typeface="Times New Roman" pitchFamily="18" charset="0"/>
              </a:rPr>
              <a:t>social engineering </a:t>
            </a:r>
            <a:r>
              <a:rPr lang="en-US" dirty="0">
                <a:latin typeface="Times New Roman" pitchFamily="18" charset="0"/>
                <a:cs typeface="Times New Roman" pitchFamily="18" charset="0"/>
              </a:rPr>
              <a:t>techniques. This class of attacks is the most common because </a:t>
            </a:r>
            <a:r>
              <a:rPr lang="en-US" dirty="0" smtClean="0">
                <a:latin typeface="Times New Roman" pitchFamily="18" charset="0"/>
                <a:cs typeface="Times New Roman" pitchFamily="18" charset="0"/>
              </a:rPr>
              <a:t>it requires </a:t>
            </a:r>
            <a:r>
              <a:rPr lang="en-US" dirty="0">
                <a:latin typeface="Times New Roman" pitchFamily="18" charset="0"/>
                <a:cs typeface="Times New Roman" pitchFamily="18" charset="0"/>
              </a:rPr>
              <a:t>very little technical expertise.</a:t>
            </a:r>
          </a:p>
        </p:txBody>
      </p:sp>
    </p:spTree>
    <p:extLst>
      <p:ext uri="{BB962C8B-B14F-4D97-AF65-F5344CB8AC3E}">
        <p14:creationId xmlns:p14="http://schemas.microsoft.com/office/powerpoint/2010/main" val="2700801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network attack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4516129"/>
              </p:ext>
            </p:extLst>
          </p:nvPr>
        </p:nvGraphicFramePr>
        <p:xfrm>
          <a:off x="914401" y="1752600"/>
          <a:ext cx="6857998" cy="4724400"/>
        </p:xfrm>
        <a:graphic>
          <a:graphicData uri="http://schemas.openxmlformats.org/drawingml/2006/table">
            <a:tbl>
              <a:tblPr firstRow="1" firstCol="1" bandRow="1">
                <a:tableStyleId>{5C22544A-7EE6-4342-B048-85BDC9FD1C3A}</a:tableStyleId>
              </a:tblPr>
              <a:tblGrid>
                <a:gridCol w="1713943"/>
                <a:gridCol w="1714685"/>
                <a:gridCol w="1714685"/>
                <a:gridCol w="1714685"/>
              </a:tblGrid>
              <a:tr h="263442">
                <a:tc>
                  <a:txBody>
                    <a:bodyPr/>
                    <a:lstStyle/>
                    <a:p>
                      <a:pPr marL="0" marR="0" algn="ctr">
                        <a:lnSpc>
                          <a:spcPct val="115000"/>
                        </a:lnSpc>
                        <a:spcBef>
                          <a:spcPts val="0"/>
                        </a:spcBef>
                        <a:spcAft>
                          <a:spcPts val="0"/>
                        </a:spcAft>
                      </a:pPr>
                      <a:r>
                        <a:rPr lang="en-US" sz="1200">
                          <a:effectLst/>
                        </a:rPr>
                        <a:t>Dos</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R2L</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U2R</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Probe</a:t>
                      </a:r>
                      <a:endParaRPr lang="en-US" sz="1100">
                        <a:effectLst/>
                        <a:latin typeface="Calibri"/>
                        <a:ea typeface="Calibri"/>
                        <a:cs typeface="Times New Roman"/>
                      </a:endParaRPr>
                    </a:p>
                  </a:txBody>
                  <a:tcPr marL="68580" marR="68580" marT="0" marB="0" anchor="ctr"/>
                </a:tc>
              </a:tr>
              <a:tr h="4460958">
                <a:tc>
                  <a:txBody>
                    <a:bodyPr/>
                    <a:lstStyle/>
                    <a:p>
                      <a:pPr marL="0" marR="0" algn="ctr">
                        <a:lnSpc>
                          <a:spcPct val="115000"/>
                        </a:lnSpc>
                        <a:spcBef>
                          <a:spcPts val="0"/>
                        </a:spcBef>
                        <a:spcAft>
                          <a:spcPts val="0"/>
                        </a:spcAft>
                      </a:pPr>
                      <a:r>
                        <a:rPr lang="en-US" sz="1200">
                          <a:effectLst/>
                        </a:rPr>
                        <a:t>Back</a:t>
                      </a:r>
                      <a:endParaRPr lang="en-US" sz="1100">
                        <a:effectLst/>
                      </a:endParaRPr>
                    </a:p>
                    <a:p>
                      <a:pPr marL="0" marR="0" algn="ctr">
                        <a:lnSpc>
                          <a:spcPct val="115000"/>
                        </a:lnSpc>
                        <a:spcBef>
                          <a:spcPts val="0"/>
                        </a:spcBef>
                        <a:spcAft>
                          <a:spcPts val="0"/>
                        </a:spcAft>
                      </a:pPr>
                      <a:r>
                        <a:rPr lang="en-US" sz="1200">
                          <a:effectLst/>
                        </a:rPr>
                        <a:t>Neptune</a:t>
                      </a:r>
                      <a:endParaRPr lang="en-US" sz="1100">
                        <a:effectLst/>
                      </a:endParaRPr>
                    </a:p>
                    <a:p>
                      <a:pPr marL="0" marR="0" algn="ctr">
                        <a:lnSpc>
                          <a:spcPct val="115000"/>
                        </a:lnSpc>
                        <a:spcBef>
                          <a:spcPts val="0"/>
                        </a:spcBef>
                        <a:spcAft>
                          <a:spcPts val="0"/>
                        </a:spcAft>
                      </a:pPr>
                      <a:r>
                        <a:rPr lang="en-US" sz="1200">
                          <a:effectLst/>
                        </a:rPr>
                        <a:t>Land</a:t>
                      </a:r>
                      <a:endParaRPr lang="en-US" sz="1100">
                        <a:effectLst/>
                      </a:endParaRPr>
                    </a:p>
                    <a:p>
                      <a:pPr marL="0" marR="0" algn="ctr">
                        <a:lnSpc>
                          <a:spcPct val="115000"/>
                        </a:lnSpc>
                        <a:spcBef>
                          <a:spcPts val="0"/>
                        </a:spcBef>
                        <a:spcAft>
                          <a:spcPts val="0"/>
                        </a:spcAft>
                      </a:pPr>
                      <a:r>
                        <a:rPr lang="en-US" sz="1200">
                          <a:effectLst/>
                        </a:rPr>
                        <a:t>Pod</a:t>
                      </a:r>
                      <a:endParaRPr lang="en-US" sz="1100">
                        <a:effectLst/>
                      </a:endParaRPr>
                    </a:p>
                    <a:p>
                      <a:pPr marL="0" marR="0" algn="ctr">
                        <a:lnSpc>
                          <a:spcPct val="115000"/>
                        </a:lnSpc>
                        <a:spcBef>
                          <a:spcPts val="0"/>
                        </a:spcBef>
                        <a:spcAft>
                          <a:spcPts val="0"/>
                        </a:spcAft>
                      </a:pPr>
                      <a:r>
                        <a:rPr lang="en-US" sz="1200">
                          <a:effectLst/>
                        </a:rPr>
                        <a:t>Smurf</a:t>
                      </a:r>
                      <a:endParaRPr lang="en-US" sz="1100">
                        <a:effectLst/>
                      </a:endParaRPr>
                    </a:p>
                    <a:p>
                      <a:pPr marL="0" marR="0" algn="ctr">
                        <a:lnSpc>
                          <a:spcPct val="115000"/>
                        </a:lnSpc>
                        <a:spcBef>
                          <a:spcPts val="0"/>
                        </a:spcBef>
                        <a:spcAft>
                          <a:spcPts val="0"/>
                        </a:spcAft>
                      </a:pPr>
                      <a:r>
                        <a:rPr lang="en-US" sz="1200">
                          <a:effectLst/>
                        </a:rPr>
                        <a:t>Teardrop</a:t>
                      </a:r>
                      <a:endParaRPr lang="en-US" sz="1100">
                        <a:effectLst/>
                      </a:endParaRPr>
                    </a:p>
                    <a:p>
                      <a:pPr marL="0" marR="0" algn="ctr">
                        <a:lnSpc>
                          <a:spcPct val="115000"/>
                        </a:lnSpc>
                        <a:spcBef>
                          <a:spcPts val="0"/>
                        </a:spcBef>
                        <a:spcAft>
                          <a:spcPts val="0"/>
                        </a:spcAft>
                      </a:pPr>
                      <a:r>
                        <a:rPr lang="en-US" sz="1200">
                          <a:effectLst/>
                        </a:rPr>
                        <a:t>Apache2</a:t>
                      </a:r>
                      <a:endParaRPr lang="en-US" sz="1100">
                        <a:effectLst/>
                      </a:endParaRPr>
                    </a:p>
                    <a:p>
                      <a:pPr marL="0" marR="0" algn="ctr">
                        <a:lnSpc>
                          <a:spcPct val="115000"/>
                        </a:lnSpc>
                        <a:spcBef>
                          <a:spcPts val="0"/>
                        </a:spcBef>
                        <a:spcAft>
                          <a:spcPts val="0"/>
                        </a:spcAft>
                      </a:pPr>
                      <a:r>
                        <a:rPr lang="en-US" sz="1200">
                          <a:effectLst/>
                        </a:rPr>
                        <a:t>Mail bomb</a:t>
                      </a:r>
                      <a:endParaRPr lang="en-US" sz="1100">
                        <a:effectLst/>
                      </a:endParaRPr>
                    </a:p>
                    <a:p>
                      <a:pPr marL="0" marR="0" algn="ctr">
                        <a:lnSpc>
                          <a:spcPct val="115000"/>
                        </a:lnSpc>
                        <a:spcBef>
                          <a:spcPts val="0"/>
                        </a:spcBef>
                        <a:spcAft>
                          <a:spcPts val="0"/>
                        </a:spcAft>
                      </a:pPr>
                      <a:r>
                        <a:rPr lang="en-US" sz="1200">
                          <a:effectLst/>
                        </a:rPr>
                        <a:t>Process table</a:t>
                      </a:r>
                      <a:endParaRPr lang="en-US" sz="1100">
                        <a:effectLst/>
                      </a:endParaRPr>
                    </a:p>
                    <a:p>
                      <a:pPr marL="0" marR="0" algn="ctr">
                        <a:lnSpc>
                          <a:spcPct val="115000"/>
                        </a:lnSpc>
                        <a:spcBef>
                          <a:spcPts val="0"/>
                        </a:spcBef>
                        <a:spcAft>
                          <a:spcPts val="0"/>
                        </a:spcAft>
                      </a:pPr>
                      <a:r>
                        <a:rPr lang="en-US" sz="1200">
                          <a:effectLst/>
                        </a:rPr>
                        <a:t>UDP Storm</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FTP Write</a:t>
                      </a:r>
                      <a:endParaRPr lang="en-US" sz="1100">
                        <a:effectLst/>
                      </a:endParaRPr>
                    </a:p>
                    <a:p>
                      <a:pPr marL="0" marR="0" algn="ctr">
                        <a:lnSpc>
                          <a:spcPct val="115000"/>
                        </a:lnSpc>
                        <a:spcBef>
                          <a:spcPts val="0"/>
                        </a:spcBef>
                        <a:spcAft>
                          <a:spcPts val="0"/>
                        </a:spcAft>
                      </a:pPr>
                      <a:r>
                        <a:rPr lang="en-US" sz="1200">
                          <a:effectLst/>
                        </a:rPr>
                        <a:t>Multihop</a:t>
                      </a:r>
                      <a:endParaRPr lang="en-US" sz="1100">
                        <a:effectLst/>
                      </a:endParaRPr>
                    </a:p>
                    <a:p>
                      <a:pPr marL="0" marR="0" algn="ctr">
                        <a:lnSpc>
                          <a:spcPct val="115000"/>
                        </a:lnSpc>
                        <a:spcBef>
                          <a:spcPts val="0"/>
                        </a:spcBef>
                        <a:spcAft>
                          <a:spcPts val="0"/>
                        </a:spcAft>
                      </a:pPr>
                      <a:r>
                        <a:rPr lang="en-US" sz="1200">
                          <a:effectLst/>
                        </a:rPr>
                        <a:t>Phf</a:t>
                      </a:r>
                      <a:endParaRPr lang="en-US" sz="1100">
                        <a:effectLst/>
                      </a:endParaRPr>
                    </a:p>
                    <a:p>
                      <a:pPr marL="0" marR="0" algn="ctr">
                        <a:lnSpc>
                          <a:spcPct val="115000"/>
                        </a:lnSpc>
                        <a:spcBef>
                          <a:spcPts val="0"/>
                        </a:spcBef>
                        <a:spcAft>
                          <a:spcPts val="0"/>
                        </a:spcAft>
                      </a:pPr>
                      <a:r>
                        <a:rPr lang="en-US" sz="1200">
                          <a:effectLst/>
                        </a:rPr>
                        <a:t>Spy</a:t>
                      </a:r>
                      <a:endParaRPr lang="en-US" sz="1100">
                        <a:effectLst/>
                      </a:endParaRPr>
                    </a:p>
                    <a:p>
                      <a:pPr marL="0" marR="0" algn="ctr">
                        <a:lnSpc>
                          <a:spcPct val="115000"/>
                        </a:lnSpc>
                        <a:spcBef>
                          <a:spcPts val="0"/>
                        </a:spcBef>
                        <a:spcAft>
                          <a:spcPts val="0"/>
                        </a:spcAft>
                      </a:pPr>
                      <a:r>
                        <a:rPr lang="en-US" sz="1200">
                          <a:effectLst/>
                        </a:rPr>
                        <a:t>Warezclient</a:t>
                      </a:r>
                      <a:endParaRPr lang="en-US" sz="1100">
                        <a:effectLst/>
                      </a:endParaRPr>
                    </a:p>
                    <a:p>
                      <a:pPr marL="0" marR="0" algn="ctr">
                        <a:lnSpc>
                          <a:spcPct val="115000"/>
                        </a:lnSpc>
                        <a:spcBef>
                          <a:spcPts val="0"/>
                        </a:spcBef>
                        <a:spcAft>
                          <a:spcPts val="0"/>
                        </a:spcAft>
                      </a:pPr>
                      <a:r>
                        <a:rPr lang="en-US" sz="1200">
                          <a:effectLst/>
                        </a:rPr>
                        <a:t>Warezmaster</a:t>
                      </a:r>
                      <a:endParaRPr lang="en-US" sz="1100">
                        <a:effectLst/>
                      </a:endParaRPr>
                    </a:p>
                    <a:p>
                      <a:pPr marL="0" marR="0" algn="ctr">
                        <a:lnSpc>
                          <a:spcPct val="115000"/>
                        </a:lnSpc>
                        <a:spcBef>
                          <a:spcPts val="0"/>
                        </a:spcBef>
                        <a:spcAft>
                          <a:spcPts val="0"/>
                        </a:spcAft>
                      </a:pPr>
                      <a:r>
                        <a:rPr lang="en-US" sz="1200">
                          <a:effectLst/>
                        </a:rPr>
                        <a:t>Imap</a:t>
                      </a:r>
                      <a:endParaRPr lang="en-US" sz="1100">
                        <a:effectLst/>
                      </a:endParaRPr>
                    </a:p>
                    <a:p>
                      <a:pPr marL="0" marR="0" algn="ctr">
                        <a:lnSpc>
                          <a:spcPct val="115000"/>
                        </a:lnSpc>
                        <a:spcBef>
                          <a:spcPts val="0"/>
                        </a:spcBef>
                        <a:spcAft>
                          <a:spcPts val="0"/>
                        </a:spcAft>
                      </a:pPr>
                      <a:r>
                        <a:rPr lang="en-US" sz="1200">
                          <a:effectLst/>
                        </a:rPr>
                        <a:t>Guess password</a:t>
                      </a:r>
                      <a:endParaRPr lang="en-US" sz="1100">
                        <a:effectLst/>
                      </a:endParaRPr>
                    </a:p>
                    <a:p>
                      <a:pPr marL="0" marR="0" algn="ctr">
                        <a:lnSpc>
                          <a:spcPct val="115000"/>
                        </a:lnSpc>
                        <a:spcBef>
                          <a:spcPts val="0"/>
                        </a:spcBef>
                        <a:spcAft>
                          <a:spcPts val="0"/>
                        </a:spcAft>
                      </a:pPr>
                      <a:r>
                        <a:rPr lang="en-US" sz="1200">
                          <a:effectLst/>
                        </a:rPr>
                        <a:t>http tunnel</a:t>
                      </a:r>
                      <a:endParaRPr lang="en-US" sz="1100">
                        <a:effectLst/>
                      </a:endParaRPr>
                    </a:p>
                    <a:p>
                      <a:pPr marL="0" marR="0" algn="ctr">
                        <a:lnSpc>
                          <a:spcPct val="115000"/>
                        </a:lnSpc>
                        <a:spcBef>
                          <a:spcPts val="0"/>
                        </a:spcBef>
                        <a:spcAft>
                          <a:spcPts val="0"/>
                        </a:spcAft>
                      </a:pPr>
                      <a:r>
                        <a:rPr lang="en-US" sz="1200">
                          <a:effectLst/>
                        </a:rPr>
                        <a:t>named</a:t>
                      </a:r>
                      <a:endParaRPr lang="en-US" sz="1100">
                        <a:effectLst/>
                      </a:endParaRPr>
                    </a:p>
                    <a:p>
                      <a:pPr marL="0" marR="0" algn="ctr">
                        <a:lnSpc>
                          <a:spcPct val="115000"/>
                        </a:lnSpc>
                        <a:spcBef>
                          <a:spcPts val="0"/>
                        </a:spcBef>
                        <a:spcAft>
                          <a:spcPts val="0"/>
                        </a:spcAft>
                      </a:pPr>
                      <a:r>
                        <a:rPr lang="en-US" sz="1200">
                          <a:effectLst/>
                        </a:rPr>
                        <a:t>send mail</a:t>
                      </a:r>
                      <a:endParaRPr lang="en-US" sz="1100">
                        <a:effectLst/>
                      </a:endParaRPr>
                    </a:p>
                    <a:p>
                      <a:pPr marL="0" marR="0" algn="ctr">
                        <a:lnSpc>
                          <a:spcPct val="115000"/>
                        </a:lnSpc>
                        <a:spcBef>
                          <a:spcPts val="0"/>
                        </a:spcBef>
                        <a:spcAft>
                          <a:spcPts val="0"/>
                        </a:spcAft>
                      </a:pPr>
                      <a:r>
                        <a:rPr lang="en-US" sz="1200">
                          <a:effectLst/>
                        </a:rPr>
                        <a:t>snmpget attack</a:t>
                      </a:r>
                      <a:endParaRPr lang="en-US" sz="1100">
                        <a:effectLst/>
                      </a:endParaRPr>
                    </a:p>
                    <a:p>
                      <a:pPr marL="0" marR="0" algn="ctr">
                        <a:lnSpc>
                          <a:spcPct val="115000"/>
                        </a:lnSpc>
                        <a:spcBef>
                          <a:spcPts val="0"/>
                        </a:spcBef>
                        <a:spcAft>
                          <a:spcPts val="0"/>
                        </a:spcAft>
                      </a:pPr>
                      <a:r>
                        <a:rPr lang="en-US" sz="1200">
                          <a:effectLst/>
                        </a:rPr>
                        <a:t>snmp guess</a:t>
                      </a:r>
                      <a:endParaRPr lang="en-US" sz="1100">
                        <a:effectLst/>
                      </a:endParaRPr>
                    </a:p>
                    <a:p>
                      <a:pPr marL="0" marR="0" algn="ctr">
                        <a:lnSpc>
                          <a:spcPct val="115000"/>
                        </a:lnSpc>
                        <a:spcBef>
                          <a:spcPts val="0"/>
                        </a:spcBef>
                        <a:spcAft>
                          <a:spcPts val="0"/>
                        </a:spcAft>
                      </a:pPr>
                      <a:r>
                        <a:rPr lang="en-US" sz="1200">
                          <a:effectLst/>
                        </a:rPr>
                        <a:t>worm</a:t>
                      </a:r>
                      <a:endParaRPr lang="en-US" sz="1100">
                        <a:effectLst/>
                      </a:endParaRPr>
                    </a:p>
                    <a:p>
                      <a:pPr marL="0" marR="0" algn="ctr">
                        <a:lnSpc>
                          <a:spcPct val="115000"/>
                        </a:lnSpc>
                        <a:spcBef>
                          <a:spcPts val="0"/>
                        </a:spcBef>
                        <a:spcAft>
                          <a:spcPts val="0"/>
                        </a:spcAft>
                      </a:pPr>
                      <a:r>
                        <a:rPr lang="en-US" sz="1200">
                          <a:effectLst/>
                        </a:rPr>
                        <a:t>xlock</a:t>
                      </a:r>
                      <a:endParaRPr lang="en-US" sz="1100">
                        <a:effectLst/>
                      </a:endParaRPr>
                    </a:p>
                    <a:p>
                      <a:pPr marL="0" marR="0" algn="ctr">
                        <a:lnSpc>
                          <a:spcPct val="115000"/>
                        </a:lnSpc>
                        <a:spcBef>
                          <a:spcPts val="0"/>
                        </a:spcBef>
                        <a:spcAft>
                          <a:spcPts val="0"/>
                        </a:spcAft>
                      </a:pPr>
                      <a:r>
                        <a:rPr lang="en-US" sz="1200">
                          <a:effectLst/>
                        </a:rPr>
                        <a:t>xsnoop</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a:effectLst/>
                        </a:rPr>
                        <a:t>Load mosule</a:t>
                      </a:r>
                      <a:endParaRPr lang="en-US" sz="1100">
                        <a:effectLst/>
                      </a:endParaRPr>
                    </a:p>
                    <a:p>
                      <a:pPr marL="0" marR="0" algn="ctr">
                        <a:lnSpc>
                          <a:spcPct val="115000"/>
                        </a:lnSpc>
                        <a:spcBef>
                          <a:spcPts val="0"/>
                        </a:spcBef>
                        <a:spcAft>
                          <a:spcPts val="0"/>
                        </a:spcAft>
                      </a:pPr>
                      <a:r>
                        <a:rPr lang="en-US" sz="1200">
                          <a:effectLst/>
                        </a:rPr>
                        <a:t>Rerl</a:t>
                      </a:r>
                      <a:endParaRPr lang="en-US" sz="1100">
                        <a:effectLst/>
                      </a:endParaRPr>
                    </a:p>
                    <a:p>
                      <a:pPr marL="0" marR="0" algn="ctr">
                        <a:lnSpc>
                          <a:spcPct val="115000"/>
                        </a:lnSpc>
                        <a:spcBef>
                          <a:spcPts val="0"/>
                        </a:spcBef>
                        <a:spcAft>
                          <a:spcPts val="0"/>
                        </a:spcAft>
                      </a:pPr>
                      <a:r>
                        <a:rPr lang="en-US" sz="1200">
                          <a:effectLst/>
                        </a:rPr>
                        <a:t>Rootkit</a:t>
                      </a:r>
                      <a:endParaRPr lang="en-US" sz="1100">
                        <a:effectLst/>
                      </a:endParaRPr>
                    </a:p>
                    <a:p>
                      <a:pPr marL="0" marR="0" algn="ctr">
                        <a:lnSpc>
                          <a:spcPct val="115000"/>
                        </a:lnSpc>
                        <a:spcBef>
                          <a:spcPts val="0"/>
                        </a:spcBef>
                        <a:spcAft>
                          <a:spcPts val="0"/>
                        </a:spcAft>
                      </a:pPr>
                      <a:r>
                        <a:rPr lang="en-US" sz="1200">
                          <a:effectLst/>
                        </a:rPr>
                        <a:t>Buffer overflow</a:t>
                      </a:r>
                      <a:endParaRPr lang="en-US" sz="1100">
                        <a:effectLst/>
                      </a:endParaRPr>
                    </a:p>
                    <a:p>
                      <a:pPr marL="0" marR="0" algn="ctr">
                        <a:lnSpc>
                          <a:spcPct val="115000"/>
                        </a:lnSpc>
                        <a:spcBef>
                          <a:spcPts val="0"/>
                        </a:spcBef>
                        <a:spcAft>
                          <a:spcPts val="0"/>
                        </a:spcAft>
                      </a:pPr>
                      <a:r>
                        <a:rPr lang="en-US" sz="1200">
                          <a:effectLst/>
                        </a:rPr>
                        <a:t>Ps</a:t>
                      </a:r>
                      <a:endParaRPr lang="en-US" sz="1100">
                        <a:effectLst/>
                      </a:endParaRPr>
                    </a:p>
                    <a:p>
                      <a:pPr marL="0" marR="0" algn="ctr">
                        <a:lnSpc>
                          <a:spcPct val="115000"/>
                        </a:lnSpc>
                        <a:spcBef>
                          <a:spcPts val="0"/>
                        </a:spcBef>
                        <a:spcAft>
                          <a:spcPts val="0"/>
                        </a:spcAft>
                      </a:pPr>
                      <a:r>
                        <a:rPr lang="en-US" sz="1200">
                          <a:effectLst/>
                        </a:rPr>
                        <a:t>Sql attack</a:t>
                      </a:r>
                      <a:endParaRPr lang="en-US" sz="1100">
                        <a:effectLst/>
                      </a:endParaRPr>
                    </a:p>
                    <a:p>
                      <a:pPr marL="0" marR="0" algn="ctr">
                        <a:lnSpc>
                          <a:spcPct val="115000"/>
                        </a:lnSpc>
                        <a:spcBef>
                          <a:spcPts val="0"/>
                        </a:spcBef>
                        <a:spcAft>
                          <a:spcPts val="0"/>
                        </a:spcAft>
                      </a:pPr>
                      <a:r>
                        <a:rPr lang="en-US" sz="1200">
                          <a:effectLst/>
                        </a:rPr>
                        <a:t>xterm</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dirty="0" err="1">
                          <a:effectLst/>
                        </a:rPr>
                        <a:t>Ip</a:t>
                      </a:r>
                      <a:r>
                        <a:rPr lang="en-US" sz="1200" dirty="0">
                          <a:effectLst/>
                        </a:rPr>
                        <a:t> sweep</a:t>
                      </a:r>
                      <a:endParaRPr lang="en-US" sz="1100" dirty="0">
                        <a:effectLst/>
                      </a:endParaRPr>
                    </a:p>
                    <a:p>
                      <a:pPr marL="0" marR="0" algn="ctr">
                        <a:lnSpc>
                          <a:spcPct val="115000"/>
                        </a:lnSpc>
                        <a:spcBef>
                          <a:spcPts val="0"/>
                        </a:spcBef>
                        <a:spcAft>
                          <a:spcPts val="0"/>
                        </a:spcAft>
                      </a:pPr>
                      <a:r>
                        <a:rPr lang="en-US" sz="1200" dirty="0" err="1">
                          <a:effectLst/>
                        </a:rPr>
                        <a:t>Nmap</a:t>
                      </a:r>
                      <a:endParaRPr lang="en-US" sz="1100" dirty="0">
                        <a:effectLst/>
                      </a:endParaRPr>
                    </a:p>
                    <a:p>
                      <a:pPr marL="0" marR="0" algn="ctr">
                        <a:lnSpc>
                          <a:spcPct val="115000"/>
                        </a:lnSpc>
                        <a:spcBef>
                          <a:spcPts val="0"/>
                        </a:spcBef>
                        <a:spcAft>
                          <a:spcPts val="0"/>
                        </a:spcAft>
                      </a:pPr>
                      <a:r>
                        <a:rPr lang="en-US" sz="1200" dirty="0">
                          <a:effectLst/>
                        </a:rPr>
                        <a:t>Satan</a:t>
                      </a:r>
                      <a:endParaRPr lang="en-US" sz="1100" dirty="0">
                        <a:effectLst/>
                      </a:endParaRPr>
                    </a:p>
                    <a:p>
                      <a:pPr marL="0" marR="0" algn="ctr">
                        <a:lnSpc>
                          <a:spcPct val="115000"/>
                        </a:lnSpc>
                        <a:spcBef>
                          <a:spcPts val="0"/>
                        </a:spcBef>
                        <a:spcAft>
                          <a:spcPts val="0"/>
                        </a:spcAft>
                      </a:pPr>
                      <a:r>
                        <a:rPr lang="en-US" sz="1200" dirty="0">
                          <a:effectLst/>
                        </a:rPr>
                        <a:t>Port sweep</a:t>
                      </a:r>
                      <a:endParaRPr lang="en-US" sz="1100" dirty="0">
                        <a:effectLst/>
                      </a:endParaRPr>
                    </a:p>
                    <a:p>
                      <a:pPr marL="0" marR="0" algn="ctr">
                        <a:lnSpc>
                          <a:spcPct val="115000"/>
                        </a:lnSpc>
                        <a:spcBef>
                          <a:spcPts val="0"/>
                        </a:spcBef>
                        <a:spcAft>
                          <a:spcPts val="0"/>
                        </a:spcAft>
                      </a:pPr>
                      <a:r>
                        <a:rPr lang="en-US" sz="1200" dirty="0" err="1">
                          <a:effectLst/>
                        </a:rPr>
                        <a:t>Msscan</a:t>
                      </a:r>
                      <a:endParaRPr lang="en-US" sz="1100" dirty="0">
                        <a:effectLst/>
                      </a:endParaRPr>
                    </a:p>
                    <a:p>
                      <a:pPr marL="0" marR="0" algn="ctr">
                        <a:lnSpc>
                          <a:spcPct val="115000"/>
                        </a:lnSpc>
                        <a:spcBef>
                          <a:spcPts val="0"/>
                        </a:spcBef>
                        <a:spcAft>
                          <a:spcPts val="0"/>
                        </a:spcAft>
                      </a:pPr>
                      <a:r>
                        <a:rPr lang="en-US" sz="1200" dirty="0">
                          <a:effectLst/>
                        </a:rPr>
                        <a:t>saint</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17456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848600" cy="6019800"/>
          </a:xfrm>
        </p:spPr>
        <p:txBody>
          <a:bodyPr/>
          <a:lstStyle/>
          <a:p>
            <a:pPr marL="114300" indent="0" algn="just">
              <a:buNone/>
            </a:pPr>
            <a:r>
              <a:rPr lang="en-US" b="1" dirty="0">
                <a:latin typeface="Times New Roman" pitchFamily="18" charset="0"/>
                <a:cs typeface="Times New Roman" pitchFamily="18" charset="0"/>
              </a:rPr>
              <a:t>Scope:</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scope of this project is to investigate a dataset of </a:t>
            </a:r>
            <a:r>
              <a:rPr lang="en-US" dirty="0" smtClean="0">
                <a:latin typeface="Times New Roman" pitchFamily="18" charset="0"/>
                <a:cs typeface="Times New Roman" pitchFamily="18" charset="0"/>
              </a:rPr>
              <a:t>network connection attacks </a:t>
            </a:r>
            <a:r>
              <a:rPr lang="en-US" dirty="0">
                <a:latin typeface="Times New Roman" pitchFamily="18" charset="0"/>
                <a:cs typeface="Times New Roman" pitchFamily="18" charset="0"/>
              </a:rPr>
              <a:t>records </a:t>
            </a:r>
            <a:r>
              <a:rPr lang="en-US" dirty="0" smtClean="0">
                <a:latin typeface="Times New Roman" pitchFamily="18" charset="0"/>
                <a:cs typeface="Times New Roman" pitchFamily="18" charset="0"/>
              </a:rPr>
              <a:t>using </a:t>
            </a:r>
            <a:r>
              <a:rPr lang="en-US" dirty="0">
                <a:latin typeface="Times New Roman" pitchFamily="18" charset="0"/>
                <a:cs typeface="Times New Roman" pitchFamily="18" charset="0"/>
              </a:rPr>
              <a:t>machine learning technique. To identifying </a:t>
            </a:r>
            <a:r>
              <a:rPr lang="en-US" dirty="0" smtClean="0">
                <a:latin typeface="Times New Roman" pitchFamily="18" charset="0"/>
                <a:cs typeface="Times New Roman" pitchFamily="18" charset="0"/>
              </a:rPr>
              <a:t>attacks is </a:t>
            </a:r>
            <a:r>
              <a:rPr lang="en-US" dirty="0">
                <a:latin typeface="Times New Roman" pitchFamily="18" charset="0"/>
                <a:cs typeface="Times New Roman" pitchFamily="18" charset="0"/>
              </a:rPr>
              <a:t>more difficult. we try to reduce this risk factor behind selecting </a:t>
            </a:r>
            <a:r>
              <a:rPr lang="en-US" dirty="0" smtClean="0">
                <a:latin typeface="Times New Roman" pitchFamily="18" charset="0"/>
                <a:cs typeface="Times New Roman" pitchFamily="18" charset="0"/>
              </a:rPr>
              <a:t>to transfer the packets of connections.</a:t>
            </a:r>
          </a:p>
          <a:p>
            <a:pPr marL="114300" indent="0" algn="just">
              <a:buNone/>
            </a:pPr>
            <a:r>
              <a:rPr lang="en-US" sz="2000" b="1" dirty="0">
                <a:latin typeface="Times New Roman" pitchFamily="18" charset="0"/>
                <a:cs typeface="Times New Roman" pitchFamily="18" charset="0"/>
              </a:rPr>
              <a:t>Project Goals</a:t>
            </a:r>
            <a:endParaRPr lang="en-US" sz="2000" dirty="0">
              <a:latin typeface="Times New Roman" pitchFamily="18" charset="0"/>
              <a:cs typeface="Times New Roman" pitchFamily="18" charset="0"/>
            </a:endParaRPr>
          </a:p>
          <a:p>
            <a:pPr lvl="1" algn="just">
              <a:buFont typeface="Wingdings" pitchFamily="2" charset="2"/>
              <a:buChar char="Ø"/>
            </a:pPr>
            <a:r>
              <a:rPr lang="en-US" dirty="0">
                <a:latin typeface="Times New Roman" pitchFamily="18" charset="0"/>
                <a:cs typeface="Times New Roman" pitchFamily="18" charset="0"/>
              </a:rPr>
              <a:t>Exploration data analysis of variable identification</a:t>
            </a:r>
            <a:endParaRPr lang="en-US" b="1" dirty="0">
              <a:latin typeface="Times New Roman" pitchFamily="18" charset="0"/>
              <a:cs typeface="Times New Roman" pitchFamily="18" charset="0"/>
            </a:endParaRPr>
          </a:p>
          <a:p>
            <a:pPr lvl="1" algn="just">
              <a:buFont typeface="Wingdings" pitchFamily="2" charset="2"/>
              <a:buChar char="Ø"/>
            </a:pPr>
            <a:r>
              <a:rPr lang="en-US" dirty="0">
                <a:latin typeface="Times New Roman" pitchFamily="18" charset="0"/>
                <a:cs typeface="Times New Roman" pitchFamily="18" charset="0"/>
              </a:rPr>
              <a:t>Exploration data analysis of </a:t>
            </a:r>
            <a:r>
              <a:rPr lang="en-US" dirty="0" err="1">
                <a:latin typeface="Times New Roman" pitchFamily="18" charset="0"/>
                <a:cs typeface="Times New Roman" pitchFamily="18" charset="0"/>
              </a:rPr>
              <a:t>Uni-variate</a:t>
            </a:r>
            <a:r>
              <a:rPr lang="en-US" dirty="0">
                <a:latin typeface="Times New Roman" pitchFamily="18" charset="0"/>
                <a:cs typeface="Times New Roman" pitchFamily="18" charset="0"/>
              </a:rPr>
              <a:t>, bi-</a:t>
            </a:r>
            <a:r>
              <a:rPr lang="en-US" dirty="0" err="1">
                <a:latin typeface="Times New Roman" pitchFamily="18" charset="0"/>
                <a:cs typeface="Times New Roman" pitchFamily="18" charset="0"/>
              </a:rPr>
              <a:t>variate</a:t>
            </a:r>
            <a:r>
              <a:rPr lang="en-US" dirty="0">
                <a:latin typeface="Times New Roman" pitchFamily="18" charset="0"/>
                <a:cs typeface="Times New Roman" pitchFamily="18" charset="0"/>
              </a:rPr>
              <a:t> and multi-</a:t>
            </a:r>
            <a:r>
              <a:rPr lang="en-US" dirty="0" err="1">
                <a:latin typeface="Times New Roman" pitchFamily="18" charset="0"/>
                <a:cs typeface="Times New Roman" pitchFamily="18" charset="0"/>
              </a:rPr>
              <a:t>variate</a:t>
            </a:r>
            <a:endParaRPr lang="en-US" b="1" dirty="0">
              <a:latin typeface="Times New Roman" pitchFamily="18" charset="0"/>
              <a:cs typeface="Times New Roman" pitchFamily="18" charset="0"/>
            </a:endParaRPr>
          </a:p>
          <a:p>
            <a:pPr lvl="1" algn="just">
              <a:buFont typeface="Wingdings" pitchFamily="2" charset="2"/>
              <a:buChar char="Ø"/>
            </a:pPr>
            <a:r>
              <a:rPr lang="en-US" dirty="0">
                <a:latin typeface="Times New Roman" pitchFamily="18" charset="0"/>
                <a:cs typeface="Times New Roman" pitchFamily="18" charset="0"/>
              </a:rPr>
              <a:t>Method of Outlier detection with feature engineering</a:t>
            </a:r>
            <a:endParaRPr lang="en-US" b="1" dirty="0">
              <a:latin typeface="Times New Roman" pitchFamily="18" charset="0"/>
              <a:cs typeface="Times New Roman" pitchFamily="18" charset="0"/>
            </a:endParaRPr>
          </a:p>
          <a:p>
            <a:pPr lvl="1" algn="just">
              <a:buFont typeface="Wingdings" pitchFamily="2" charset="2"/>
              <a:buChar char="Ø"/>
            </a:pPr>
            <a:r>
              <a:rPr lang="en-US" dirty="0">
                <a:latin typeface="Times New Roman" pitchFamily="18" charset="0"/>
                <a:cs typeface="Times New Roman" pitchFamily="18" charset="0"/>
              </a:rPr>
              <a:t>Pre-processing the given dataset</a:t>
            </a:r>
          </a:p>
          <a:p>
            <a:pPr lvl="1" algn="just">
              <a:buFont typeface="Wingdings" pitchFamily="2" charset="2"/>
              <a:buChar char="Ø"/>
            </a:pPr>
            <a:r>
              <a:rPr lang="en-US" dirty="0">
                <a:latin typeface="Times New Roman" pitchFamily="18" charset="0"/>
                <a:cs typeface="Times New Roman" pitchFamily="18" charset="0"/>
              </a:rPr>
              <a:t>Splitting the test and training dataset</a:t>
            </a:r>
          </a:p>
          <a:p>
            <a:pPr lvl="1" algn="just">
              <a:buFont typeface="Wingdings" pitchFamily="2" charset="2"/>
              <a:buChar char="Ø"/>
            </a:pPr>
            <a:r>
              <a:rPr lang="en-US" dirty="0">
                <a:latin typeface="Times New Roman" pitchFamily="18" charset="0"/>
                <a:cs typeface="Times New Roman" pitchFamily="18" charset="0"/>
              </a:rPr>
              <a:t>Comparing algorithm to predict the result based on the best accuracy </a:t>
            </a:r>
          </a:p>
          <a:p>
            <a:pPr lvl="1" algn="just">
              <a:buFont typeface="Wingdings" pitchFamily="2" charset="2"/>
              <a:buChar char="Ø"/>
            </a:pPr>
            <a:endParaRPr lang="en-US" dirty="0">
              <a:latin typeface="Times New Roman" pitchFamily="18" charset="0"/>
              <a:cs typeface="Times New Roman" pitchFamily="18" charset="0"/>
            </a:endParaRPr>
          </a:p>
          <a:p>
            <a:pPr marL="114300" indent="0" algn="just">
              <a:buNone/>
            </a:pPr>
            <a:endParaRPr lang="en-US" dirty="0"/>
          </a:p>
        </p:txBody>
      </p:sp>
    </p:spTree>
    <p:extLst>
      <p:ext uri="{BB962C8B-B14F-4D97-AF65-F5344CB8AC3E}">
        <p14:creationId xmlns:p14="http://schemas.microsoft.com/office/powerpoint/2010/main" val="30736128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642</TotalTime>
  <Words>2037</Words>
  <Application>Microsoft Office PowerPoint</Application>
  <PresentationFormat>On-screen Show (4:3)</PresentationFormat>
  <Paragraphs>453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Adjacency</vt:lpstr>
      <vt:lpstr>Prediction of the network attacks by finding the best accuracy using Supervised machine learning algorithm </vt:lpstr>
      <vt:lpstr>ABSTRACT</vt:lpstr>
      <vt:lpstr> Domain overview  </vt:lpstr>
      <vt:lpstr>Dataset Description</vt:lpstr>
      <vt:lpstr>PowerPoint Presentation</vt:lpstr>
      <vt:lpstr>PowerPoint Presentation</vt:lpstr>
      <vt:lpstr>PowerPoint Presentation</vt:lpstr>
      <vt:lpstr>Overall network attack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sonumreddy</dc:creator>
  <cp:lastModifiedBy>SPIRO</cp:lastModifiedBy>
  <cp:revision>167</cp:revision>
  <dcterms:created xsi:type="dcterms:W3CDTF">2018-08-12T16:11:07Z</dcterms:created>
  <dcterms:modified xsi:type="dcterms:W3CDTF">2019-11-04T18:58:14Z</dcterms:modified>
</cp:coreProperties>
</file>