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98" r:id="rId5"/>
    <p:sldId id="283" r:id="rId6"/>
    <p:sldId id="297" r:id="rId7"/>
    <p:sldId id="299" r:id="rId8"/>
    <p:sldId id="292" r:id="rId9"/>
    <p:sldId id="284" r:id="rId10"/>
    <p:sldId id="293" r:id="rId11"/>
    <p:sldId id="300" r:id="rId12"/>
    <p:sldId id="301" r:id="rId13"/>
    <p:sldId id="302"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4" autoAdjust="0"/>
    <p:restoredTop sz="94712" autoAdjust="0"/>
  </p:normalViewPr>
  <p:slideViewPr>
    <p:cSldViewPr snapToGrid="0">
      <p:cViewPr>
        <p:scale>
          <a:sx n="83" d="100"/>
          <a:sy n="83" d="100"/>
        </p:scale>
        <p:origin x="-629" y="-77"/>
      </p:cViewPr>
      <p:guideLst>
        <p:guide orient="horz" pos="2160"/>
        <p:guide pos="3840"/>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7/19/2022</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7/19/2022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Click to edit Master text styles</a:t>
            </a:r>
          </a:p>
        </p:txBody>
      </p:sp>
    </p:spTree>
    <p:extLst>
      <p:ext uri="{BB962C8B-B14F-4D97-AF65-F5344CB8AC3E}">
        <p14:creationId xmlns:p14="http://schemas.microsoft.com/office/powerpoint/2010/main" xmlns=""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xmlns=""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Click to edit Master text styles</a:t>
            </a:r>
          </a:p>
        </p:txBody>
      </p:sp>
    </p:spTree>
    <p:extLst>
      <p:ext uri="{BB962C8B-B14F-4D97-AF65-F5344CB8AC3E}">
        <p14:creationId xmlns:p14="http://schemas.microsoft.com/office/powerpoint/2010/main" xmlns=""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xmlns=""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xmlns=""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xmlns=""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xmlns=""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xmlns=""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EB0D177-9AA4-42F4-9CD7-CD206217CA6D}"/>
              </a:ext>
            </a:extLst>
          </p:cNvPr>
          <p:cNvSpPr/>
          <p:nvPr/>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xmlns="" id="{C825DB53-D610-4A40-AFDC-EBC47DB613CE}"/>
              </a:ext>
            </a:extLst>
          </p:cNvPr>
          <p:cNvSpPr/>
          <p:nvPr/>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xmlns="" id="{C2B9A6A4-83D0-40B1-8B15-964C84BF0705}"/>
              </a:ext>
            </a:extLst>
          </p:cNvPr>
          <p:cNvSpPr/>
          <p:nvPr/>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xmlns="" id="{34FDC6F9-37F9-4E25-AECA-D307B8421C73}"/>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xmlns="" id="{4BC39664-EB8B-4A32-915A-D4308F792772}"/>
              </a:ext>
            </a:extLst>
          </p:cNvPr>
          <p:cNvSpPr/>
          <p:nvPr/>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xmlns="" id="{9B49670D-8F18-44A8-B217-67B412095C0D}"/>
              </a:ext>
            </a:extLst>
          </p:cNvPr>
          <p:cNvSpPr/>
          <p:nvPr/>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030FA059-EC32-4FFF-9673-48849B2FA43A}"/>
              </a:ext>
            </a:extLst>
          </p:cNvPr>
          <p:cNvCxnSpPr>
            <a:cxnSpLocks/>
          </p:cNvCxnSpPr>
          <p:nvPr/>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ublic_ip:8000/"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public_ip:800o/admi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3200400" y="2811053"/>
            <a:ext cx="8991600" cy="1261295"/>
          </a:xfrm>
        </p:spPr>
        <p:txBody>
          <a:bodyPr/>
          <a:lstStyle/>
          <a:p>
            <a:r>
              <a:rPr lang="en-US" sz="5400" dirty="0" smtClean="0"/>
              <a:t>College Management System</a:t>
            </a:r>
            <a:endParaRPr lang="en-US" sz="5400" dirty="0"/>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3200400" y="4061039"/>
            <a:ext cx="6580188" cy="580921"/>
          </a:xfrm>
        </p:spPr>
        <p:txBody>
          <a:bodyPr/>
          <a:lstStyle/>
          <a:p>
            <a:r>
              <a:rPr lang="en-US" dirty="0" smtClean="0"/>
              <a:t>A Presentation by </a:t>
            </a:r>
            <a:r>
              <a:rPr lang="en-US" dirty="0" err="1" smtClean="0"/>
              <a:t>Giri</a:t>
            </a:r>
            <a:endParaRPr lang="en-US" dirty="0"/>
          </a:p>
        </p:txBody>
      </p:sp>
      <p:sp>
        <p:nvSpPr>
          <p:cNvPr id="51" name="TextBox 50">
            <a:extLst>
              <a:ext uri="{FF2B5EF4-FFF2-40B4-BE49-F238E27FC236}">
                <a16:creationId xmlns:a16="http://schemas.microsoft.com/office/drawing/2014/main" xmlns="" id="{66C1DE0A-7865-466B-B5D7-781C92357026}"/>
              </a:ext>
            </a:extLst>
          </p:cNvPr>
          <p:cNvSpPr txBox="1"/>
          <p:nvPr/>
        </p:nvSpPr>
        <p:spPr>
          <a:xfrm>
            <a:off x="9926783" y="4241800"/>
            <a:ext cx="2112817" cy="365535"/>
          </a:xfrm>
          <a:prstGeom prst="rect">
            <a:avLst/>
          </a:prstGeom>
          <a:noFill/>
        </p:spPr>
        <p:txBody>
          <a:bodyPr wrap="square" tIns="108000" bIns="0" rtlCol="0" anchor="ctr">
            <a:spAutoFit/>
          </a:bodyPr>
          <a:lstStyle/>
          <a:p>
            <a:pPr algn="ctr">
              <a:lnSpc>
                <a:spcPts val="1000"/>
              </a:lnSpc>
            </a:pPr>
            <a:r>
              <a:rPr lang="en-US" sz="3600" b="1" i="0" spc="-100" baseline="0" dirty="0" smtClean="0">
                <a:solidFill>
                  <a:schemeClr val="tx1">
                    <a:lumMod val="75000"/>
                    <a:lumOff val="25000"/>
                  </a:schemeClr>
                </a:solidFill>
                <a:latin typeface="+mj-lt"/>
              </a:rPr>
              <a:t>Montreal</a:t>
            </a:r>
            <a:r>
              <a:rPr lang="en-US" sz="2400" b="1" i="0" spc="-100" baseline="0" dirty="0">
                <a:solidFill>
                  <a:schemeClr val="tx1">
                    <a:lumMod val="75000"/>
                    <a:lumOff val="25000"/>
                  </a:schemeClr>
                </a:solidFill>
                <a:latin typeface="+mj-lt"/>
              </a:rPr>
              <a:t/>
            </a:r>
            <a:br>
              <a:rPr lang="en-US" sz="2400" b="1" i="0" spc="-100" baseline="0" dirty="0">
                <a:solidFill>
                  <a:schemeClr val="tx1">
                    <a:lumMod val="75000"/>
                    <a:lumOff val="25000"/>
                  </a:schemeClr>
                </a:solidFill>
                <a:latin typeface="+mj-lt"/>
              </a:rPr>
            </a:br>
            <a:r>
              <a:rPr lang="en-US" b="0" i="0" spc="140" baseline="0" dirty="0" smtClean="0">
                <a:solidFill>
                  <a:schemeClr val="tx1">
                    <a:lumMod val="75000"/>
                    <a:lumOff val="25000"/>
                  </a:schemeClr>
                </a:solidFill>
                <a:latin typeface="+mj-lt"/>
              </a:rPr>
              <a:t>University</a:t>
            </a:r>
            <a:endParaRPr lang="en-US"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xmlns="" val="3989923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alt text"/>
          <p:cNvPicPr>
            <a:picLocks noGrp="1" noChangeAspect="1" noChangeArrowheads="1"/>
          </p:cNvPicPr>
          <p:nvPr>
            <p:ph type="pic" sz="quarter" idx="10"/>
          </p:nvPr>
        </p:nvPicPr>
        <p:blipFill>
          <a:blip r:embed="rId2"/>
          <a:srcRect l="15189" t="9444" r="18624" b="9222"/>
          <a:stretch>
            <a:fillRect/>
          </a:stretch>
        </p:blipFill>
        <p:spPr bwMode="auto">
          <a:xfrm>
            <a:off x="-1" y="0"/>
            <a:ext cx="9784081" cy="6858000"/>
          </a:xfrm>
          <a:prstGeom prst="rect">
            <a:avLst/>
          </a:prstGeom>
          <a:noFill/>
        </p:spPr>
      </p:pic>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173736" y="931164"/>
            <a:ext cx="9464040" cy="1107948"/>
          </a:xfrm>
        </p:spPr>
        <p:txBody>
          <a:bodyPr/>
          <a:lstStyle/>
          <a:p>
            <a:r>
              <a:rPr lang="en-US" sz="4800" dirty="0" smtClean="0"/>
              <a:t>Student Portal to Access Complete Data</a:t>
            </a:r>
            <a:endParaRPr lang="en-US" sz="4800"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a:xfrm>
            <a:off x="0" y="15240"/>
            <a:ext cx="12192000" cy="6371351"/>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1505712" y="327660"/>
            <a:ext cx="9067800" cy="1080516"/>
          </a:xfrm>
        </p:spPr>
        <p:txBody>
          <a:bodyPr/>
          <a:lstStyle/>
          <a:p>
            <a:pPr algn="ctr"/>
            <a:r>
              <a:rPr lang="en-US" sz="4800" dirty="0" smtClean="0"/>
              <a:t>Application Info</a:t>
            </a:r>
            <a:endParaRPr lang="en-US" sz="4800" dirty="0"/>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841248" y="1143000"/>
            <a:ext cx="10533888" cy="5248656"/>
          </a:xfrm>
        </p:spPr>
        <p:txBody>
          <a:bodyPr/>
          <a:lstStyle/>
          <a:p>
            <a:pPr algn="just">
              <a:buFont typeface="Arial" pitchFamily="34" charset="0"/>
              <a:buChar char="•"/>
            </a:pPr>
            <a:r>
              <a:rPr lang="en-IN" sz="2000" dirty="0" smtClean="0"/>
              <a:t>Application deployed on Windows Server with Static IP </a:t>
            </a:r>
            <a:r>
              <a:rPr lang="en-IN" sz="2000" dirty="0" smtClean="0">
                <a:sym typeface="Wingdings" pitchFamily="2" charset="2"/>
              </a:rPr>
              <a:t>  </a:t>
            </a:r>
            <a:r>
              <a:rPr lang="en-US" sz="2000" dirty="0" smtClean="0"/>
              <a:t>172.31.12.138 (Private IP)</a:t>
            </a:r>
          </a:p>
          <a:p>
            <a:pPr algn="just">
              <a:buFont typeface="Arial" pitchFamily="34" charset="0"/>
              <a:buChar char="•"/>
            </a:pPr>
            <a:r>
              <a:rPr lang="en-IN" sz="2000" dirty="0" smtClean="0"/>
              <a:t>To make public availability </a:t>
            </a:r>
            <a:r>
              <a:rPr lang="en-IN" sz="2000" dirty="0" smtClean="0">
                <a:sym typeface="Wingdings" pitchFamily="2" charset="2"/>
              </a:rPr>
              <a:t> Server Settings made to allow all </a:t>
            </a:r>
            <a:r>
              <a:rPr lang="en-IN" sz="2000" dirty="0" err="1" smtClean="0">
                <a:sym typeface="Wingdings" pitchFamily="2" charset="2"/>
              </a:rPr>
              <a:t>ip</a:t>
            </a:r>
            <a:r>
              <a:rPr lang="en-IN" sz="2000" dirty="0" smtClean="0">
                <a:sym typeface="Wingdings" pitchFamily="2" charset="2"/>
              </a:rPr>
              <a:t> address &amp; port 8000 opened for handling incoming traffic through windows firewall.</a:t>
            </a:r>
          </a:p>
          <a:p>
            <a:pPr algn="just">
              <a:buFont typeface="Arial" pitchFamily="34" charset="0"/>
              <a:buChar char="•"/>
            </a:pPr>
            <a:r>
              <a:rPr lang="en-IN" sz="2000" dirty="0" smtClean="0">
                <a:sym typeface="Wingdings" pitchFamily="2" charset="2"/>
              </a:rPr>
              <a:t>To create super admin user  </a:t>
            </a:r>
            <a:r>
              <a:rPr lang="en-US" sz="2000" dirty="0" smtClean="0"/>
              <a:t>python manage.py </a:t>
            </a:r>
            <a:r>
              <a:rPr lang="en-US" sz="2000" dirty="0" err="1" smtClean="0"/>
              <a:t>createsuperuser</a:t>
            </a:r>
            <a:endParaRPr lang="en-US" sz="2000" dirty="0" smtClean="0"/>
          </a:p>
          <a:p>
            <a:pPr algn="just">
              <a:buFont typeface="Arial" pitchFamily="34" charset="0"/>
              <a:buChar char="•"/>
            </a:pPr>
            <a:r>
              <a:rPr lang="en-US" sz="2000" dirty="0" smtClean="0"/>
              <a:t>The admin page is used to modify all tables such as Students, Teachers, Departments, Courses, Classes etc.</a:t>
            </a:r>
          </a:p>
          <a:p>
            <a:pPr algn="just">
              <a:buFont typeface="Arial" pitchFamily="34" charset="0"/>
              <a:buChar char="•"/>
            </a:pPr>
            <a:r>
              <a:rPr lang="en-IN" sz="2000" dirty="0" smtClean="0">
                <a:sym typeface="Wingdings" pitchFamily="2" charset="2"/>
              </a:rPr>
              <a:t>The server can be accessed through </a:t>
            </a:r>
            <a:r>
              <a:rPr lang="en-IN" sz="2000" dirty="0" smtClean="0">
                <a:sym typeface="Wingdings" pitchFamily="2" charset="2"/>
                <a:hlinkClick r:id="rId3"/>
              </a:rPr>
              <a:t>http://public_ip:8000</a:t>
            </a:r>
            <a:r>
              <a:rPr lang="en-IN" sz="2000" dirty="0" smtClean="0">
                <a:sym typeface="Wingdings" pitchFamily="2" charset="2"/>
              </a:rPr>
              <a:t>  (Here AWS elastic </a:t>
            </a:r>
            <a:r>
              <a:rPr lang="en-IN" sz="2000" dirty="0" err="1" smtClean="0">
                <a:sym typeface="Wingdings" pitchFamily="2" charset="2"/>
              </a:rPr>
              <a:t>ip</a:t>
            </a:r>
            <a:r>
              <a:rPr lang="en-IN" sz="2000" dirty="0" smtClean="0">
                <a:sym typeface="Wingdings" pitchFamily="2" charset="2"/>
              </a:rPr>
              <a:t> service can be used to maintain static </a:t>
            </a:r>
            <a:r>
              <a:rPr lang="en-IN" sz="2000" dirty="0" err="1" smtClean="0">
                <a:sym typeface="Wingdings" pitchFamily="2" charset="2"/>
              </a:rPr>
              <a:t>ip</a:t>
            </a:r>
            <a:r>
              <a:rPr lang="en-IN" sz="2000" dirty="0" smtClean="0">
                <a:sym typeface="Wingdings" pitchFamily="2" charset="2"/>
              </a:rPr>
              <a:t>)</a:t>
            </a:r>
          </a:p>
          <a:p>
            <a:pPr algn="just">
              <a:buFont typeface="Arial" pitchFamily="34" charset="0"/>
              <a:buChar char="•"/>
            </a:pPr>
            <a:r>
              <a:rPr lang="en-IN" sz="2000" dirty="0" smtClean="0">
                <a:sym typeface="Wingdings" pitchFamily="2" charset="2"/>
              </a:rPr>
              <a:t>Admin page can be accessed through </a:t>
            </a:r>
            <a:r>
              <a:rPr lang="en-IN" sz="2000" dirty="0" smtClean="0">
                <a:sym typeface="Wingdings" pitchFamily="2" charset="2"/>
                <a:hlinkClick r:id="rId4"/>
              </a:rPr>
              <a:t>http://public_ip:800o/admin</a:t>
            </a:r>
            <a:endParaRPr lang="en-IN" sz="2000" dirty="0" smtClean="0">
              <a:sym typeface="Wingdings" pitchFamily="2" charset="2"/>
            </a:endParaRPr>
          </a:p>
          <a:p>
            <a:pPr algn="just">
              <a:buFont typeface="Arial" pitchFamily="34" charset="0"/>
              <a:buChar char="•"/>
            </a:pPr>
            <a:r>
              <a:rPr lang="en-IN" sz="2000" dirty="0" smtClean="0">
                <a:sym typeface="Wingdings" pitchFamily="2" charset="2"/>
              </a:rPr>
              <a:t>We can control the access to the application through </a:t>
            </a:r>
            <a:r>
              <a:rPr lang="en-IN" sz="2000" dirty="0" err="1" smtClean="0">
                <a:sym typeface="Wingdings" pitchFamily="2" charset="2"/>
              </a:rPr>
              <a:t>ip</a:t>
            </a:r>
            <a:r>
              <a:rPr lang="en-IN" sz="2000" dirty="0" smtClean="0">
                <a:sym typeface="Wingdings" pitchFamily="2" charset="2"/>
              </a:rPr>
              <a:t> address allowed lists as part of security concern.</a:t>
            </a:r>
          </a:p>
          <a:p>
            <a:pPr algn="just">
              <a:buFont typeface="Arial" pitchFamily="34" charset="0"/>
              <a:buChar char="•"/>
            </a:pPr>
            <a:r>
              <a:rPr lang="en-IN" sz="2000" dirty="0" smtClean="0">
                <a:sym typeface="Wingdings" pitchFamily="2" charset="2"/>
              </a:rPr>
              <a:t>To handle load and high availability of server load balancer &amp; auto scaling can be implemented.</a:t>
            </a:r>
          </a:p>
          <a:p>
            <a:pPr algn="just">
              <a:buFont typeface="Arial" pitchFamily="34" charset="0"/>
              <a:buChar char="•"/>
            </a:pPr>
            <a:r>
              <a:rPr lang="en-IN" sz="2000" dirty="0" smtClean="0">
                <a:sym typeface="Wingdings" pitchFamily="2" charset="2"/>
              </a:rPr>
              <a:t>A domain can be connected and use the application with ease.</a:t>
            </a:r>
          </a:p>
          <a:p>
            <a:pPr algn="just"/>
            <a:endParaRPr lang="en-IN" sz="2000" dirty="0" smtClean="0">
              <a:sym typeface="Wingdings" pitchFamily="2" charset="2"/>
            </a:endParaRP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a:xfrm>
            <a:off x="0" y="15240"/>
            <a:ext cx="12192000" cy="6376416"/>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1496568" y="940308"/>
            <a:ext cx="9064752" cy="961644"/>
          </a:xfrm>
        </p:spPr>
        <p:txBody>
          <a:bodyPr/>
          <a:lstStyle/>
          <a:p>
            <a:pPr algn="ctr"/>
            <a:r>
              <a:rPr lang="en-US" sz="4800" dirty="0" smtClean="0"/>
              <a:t>  Thank  You  So Much</a:t>
            </a:r>
            <a:endParaRPr lang="en-US" sz="4800" dirty="0"/>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1504188" y="1920240"/>
            <a:ext cx="9060180" cy="3666744"/>
          </a:xfrm>
        </p:spPr>
        <p:txBody>
          <a:bodyPr/>
          <a:lstStyle/>
          <a:p>
            <a:pPr algn="just">
              <a:buFont typeface="Wingdings" pitchFamily="2" charset="2"/>
              <a:buChar char="v"/>
            </a:pPr>
            <a:r>
              <a:rPr lang="en-US" sz="2400" dirty="0" smtClean="0">
                <a:solidFill>
                  <a:schemeClr val="accent4">
                    <a:lumMod val="40000"/>
                    <a:lumOff val="60000"/>
                  </a:schemeClr>
                </a:solidFill>
                <a:sym typeface="Wingdings" pitchFamily="2" charset="2"/>
              </a:rPr>
              <a:t>Thank you very much, Montreal University, for providing me with a wonderful learning platform.</a:t>
            </a:r>
          </a:p>
          <a:p>
            <a:pPr algn="just">
              <a:buFont typeface="Wingdings" pitchFamily="2" charset="2"/>
              <a:buChar char="v"/>
            </a:pPr>
            <a:r>
              <a:rPr lang="en-US" sz="2400" dirty="0" smtClean="0">
                <a:solidFill>
                  <a:schemeClr val="accent6">
                    <a:lumMod val="40000"/>
                    <a:lumOff val="60000"/>
                  </a:schemeClr>
                </a:solidFill>
                <a:sym typeface="Wingdings" pitchFamily="2" charset="2"/>
              </a:rPr>
              <a:t>I've earned exceptional talents in application development and design for corporate and commercial needs.</a:t>
            </a:r>
          </a:p>
          <a:p>
            <a:pPr algn="just">
              <a:buFont typeface="Wingdings" pitchFamily="2" charset="2"/>
              <a:buChar char="v"/>
            </a:pPr>
            <a:r>
              <a:rPr lang="en-US" sz="2400" dirty="0" smtClean="0">
                <a:solidFill>
                  <a:schemeClr val="accent5">
                    <a:lumMod val="25000"/>
                    <a:lumOff val="75000"/>
                  </a:schemeClr>
                </a:solidFill>
                <a:sym typeface="Wingdings" pitchFamily="2" charset="2"/>
              </a:rPr>
              <a:t>A special thank you to every faculty member for sharing your expertise and quality of knowledge.</a:t>
            </a:r>
          </a:p>
          <a:p>
            <a:pPr algn="just">
              <a:buFont typeface="Wingdings" pitchFamily="2" charset="2"/>
              <a:buChar char="v"/>
            </a:pPr>
            <a:r>
              <a:rPr lang="en-US" sz="2400" dirty="0" smtClean="0">
                <a:solidFill>
                  <a:schemeClr val="accent3">
                    <a:lumMod val="75000"/>
                  </a:schemeClr>
                </a:solidFill>
                <a:sym typeface="Wingdings" pitchFamily="2" charset="2"/>
              </a:rPr>
              <a:t>I'm thrilled to be a member of the Montreal University, and I'm eager to utilize the abilities I've acquired to meet business objectives.</a:t>
            </a:r>
            <a:endParaRPr lang="en-IN" sz="2400" dirty="0" smtClean="0">
              <a:solidFill>
                <a:schemeClr val="accent3">
                  <a:lumMod val="75000"/>
                </a:schemeClr>
              </a:solidFill>
              <a:sym typeface="Wingdings" pitchFamily="2" charset="2"/>
            </a:endParaRP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p:txBody>
          <a:bodyPr/>
          <a:lstStyle/>
          <a:p>
            <a:pPr marL="0" indent="0">
              <a:buNone/>
            </a:pPr>
            <a:r>
              <a:rPr lang="en-US" sz="2800" dirty="0" smtClean="0"/>
              <a:t>College Management System is designed as portal for interactions between students and teachers.</a:t>
            </a:r>
            <a:endParaRPr lang="en-US" sz="2800" dirty="0"/>
          </a:p>
          <a:p>
            <a:r>
              <a:rPr lang="en-US" dirty="0" smtClean="0"/>
              <a:t>Managing attendance, marks, time table and generate reports of students. </a:t>
            </a:r>
            <a:endParaRPr lang="en-US" dirty="0"/>
          </a:p>
          <a:p>
            <a:r>
              <a:rPr lang="en-US" dirty="0" smtClean="0"/>
              <a:t>Students can access their data and get updated by teachers.</a:t>
            </a:r>
            <a:endParaRPr lang="en-US" dirty="0"/>
          </a:p>
          <a:p>
            <a:r>
              <a:rPr lang="en-US" dirty="0" smtClean="0"/>
              <a:t>A common login page for students and teachers.</a:t>
            </a:r>
            <a:endParaRPr lang="en-US" dirty="0"/>
          </a:p>
        </p:txBody>
      </p:sp>
      <p:pic>
        <p:nvPicPr>
          <p:cNvPr id="9" name="Picture Placeholder 8" descr="Handing touching mobile phone">
            <a:extLst>
              <a:ext uri="{FF2B5EF4-FFF2-40B4-BE49-F238E27FC236}">
                <a16:creationId xmlns:a16="http://schemas.microsoft.com/office/drawing/2014/main" xmlns=""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xmlns=""/>
              </a:ext>
            </a:extLst>
          </a:blip>
          <a:srcRect/>
          <a:stretch>
            <a:fillRect/>
          </a:stretch>
        </p:blipFill>
        <p:spPr>
          <a:xfrm>
            <a:off x="6096000" y="-1"/>
            <a:ext cx="6096000" cy="6370321"/>
          </a:xfrm>
        </p:spPr>
      </p:pic>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p:txBody>
          <a:bodyPr/>
          <a:lstStyle/>
          <a:p>
            <a:r>
              <a:rPr lang="en-US" dirty="0" smtClean="0"/>
              <a:t>About Project</a:t>
            </a:r>
            <a:endParaRPr lang="en-US"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p:txBody>
          <a:bodyPr/>
          <a:lstStyle/>
          <a:p>
            <a:r>
              <a:rPr lang="en-US" dirty="0" smtClean="0"/>
              <a:t>A college management system built using </a:t>
            </a:r>
            <a:r>
              <a:rPr lang="en-US" dirty="0" err="1" smtClean="0"/>
              <a:t>Django</a:t>
            </a:r>
            <a:r>
              <a:rPr lang="en-US" dirty="0" smtClean="0"/>
              <a:t> framework.</a:t>
            </a:r>
            <a:endParaRPr lang="en-US"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xfrm>
            <a:off x="9806940" y="6371351"/>
            <a:ext cx="2385060" cy="432000"/>
          </a:xfrm>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xmlns="" val="132974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xmlns=""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xmlns=""/>
              </a:ext>
            </a:extLst>
          </a:blip>
          <a:srcRect/>
          <a:stretch/>
        </p:blipFill>
        <p:spPr>
          <a:xfrm>
            <a:off x="0" y="-1"/>
            <a:ext cx="6096000" cy="6371351"/>
          </a:xfrm>
        </p:spPr>
      </p:pic>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a:xfrm>
            <a:off x="5118100" y="1869795"/>
            <a:ext cx="6641900" cy="1124345"/>
          </a:xfrm>
        </p:spPr>
        <p:txBody>
          <a:bodyPr/>
          <a:lstStyle/>
          <a:p>
            <a:r>
              <a:rPr lang="en-US" dirty="0" smtClean="0"/>
              <a:t>Technology Stack</a:t>
            </a:r>
            <a:endParaRPr lang="en-US" dirty="0"/>
          </a:p>
        </p:txBody>
      </p:sp>
      <p:sp>
        <p:nvSpPr>
          <p:cNvPr id="3" name="Text Placeholder 2">
            <a:extLst>
              <a:ext uri="{FF2B5EF4-FFF2-40B4-BE49-F238E27FC236}">
                <a16:creationId xmlns:a16="http://schemas.microsoft.com/office/drawing/2014/main" xmlns="" id="{611DC577-0A95-47D0-95D9-5F8DA763D46B}"/>
              </a:ext>
            </a:extLst>
          </p:cNvPr>
          <p:cNvSpPr>
            <a:spLocks noGrp="1"/>
          </p:cNvSpPr>
          <p:nvPr>
            <p:ph type="body" sz="quarter" idx="32"/>
          </p:nvPr>
        </p:nvSpPr>
        <p:spPr/>
        <p:txBody>
          <a:bodyPr/>
          <a:lstStyle/>
          <a:p>
            <a:r>
              <a:rPr lang="en-IN" dirty="0" smtClean="0"/>
              <a:t>A Dynamic Framework with Popular Programming Language</a:t>
            </a:r>
            <a:endParaRPr lang="en-US" dirty="0"/>
          </a:p>
        </p:txBody>
      </p:sp>
      <p:sp>
        <p:nvSpPr>
          <p:cNvPr id="4" name="Content Placeholder 3">
            <a:extLst>
              <a:ext uri="{FF2B5EF4-FFF2-40B4-BE49-F238E27FC236}">
                <a16:creationId xmlns:a16="http://schemas.microsoft.com/office/drawing/2014/main" xmlns="" id="{D355C61F-C8F1-4977-8E1F-F16C0D9EA88C}"/>
              </a:ext>
            </a:extLst>
          </p:cNvPr>
          <p:cNvSpPr>
            <a:spLocks noGrp="1"/>
          </p:cNvSpPr>
          <p:nvPr>
            <p:ph sz="half" idx="1"/>
          </p:nvPr>
        </p:nvSpPr>
        <p:spPr>
          <a:xfrm>
            <a:off x="6288000" y="3207388"/>
            <a:ext cx="5472000" cy="3094352"/>
          </a:xfrm>
        </p:spPr>
        <p:txBody>
          <a:bodyPr/>
          <a:lstStyle/>
          <a:p>
            <a:endParaRPr lang="en-US" dirty="0" smtClean="0"/>
          </a:p>
          <a:p>
            <a:endParaRPr lang="en-US" dirty="0" smtClean="0"/>
          </a:p>
          <a:p>
            <a:r>
              <a:rPr lang="en-US" dirty="0" smtClean="0"/>
              <a:t>Python &amp; </a:t>
            </a:r>
            <a:r>
              <a:rPr lang="en-US" dirty="0" err="1" smtClean="0"/>
              <a:t>Django</a:t>
            </a:r>
            <a:r>
              <a:rPr lang="en-US" dirty="0" smtClean="0"/>
              <a:t> Framework have done all the work</a:t>
            </a:r>
          </a:p>
          <a:p>
            <a:r>
              <a:rPr lang="en-US" dirty="0" err="1" smtClean="0"/>
              <a:t>Git</a:t>
            </a:r>
            <a:r>
              <a:rPr lang="en-US" dirty="0" smtClean="0"/>
              <a:t> &amp; </a:t>
            </a:r>
            <a:r>
              <a:rPr lang="en-US" dirty="0" err="1" smtClean="0"/>
              <a:t>Gitbash</a:t>
            </a:r>
            <a:endParaRPr lang="en-US" dirty="0" smtClean="0"/>
          </a:p>
          <a:p>
            <a:r>
              <a:rPr lang="en-US" dirty="0" smtClean="0"/>
              <a:t> Devops Tools for CI/CD – Jenkins</a:t>
            </a:r>
          </a:p>
          <a:p>
            <a:r>
              <a:rPr lang="en-IN" dirty="0" smtClean="0"/>
              <a:t>Terraform with AWS Cloud for Robust Infrastructure</a:t>
            </a:r>
          </a:p>
          <a:p>
            <a:r>
              <a:rPr lang="en-US" dirty="0" smtClean="0"/>
              <a:t>Front end: HTML/CSS/Bootstrap</a:t>
            </a:r>
          </a:p>
          <a:p>
            <a:r>
              <a:rPr lang="en-US" dirty="0" smtClean="0"/>
              <a:t>Database: </a:t>
            </a:r>
            <a:r>
              <a:rPr lang="en-US" dirty="0" err="1" smtClean="0"/>
              <a:t>MySQL</a:t>
            </a:r>
            <a:r>
              <a:rPr lang="en-US" dirty="0" smtClean="0"/>
              <a:t> database</a:t>
            </a:r>
            <a:endParaRPr lang="en-US" dirty="0"/>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xfrm>
            <a:off x="9791700" y="6371351"/>
            <a:ext cx="2392680" cy="432000"/>
          </a:xfrm>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xmlns="" val="722098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ervers.jpg"/>
          <p:cNvPicPr>
            <a:picLocks noGrp="1" noChangeAspect="1"/>
          </p:cNvPicPr>
          <p:nvPr>
            <p:ph type="pic" sz="quarter" idx="14"/>
          </p:nvPr>
        </p:nvPicPr>
        <p:blipFill>
          <a:blip r:embed="rId2"/>
          <a:srcRect l="2155" r="2155"/>
          <a:stretch>
            <a:fillRect/>
          </a:stretch>
        </p:blipFill>
        <p:spPr/>
      </p:pic>
      <p:sp>
        <p:nvSpPr>
          <p:cNvPr id="3" name="Title 2"/>
          <p:cNvSpPr>
            <a:spLocks noGrp="1"/>
          </p:cNvSpPr>
          <p:nvPr>
            <p:ph type="title"/>
          </p:nvPr>
        </p:nvSpPr>
        <p:spPr/>
        <p:txBody>
          <a:bodyPr/>
          <a:lstStyle/>
          <a:p>
            <a:r>
              <a:rPr lang="en-IN" dirty="0" smtClean="0"/>
              <a:t>Windows Server 2022</a:t>
            </a:r>
            <a:endParaRPr lang="en-US" dirty="0"/>
          </a:p>
        </p:txBody>
      </p:sp>
      <p:sp>
        <p:nvSpPr>
          <p:cNvPr id="4" name="Text Placeholder 3"/>
          <p:cNvSpPr>
            <a:spLocks noGrp="1"/>
          </p:cNvSpPr>
          <p:nvPr>
            <p:ph type="body" sz="quarter" idx="32"/>
          </p:nvPr>
        </p:nvSpPr>
        <p:spPr/>
        <p:txBody>
          <a:bodyPr/>
          <a:lstStyle/>
          <a:p>
            <a:r>
              <a:rPr lang="en-IN" dirty="0" smtClean="0"/>
              <a:t>A Dedicated Server for High Availability</a:t>
            </a:r>
            <a:endParaRPr lang="en-US" dirty="0"/>
          </a:p>
        </p:txBody>
      </p:sp>
      <p:sp>
        <p:nvSpPr>
          <p:cNvPr id="5" name="Content Placeholder 4"/>
          <p:cNvSpPr>
            <a:spLocks noGrp="1"/>
          </p:cNvSpPr>
          <p:nvPr>
            <p:ph sz="half" idx="1"/>
          </p:nvPr>
        </p:nvSpPr>
        <p:spPr>
          <a:xfrm>
            <a:off x="6288000" y="3481708"/>
            <a:ext cx="5472000" cy="2428351"/>
          </a:xfrm>
        </p:spPr>
        <p:txBody>
          <a:bodyPr/>
          <a:lstStyle/>
          <a:p>
            <a:pPr>
              <a:buNone/>
            </a:pPr>
            <a:endParaRPr lang="en-US" dirty="0" smtClean="0"/>
          </a:p>
          <a:p>
            <a:r>
              <a:rPr lang="en-US" dirty="0" smtClean="0"/>
              <a:t>AWS EC2 Instance Resource </a:t>
            </a:r>
          </a:p>
          <a:p>
            <a:r>
              <a:rPr lang="en-IN" dirty="0" smtClean="0"/>
              <a:t>AWS Automation by Terraform – Infrastructure As Code</a:t>
            </a:r>
          </a:p>
          <a:p>
            <a:r>
              <a:rPr lang="en-US" dirty="0" smtClean="0"/>
              <a:t>Windows Server 2022 Free Tier with RDP Port Open</a:t>
            </a:r>
          </a:p>
          <a:p>
            <a:r>
              <a:rPr lang="en-IN" dirty="0" smtClean="0"/>
              <a:t>Auto Scaling &amp; Load Balancer for Handling Traffic</a:t>
            </a:r>
          </a:p>
          <a:p>
            <a:r>
              <a:rPr lang="en-IN" dirty="0" smtClean="0"/>
              <a:t>Continuous Monitoring using AWS Cloud Watch Service  </a:t>
            </a:r>
          </a:p>
          <a:p>
            <a:endParaRPr lang="en-US" dirty="0"/>
          </a:p>
        </p:txBody>
      </p:sp>
      <p:sp>
        <p:nvSpPr>
          <p:cNvPr id="6" name="Footer Placeholder 5"/>
          <p:cNvSpPr>
            <a:spLocks noGrp="1"/>
          </p:cNvSpPr>
          <p:nvPr>
            <p:ph type="ftr" sz="quarter" idx="13"/>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33"/>
          </p:nvPr>
        </p:nvSpPr>
        <p:spPr>
          <a:xfrm>
            <a:off x="9776460" y="6371351"/>
            <a:ext cx="2415540" cy="432000"/>
          </a:xfrm>
        </p:spPr>
        <p:txBody>
          <a:bodyPr/>
          <a:lstStyle/>
          <a:p>
            <a:fld id="{19B51A1E-902D-48AF-9020-955120F399B6}" type="slidenum">
              <a:rPr lang="en-US" noProof="0" smtClean="0"/>
              <a:pPr/>
              <a:t>4</a:t>
            </a:fld>
            <a:endParaRPr lang="en-US" noProof="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4168140" y="1539240"/>
            <a:ext cx="8023860" cy="1417320"/>
          </a:xfrm>
        </p:spPr>
        <p:txBody>
          <a:bodyPr/>
          <a:lstStyle/>
          <a:p>
            <a:r>
              <a:rPr lang="en-US" sz="4800" dirty="0" smtClean="0"/>
              <a:t>College Management System On the Go</a:t>
            </a:r>
            <a:endParaRPr lang="en-US" sz="4800" dirty="0"/>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4160520" y="2948940"/>
            <a:ext cx="8031480" cy="2750820"/>
          </a:xfrm>
        </p:spPr>
        <p:txBody>
          <a:bodyPr/>
          <a:lstStyle/>
          <a:p>
            <a:pPr algn="just"/>
            <a:r>
              <a:rPr lang="en-US" sz="2800" dirty="0" smtClean="0"/>
              <a:t>Implemented the college management system with certain capabilities that fix the system's present issues, such as the ability to alter attendance and grades prior to locking the system. The application was also evaluated using multiple testing techniques, with good results.</a:t>
            </a:r>
            <a:endParaRPr lang="en-US" sz="2800" dirty="0"/>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dirty="0" smtClean="0"/>
              <a:t>Code &amp; Modules in the system </a:t>
            </a:r>
            <a:endParaRPr lang="en-US" dirty="0"/>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p:txBody>
          <a:bodyPr/>
          <a:lstStyle/>
          <a:p>
            <a:r>
              <a:rPr lang="en-US" dirty="0" smtClean="0"/>
              <a:t>The project was implemented in the form of a website using </a:t>
            </a:r>
            <a:r>
              <a:rPr lang="en-US" dirty="0" err="1" smtClean="0"/>
              <a:t>D</a:t>
            </a:r>
            <a:r>
              <a:rPr lang="en-US" dirty="0" err="1" smtClean="0"/>
              <a:t>jango</a:t>
            </a:r>
            <a:r>
              <a:rPr lang="en-US" dirty="0" smtClean="0"/>
              <a:t> </a:t>
            </a:r>
            <a:r>
              <a:rPr lang="en-US" dirty="0" smtClean="0"/>
              <a:t>framework (python). </a:t>
            </a:r>
            <a:endParaRPr lang="en-US" dirty="0"/>
          </a:p>
        </p:txBody>
      </p:sp>
      <p:sp>
        <p:nvSpPr>
          <p:cNvPr id="12" name="Rectangle 11">
            <a:extLst>
              <a:ext uri="{FF2B5EF4-FFF2-40B4-BE49-F238E27FC236}">
                <a16:creationId xmlns:a16="http://schemas.microsoft.com/office/drawing/2014/main" xmlns="" id="{7F65E93D-09FF-42EE-B9DD-750638966686}"/>
              </a:ext>
              <a:ext uri="{C183D7F6-B498-43B3-948B-1728B52AA6E4}">
                <adec:decorative xmlns:adec="http://schemas.microsoft.com/office/drawing/2017/decorative" xmlns=""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xmlns="" id="{6AB259A0-0017-492F-A0DC-4B70C7052AE0}"/>
              </a:ext>
            </a:extLst>
          </p:cNvPr>
          <p:cNvSpPr>
            <a:spLocks noGrp="1"/>
          </p:cNvSpPr>
          <p:nvPr>
            <p:ph type="body" idx="1"/>
          </p:nvPr>
        </p:nvSpPr>
        <p:spPr>
          <a:xfrm>
            <a:off x="432000" y="2442934"/>
            <a:ext cx="5472000" cy="360000"/>
          </a:xfrm>
        </p:spPr>
        <p:txBody>
          <a:bodyPr/>
          <a:lstStyle/>
          <a:p>
            <a:r>
              <a:rPr lang="en-US" dirty="0" smtClean="0"/>
              <a:t>Student Portal</a:t>
            </a:r>
          </a:p>
          <a:p>
            <a:endParaRPr lang="en-US" dirty="0"/>
          </a:p>
        </p:txBody>
      </p:sp>
      <p:sp>
        <p:nvSpPr>
          <p:cNvPr id="5" name="Content Placeholder 4">
            <a:extLst>
              <a:ext uri="{FF2B5EF4-FFF2-40B4-BE49-F238E27FC236}">
                <a16:creationId xmlns:a16="http://schemas.microsoft.com/office/drawing/2014/main" xmlns="" id="{CEEB3BAE-C0B2-447C-B8BE-96C6BD84D658}"/>
              </a:ext>
            </a:extLst>
          </p:cNvPr>
          <p:cNvSpPr>
            <a:spLocks noGrp="1"/>
          </p:cNvSpPr>
          <p:nvPr>
            <p:ph sz="half" idx="2"/>
          </p:nvPr>
        </p:nvSpPr>
        <p:spPr>
          <a:xfrm>
            <a:off x="432000" y="2950768"/>
            <a:ext cx="5472000" cy="2194694"/>
          </a:xfrm>
        </p:spPr>
        <p:txBody>
          <a:bodyPr anchor="ctr"/>
          <a:lstStyle/>
          <a:p>
            <a:r>
              <a:rPr lang="en-US" dirty="0" smtClean="0"/>
              <a:t>Login </a:t>
            </a:r>
            <a:endParaRPr lang="en-US" dirty="0"/>
          </a:p>
          <a:p>
            <a:r>
              <a:rPr lang="en-IN" dirty="0" smtClean="0"/>
              <a:t>Home Page</a:t>
            </a:r>
          </a:p>
          <a:p>
            <a:r>
              <a:rPr lang="en-IN" dirty="0" smtClean="0"/>
              <a:t>Attendance</a:t>
            </a:r>
          </a:p>
          <a:p>
            <a:r>
              <a:rPr lang="en-IN" dirty="0" smtClean="0"/>
              <a:t>Marks</a:t>
            </a:r>
          </a:p>
          <a:p>
            <a:r>
              <a:rPr lang="en-IN" dirty="0" smtClean="0"/>
              <a:t>Time Table</a:t>
            </a:r>
            <a:endParaRPr lang="en-US" dirty="0" smtClean="0"/>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A7CD04AE-9A8B-4DED-855D-F51B510D0B69}"/>
              </a:ext>
              <a:ext uri="{C183D7F6-B498-43B3-948B-1728B52AA6E4}">
                <adec:decorative xmlns:adec="http://schemas.microsoft.com/office/drawing/2017/decorative" xmlns=""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xmlns="" id="{B237D1CA-B91A-410E-A968-D017BBE99F99}"/>
              </a:ext>
            </a:extLst>
          </p:cNvPr>
          <p:cNvSpPr>
            <a:spLocks noGrp="1"/>
          </p:cNvSpPr>
          <p:nvPr>
            <p:ph type="body" sz="quarter" idx="13"/>
          </p:nvPr>
        </p:nvSpPr>
        <p:spPr>
          <a:xfrm>
            <a:off x="6300000" y="2443459"/>
            <a:ext cx="5472000" cy="358775"/>
          </a:xfrm>
        </p:spPr>
        <p:txBody>
          <a:bodyPr/>
          <a:lstStyle/>
          <a:p>
            <a:r>
              <a:rPr lang="en-US" dirty="0" smtClean="0"/>
              <a:t>Teacher Portal</a:t>
            </a:r>
            <a:endParaRPr lang="en-US" dirty="0"/>
          </a:p>
        </p:txBody>
      </p:sp>
      <p:sp>
        <p:nvSpPr>
          <p:cNvPr id="7" name="Text Placeholder 6">
            <a:extLst>
              <a:ext uri="{FF2B5EF4-FFF2-40B4-BE49-F238E27FC236}">
                <a16:creationId xmlns:a16="http://schemas.microsoft.com/office/drawing/2014/main" xmlns="" id="{26A87885-D672-4CF9-A78D-CFE98385B03A}"/>
              </a:ext>
            </a:extLst>
          </p:cNvPr>
          <p:cNvSpPr>
            <a:spLocks noGrp="1"/>
          </p:cNvSpPr>
          <p:nvPr>
            <p:ph type="body" sz="quarter" idx="12"/>
          </p:nvPr>
        </p:nvSpPr>
        <p:spPr>
          <a:xfrm>
            <a:off x="6299887" y="2947459"/>
            <a:ext cx="5472113" cy="2196041"/>
          </a:xfrm>
        </p:spPr>
        <p:txBody>
          <a:bodyPr/>
          <a:lstStyle/>
          <a:p>
            <a:r>
              <a:rPr lang="en-US" dirty="0" smtClean="0"/>
              <a:t>Login</a:t>
            </a:r>
          </a:p>
          <a:p>
            <a:r>
              <a:rPr lang="en-US" dirty="0" smtClean="0"/>
              <a:t>Homepage</a:t>
            </a:r>
          </a:p>
          <a:p>
            <a:r>
              <a:rPr lang="en-US" dirty="0" smtClean="0"/>
              <a:t>Attendance - Enter &amp; Edit Attendance</a:t>
            </a:r>
          </a:p>
          <a:p>
            <a:r>
              <a:rPr lang="en-US" dirty="0" smtClean="0"/>
              <a:t>Marks - Enter &amp; Edit Marks</a:t>
            </a:r>
          </a:p>
          <a:p>
            <a:r>
              <a:rPr lang="en-US" dirty="0" smtClean="0"/>
              <a:t>Timetable</a:t>
            </a:r>
          </a:p>
          <a:p>
            <a:r>
              <a:rPr lang="en-US" dirty="0" smtClean="0"/>
              <a:t>Reports </a:t>
            </a:r>
            <a:endParaRPr lang="en-US" dirty="0"/>
          </a:p>
        </p:txBody>
      </p:sp>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33"/>
          </p:nvPr>
        </p:nvSpPr>
        <p:spPr>
          <a:xfrm>
            <a:off x="9791700" y="6371351"/>
            <a:ext cx="2400300" cy="432000"/>
          </a:xfrm>
          <a:solidFill>
            <a:schemeClr val="tx1">
              <a:lumMod val="95000"/>
              <a:lumOff val="5000"/>
            </a:schemeClr>
          </a:solidFill>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xmlns="" val="3188837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xmlns=""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p:pic>
      <p:sp>
        <p:nvSpPr>
          <p:cNvPr id="3" name="Title 2">
            <a:extLst>
              <a:ext uri="{FF2B5EF4-FFF2-40B4-BE49-F238E27FC236}">
                <a16:creationId xmlns:a16="http://schemas.microsoft.com/office/drawing/2014/main" xmlns="" id="{200B3D2B-613A-41BE-987D-E6A1324B456D}"/>
              </a:ext>
            </a:extLst>
          </p:cNvPr>
          <p:cNvSpPr>
            <a:spLocks noGrp="1"/>
          </p:cNvSpPr>
          <p:nvPr>
            <p:ph type="title"/>
          </p:nvPr>
        </p:nvSpPr>
        <p:spPr>
          <a:xfrm>
            <a:off x="-1700" y="2156226"/>
            <a:ext cx="5770040" cy="1935714"/>
          </a:xfrm>
        </p:spPr>
        <p:txBody>
          <a:bodyPr/>
          <a:lstStyle/>
          <a:p>
            <a:r>
              <a:rPr lang="en-IN" dirty="0" smtClean="0"/>
              <a:t>Reason Behind Application</a:t>
            </a:r>
            <a:endParaRPr lang="en-US" dirty="0"/>
          </a:p>
        </p:txBody>
      </p:sp>
      <p:sp>
        <p:nvSpPr>
          <p:cNvPr id="10" name="Text Placeholder 9">
            <a:extLst>
              <a:ext uri="{FF2B5EF4-FFF2-40B4-BE49-F238E27FC236}">
                <a16:creationId xmlns:a16="http://schemas.microsoft.com/office/drawing/2014/main" xmlns="" id="{2972F17A-D965-40B9-8ABB-C634072DBCC0}"/>
              </a:ext>
            </a:extLst>
          </p:cNvPr>
          <p:cNvSpPr>
            <a:spLocks noGrp="1"/>
          </p:cNvSpPr>
          <p:nvPr>
            <p:ph type="body" sz="quarter" idx="13"/>
          </p:nvPr>
        </p:nvSpPr>
        <p:spPr>
          <a:xfrm>
            <a:off x="0" y="4110760"/>
            <a:ext cx="5768340" cy="1307060"/>
          </a:xfrm>
        </p:spPr>
        <p:txBody>
          <a:bodyPr/>
          <a:lstStyle/>
          <a:p>
            <a:pPr algn="just"/>
            <a:r>
              <a:rPr lang="en-US" dirty="0" smtClean="0"/>
              <a:t>The purpose is to design software for college database which contains up to date or accurate information of the college. That should improve efficiency and flexibility of </a:t>
            </a:r>
            <a:r>
              <a:rPr lang="en-US" dirty="0" smtClean="0"/>
              <a:t>college.</a:t>
            </a:r>
            <a:endParaRPr lang="en-US" dirty="0"/>
          </a:p>
        </p:txBody>
      </p:sp>
      <p:sp>
        <p:nvSpPr>
          <p:cNvPr id="5" name="Slide Number Placeholder 4">
            <a:extLst>
              <a:ext uri="{FF2B5EF4-FFF2-40B4-BE49-F238E27FC236}">
                <a16:creationId xmlns:a16="http://schemas.microsoft.com/office/drawing/2014/main" xmlns=""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xmlns="" val="2117695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xmlns=""/>
              </a:ext>
            </a:extLst>
          </a:blip>
          <a:srcRect/>
          <a:stretch>
            <a:fillRect/>
          </a:stretch>
        </p:blipFill>
        <p:spPr>
          <a:xfrm>
            <a:off x="0" y="15240"/>
            <a:ext cx="12192000" cy="6371351"/>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1964436" y="972312"/>
            <a:ext cx="8023860" cy="1417320"/>
          </a:xfrm>
        </p:spPr>
        <p:txBody>
          <a:bodyPr/>
          <a:lstStyle/>
          <a:p>
            <a:pPr algn="ctr"/>
            <a:r>
              <a:rPr lang="en-US" sz="4800" dirty="0" smtClean="0"/>
              <a:t>Product Features</a:t>
            </a:r>
            <a:endParaRPr lang="en-US" sz="4800" dirty="0"/>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978408" y="2016252"/>
            <a:ext cx="10152888" cy="4375404"/>
          </a:xfrm>
        </p:spPr>
        <p:txBody>
          <a:bodyPr/>
          <a:lstStyle/>
          <a:p>
            <a:pPr algn="just">
              <a:buFont typeface="Arial" pitchFamily="34" charset="0"/>
              <a:buChar char="•"/>
            </a:pPr>
            <a:r>
              <a:rPr lang="en-US" sz="2200" dirty="0" smtClean="0"/>
              <a:t>Each teacher will be able to enter attendance and marks for their respective students.</a:t>
            </a:r>
          </a:p>
          <a:p>
            <a:pPr algn="just">
              <a:buFont typeface="Arial" pitchFamily="34" charset="0"/>
              <a:buChar char="•"/>
            </a:pPr>
            <a:r>
              <a:rPr lang="en-US" sz="2200" dirty="0" smtClean="0"/>
              <a:t>The teachers will be able to apply for various types of leave directly through the system.</a:t>
            </a:r>
          </a:p>
          <a:p>
            <a:pPr algn="just">
              <a:buFont typeface="Arial" pitchFamily="34" charset="0"/>
              <a:buChar char="•"/>
            </a:pPr>
            <a:r>
              <a:rPr lang="en-US" sz="2200" dirty="0" smtClean="0"/>
              <a:t>Each student will be able to view the attendance status for their respective courses.</a:t>
            </a:r>
          </a:p>
          <a:p>
            <a:pPr algn="just">
              <a:buFont typeface="Arial" pitchFamily="34" charset="0"/>
              <a:buChar char="•"/>
            </a:pPr>
            <a:r>
              <a:rPr lang="en-US" sz="2200" dirty="0" smtClean="0"/>
              <a:t>The students will be able to Communicate and provide feedback to their teachers.</a:t>
            </a:r>
          </a:p>
          <a:p>
            <a:pPr algn="just">
              <a:buFont typeface="Arial" pitchFamily="34" charset="0"/>
              <a:buChar char="•"/>
            </a:pPr>
            <a:r>
              <a:rPr lang="en-US" sz="2200" dirty="0" smtClean="0"/>
              <a:t>The students will have access to a forum page where they are communicate will each other.</a:t>
            </a:r>
          </a:p>
          <a:p>
            <a:pPr algn="just">
              <a:buFont typeface="Arial" pitchFamily="34" charset="0"/>
              <a:buChar char="•"/>
            </a:pPr>
            <a:r>
              <a:rPr lang="en-US" sz="2200" dirty="0" smtClean="0"/>
              <a:t>The administrator will be able to view and update information such as departments, classes, teachers, students, &amp; courses.</a:t>
            </a:r>
            <a:endParaRPr lang="en-US" sz="2200" dirty="0"/>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9791700" y="6371350"/>
            <a:ext cx="2400300" cy="486649"/>
          </a:xfrm>
          <a:solidFill>
            <a:schemeClr val="tx1">
              <a:lumMod val="95000"/>
              <a:lumOff val="5000"/>
            </a:schemeClr>
          </a:solidFill>
        </p:spPr>
        <p:txBody>
          <a:bodyPr/>
          <a:lstStyle/>
          <a:p>
            <a:fld id="{19B51A1E-902D-48AF-9020-955120F399B6}" type="slidenum">
              <a:rPr lang="en-US" smtClean="0"/>
              <a:pPr/>
              <a:t>9</a:t>
            </a:fld>
            <a:endParaRPr lang="en-US" dirty="0"/>
          </a:p>
        </p:txBody>
      </p:sp>
      <p:pic>
        <p:nvPicPr>
          <p:cNvPr id="1026" name="Picture 2" descr="alt text"/>
          <p:cNvPicPr>
            <a:picLocks noGrp="1" noChangeAspect="1" noChangeArrowheads="1"/>
          </p:cNvPicPr>
          <p:nvPr>
            <p:ph type="pic" sz="quarter" idx="10"/>
          </p:nvPr>
        </p:nvPicPr>
        <p:blipFill>
          <a:blip r:embed="rId2"/>
          <a:srcRect l="17317" t="9798" r="18430" b="5278"/>
          <a:stretch>
            <a:fillRect/>
          </a:stretch>
        </p:blipFill>
        <p:spPr bwMode="auto">
          <a:xfrm>
            <a:off x="-7621" y="-1"/>
            <a:ext cx="9799321" cy="6858001"/>
          </a:xfrm>
          <a:prstGeom prst="rect">
            <a:avLst/>
          </a:prstGeom>
          <a:no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434340" y="859536"/>
            <a:ext cx="9105900" cy="1051560"/>
          </a:xfrm>
        </p:spPr>
        <p:txBody>
          <a:bodyPr/>
          <a:lstStyle/>
          <a:p>
            <a:r>
              <a:rPr lang="en-US" sz="4800" dirty="0" smtClean="0"/>
              <a:t>Teacher Portal to Access Student Data </a:t>
            </a:r>
            <a:endParaRPr lang="en-US" sz="4800" dirty="0"/>
          </a:p>
        </p:txBody>
      </p:sp>
    </p:spTree>
    <p:extLst>
      <p:ext uri="{BB962C8B-B14F-4D97-AF65-F5344CB8AC3E}">
        <p14:creationId xmlns:p14="http://schemas.microsoft.com/office/powerpoint/2010/main" xmlns="" val="4091674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f16411250_win32">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tf16411250_win32</Template>
  <TotalTime>0</TotalTime>
  <Words>646</Words>
  <Application>Microsoft Office PowerPoint</Application>
  <PresentationFormat>Custom</PresentationFormat>
  <Paragraphs>82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tf16411250_win32</vt:lpstr>
      <vt:lpstr>College Management System</vt:lpstr>
      <vt:lpstr>About Project</vt:lpstr>
      <vt:lpstr>Technology Stack</vt:lpstr>
      <vt:lpstr>Windows Server 2022</vt:lpstr>
      <vt:lpstr>College Management System On the Go</vt:lpstr>
      <vt:lpstr>Code &amp; Modules in the system </vt:lpstr>
      <vt:lpstr>Reason Behind Application</vt:lpstr>
      <vt:lpstr>Product Features</vt:lpstr>
      <vt:lpstr>Teacher Portal to Access Student Data </vt:lpstr>
      <vt:lpstr>Student Portal to Access Complete Data</vt:lpstr>
      <vt:lpstr>Application Info</vt:lpstr>
      <vt:lpstr>  Thank  You  So Much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2022-07-18T19:57:04Z</dcterms:created>
  <dcterms:modified xsi:type="dcterms:W3CDTF">2022-07-19T15:37:49Z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