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B3BA-44F0-7422-96EC-822138BDD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22E79-B7FB-5B72-ED16-6A5111063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837E9-47B0-8C0D-F10B-65C7DCD5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4053-02C7-47F2-99F4-804D670C12B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68DD3-61C7-B894-0215-849BEA87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488DF-9AB3-35A3-C17D-D8C25774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B364-6EA7-442F-BCF6-E8C12B5FB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60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DEC8-1000-9F7C-3BF5-7C148D64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CCEF3-2A5D-E7D2-FF58-7E18E7859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C4FEC-047E-58D5-DA54-051C09A2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4053-02C7-47F2-99F4-804D670C12B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13FDD-DCC6-B7B3-B267-10C0B9AA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EFDF-8ABC-FDFD-495E-39F56419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B364-6EA7-442F-BCF6-E8C12B5FB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97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2EBA3-0D00-7C20-4E57-A64F9C922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4F596-325F-2A97-F6DA-7D798E68E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00CD5-FBE3-02CC-8402-4C1236AE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4053-02C7-47F2-99F4-804D670C12B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9D039-36B4-A925-3925-A2622633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F3FE0-80E2-ADA0-E79A-A41F4667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B364-6EA7-442F-BCF6-E8C12B5FB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4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49A1-9224-82B4-EDA6-4FB03A10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F0B6D-26FF-2FDC-120C-C8EA13A85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8EB1B-E586-5BF7-B9D5-0F4C77E0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4053-02C7-47F2-99F4-804D670C12B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067E0-3D53-9F0F-9EF0-0A47FFDA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BC906-C548-D9BE-10C9-6A22F095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B364-6EA7-442F-BCF6-E8C12B5FB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98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21A9D-967B-999E-24FC-FA606EAB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95249-1661-5F2E-8523-757CC6D51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65DB9-640B-78D0-A398-F3F70B4C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4053-02C7-47F2-99F4-804D670C12B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A6BA3-F43E-273F-DC44-3A594CCC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0D161-857A-288F-D5C5-6D97F83A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B364-6EA7-442F-BCF6-E8C12B5FB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8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9A93-A19E-2B2B-EC34-D5243600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9C7E-7318-5152-2FE8-D5180D037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31DD3-784E-1DC1-E3D3-1B5F49884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E048E-1AF7-5FE1-AD5F-F487E4FF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4053-02C7-47F2-99F4-804D670C12B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8716B-2A40-73AB-7C7E-21B5E214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F6002-7C68-9FB0-8350-ECC11D8D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B364-6EA7-442F-BCF6-E8C12B5FB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57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5FA3-5541-3211-CBCA-B2659C23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14CFF-F15C-98AD-99B5-9FAA333D8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93164-FEB5-EBAD-57C8-73290DAB6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B525D-D80B-BD66-615B-EFF6D53B7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56636-8D3E-9BFF-94B3-384E5C0DC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BEFC7-66FD-50C4-4204-9E8B5D4B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4053-02C7-47F2-99F4-804D670C12B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76136-C75E-02BD-A1B9-294B80CD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A4CE6-B471-5DE5-3CD8-3BCC5550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B364-6EA7-442F-BCF6-E8C12B5FB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10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D3A4A-E04C-7DE2-0178-CAD3B173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316C2-5294-C5B1-8C42-0F35E36C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4053-02C7-47F2-99F4-804D670C12B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923C2-2FB0-2280-58B8-C5B178D0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20176-2597-8583-CD67-E30806B4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B364-6EA7-442F-BCF6-E8C12B5FB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08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EF4A2-01A1-1AB1-AC2E-3790717A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4053-02C7-47F2-99F4-804D670C12B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658B1-EB13-59E5-71D8-9FF1C5EA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16310-0523-4571-F5B6-FF61702E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B364-6EA7-442F-BCF6-E8C12B5FB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54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082E-02E3-9B7A-9A10-C722C304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A2C3-9187-7A84-E9BE-34ED78E1C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AE5AF-6E08-B695-5E04-8928F9E08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AEE3B-5F8E-B405-63EC-0B707938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4053-02C7-47F2-99F4-804D670C12B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D3A0C-FF1C-243E-256F-B3248AE2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9F293-DD88-D542-AFD3-5740F65B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B364-6EA7-442F-BCF6-E8C12B5FB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74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7386-2F6D-4B98-7474-98F7AE26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DEA90-8D5F-3232-575E-07AD30877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4DA13-C722-4CDD-9A2F-465FE4E2A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A699A-D54B-9564-3CAC-70B84B46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4053-02C7-47F2-99F4-804D670C12B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02102-619E-59E9-04A9-0323EF91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FE374-6550-BB84-990C-EE72847E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B364-6EA7-442F-BCF6-E8C12B5FB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46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C5474-A4AB-FBE2-8031-95B10978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40999-83B7-97BE-9C75-301B4318F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7E2FF-08FE-C37A-703D-D2436577B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D4053-02C7-47F2-99F4-804D670C12B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FBAFD-4EEC-A4F4-3998-8781FBCD7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33C67-DF99-A53F-FF90-1CA720EA6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8B364-6EA7-442F-BCF6-E8C12B5FB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97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paddress:%20po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2E09C2-8571-E442-7D6C-201DAA500FD1}"/>
              </a:ext>
            </a:extLst>
          </p:cNvPr>
          <p:cNvSpPr/>
          <p:nvPr/>
        </p:nvSpPr>
        <p:spPr>
          <a:xfrm>
            <a:off x="4178556" y="60960"/>
            <a:ext cx="2791896" cy="4376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AC7D5-59A5-890B-502E-344216D3E1CD}"/>
              </a:ext>
            </a:extLst>
          </p:cNvPr>
          <p:cNvSpPr txBox="1"/>
          <p:nvPr/>
        </p:nvSpPr>
        <p:spPr>
          <a:xfrm>
            <a:off x="4465939" y="-160630"/>
            <a:ext cx="2405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  <a:p>
            <a:r>
              <a:rPr lang="en-US" dirty="0"/>
              <a:t>Canonical OpenStack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3F60D-8A55-1D35-123D-538008E31E23}"/>
              </a:ext>
            </a:extLst>
          </p:cNvPr>
          <p:cNvSpPr txBox="1"/>
          <p:nvPr/>
        </p:nvSpPr>
        <p:spPr>
          <a:xfrm>
            <a:off x="155197" y="1249391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 Node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8072F-B214-BE67-4F06-FED4EE65C457}"/>
              </a:ext>
            </a:extLst>
          </p:cNvPr>
          <p:cNvSpPr txBox="1"/>
          <p:nvPr/>
        </p:nvSpPr>
        <p:spPr>
          <a:xfrm>
            <a:off x="5284226" y="126592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IN" dirty="0"/>
              <a:t>Compute 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CF3549-1645-8FB2-5F25-5F1C55389936}"/>
              </a:ext>
            </a:extLst>
          </p:cNvPr>
          <p:cNvSpPr/>
          <p:nvPr/>
        </p:nvSpPr>
        <p:spPr>
          <a:xfrm>
            <a:off x="155196" y="1811383"/>
            <a:ext cx="4433581" cy="49725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Purpose</a:t>
            </a:r>
            <a:r>
              <a:rPr lang="en-IN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Centralized control for all OpenStack services</a:t>
            </a:r>
            <a:br>
              <a:rPr lang="en-IN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IN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Key Services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Keystone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Identity service for authentication.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Glance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Manages VM images.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Nova (API and Scheduler)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Orchestrates compute resources.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Neutron (Server)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Manages networking requests. </a:t>
            </a:r>
            <a:r>
              <a:rPr lang="en-IN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Handles routing and IP management. load balancing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Cinder (API and Storage )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Handles storage API requests. Volume: 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Manages block storage.</a:t>
            </a:r>
            <a:b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Swift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(Proxy and Storage) Provides object storage.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Ceph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For distributed storage (optional).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Horizon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a web interface.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MariaDB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Central database for all OpenStack services.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RabbitMQ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Messaging queue for communication between services.</a:t>
            </a:r>
          </a:p>
          <a:p>
            <a:pPr algn="ctr"/>
            <a:endParaRPr lang="en-IN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17AAEE-1EE7-1163-260F-0A7AF96157C1}"/>
              </a:ext>
            </a:extLst>
          </p:cNvPr>
          <p:cNvSpPr/>
          <p:nvPr/>
        </p:nvSpPr>
        <p:spPr>
          <a:xfrm>
            <a:off x="5284226" y="1835912"/>
            <a:ext cx="3725550" cy="186363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Purpose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Runs virtual machines (instances).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Key Services: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Nova Compute: 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Manages VM lifecycle.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Neutron (Agent): 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Provides networking to VMs. 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               </a:t>
            </a:r>
          </a:p>
          <a:p>
            <a:pPr algn="ctr"/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8820C0-862A-C235-244D-B7BC254E7257}"/>
              </a:ext>
            </a:extLst>
          </p:cNvPr>
          <p:cNvSpPr/>
          <p:nvPr/>
        </p:nvSpPr>
        <p:spPr>
          <a:xfrm>
            <a:off x="2609235" y="605280"/>
            <a:ext cx="5930537" cy="2786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Canonical OpenStack Manage By Mass Or JuJu Node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2507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3F172F-ECE9-4EC3-D155-403452926AD9}"/>
              </a:ext>
            </a:extLst>
          </p:cNvPr>
          <p:cNvSpPr txBox="1"/>
          <p:nvPr/>
        </p:nvSpPr>
        <p:spPr>
          <a:xfrm>
            <a:off x="461394" y="377505"/>
            <a:ext cx="180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 Node :</a:t>
            </a:r>
            <a:endParaRPr lang="en-IN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4DB1C33-AF0C-B0D2-35DD-EB9EE9890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674795"/>
              </p:ext>
            </p:extLst>
          </p:nvPr>
        </p:nvGraphicFramePr>
        <p:xfrm>
          <a:off x="527748" y="1088063"/>
          <a:ext cx="5411657" cy="1764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8918">
                  <a:extLst>
                    <a:ext uri="{9D8B030D-6E8A-4147-A177-3AD203B41FA5}">
                      <a16:colId xmlns:a16="http://schemas.microsoft.com/office/drawing/2014/main" val="963147434"/>
                    </a:ext>
                  </a:extLst>
                </a:gridCol>
                <a:gridCol w="3632739">
                  <a:extLst>
                    <a:ext uri="{9D8B030D-6E8A-4147-A177-3AD203B41FA5}">
                      <a16:colId xmlns:a16="http://schemas.microsoft.com/office/drawing/2014/main" val="803682794"/>
                    </a:ext>
                  </a:extLst>
                </a:gridCol>
              </a:tblGrid>
              <a:tr h="22052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Action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Command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09509898"/>
                  </a:ext>
                </a:extLst>
              </a:tr>
              <a:tr h="22052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List all services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 dirty="0">
                          <a:effectLst/>
                        </a:rPr>
                        <a:t>juju status</a:t>
                      </a:r>
                      <a:r>
                        <a:rPr lang="en-IN" sz="1100" u="none" strike="noStrike" dirty="0">
                          <a:effectLst/>
                        </a:rPr>
                        <a:t> or </a:t>
                      </a:r>
                      <a:r>
                        <a:rPr lang="en-IN" sz="1000" u="none" strike="noStrike" dirty="0" err="1">
                          <a:effectLst/>
                        </a:rPr>
                        <a:t>systemctl</a:t>
                      </a:r>
                      <a:r>
                        <a:rPr lang="en-IN" sz="1000" u="none" strike="noStrike" dirty="0">
                          <a:effectLst/>
                        </a:rPr>
                        <a:t> list-units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0185271"/>
                  </a:ext>
                </a:extLst>
              </a:tr>
              <a:tr h="22052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Check configuration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cat /</a:t>
                      </a:r>
                      <a:r>
                        <a:rPr lang="fr-FR" sz="1000" u="none" strike="noStrike" dirty="0" err="1">
                          <a:effectLst/>
                        </a:rPr>
                        <a:t>etc</a:t>
                      </a:r>
                      <a:r>
                        <a:rPr lang="fr-FR" sz="1000" u="none" strike="noStrike" dirty="0">
                          <a:effectLst/>
                        </a:rPr>
                        <a:t>/services </a:t>
                      </a:r>
                      <a:r>
                        <a:rPr lang="fr-FR" sz="1000" u="none" strike="noStrike" dirty="0" err="1">
                          <a:effectLst/>
                        </a:rPr>
                        <a:t>name</a:t>
                      </a:r>
                      <a:r>
                        <a:rPr lang="fr-FR" sz="1000" u="none" strike="noStrike" dirty="0">
                          <a:effectLst/>
                        </a:rPr>
                        <a:t> / </a:t>
                      </a:r>
                      <a:r>
                        <a:rPr lang="fr-FR" sz="1000" u="none" strike="noStrike" dirty="0" err="1">
                          <a:effectLst/>
                        </a:rPr>
                        <a:t>services.conf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7932977"/>
                  </a:ext>
                </a:extLst>
              </a:tr>
              <a:tr h="22052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Verify API endpoints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 dirty="0" err="1">
                          <a:effectLst/>
                        </a:rPr>
                        <a:t>openstack</a:t>
                      </a:r>
                      <a:r>
                        <a:rPr lang="en-IN" sz="1000" u="none" strike="noStrike" dirty="0">
                          <a:effectLst/>
                        </a:rPr>
                        <a:t> endpoint list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3171306"/>
                  </a:ext>
                </a:extLst>
              </a:tr>
              <a:tr h="22052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Check service logs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 dirty="0">
                          <a:effectLst/>
                        </a:rPr>
                        <a:t>tail -f /var/log/ services name / log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6871139"/>
                  </a:ext>
                </a:extLst>
              </a:tr>
              <a:tr h="22052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Verify database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mysql -u root -p</a:t>
                      </a:r>
                      <a:r>
                        <a:rPr lang="en-US" sz="1100" u="none" strike="noStrike">
                          <a:effectLst/>
                        </a:rPr>
                        <a:t> and </a:t>
                      </a:r>
                      <a:r>
                        <a:rPr lang="en-US" sz="1000" u="none" strike="noStrike">
                          <a:effectLst/>
                        </a:rPr>
                        <a:t>SHOW DATABASES;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0435317"/>
                  </a:ext>
                </a:extLst>
              </a:tr>
              <a:tr h="22052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RabbitMQ queues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rabbitmqctl list_queues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2766475"/>
                  </a:ext>
                </a:extLst>
              </a:tr>
              <a:tr h="22052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Access Horizon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sng" strike="noStrike" dirty="0">
                          <a:effectLst/>
                          <a:hlinkClick r:id="rId2"/>
                        </a:rPr>
                        <a:t>http://ipaddress: port</a:t>
                      </a:r>
                      <a:endParaRPr lang="en-IN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1192987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D3D00143-E89F-BF00-5461-7000EF8C9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37" y="3112724"/>
            <a:ext cx="9773174" cy="231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TrilioVault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Agent: Runs on compute nodes, captures and processes backup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TrilioVault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Backup Service: Manages backup operations and schedules.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TrilioVault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Cinder: Manages Cinder volume backups.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TrilioVault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Scheduler: Schedules backup jobs based on policies.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TrilioVault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UI: Provides a user interface for backup management via Horizon.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TrilioVault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Database: Stores metadata on backup jobs and resources.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TrilioVault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Storage Integration: Manages storage of backup data (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Ceph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NFS, etc.). </a:t>
            </a:r>
          </a:p>
        </p:txBody>
      </p:sp>
    </p:spTree>
    <p:extLst>
      <p:ext uri="{BB962C8B-B14F-4D97-AF65-F5344CB8AC3E}">
        <p14:creationId xmlns:p14="http://schemas.microsoft.com/office/powerpoint/2010/main" val="340657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EA2EA3-FD85-10B7-E2E6-3B991ACA4A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30256"/>
              </p:ext>
            </p:extLst>
          </p:nvPr>
        </p:nvGraphicFramePr>
        <p:xfrm>
          <a:off x="260058" y="755009"/>
          <a:ext cx="11341915" cy="1451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8355">
                  <a:extLst>
                    <a:ext uri="{9D8B030D-6E8A-4147-A177-3AD203B41FA5}">
                      <a16:colId xmlns:a16="http://schemas.microsoft.com/office/drawing/2014/main" val="783570743"/>
                    </a:ext>
                  </a:extLst>
                </a:gridCol>
                <a:gridCol w="4913466">
                  <a:extLst>
                    <a:ext uri="{9D8B030D-6E8A-4147-A177-3AD203B41FA5}">
                      <a16:colId xmlns:a16="http://schemas.microsoft.com/office/drawing/2014/main" val="3741081342"/>
                    </a:ext>
                  </a:extLst>
                </a:gridCol>
                <a:gridCol w="4190094">
                  <a:extLst>
                    <a:ext uri="{9D8B030D-6E8A-4147-A177-3AD203B41FA5}">
                      <a16:colId xmlns:a16="http://schemas.microsoft.com/office/drawing/2014/main" val="1177109109"/>
                    </a:ext>
                  </a:extLst>
                </a:gridCol>
              </a:tblGrid>
              <a:tr h="4837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of Node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Configuration Files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 Files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92" marR="7592" marT="7592" marB="0" anchor="ctr"/>
                </a:tc>
                <a:extLst>
                  <a:ext uri="{0D108BD9-81ED-4DB2-BD59-A6C34878D82A}">
                    <a16:rowId xmlns:a16="http://schemas.microsoft.com/office/drawing/2014/main" val="229392573"/>
                  </a:ext>
                </a:extLst>
              </a:tr>
              <a:tr h="48376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Compute Node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nova.conf, neutron.conf, ml2_conf.ini (Neutron agents), nova-compute.conf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nova-compute.log, neutron-agent.log, ceilometer-agent.log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92" marR="7592" marT="7592" marB="0" anchor="ctr"/>
                </a:tc>
                <a:extLst>
                  <a:ext uri="{0D108BD9-81ED-4DB2-BD59-A6C34878D82A}">
                    <a16:rowId xmlns:a16="http://schemas.microsoft.com/office/drawing/2014/main" val="4078401015"/>
                  </a:ext>
                </a:extLst>
              </a:tr>
              <a:tr h="48376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Juju Node        (Controller/Deployment)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keystone.conf</a:t>
                      </a:r>
                      <a:r>
                        <a:rPr lang="en-I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glance-</a:t>
                      </a:r>
                      <a:r>
                        <a:rPr lang="en-IN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api.conf</a:t>
                      </a:r>
                      <a:r>
                        <a:rPr lang="en-I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cinder.conf</a:t>
                      </a:r>
                      <a:r>
                        <a:rPr lang="en-I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horizon/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juju.log, keystone.log, glance-api.log, cinder-volume.log,    nova-api.log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92" marR="7592" marT="7592" marB="0" anchor="ctr"/>
                </a:tc>
                <a:extLst>
                  <a:ext uri="{0D108BD9-81ED-4DB2-BD59-A6C34878D82A}">
                    <a16:rowId xmlns:a16="http://schemas.microsoft.com/office/drawing/2014/main" val="41452739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B0B7DC-3A0C-3D6A-02FA-12346C6BE9D8}"/>
              </a:ext>
            </a:extLst>
          </p:cNvPr>
          <p:cNvSpPr txBox="1"/>
          <p:nvPr/>
        </p:nvSpPr>
        <p:spPr>
          <a:xfrm>
            <a:off x="125834" y="385677"/>
            <a:ext cx="137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location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823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A4C877-F9B8-D4B8-5178-BD79717BC68A}"/>
              </a:ext>
            </a:extLst>
          </p:cNvPr>
          <p:cNvSpPr/>
          <p:nvPr/>
        </p:nvSpPr>
        <p:spPr>
          <a:xfrm>
            <a:off x="4554523" y="93214"/>
            <a:ext cx="2047613" cy="2460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Mass / Juju Node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B14906-383B-19E3-FC50-004DCB90181A}"/>
              </a:ext>
            </a:extLst>
          </p:cNvPr>
          <p:cNvSpPr/>
          <p:nvPr/>
        </p:nvSpPr>
        <p:spPr>
          <a:xfrm>
            <a:off x="491399" y="483302"/>
            <a:ext cx="2395058" cy="390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 Node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9FC13-0762-97FE-897D-5930318F8075}"/>
              </a:ext>
            </a:extLst>
          </p:cNvPr>
          <p:cNvSpPr/>
          <p:nvPr/>
        </p:nvSpPr>
        <p:spPr>
          <a:xfrm>
            <a:off x="7043956" y="1110200"/>
            <a:ext cx="1666613" cy="2460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 Node </a:t>
            </a:r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7DF598-DA60-5DF6-10BE-C255D7C2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047837"/>
              </p:ext>
            </p:extLst>
          </p:nvPr>
        </p:nvGraphicFramePr>
        <p:xfrm>
          <a:off x="2343031" y="2310443"/>
          <a:ext cx="2012194" cy="701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2194">
                  <a:extLst>
                    <a:ext uri="{9D8B030D-6E8A-4147-A177-3AD203B41FA5}">
                      <a16:colId xmlns:a16="http://schemas.microsoft.com/office/drawing/2014/main" val="3914658105"/>
                    </a:ext>
                  </a:extLst>
                </a:gridCol>
              </a:tblGrid>
              <a:tr h="1708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err="1">
                          <a:effectLst/>
                        </a:rPr>
                        <a:t>KeyStone</a:t>
                      </a:r>
                      <a:r>
                        <a:rPr lang="en-IN" sz="1100" u="none" strike="noStrike" dirty="0">
                          <a:effectLst/>
                        </a:rPr>
                        <a:t>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5072315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Keystone-API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6163080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Keystone-Policy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7283214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Keystone-Client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893170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7A7384-2E42-BFEF-1881-874786709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315725"/>
              </p:ext>
            </p:extLst>
          </p:nvPr>
        </p:nvGraphicFramePr>
        <p:xfrm>
          <a:off x="2350089" y="1047887"/>
          <a:ext cx="201219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2194">
                  <a:extLst>
                    <a:ext uri="{9D8B030D-6E8A-4147-A177-3AD203B41FA5}">
                      <a16:colId xmlns:a16="http://schemas.microsoft.com/office/drawing/2014/main" val="3607747691"/>
                    </a:ext>
                  </a:extLst>
                </a:gridCol>
              </a:tblGrid>
              <a:tr h="1708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Glance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2822732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Glance-API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9507942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Glance-Registry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2676103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Glance-Store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6037519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Glance Client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7753475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Glance Notification Service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723219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77E8709-4E1C-BCB8-A922-B85D7AF941E8}"/>
              </a:ext>
            </a:extLst>
          </p:cNvPr>
          <p:cNvSpPr txBox="1"/>
          <p:nvPr/>
        </p:nvSpPr>
        <p:spPr>
          <a:xfrm>
            <a:off x="5443057" y="1404301"/>
            <a:ext cx="146807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Nova-Compute</a:t>
            </a:r>
            <a:br>
              <a:rPr lang="en-IN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Neutron Agent</a:t>
            </a:r>
            <a:r>
              <a:rPr lang="en-IN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984EED-B287-3853-F540-177E702D32FD}"/>
              </a:ext>
            </a:extLst>
          </p:cNvPr>
          <p:cNvSpPr/>
          <p:nvPr/>
        </p:nvSpPr>
        <p:spPr>
          <a:xfrm>
            <a:off x="6306072" y="2560391"/>
            <a:ext cx="866862" cy="5788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VM</a:t>
            </a:r>
            <a:endParaRPr lang="en-IN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749464-77A9-702A-E2A3-2C984A6CA50D}"/>
              </a:ext>
            </a:extLst>
          </p:cNvPr>
          <p:cNvSpPr/>
          <p:nvPr/>
        </p:nvSpPr>
        <p:spPr>
          <a:xfrm>
            <a:off x="8039796" y="2560389"/>
            <a:ext cx="866862" cy="5788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VM</a:t>
            </a:r>
            <a:endParaRPr lang="en-IN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655839-D651-82E4-ED99-2BCE6FD01F32}"/>
              </a:ext>
            </a:extLst>
          </p:cNvPr>
          <p:cNvSpPr/>
          <p:nvPr/>
        </p:nvSpPr>
        <p:spPr>
          <a:xfrm>
            <a:off x="7172934" y="2560390"/>
            <a:ext cx="866862" cy="5788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VM</a:t>
            </a:r>
            <a:endParaRPr lang="en-IN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15C710-C42C-45B1-B5CB-2464855BC8A3}"/>
              </a:ext>
            </a:extLst>
          </p:cNvPr>
          <p:cNvCxnSpPr>
            <a:cxnSpLocks/>
          </p:cNvCxnSpPr>
          <p:nvPr/>
        </p:nvCxnSpPr>
        <p:spPr>
          <a:xfrm>
            <a:off x="8746918" y="1795244"/>
            <a:ext cx="0" cy="57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CAF6E5-3294-A613-08DF-17BEC3CEE9D5}"/>
              </a:ext>
            </a:extLst>
          </p:cNvPr>
          <p:cNvCxnSpPr>
            <a:cxnSpLocks/>
          </p:cNvCxnSpPr>
          <p:nvPr/>
        </p:nvCxnSpPr>
        <p:spPr>
          <a:xfrm>
            <a:off x="6306072" y="2386923"/>
            <a:ext cx="5237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7A91975-6DD0-2F54-D786-9EC256043156}"/>
              </a:ext>
            </a:extLst>
          </p:cNvPr>
          <p:cNvSpPr/>
          <p:nvPr/>
        </p:nvSpPr>
        <p:spPr>
          <a:xfrm>
            <a:off x="8943009" y="2560391"/>
            <a:ext cx="866862" cy="5788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VM</a:t>
            </a:r>
            <a:endParaRPr lang="en-IN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64F28-111C-DD1C-27E4-783EB10388F9}"/>
              </a:ext>
            </a:extLst>
          </p:cNvPr>
          <p:cNvSpPr/>
          <p:nvPr/>
        </p:nvSpPr>
        <p:spPr>
          <a:xfrm>
            <a:off x="10676733" y="2560389"/>
            <a:ext cx="866862" cy="5788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VM</a:t>
            </a:r>
            <a:endParaRPr lang="en-IN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67D2E1-285B-14FD-AAE5-131E76BC3FED}"/>
              </a:ext>
            </a:extLst>
          </p:cNvPr>
          <p:cNvSpPr/>
          <p:nvPr/>
        </p:nvSpPr>
        <p:spPr>
          <a:xfrm>
            <a:off x="9809871" y="2560389"/>
            <a:ext cx="866862" cy="5788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VM</a:t>
            </a:r>
            <a:endParaRPr lang="en-IN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0762AE-7B5C-7A13-55D8-799E025A51B2}"/>
              </a:ext>
            </a:extLst>
          </p:cNvPr>
          <p:cNvCxnSpPr>
            <a:cxnSpLocks/>
          </p:cNvCxnSpPr>
          <p:nvPr/>
        </p:nvCxnSpPr>
        <p:spPr>
          <a:xfrm>
            <a:off x="8943009" y="2386923"/>
            <a:ext cx="2600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DF497226-BCA9-5E30-8CFD-04CCEB472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10241"/>
              </p:ext>
            </p:extLst>
          </p:nvPr>
        </p:nvGraphicFramePr>
        <p:xfrm>
          <a:off x="105543" y="1047887"/>
          <a:ext cx="1983993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3993">
                  <a:extLst>
                    <a:ext uri="{9D8B030D-6E8A-4147-A177-3AD203B41FA5}">
                      <a16:colId xmlns:a16="http://schemas.microsoft.com/office/drawing/2014/main" val="4191122495"/>
                    </a:ext>
                  </a:extLst>
                </a:gridCol>
              </a:tblGrid>
              <a:tr h="1726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Nova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0171621"/>
                  </a:ext>
                </a:extLst>
              </a:tr>
              <a:tr h="1726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Nova-API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0369643"/>
                  </a:ext>
                </a:extLst>
              </a:tr>
              <a:tr h="1726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Nova-Scheduler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6867691"/>
                  </a:ext>
                </a:extLst>
              </a:tr>
              <a:tr h="1726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Nova-Conductor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0331007"/>
                  </a:ext>
                </a:extLst>
              </a:tr>
              <a:tr h="1726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Nova-Consoleauth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2892484"/>
                  </a:ext>
                </a:extLst>
              </a:tr>
              <a:tr h="1726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Nova-Network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5550384"/>
                  </a:ext>
                </a:extLst>
              </a:tr>
            </a:tbl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B297A0EB-973E-9C8D-F1B3-088497E3D0F4}"/>
              </a:ext>
            </a:extLst>
          </p:cNvPr>
          <p:cNvSpPr/>
          <p:nvPr/>
        </p:nvSpPr>
        <p:spPr>
          <a:xfrm>
            <a:off x="5343787" y="1110200"/>
            <a:ext cx="1666613" cy="2460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 Node </a:t>
            </a:r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E18BF1B-AF1A-CD53-C495-99BC75B8C0B6}"/>
              </a:ext>
            </a:extLst>
          </p:cNvPr>
          <p:cNvSpPr/>
          <p:nvPr/>
        </p:nvSpPr>
        <p:spPr>
          <a:xfrm>
            <a:off x="10444290" y="1110200"/>
            <a:ext cx="1666613" cy="2460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 Node </a:t>
            </a:r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58787C-F6FC-9503-D7F4-BFBD1F884DD6}"/>
              </a:ext>
            </a:extLst>
          </p:cNvPr>
          <p:cNvSpPr/>
          <p:nvPr/>
        </p:nvSpPr>
        <p:spPr>
          <a:xfrm>
            <a:off x="8744123" y="1110200"/>
            <a:ext cx="1666613" cy="2460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 Node </a:t>
            </a:r>
            <a:endParaRPr lang="en-IN" dirty="0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DB579571-E0C9-5905-EBC3-8BE516914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476542"/>
              </p:ext>
            </p:extLst>
          </p:nvPr>
        </p:nvGraphicFramePr>
        <p:xfrm>
          <a:off x="105543" y="2310443"/>
          <a:ext cx="1983993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3993">
                  <a:extLst>
                    <a:ext uri="{9D8B030D-6E8A-4147-A177-3AD203B41FA5}">
                      <a16:colId xmlns:a16="http://schemas.microsoft.com/office/drawing/2014/main" val="358187533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Neutron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11841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Neutron API Server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4710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Neutron Server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20282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Neutron Database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91052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Floating Ips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45292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LBaaS : Load Balancer as a Service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9552916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1A8DC4A6-1C37-F114-7EE9-7687F77D3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06908"/>
              </p:ext>
            </p:extLst>
          </p:nvPr>
        </p:nvGraphicFramePr>
        <p:xfrm>
          <a:off x="2341633" y="3207974"/>
          <a:ext cx="1983993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3993">
                  <a:extLst>
                    <a:ext uri="{9D8B030D-6E8A-4147-A177-3AD203B41FA5}">
                      <a16:colId xmlns:a16="http://schemas.microsoft.com/office/drawing/2014/main" val="5503573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Cinder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3038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Cinder API.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98404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Cinder Scheduler: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72209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Cinder Volume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388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 Drivers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51152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Cinder Backup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5420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Cinder Client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4505849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865EC9E6-578C-F043-D018-6FD7CF787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202623"/>
              </p:ext>
            </p:extLst>
          </p:nvPr>
        </p:nvGraphicFramePr>
        <p:xfrm>
          <a:off x="110228" y="3495287"/>
          <a:ext cx="1979308" cy="10461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9308">
                  <a:extLst>
                    <a:ext uri="{9D8B030D-6E8A-4147-A177-3AD203B41FA5}">
                      <a16:colId xmlns:a16="http://schemas.microsoft.com/office/drawing/2014/main" val="3582752664"/>
                    </a:ext>
                  </a:extLst>
                </a:gridCol>
              </a:tblGrid>
              <a:tr h="2092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MariaDB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3233363"/>
                  </a:ext>
                </a:extLst>
              </a:tr>
              <a:tr h="2092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Database Server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4375480"/>
                  </a:ext>
                </a:extLst>
              </a:tr>
              <a:tr h="2092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Clients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4152727"/>
                  </a:ext>
                </a:extLst>
              </a:tr>
              <a:tr h="2092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SQL Engine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8624495"/>
                  </a:ext>
                </a:extLst>
              </a:tr>
              <a:tr h="2092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Replication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3065479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F19B8835-F690-C325-F87E-60A50EA21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027362"/>
              </p:ext>
            </p:extLst>
          </p:nvPr>
        </p:nvGraphicFramePr>
        <p:xfrm>
          <a:off x="105542" y="4728378"/>
          <a:ext cx="1979307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9307">
                  <a:extLst>
                    <a:ext uri="{9D8B030D-6E8A-4147-A177-3AD203B41FA5}">
                      <a16:colId xmlns:a16="http://schemas.microsoft.com/office/drawing/2014/main" val="17004607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1" u="none" strike="noStrike" dirty="0">
                          <a:effectLst/>
                        </a:rPr>
                        <a:t>RabbitMQ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8007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9874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18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C1E6104-185C-DAC6-D5D0-E824306F79EC}"/>
              </a:ext>
            </a:extLst>
          </p:cNvPr>
          <p:cNvSpPr/>
          <p:nvPr/>
        </p:nvSpPr>
        <p:spPr>
          <a:xfrm>
            <a:off x="7197754" y="587229"/>
            <a:ext cx="2944536" cy="58597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8BA460-6912-AA6A-23D8-749CD970908B}"/>
              </a:ext>
            </a:extLst>
          </p:cNvPr>
          <p:cNvSpPr/>
          <p:nvPr/>
        </p:nvSpPr>
        <p:spPr>
          <a:xfrm>
            <a:off x="234891" y="2218188"/>
            <a:ext cx="1526797" cy="2097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IPMI 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78AB99-49F1-A96F-7C57-1FE19B27B3B8}"/>
              </a:ext>
            </a:extLst>
          </p:cNvPr>
          <p:cNvSpPr/>
          <p:nvPr/>
        </p:nvSpPr>
        <p:spPr>
          <a:xfrm>
            <a:off x="7784984" y="1182848"/>
            <a:ext cx="1686187" cy="70467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594036-494E-B917-F758-D88FD624AFD2}"/>
              </a:ext>
            </a:extLst>
          </p:cNvPr>
          <p:cNvSpPr/>
          <p:nvPr/>
        </p:nvSpPr>
        <p:spPr>
          <a:xfrm>
            <a:off x="7784984" y="4992498"/>
            <a:ext cx="1686187" cy="70467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2CBB94-4C6C-212C-7D50-824A15057066}"/>
              </a:ext>
            </a:extLst>
          </p:cNvPr>
          <p:cNvSpPr/>
          <p:nvPr/>
        </p:nvSpPr>
        <p:spPr>
          <a:xfrm>
            <a:off x="7784984" y="4062369"/>
            <a:ext cx="1686187" cy="70467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1EB11C-84A0-A998-2831-040D458E908B}"/>
              </a:ext>
            </a:extLst>
          </p:cNvPr>
          <p:cNvSpPr/>
          <p:nvPr/>
        </p:nvSpPr>
        <p:spPr>
          <a:xfrm>
            <a:off x="7784984" y="2151077"/>
            <a:ext cx="1686187" cy="70467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686CD9-F642-DA23-D926-70D9217F1470}"/>
              </a:ext>
            </a:extLst>
          </p:cNvPr>
          <p:cNvSpPr/>
          <p:nvPr/>
        </p:nvSpPr>
        <p:spPr>
          <a:xfrm>
            <a:off x="7784984" y="3111267"/>
            <a:ext cx="1686187" cy="70467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DEF862-25BD-9B22-F733-AF91CAC67C96}"/>
              </a:ext>
            </a:extLst>
          </p:cNvPr>
          <p:cNvSpPr txBox="1"/>
          <p:nvPr/>
        </p:nvSpPr>
        <p:spPr>
          <a:xfrm>
            <a:off x="7894040" y="721453"/>
            <a:ext cx="14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Servers</a:t>
            </a:r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F3163A-72A4-04EB-40EA-6EF2A20A5008}"/>
              </a:ext>
            </a:extLst>
          </p:cNvPr>
          <p:cNvSpPr/>
          <p:nvPr/>
        </p:nvSpPr>
        <p:spPr>
          <a:xfrm>
            <a:off x="4303552" y="721453"/>
            <a:ext cx="1350628" cy="8472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DHCP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93F4A04-3C78-729A-7914-AF0E4CC60766}"/>
              </a:ext>
            </a:extLst>
          </p:cNvPr>
          <p:cNvSpPr/>
          <p:nvPr/>
        </p:nvSpPr>
        <p:spPr>
          <a:xfrm>
            <a:off x="4211273" y="587229"/>
            <a:ext cx="1602298" cy="10821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DHCP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299C1B-0A3D-DD29-09EF-C093654674E5}"/>
              </a:ext>
            </a:extLst>
          </p:cNvPr>
          <p:cNvSpPr txBox="1"/>
          <p:nvPr/>
        </p:nvSpPr>
        <p:spPr>
          <a:xfrm>
            <a:off x="3951215" y="1702965"/>
            <a:ext cx="2575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Dchcp</a:t>
            </a:r>
            <a:r>
              <a:rPr lang="en-US" sz="1100" dirty="0"/>
              <a:t> provides IP address to </a:t>
            </a:r>
            <a:r>
              <a:rPr lang="en-US" sz="1100" dirty="0" err="1"/>
              <a:t>Vm</a:t>
            </a:r>
            <a:r>
              <a:rPr lang="en-US" sz="1100" dirty="0"/>
              <a:t> </a:t>
            </a:r>
            <a:endParaRPr lang="en-IN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78F081-AF69-FD14-5DBC-D8C031BA073E}"/>
              </a:ext>
            </a:extLst>
          </p:cNvPr>
          <p:cNvSpPr txBox="1"/>
          <p:nvPr/>
        </p:nvSpPr>
        <p:spPr>
          <a:xfrm>
            <a:off x="134223" y="4392334"/>
            <a:ext cx="24999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IPMI can mange the server remotely once </a:t>
            </a:r>
            <a:r>
              <a:rPr lang="en-US" sz="1100" dirty="0" err="1"/>
              <a:t>dhcp</a:t>
            </a:r>
            <a:r>
              <a:rPr lang="en-US" sz="1100" dirty="0"/>
              <a:t> provides </a:t>
            </a:r>
            <a:r>
              <a:rPr lang="en-US" sz="1100" dirty="0" err="1"/>
              <a:t>iP</a:t>
            </a:r>
            <a:r>
              <a:rPr lang="en-US" sz="1100" dirty="0"/>
              <a:t> address IPMI can take below action on VM 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Start, Stop, Reboot ,OS installation, Firmware Update.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88954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31B792-108A-A74E-FFE4-86056F72C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843627"/>
              </p:ext>
            </p:extLst>
          </p:nvPr>
        </p:nvGraphicFramePr>
        <p:xfrm>
          <a:off x="377506" y="914400"/>
          <a:ext cx="11207692" cy="5704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9619">
                  <a:extLst>
                    <a:ext uri="{9D8B030D-6E8A-4147-A177-3AD203B41FA5}">
                      <a16:colId xmlns:a16="http://schemas.microsoft.com/office/drawing/2014/main" val="3931131661"/>
                    </a:ext>
                  </a:extLst>
                </a:gridCol>
                <a:gridCol w="2347460">
                  <a:extLst>
                    <a:ext uri="{9D8B030D-6E8A-4147-A177-3AD203B41FA5}">
                      <a16:colId xmlns:a16="http://schemas.microsoft.com/office/drawing/2014/main" val="3956313172"/>
                    </a:ext>
                  </a:extLst>
                </a:gridCol>
                <a:gridCol w="1216672">
                  <a:extLst>
                    <a:ext uri="{9D8B030D-6E8A-4147-A177-3AD203B41FA5}">
                      <a16:colId xmlns:a16="http://schemas.microsoft.com/office/drawing/2014/main" val="858019582"/>
                    </a:ext>
                  </a:extLst>
                </a:gridCol>
                <a:gridCol w="4923941">
                  <a:extLst>
                    <a:ext uri="{9D8B030D-6E8A-4147-A177-3AD203B41FA5}">
                      <a16:colId xmlns:a16="http://schemas.microsoft.com/office/drawing/2014/main" val="4199525811"/>
                    </a:ext>
                  </a:extLst>
                </a:gridCol>
              </a:tblGrid>
              <a:tr h="29615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</a:rPr>
                        <a:t>OpenStack Service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Port Number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Protocol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Purpose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76694653"/>
                  </a:ext>
                </a:extLst>
              </a:tr>
              <a:tr h="2721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</a:rPr>
                        <a:t>Keystone (Identity Service)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5000 (API), 35357 (Admin API)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HTTP/HTTPS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Manages authentication, authorization, and service discovery.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18539313"/>
                  </a:ext>
                </a:extLst>
              </a:tr>
              <a:tr h="2721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</a:rPr>
                        <a:t>Nova (Compute Service)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8774 (API), 8775 (VNC Proxy)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HTTP/HTTPS, VNC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Manages compute instances and resource scheduling.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9011632"/>
                  </a:ext>
                </a:extLst>
              </a:tr>
              <a:tr h="2721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</a:rPr>
                        <a:t>Neutron (Networking Service)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9696 (API)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HTTP/HTTPS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Manages networking services like routers, subnets, and ports.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7283228"/>
                  </a:ext>
                </a:extLst>
              </a:tr>
              <a:tr h="2721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</a:rPr>
                        <a:t>Glance (Image Service)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9292 (API)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HTTP/HTTPS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Manages virtual machine images (e.g., creation, storage, retrieval).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6697701"/>
                  </a:ext>
                </a:extLst>
              </a:tr>
              <a:tr h="2721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</a:rPr>
                        <a:t>Cinder (Block Storage)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8776 (API)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HTTP/HTTPS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Manages block storage volumes, snapshots, and backups.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0583773"/>
                  </a:ext>
                </a:extLst>
              </a:tr>
              <a:tr h="2721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</a:rPr>
                        <a:t>Swift (Object Storage)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8080 (API)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HTTP/HTTPS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Provides object storage for OpenStack, used for storing files, backups, etc.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8350791"/>
                  </a:ext>
                </a:extLst>
              </a:tr>
              <a:tr h="2721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</a:rPr>
                        <a:t>Horizon (Dashboard)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80 or 443 (HTTP/HTTPS)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HTTP/HTTPS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Web-based user interface for managing OpenStack services.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2586246"/>
                  </a:ext>
                </a:extLst>
              </a:tr>
              <a:tr h="2721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</a:rPr>
                        <a:t>Heat (Orchestration)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8004 (API)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HTTP/HTTPS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Manages the orchestration of cloud resources and services.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7646949"/>
                  </a:ext>
                </a:extLst>
              </a:tr>
              <a:tr h="2721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effectLst/>
                        </a:rPr>
                        <a:t>Ceilometer (Telemetry)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8777 (API)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HTTP/HTTPS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Collects, stores, and processes metrics and events for resource monitoring.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6119575"/>
                  </a:ext>
                </a:extLst>
              </a:tr>
              <a:tr h="2721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 err="1">
                          <a:effectLst/>
                        </a:rPr>
                        <a:t>Aodh</a:t>
                      </a:r>
                      <a:r>
                        <a:rPr lang="en-IN" sz="1100" b="1" u="none" strike="noStrike" dirty="0">
                          <a:effectLst/>
                        </a:rPr>
                        <a:t> (Alarming Service)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8042 (API)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HTTP/HTTPS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Manages alarms based on telemetry data collected by Ceilometer.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2624463"/>
                  </a:ext>
                </a:extLst>
              </a:tr>
              <a:tr h="2721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effectLst/>
                        </a:rPr>
                        <a:t>Glance (Image Service)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9292 (API)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HTTP/HTTPS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Provides the ability to manage disk images for instances.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098333"/>
                  </a:ext>
                </a:extLst>
              </a:tr>
              <a:tr h="2721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</a:rPr>
                        <a:t>MariaDB (Database)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3306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MySQL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Database backend for OpenStack services (Keystone, Nova, Glance, etc.).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17991553"/>
                  </a:ext>
                </a:extLst>
              </a:tr>
              <a:tr h="51022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</a:rPr>
                        <a:t>RabbitMQ (Message Broker)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5672 (AMQP), 15672 (Management)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AMQP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Message broker used for communication between OpenStack services.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0641175"/>
                  </a:ext>
                </a:extLst>
              </a:tr>
              <a:tr h="2721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effectLst/>
                        </a:rPr>
                        <a:t>LDAP (for Keystone)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389 (LDAP), 636 (LDAPS)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LDAP/LDAPS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If used for authentication, Keystone can connect to an LDAP server.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9522865"/>
                  </a:ext>
                </a:extLst>
              </a:tr>
              <a:tr h="2721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</a:rPr>
                        <a:t>MariaDB (Database Service)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3306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MySQL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Database backend for OpenStack services (Keystone, Nova, Glance, etc.).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2633042"/>
                  </a:ext>
                </a:extLst>
              </a:tr>
              <a:tr h="2721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</a:rPr>
                        <a:t>Memcached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11211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Memcached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Caching service used by OpenStack for improved performance.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5023635"/>
                  </a:ext>
                </a:extLst>
              </a:tr>
              <a:tr h="2721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Libvirt (for Virtual Machine Management)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16509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TCP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Used for managing virtual machines in OpenStack compute nodes.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02851919"/>
                  </a:ext>
                </a:extLst>
              </a:tr>
              <a:tr h="2721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NFS (if used for shared storage)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2049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NFS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Used for shared file storage, typically for Nova instances or Cinder volumes.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959795"/>
                  </a:ext>
                </a:extLst>
              </a:tr>
              <a:tr h="2721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Zookeeper (if used with </a:t>
                      </a:r>
                      <a:r>
                        <a:rPr lang="en-US" sz="1100" b="1" u="none" strike="noStrike" dirty="0" err="1">
                          <a:effectLst/>
                        </a:rPr>
                        <a:t>Ceph</a:t>
                      </a:r>
                      <a:r>
                        <a:rPr lang="en-US" sz="1100" b="1" u="none" strike="noStrike" dirty="0">
                          <a:effectLst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2181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TCP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Coordination service used by distributed systems like </a:t>
                      </a:r>
                      <a:r>
                        <a:rPr lang="en-US" sz="1100" u="none" strike="noStrike" dirty="0" err="1">
                          <a:effectLst/>
                        </a:rPr>
                        <a:t>Ceph</a:t>
                      </a:r>
                      <a:r>
                        <a:rPr lang="en-US" sz="1100" u="none" strike="noStrike" dirty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66763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90238E-7C2A-36E2-1127-0EB59FAA876C}"/>
              </a:ext>
            </a:extLst>
          </p:cNvPr>
          <p:cNvSpPr txBox="1"/>
          <p:nvPr/>
        </p:nvSpPr>
        <p:spPr>
          <a:xfrm>
            <a:off x="4032308" y="239079"/>
            <a:ext cx="449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u="none" strike="noStrike" dirty="0">
                <a:effectLst/>
              </a:rPr>
              <a:t>OpenStack Service </a:t>
            </a:r>
            <a:r>
              <a:rPr lang="en-IN" b="1" dirty="0"/>
              <a:t>And Port</a:t>
            </a:r>
          </a:p>
        </p:txBody>
      </p:sp>
    </p:spTree>
    <p:extLst>
      <p:ext uri="{BB962C8B-B14F-4D97-AF65-F5344CB8AC3E}">
        <p14:creationId xmlns:p14="http://schemas.microsoft.com/office/powerpoint/2010/main" val="340654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2530</TotalTime>
  <Words>961</Words>
  <Application>Microsoft Office PowerPoint</Application>
  <PresentationFormat>Widescreen</PresentationFormat>
  <Paragraphs>201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Pritesh P</dc:creator>
  <cp:lastModifiedBy>Pritesh P</cp:lastModifiedBy>
  <cp:revision>10</cp:revision>
  <dcterms:created xsi:type="dcterms:W3CDTF">2024-12-11T10:41:52Z</dcterms:created>
  <dcterms:modified xsi:type="dcterms:W3CDTF">2024-12-17T15:01:59Z</dcterms:modified>
</cp:coreProperties>
</file>