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5b7c92796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5b7c92796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5b7c92796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5b7c92796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b7c92796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b7c92796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5b7c92796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5b7c92796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5b7c92796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5b7c92796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5b7c92796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5b7c92796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b7c92796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5b7c92796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5b7c92796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5b7c92796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5b7c92796b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5b7c92796b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5b7c92796b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5b7c92796b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5b7c9279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5b7c9279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5b7c92796b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5b7c92796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5b7c92796b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5b7c92796b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5b7c92796b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5b7c92796b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5b7c92796b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5b7c92796b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5b7c92796b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5b7c92796b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5b7c92796b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5b7c92796b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5b7c92796b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5b7c92796b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5b7c92796b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5b7c92796b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5b7c92796b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5b7c92796b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5b7c92796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5b7c92796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5b7c92796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5b7c92796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5b7c92796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5b7c92796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5b7c92796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5b7c92796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b7c92796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5b7c92796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5b7c92796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5b7c92796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5b7c92796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5b7c92796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thub.com/giriPHM/Digital-Control-for-vacuum-maintenance-and-parameter-monitoring-.git" TargetMode="Externa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Pump Slow Control</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Updated: 07/24/23</a:t>
            </a:r>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6900" y="-1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Take an example of how the functionality is applied</a:t>
            </a:r>
            <a:endParaRPr b="1"/>
          </a:p>
        </p:txBody>
      </p:sp>
      <p:sp>
        <p:nvSpPr>
          <p:cNvPr id="129" name="Google Shape;129;p22"/>
          <p:cNvSpPr txBox="1"/>
          <p:nvPr>
            <p:ph idx="1" type="body"/>
          </p:nvPr>
        </p:nvSpPr>
        <p:spPr>
          <a:xfrm>
            <a:off x="6900" y="466675"/>
            <a:ext cx="4305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Here we are going to turn on the roughing pump by using </a:t>
            </a:r>
            <a:endParaRPr/>
          </a:p>
          <a:p>
            <a:pPr indent="0" lvl="0" marL="0" rtl="0" algn="l">
              <a:spcBef>
                <a:spcPts val="1200"/>
              </a:spcBef>
              <a:spcAft>
                <a:spcPts val="0"/>
              </a:spcAft>
              <a:buNone/>
            </a:pPr>
            <a:r>
              <a:rPr lang="en"/>
              <a:t>“self.pushButton_3.clicked.connect(self.roughing_pump_on)”</a:t>
            </a:r>
            <a:endParaRPr/>
          </a:p>
          <a:p>
            <a:pPr indent="0" lvl="0" marL="0" rtl="0" algn="l">
              <a:spcBef>
                <a:spcPts val="1200"/>
              </a:spcBef>
              <a:spcAft>
                <a:spcPts val="0"/>
              </a:spcAft>
              <a:buNone/>
            </a:pPr>
            <a:r>
              <a:rPr lang="en"/>
              <a:t>Which calls this function</a:t>
            </a:r>
            <a:endParaRPr/>
          </a:p>
          <a:p>
            <a:pPr indent="-342900" lvl="0" marL="457200" rtl="0" algn="l">
              <a:spcBef>
                <a:spcPts val="1200"/>
              </a:spcBef>
              <a:spcAft>
                <a:spcPts val="0"/>
              </a:spcAft>
              <a:buSzPts val="1800"/>
              <a:buChar char="-"/>
            </a:pPr>
            <a:r>
              <a:rPr lang="en"/>
              <a:t>This will set GPIO pin 2 to low which turns the pump on</a:t>
            </a:r>
            <a:endParaRPr/>
          </a:p>
        </p:txBody>
      </p:sp>
      <p:sp>
        <p:nvSpPr>
          <p:cNvPr id="130" name="Google Shape;13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1" name="Google Shape;131;p22"/>
          <p:cNvPicPr preferRelativeResize="0"/>
          <p:nvPr/>
        </p:nvPicPr>
        <p:blipFill>
          <a:blip r:embed="rId3">
            <a:alphaModFix/>
          </a:blip>
          <a:stretch>
            <a:fillRect/>
          </a:stretch>
        </p:blipFill>
        <p:spPr>
          <a:xfrm>
            <a:off x="4351800" y="560525"/>
            <a:ext cx="4639800" cy="2045896"/>
          </a:xfrm>
          <a:prstGeom prst="rect">
            <a:avLst/>
          </a:prstGeom>
          <a:noFill/>
          <a:ln>
            <a:noFill/>
          </a:ln>
        </p:spPr>
      </p:pic>
      <p:pic>
        <p:nvPicPr>
          <p:cNvPr id="132" name="Google Shape;132;p22"/>
          <p:cNvPicPr preferRelativeResize="0"/>
          <p:nvPr/>
        </p:nvPicPr>
        <p:blipFill>
          <a:blip r:embed="rId4">
            <a:alphaModFix/>
          </a:blip>
          <a:stretch>
            <a:fillRect/>
          </a:stretch>
        </p:blipFill>
        <p:spPr>
          <a:xfrm>
            <a:off x="4343400" y="2816275"/>
            <a:ext cx="3337103" cy="955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6900" y="-1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Take an example of how the functionality is applied</a:t>
            </a:r>
            <a:endParaRPr/>
          </a:p>
        </p:txBody>
      </p:sp>
      <p:sp>
        <p:nvSpPr>
          <p:cNvPr id="138" name="Google Shape;138;p23"/>
          <p:cNvSpPr txBox="1"/>
          <p:nvPr>
            <p:ph idx="1" type="body"/>
          </p:nvPr>
        </p:nvSpPr>
        <p:spPr>
          <a:xfrm>
            <a:off x="6900" y="619075"/>
            <a:ext cx="54405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 order for this to work, we need the library for the Raspberry Pi which will load in the functionality of the GPIO pins and define the mapping of the GPIO pins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We also define the GPIO pin mode (either input or output)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We use the mapping defined on the next slide</a:t>
            </a:r>
            <a:endParaRPr/>
          </a:p>
        </p:txBody>
      </p:sp>
      <p:sp>
        <p:nvSpPr>
          <p:cNvPr id="139" name="Google Shape;139;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0" name="Google Shape;140;p23"/>
          <p:cNvPicPr preferRelativeResize="0"/>
          <p:nvPr/>
        </p:nvPicPr>
        <p:blipFill>
          <a:blip r:embed="rId3">
            <a:alphaModFix/>
          </a:blip>
          <a:stretch>
            <a:fillRect/>
          </a:stretch>
        </p:blipFill>
        <p:spPr>
          <a:xfrm>
            <a:off x="5599800" y="712925"/>
            <a:ext cx="3343275" cy="1019175"/>
          </a:xfrm>
          <a:prstGeom prst="rect">
            <a:avLst/>
          </a:prstGeom>
          <a:noFill/>
          <a:ln>
            <a:noFill/>
          </a:ln>
        </p:spPr>
      </p:pic>
      <p:pic>
        <p:nvPicPr>
          <p:cNvPr id="141" name="Google Shape;141;p23"/>
          <p:cNvPicPr preferRelativeResize="0"/>
          <p:nvPr/>
        </p:nvPicPr>
        <p:blipFill>
          <a:blip r:embed="rId4">
            <a:alphaModFix/>
          </a:blip>
          <a:stretch>
            <a:fillRect/>
          </a:stretch>
        </p:blipFill>
        <p:spPr>
          <a:xfrm>
            <a:off x="5599800" y="2494100"/>
            <a:ext cx="3391800" cy="82426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7" name="Google Shape;147;p24"/>
          <p:cNvPicPr preferRelativeResize="0"/>
          <p:nvPr/>
        </p:nvPicPr>
        <p:blipFill>
          <a:blip r:embed="rId3">
            <a:alphaModFix/>
          </a:blip>
          <a:stretch>
            <a:fillRect/>
          </a:stretch>
        </p:blipFill>
        <p:spPr>
          <a:xfrm>
            <a:off x="838099" y="690200"/>
            <a:ext cx="7755402" cy="4453300"/>
          </a:xfrm>
          <a:prstGeom prst="rect">
            <a:avLst/>
          </a:prstGeom>
          <a:noFill/>
          <a:ln>
            <a:noFill/>
          </a:ln>
        </p:spPr>
      </p:pic>
      <p:sp>
        <p:nvSpPr>
          <p:cNvPr id="148" name="Google Shape;148;p24"/>
          <p:cNvSpPr/>
          <p:nvPr/>
        </p:nvSpPr>
        <p:spPr>
          <a:xfrm>
            <a:off x="4424121" y="1386975"/>
            <a:ext cx="1643100" cy="205200"/>
          </a:xfrm>
          <a:prstGeom prst="roundRect">
            <a:avLst>
              <a:gd fmla="val 16667" name="adj"/>
            </a:avLst>
          </a:prstGeom>
          <a:solidFill>
            <a:srgbClr val="FF0000">
              <a:alpha val="2848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txBox="1"/>
          <p:nvPr>
            <p:ph idx="1" type="body"/>
          </p:nvPr>
        </p:nvSpPr>
        <p:spPr>
          <a:xfrm>
            <a:off x="83100" y="9475"/>
            <a:ext cx="8520600" cy="806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GPIO 2 is actually physical pin #3, but by using the “BCM” numbering scheme we just follow the GPIO label to determine which pin is which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5" name="Google Shape;155;p25"/>
          <p:cNvPicPr preferRelativeResize="0"/>
          <p:nvPr/>
        </p:nvPicPr>
        <p:blipFill>
          <a:blip r:embed="rId3">
            <a:alphaModFix/>
          </a:blip>
          <a:stretch>
            <a:fillRect/>
          </a:stretch>
        </p:blipFill>
        <p:spPr>
          <a:xfrm>
            <a:off x="838099" y="690200"/>
            <a:ext cx="7755402" cy="4453300"/>
          </a:xfrm>
          <a:prstGeom prst="rect">
            <a:avLst/>
          </a:prstGeom>
          <a:noFill/>
          <a:ln>
            <a:noFill/>
          </a:ln>
        </p:spPr>
      </p:pic>
      <p:sp>
        <p:nvSpPr>
          <p:cNvPr id="156" name="Google Shape;156;p25"/>
          <p:cNvSpPr/>
          <p:nvPr/>
        </p:nvSpPr>
        <p:spPr>
          <a:xfrm>
            <a:off x="4424121" y="1386975"/>
            <a:ext cx="1643100" cy="205200"/>
          </a:xfrm>
          <a:prstGeom prst="roundRect">
            <a:avLst>
              <a:gd fmla="val 16667" name="adj"/>
            </a:avLst>
          </a:prstGeom>
          <a:solidFill>
            <a:srgbClr val="FF0000">
              <a:alpha val="2848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5"/>
          <p:cNvSpPr txBox="1"/>
          <p:nvPr>
            <p:ph idx="1" type="body"/>
          </p:nvPr>
        </p:nvSpPr>
        <p:spPr>
          <a:xfrm>
            <a:off x="83100" y="9475"/>
            <a:ext cx="8520600" cy="806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function sets this pin to “low” (0V, but conducting) </a:t>
            </a:r>
            <a:r>
              <a:rPr lang="en"/>
              <a:t>which</a:t>
            </a:r>
            <a:r>
              <a:rPr lang="en"/>
              <a:t> then transmits a 0V signal to the roughing pump, connecting the circuit and turning it on</a:t>
            </a:r>
            <a:endParaRPr/>
          </a:p>
        </p:txBody>
      </p:sp>
      <p:pic>
        <p:nvPicPr>
          <p:cNvPr id="158" name="Google Shape;158;p25"/>
          <p:cNvPicPr preferRelativeResize="0"/>
          <p:nvPr/>
        </p:nvPicPr>
        <p:blipFill>
          <a:blip r:embed="rId4">
            <a:alphaModFix/>
          </a:blip>
          <a:stretch>
            <a:fillRect/>
          </a:stretch>
        </p:blipFill>
        <p:spPr>
          <a:xfrm>
            <a:off x="76200" y="987475"/>
            <a:ext cx="3337103" cy="955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6900" y="-1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b="1"/>
          </a:p>
        </p:txBody>
      </p:sp>
      <p:sp>
        <p:nvSpPr>
          <p:cNvPr id="164" name="Google Shape;16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65" name="Google Shape;165;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6" name="Google Shape;166;p26"/>
          <p:cNvPicPr preferRelativeResize="0"/>
          <p:nvPr/>
        </p:nvPicPr>
        <p:blipFill>
          <a:blip r:embed="rId3">
            <a:alphaModFix/>
          </a:blip>
          <a:stretch>
            <a:fillRect/>
          </a:stretch>
        </p:blipFill>
        <p:spPr>
          <a:xfrm>
            <a:off x="940250" y="35500"/>
            <a:ext cx="7197574" cy="4936026"/>
          </a:xfrm>
          <a:prstGeom prst="rect">
            <a:avLst/>
          </a:prstGeom>
          <a:noFill/>
          <a:ln>
            <a:noFill/>
          </a:ln>
        </p:spPr>
      </p:pic>
      <p:pic>
        <p:nvPicPr>
          <p:cNvPr id="167" name="Google Shape;167;p26"/>
          <p:cNvPicPr preferRelativeResize="0"/>
          <p:nvPr/>
        </p:nvPicPr>
        <p:blipFill>
          <a:blip r:embed="rId4">
            <a:alphaModFix/>
          </a:blip>
          <a:stretch>
            <a:fillRect/>
          </a:stretch>
        </p:blipFill>
        <p:spPr>
          <a:xfrm>
            <a:off x="1561450" y="2688100"/>
            <a:ext cx="1495975" cy="2183325"/>
          </a:xfrm>
          <a:prstGeom prst="rect">
            <a:avLst/>
          </a:prstGeom>
          <a:noFill/>
          <a:ln>
            <a:noFill/>
          </a:ln>
        </p:spPr>
      </p:pic>
      <p:sp>
        <p:nvSpPr>
          <p:cNvPr id="168" name="Google Shape;168;p26"/>
          <p:cNvSpPr/>
          <p:nvPr/>
        </p:nvSpPr>
        <p:spPr>
          <a:xfrm>
            <a:off x="2436825" y="1614700"/>
            <a:ext cx="384450" cy="1389925"/>
          </a:xfrm>
          <a:custGeom>
            <a:rect b="b" l="l" r="r" t="t"/>
            <a:pathLst>
              <a:path extrusionOk="0" h="55597" w="15378">
                <a:moveTo>
                  <a:pt x="15378" y="55597"/>
                </a:moveTo>
                <a:lnTo>
                  <a:pt x="2839" y="55597"/>
                </a:lnTo>
                <a:lnTo>
                  <a:pt x="2839" y="0"/>
                </a:lnTo>
                <a:lnTo>
                  <a:pt x="0" y="0"/>
                </a:lnTo>
              </a:path>
            </a:pathLst>
          </a:custGeom>
          <a:noFill/>
          <a:ln cap="flat" cmpd="sng" w="38100">
            <a:solidFill>
              <a:srgbClr val="FF00FF"/>
            </a:solidFill>
            <a:prstDash val="solid"/>
            <a:round/>
            <a:headEnd len="med" w="med" type="none"/>
            <a:tailEnd len="med" w="med" type="none"/>
          </a:ln>
        </p:spPr>
      </p:sp>
      <p:sp>
        <p:nvSpPr>
          <p:cNvPr id="169" name="Google Shape;169;p26"/>
          <p:cNvSpPr/>
          <p:nvPr/>
        </p:nvSpPr>
        <p:spPr>
          <a:xfrm>
            <a:off x="2039600" y="1233525"/>
            <a:ext cx="454050" cy="307625"/>
          </a:xfrm>
          <a:custGeom>
            <a:rect b="b" l="l" r="r" t="t"/>
            <a:pathLst>
              <a:path extrusionOk="0" h="12305" w="18162">
                <a:moveTo>
                  <a:pt x="18162" y="12305"/>
                </a:moveTo>
                <a:lnTo>
                  <a:pt x="18044" y="9584"/>
                </a:lnTo>
                <a:lnTo>
                  <a:pt x="13962" y="5383"/>
                </a:lnTo>
                <a:lnTo>
                  <a:pt x="5028" y="5088"/>
                </a:lnTo>
                <a:lnTo>
                  <a:pt x="0" y="0"/>
                </a:lnTo>
              </a:path>
            </a:pathLst>
          </a:custGeom>
          <a:noFill/>
          <a:ln cap="flat" cmpd="sng" w="28575">
            <a:solidFill>
              <a:srgbClr val="FF00FF"/>
            </a:solidFill>
            <a:prstDash val="solid"/>
            <a:round/>
            <a:headEnd len="med" w="med" type="none"/>
            <a:tailEnd len="med" w="med" type="none"/>
          </a:ln>
        </p:spPr>
      </p:sp>
      <p:sp>
        <p:nvSpPr>
          <p:cNvPr id="170" name="Google Shape;170;p26"/>
          <p:cNvSpPr/>
          <p:nvPr/>
        </p:nvSpPr>
        <p:spPr>
          <a:xfrm>
            <a:off x="1950850" y="1143300"/>
            <a:ext cx="106500" cy="115500"/>
          </a:xfrm>
          <a:prstGeom prst="ellipse">
            <a:avLst/>
          </a:prstGeom>
          <a:solidFill>
            <a:srgbClr val="EAD1DC"/>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1" name="Google Shape;171;p26"/>
          <p:cNvCxnSpPr/>
          <p:nvPr/>
        </p:nvCxnSpPr>
        <p:spPr>
          <a:xfrm rot="10800000">
            <a:off x="2194200" y="41450"/>
            <a:ext cx="29700" cy="869400"/>
          </a:xfrm>
          <a:prstGeom prst="straightConnector1">
            <a:avLst/>
          </a:prstGeom>
          <a:noFill/>
          <a:ln cap="flat" cmpd="sng" w="38100">
            <a:solidFill>
              <a:srgbClr val="00FFFF"/>
            </a:solidFill>
            <a:prstDash val="solid"/>
            <a:round/>
            <a:headEnd len="med" w="med" type="none"/>
            <a:tailEnd len="med" w="med" type="triangle"/>
          </a:ln>
        </p:spPr>
      </p:cxnSp>
      <p:sp>
        <p:nvSpPr>
          <p:cNvPr id="172" name="Google Shape;172;p26"/>
          <p:cNvSpPr txBox="1"/>
          <p:nvPr/>
        </p:nvSpPr>
        <p:spPr>
          <a:xfrm>
            <a:off x="2191175" y="289825"/>
            <a:ext cx="2164800" cy="4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rgbClr val="00FFFF"/>
                </a:solidFill>
              </a:rPr>
              <a:t>To the </a:t>
            </a:r>
            <a:br>
              <a:rPr b="1" i="1" lang="en">
                <a:solidFill>
                  <a:srgbClr val="00FFFF"/>
                </a:solidFill>
              </a:rPr>
            </a:br>
            <a:r>
              <a:rPr b="1" i="1" lang="en">
                <a:solidFill>
                  <a:srgbClr val="00FFFF"/>
                </a:solidFill>
              </a:rPr>
              <a:t>roughing pump</a:t>
            </a:r>
            <a:endParaRPr b="1" i="1">
              <a:solidFill>
                <a:srgbClr val="00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6900" y="-1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How to display the data</a:t>
            </a:r>
            <a:endParaRPr b="1"/>
          </a:p>
        </p:txBody>
      </p:sp>
      <p:sp>
        <p:nvSpPr>
          <p:cNvPr id="178" name="Google Shape;178;p27"/>
          <p:cNvSpPr txBox="1"/>
          <p:nvPr>
            <p:ph idx="1" type="body"/>
          </p:nvPr>
        </p:nvSpPr>
        <p:spPr>
          <a:xfrm>
            <a:off x="83100" y="619075"/>
            <a:ext cx="4577700" cy="2199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Since the GUI runs on a particular thread, if you want to add any functionality (e.g. retrieving the data) you need to add another thread</a:t>
            </a:r>
            <a:endParaRPr/>
          </a:p>
          <a:p>
            <a:pPr indent="-325755" lvl="0" marL="457200" rtl="0" algn="l">
              <a:spcBef>
                <a:spcPts val="1200"/>
              </a:spcBef>
              <a:spcAft>
                <a:spcPts val="0"/>
              </a:spcAft>
              <a:buSzPct val="100000"/>
              <a:buChar char="-"/>
            </a:pPr>
            <a:r>
              <a:rPr lang="en"/>
              <a:t>Otherwise the GUI will get stuck and won’t operate until the loop is finished</a:t>
            </a:r>
            <a:endParaRPr/>
          </a:p>
          <a:p>
            <a:pPr indent="0" lvl="0" marL="0" rtl="0" algn="l">
              <a:spcBef>
                <a:spcPts val="1200"/>
              </a:spcBef>
              <a:spcAft>
                <a:spcPts val="1200"/>
              </a:spcAft>
              <a:buNone/>
            </a:pPr>
            <a:r>
              <a:rPr lang="en"/>
              <a:t>To solve this </a:t>
            </a:r>
            <a:r>
              <a:rPr lang="en"/>
              <a:t>problem</a:t>
            </a:r>
            <a:r>
              <a:rPr lang="en"/>
              <a:t> we initiate the function “runLoop” which creates and additional thread</a:t>
            </a:r>
            <a:endParaRPr/>
          </a:p>
        </p:txBody>
      </p:sp>
      <p:sp>
        <p:nvSpPr>
          <p:cNvPr id="179" name="Google Shape;179;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0" name="Google Shape;180;p27"/>
          <p:cNvPicPr preferRelativeResize="0"/>
          <p:nvPr/>
        </p:nvPicPr>
        <p:blipFill>
          <a:blip r:embed="rId3">
            <a:alphaModFix/>
          </a:blip>
          <a:stretch>
            <a:fillRect/>
          </a:stretch>
        </p:blipFill>
        <p:spPr>
          <a:xfrm>
            <a:off x="4777625" y="43800"/>
            <a:ext cx="4267201" cy="2121654"/>
          </a:xfrm>
          <a:prstGeom prst="rect">
            <a:avLst/>
          </a:prstGeom>
          <a:noFill/>
          <a:ln>
            <a:noFill/>
          </a:ln>
        </p:spPr>
      </p:pic>
      <p:pic>
        <p:nvPicPr>
          <p:cNvPr id="181" name="Google Shape;181;p27"/>
          <p:cNvPicPr preferRelativeResize="0"/>
          <p:nvPr/>
        </p:nvPicPr>
        <p:blipFill>
          <a:blip r:embed="rId4">
            <a:alphaModFix/>
          </a:blip>
          <a:stretch>
            <a:fillRect/>
          </a:stretch>
        </p:blipFill>
        <p:spPr>
          <a:xfrm>
            <a:off x="4813200" y="2317854"/>
            <a:ext cx="3906076" cy="21929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7" name="Google Shape;187;p28"/>
          <p:cNvPicPr preferRelativeResize="0"/>
          <p:nvPr/>
        </p:nvPicPr>
        <p:blipFill>
          <a:blip r:embed="rId3">
            <a:alphaModFix/>
          </a:blip>
          <a:stretch>
            <a:fillRect/>
          </a:stretch>
        </p:blipFill>
        <p:spPr>
          <a:xfrm>
            <a:off x="76200" y="762000"/>
            <a:ext cx="6060074" cy="3402275"/>
          </a:xfrm>
          <a:prstGeom prst="rect">
            <a:avLst/>
          </a:prstGeom>
          <a:noFill/>
          <a:ln>
            <a:noFill/>
          </a:ln>
        </p:spPr>
      </p:pic>
      <p:sp>
        <p:nvSpPr>
          <p:cNvPr id="188" name="Google Shape;188;p28"/>
          <p:cNvSpPr/>
          <p:nvPr/>
        </p:nvSpPr>
        <p:spPr>
          <a:xfrm>
            <a:off x="529265" y="1058727"/>
            <a:ext cx="2691300" cy="205200"/>
          </a:xfrm>
          <a:prstGeom prst="roundRect">
            <a:avLst>
              <a:gd fmla="val 16667" name="adj"/>
            </a:avLst>
          </a:prstGeom>
          <a:solidFill>
            <a:srgbClr val="FF0000">
              <a:alpha val="2848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8"/>
          <p:cNvSpPr txBox="1"/>
          <p:nvPr/>
        </p:nvSpPr>
        <p:spPr>
          <a:xfrm>
            <a:off x="6375950" y="1040975"/>
            <a:ext cx="2645100" cy="32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rgbClr val="FF0000"/>
                </a:solidFill>
              </a:rPr>
              <a:t>This creates the thread you need to retrieve the data</a:t>
            </a:r>
            <a:endParaRPr sz="230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5" name="Google Shape;195;p29"/>
          <p:cNvPicPr preferRelativeResize="0"/>
          <p:nvPr/>
        </p:nvPicPr>
        <p:blipFill>
          <a:blip r:embed="rId3">
            <a:alphaModFix/>
          </a:blip>
          <a:stretch>
            <a:fillRect/>
          </a:stretch>
        </p:blipFill>
        <p:spPr>
          <a:xfrm>
            <a:off x="76200" y="762000"/>
            <a:ext cx="6060074" cy="3402275"/>
          </a:xfrm>
          <a:prstGeom prst="rect">
            <a:avLst/>
          </a:prstGeom>
          <a:noFill/>
          <a:ln>
            <a:noFill/>
          </a:ln>
        </p:spPr>
      </p:pic>
      <p:sp>
        <p:nvSpPr>
          <p:cNvPr id="196" name="Google Shape;196;p29"/>
          <p:cNvSpPr/>
          <p:nvPr/>
        </p:nvSpPr>
        <p:spPr>
          <a:xfrm>
            <a:off x="529265" y="1246615"/>
            <a:ext cx="2691300" cy="205200"/>
          </a:xfrm>
          <a:prstGeom prst="roundRect">
            <a:avLst>
              <a:gd fmla="val 16667" name="adj"/>
            </a:avLst>
          </a:prstGeom>
          <a:solidFill>
            <a:srgbClr val="FF0000">
              <a:alpha val="2848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9"/>
          <p:cNvSpPr txBox="1"/>
          <p:nvPr/>
        </p:nvSpPr>
        <p:spPr>
          <a:xfrm>
            <a:off x="6375950" y="1040975"/>
            <a:ext cx="2645100" cy="32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rgbClr val="FF0000"/>
                </a:solidFill>
              </a:rPr>
              <a:t>This is a function defined earlier that retrieves the data</a:t>
            </a:r>
            <a:endParaRPr sz="2300">
              <a:solidFill>
                <a:srgbClr val="FF0000"/>
              </a:solidFill>
            </a:endParaRPr>
          </a:p>
        </p:txBody>
      </p:sp>
      <p:pic>
        <p:nvPicPr>
          <p:cNvPr id="198" name="Google Shape;198;p29"/>
          <p:cNvPicPr preferRelativeResize="0"/>
          <p:nvPr/>
        </p:nvPicPr>
        <p:blipFill>
          <a:blip r:embed="rId4">
            <a:alphaModFix/>
          </a:blip>
          <a:stretch>
            <a:fillRect/>
          </a:stretch>
        </p:blipFill>
        <p:spPr>
          <a:xfrm>
            <a:off x="5429622" y="3211475"/>
            <a:ext cx="3591425" cy="1770300"/>
          </a:xfrm>
          <a:prstGeom prst="rect">
            <a:avLst/>
          </a:prstGeom>
          <a:noFill/>
          <a:ln cap="flat" cmpd="sng" w="28575">
            <a:solidFill>
              <a:srgbClr val="00FFFF"/>
            </a:solidFill>
            <a:prstDash val="solid"/>
            <a:round/>
            <a:headEnd len="sm" w="sm" type="none"/>
            <a:tailEnd len="sm" w="sm" type="none"/>
          </a:ln>
        </p:spPr>
      </p:pic>
      <p:cxnSp>
        <p:nvCxnSpPr>
          <p:cNvPr id="199" name="Google Shape;199;p29"/>
          <p:cNvCxnSpPr>
            <a:stCxn id="196" idx="3"/>
            <a:endCxn id="198" idx="0"/>
          </p:cNvCxnSpPr>
          <p:nvPr/>
        </p:nvCxnSpPr>
        <p:spPr>
          <a:xfrm>
            <a:off x="3220565" y="1349215"/>
            <a:ext cx="4004700" cy="1862400"/>
          </a:xfrm>
          <a:prstGeom prst="straightConnector1">
            <a:avLst/>
          </a:prstGeom>
          <a:noFill/>
          <a:ln cap="flat" cmpd="sng" w="28575">
            <a:solidFill>
              <a:srgbClr val="00FFFF"/>
            </a:solidFill>
            <a:prstDash val="solid"/>
            <a:round/>
            <a:headEnd len="med" w="med" type="none"/>
            <a:tailEnd len="med" w="med" type="none"/>
          </a:ln>
        </p:spPr>
      </p:cxnSp>
      <p:cxnSp>
        <p:nvCxnSpPr>
          <p:cNvPr id="200" name="Google Shape;200;p29"/>
          <p:cNvCxnSpPr>
            <a:endCxn id="198" idx="1"/>
          </p:cNvCxnSpPr>
          <p:nvPr/>
        </p:nvCxnSpPr>
        <p:spPr>
          <a:xfrm>
            <a:off x="3220422" y="1349225"/>
            <a:ext cx="2209200" cy="2747400"/>
          </a:xfrm>
          <a:prstGeom prst="straightConnector1">
            <a:avLst/>
          </a:prstGeom>
          <a:noFill/>
          <a:ln cap="flat" cmpd="sng" w="28575">
            <a:solidFill>
              <a:srgbClr val="00FFFF"/>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6" name="Google Shape;206;p30"/>
          <p:cNvPicPr preferRelativeResize="0"/>
          <p:nvPr/>
        </p:nvPicPr>
        <p:blipFill>
          <a:blip r:embed="rId3">
            <a:alphaModFix/>
          </a:blip>
          <a:stretch>
            <a:fillRect/>
          </a:stretch>
        </p:blipFill>
        <p:spPr>
          <a:xfrm>
            <a:off x="76200" y="762000"/>
            <a:ext cx="6060074" cy="3402275"/>
          </a:xfrm>
          <a:prstGeom prst="rect">
            <a:avLst/>
          </a:prstGeom>
          <a:noFill/>
          <a:ln>
            <a:noFill/>
          </a:ln>
        </p:spPr>
      </p:pic>
      <p:sp>
        <p:nvSpPr>
          <p:cNvPr id="207" name="Google Shape;207;p30"/>
          <p:cNvSpPr/>
          <p:nvPr/>
        </p:nvSpPr>
        <p:spPr>
          <a:xfrm>
            <a:off x="529279" y="1475225"/>
            <a:ext cx="3829800" cy="205200"/>
          </a:xfrm>
          <a:prstGeom prst="roundRect">
            <a:avLst>
              <a:gd fmla="val 16667" name="adj"/>
            </a:avLst>
          </a:prstGeom>
          <a:solidFill>
            <a:srgbClr val="FF0000">
              <a:alpha val="2848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0"/>
          <p:cNvSpPr txBox="1"/>
          <p:nvPr/>
        </p:nvSpPr>
        <p:spPr>
          <a:xfrm>
            <a:off x="6375950" y="1040975"/>
            <a:ext cx="2645100" cy="32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rgbClr val="FF0000"/>
                </a:solidFill>
              </a:rPr>
              <a:t>This now moves this worker (retrieving the data) to another thread so it doesn’t cause the GUI to get stuck</a:t>
            </a:r>
            <a:endParaRPr sz="230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4" name="Google Shape;214;p31"/>
          <p:cNvPicPr preferRelativeResize="0"/>
          <p:nvPr/>
        </p:nvPicPr>
        <p:blipFill>
          <a:blip r:embed="rId3">
            <a:alphaModFix/>
          </a:blip>
          <a:stretch>
            <a:fillRect/>
          </a:stretch>
        </p:blipFill>
        <p:spPr>
          <a:xfrm>
            <a:off x="76200" y="762000"/>
            <a:ext cx="6060074" cy="3402275"/>
          </a:xfrm>
          <a:prstGeom prst="rect">
            <a:avLst/>
          </a:prstGeom>
          <a:noFill/>
          <a:ln>
            <a:noFill/>
          </a:ln>
        </p:spPr>
      </p:pic>
      <p:sp>
        <p:nvSpPr>
          <p:cNvPr id="215" name="Google Shape;215;p31"/>
          <p:cNvSpPr/>
          <p:nvPr/>
        </p:nvSpPr>
        <p:spPr>
          <a:xfrm>
            <a:off x="529274" y="1627625"/>
            <a:ext cx="4362000" cy="205200"/>
          </a:xfrm>
          <a:prstGeom prst="roundRect">
            <a:avLst>
              <a:gd fmla="val 16667" name="adj"/>
            </a:avLst>
          </a:prstGeom>
          <a:solidFill>
            <a:srgbClr val="FF0000">
              <a:alpha val="2848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1"/>
          <p:cNvSpPr txBox="1"/>
          <p:nvPr/>
        </p:nvSpPr>
        <p:spPr>
          <a:xfrm>
            <a:off x="6375950" y="1040975"/>
            <a:ext cx="2645100" cy="32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rgbClr val="FF0000"/>
                </a:solidFill>
              </a:rPr>
              <a:t>Now you “run” the worker (which is defined in the class)</a:t>
            </a:r>
            <a:endParaRPr sz="2300">
              <a:solidFill>
                <a:srgbClr val="FF0000"/>
              </a:solidFill>
            </a:endParaRPr>
          </a:p>
        </p:txBody>
      </p:sp>
      <p:pic>
        <p:nvPicPr>
          <p:cNvPr id="217" name="Google Shape;217;p31"/>
          <p:cNvPicPr preferRelativeResize="0"/>
          <p:nvPr/>
        </p:nvPicPr>
        <p:blipFill>
          <a:blip r:embed="rId4">
            <a:alphaModFix/>
          </a:blip>
          <a:stretch>
            <a:fillRect/>
          </a:stretch>
        </p:blipFill>
        <p:spPr>
          <a:xfrm>
            <a:off x="5429622" y="3211475"/>
            <a:ext cx="3591425" cy="1770300"/>
          </a:xfrm>
          <a:prstGeom prst="rect">
            <a:avLst/>
          </a:prstGeom>
          <a:noFill/>
          <a:ln cap="flat" cmpd="sng" w="28575">
            <a:solidFill>
              <a:srgbClr val="00FFFF"/>
            </a:solidFill>
            <a:prstDash val="solid"/>
            <a:round/>
            <a:headEnd len="sm" w="sm" type="none"/>
            <a:tailEnd len="sm" w="sm" type="none"/>
          </a:ln>
        </p:spPr>
      </p:pic>
      <p:sp>
        <p:nvSpPr>
          <p:cNvPr id="218" name="Google Shape;218;p31"/>
          <p:cNvSpPr/>
          <p:nvPr/>
        </p:nvSpPr>
        <p:spPr>
          <a:xfrm>
            <a:off x="5961925" y="3868150"/>
            <a:ext cx="1567500" cy="248400"/>
          </a:xfrm>
          <a:prstGeom prst="roundRect">
            <a:avLst>
              <a:gd fmla="val 16667" name="adj"/>
            </a:avLst>
          </a:prstGeom>
          <a:solidFill>
            <a:srgbClr val="00FFFF">
              <a:alpha val="30379"/>
            </a:srgbClr>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6900" y="-1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b="1"/>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4" name="Google Shape;64;p14"/>
          <p:cNvPicPr preferRelativeResize="0"/>
          <p:nvPr/>
        </p:nvPicPr>
        <p:blipFill>
          <a:blip r:embed="rId3">
            <a:alphaModFix/>
          </a:blip>
          <a:stretch>
            <a:fillRect/>
          </a:stretch>
        </p:blipFill>
        <p:spPr>
          <a:xfrm>
            <a:off x="940250" y="35500"/>
            <a:ext cx="7197574" cy="49360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24" name="Google Shape;224;p32"/>
          <p:cNvPicPr preferRelativeResize="0"/>
          <p:nvPr/>
        </p:nvPicPr>
        <p:blipFill>
          <a:blip r:embed="rId3">
            <a:alphaModFix/>
          </a:blip>
          <a:stretch>
            <a:fillRect/>
          </a:stretch>
        </p:blipFill>
        <p:spPr>
          <a:xfrm>
            <a:off x="76200" y="762000"/>
            <a:ext cx="6060074" cy="3402275"/>
          </a:xfrm>
          <a:prstGeom prst="rect">
            <a:avLst/>
          </a:prstGeom>
          <a:noFill/>
          <a:ln>
            <a:noFill/>
          </a:ln>
        </p:spPr>
      </p:pic>
      <p:sp>
        <p:nvSpPr>
          <p:cNvPr id="225" name="Google Shape;225;p32"/>
          <p:cNvSpPr/>
          <p:nvPr/>
        </p:nvSpPr>
        <p:spPr>
          <a:xfrm>
            <a:off x="529275" y="1856225"/>
            <a:ext cx="5361600" cy="444600"/>
          </a:xfrm>
          <a:prstGeom prst="roundRect">
            <a:avLst>
              <a:gd fmla="val 16667" name="adj"/>
            </a:avLst>
          </a:prstGeom>
          <a:solidFill>
            <a:srgbClr val="FF0000">
              <a:alpha val="2848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2"/>
          <p:cNvSpPr txBox="1"/>
          <p:nvPr/>
        </p:nvSpPr>
        <p:spPr>
          <a:xfrm>
            <a:off x="6375950" y="1040975"/>
            <a:ext cx="2645100" cy="32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rgbClr val="FF0000"/>
                </a:solidFill>
              </a:rPr>
              <a:t>When you end the GUI, this ensures you both quit the thread and delete the thread</a:t>
            </a:r>
            <a:endParaRPr sz="230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32" name="Google Shape;232;p33"/>
          <p:cNvPicPr preferRelativeResize="0"/>
          <p:nvPr/>
        </p:nvPicPr>
        <p:blipFill>
          <a:blip r:embed="rId3">
            <a:alphaModFix/>
          </a:blip>
          <a:stretch>
            <a:fillRect/>
          </a:stretch>
        </p:blipFill>
        <p:spPr>
          <a:xfrm>
            <a:off x="76200" y="762000"/>
            <a:ext cx="6060074" cy="3402275"/>
          </a:xfrm>
          <a:prstGeom prst="rect">
            <a:avLst/>
          </a:prstGeom>
          <a:noFill/>
          <a:ln>
            <a:noFill/>
          </a:ln>
        </p:spPr>
      </p:pic>
      <p:sp>
        <p:nvSpPr>
          <p:cNvPr id="233" name="Google Shape;233;p33"/>
          <p:cNvSpPr/>
          <p:nvPr/>
        </p:nvSpPr>
        <p:spPr>
          <a:xfrm>
            <a:off x="529275" y="2241650"/>
            <a:ext cx="5361600" cy="211500"/>
          </a:xfrm>
          <a:prstGeom prst="roundRect">
            <a:avLst>
              <a:gd fmla="val 16667" name="adj"/>
            </a:avLst>
          </a:prstGeom>
          <a:solidFill>
            <a:srgbClr val="FF0000">
              <a:alpha val="2848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3"/>
          <p:cNvSpPr txBox="1"/>
          <p:nvPr/>
        </p:nvSpPr>
        <p:spPr>
          <a:xfrm>
            <a:off x="6375950" y="1040975"/>
            <a:ext cx="2645100" cy="32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rgbClr val="FF0000"/>
                </a:solidFill>
              </a:rPr>
              <a:t>Now you display the data to the GUI</a:t>
            </a:r>
            <a:endParaRPr sz="2300">
              <a:solidFill>
                <a:srgbClr val="FF0000"/>
              </a:solidFill>
            </a:endParaRPr>
          </a:p>
        </p:txBody>
      </p:sp>
      <p:pic>
        <p:nvPicPr>
          <p:cNvPr id="235" name="Google Shape;235;p33"/>
          <p:cNvPicPr preferRelativeResize="0"/>
          <p:nvPr/>
        </p:nvPicPr>
        <p:blipFill>
          <a:blip r:embed="rId4">
            <a:alphaModFix/>
          </a:blip>
          <a:stretch>
            <a:fillRect/>
          </a:stretch>
        </p:blipFill>
        <p:spPr>
          <a:xfrm>
            <a:off x="3016447" y="3367350"/>
            <a:ext cx="6004701" cy="1750475"/>
          </a:xfrm>
          <a:prstGeom prst="rect">
            <a:avLst/>
          </a:prstGeom>
          <a:noFill/>
          <a:ln cap="flat" cmpd="sng" w="28575">
            <a:solidFill>
              <a:srgbClr val="00FFFF"/>
            </a:solidFill>
            <a:prstDash val="solid"/>
            <a:round/>
            <a:headEnd len="sm" w="sm" type="none"/>
            <a:tailEnd len="sm" w="sm" type="none"/>
          </a:ln>
        </p:spPr>
      </p:pic>
      <p:cxnSp>
        <p:nvCxnSpPr>
          <p:cNvPr id="236" name="Google Shape;236;p33"/>
          <p:cNvCxnSpPr>
            <a:stCxn id="233" idx="2"/>
            <a:endCxn id="235" idx="0"/>
          </p:cNvCxnSpPr>
          <p:nvPr/>
        </p:nvCxnSpPr>
        <p:spPr>
          <a:xfrm>
            <a:off x="3210075" y="2453150"/>
            <a:ext cx="2808600" cy="914100"/>
          </a:xfrm>
          <a:prstGeom prst="straightConnector1">
            <a:avLst/>
          </a:prstGeom>
          <a:noFill/>
          <a:ln cap="flat" cmpd="sng" w="28575">
            <a:solidFill>
              <a:srgbClr val="00FFFF"/>
            </a:solidFill>
            <a:prstDash val="solid"/>
            <a:round/>
            <a:headEnd len="med" w="med" type="none"/>
            <a:tailEnd len="med" w="med" type="none"/>
          </a:ln>
        </p:spPr>
      </p:cxnSp>
      <p:cxnSp>
        <p:nvCxnSpPr>
          <p:cNvPr id="237" name="Google Shape;237;p33"/>
          <p:cNvCxnSpPr>
            <a:endCxn id="235" idx="1"/>
          </p:cNvCxnSpPr>
          <p:nvPr/>
        </p:nvCxnSpPr>
        <p:spPr>
          <a:xfrm flipH="1">
            <a:off x="3016447" y="2453087"/>
            <a:ext cx="193500" cy="1789500"/>
          </a:xfrm>
          <a:prstGeom prst="straightConnector1">
            <a:avLst/>
          </a:prstGeom>
          <a:noFill/>
          <a:ln cap="flat" cmpd="sng" w="28575">
            <a:solidFill>
              <a:srgbClr val="00FFFF"/>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4"/>
          <p:cNvSpPr txBox="1"/>
          <p:nvPr>
            <p:ph type="title"/>
          </p:nvPr>
        </p:nvSpPr>
        <p:spPr>
          <a:xfrm>
            <a:off x="6900" y="1969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i="1" lang="en"/>
              <a:t>Now for the data </a:t>
            </a:r>
            <a:r>
              <a:rPr b="1" i="1" lang="en"/>
              <a:t>acquisition</a:t>
            </a:r>
            <a:r>
              <a:rPr b="1" i="1" lang="en"/>
              <a:t> sensors</a:t>
            </a:r>
            <a:endParaRPr b="1" i="1"/>
          </a:p>
          <a:p>
            <a:pPr indent="0" lvl="0" marL="0" rtl="0" algn="ctr">
              <a:spcBef>
                <a:spcPts val="0"/>
              </a:spcBef>
              <a:spcAft>
                <a:spcPts val="0"/>
              </a:spcAft>
              <a:buNone/>
            </a:pPr>
            <a:r>
              <a:t/>
            </a:r>
            <a:endParaRPr b="1" i="1"/>
          </a:p>
          <a:p>
            <a:pPr indent="0" lvl="0" marL="0" rtl="0" algn="ctr">
              <a:spcBef>
                <a:spcPts val="0"/>
              </a:spcBef>
              <a:spcAft>
                <a:spcPts val="0"/>
              </a:spcAft>
              <a:buNone/>
            </a:pPr>
            <a:r>
              <a:rPr b="1" i="1" lang="en"/>
              <a:t>fresh_start.py</a:t>
            </a:r>
            <a:endParaRPr b="1" i="1"/>
          </a:p>
          <a:p>
            <a:pPr indent="0" lvl="0" marL="0" rtl="0" algn="ctr">
              <a:spcBef>
                <a:spcPts val="0"/>
              </a:spcBef>
              <a:spcAft>
                <a:spcPts val="0"/>
              </a:spcAft>
              <a:buNone/>
            </a:pPr>
            <a:r>
              <a:t/>
            </a:r>
            <a:endParaRPr b="1" i="1"/>
          </a:p>
          <a:p>
            <a:pPr indent="0" lvl="0" marL="0" rtl="0" algn="ctr">
              <a:spcBef>
                <a:spcPts val="0"/>
              </a:spcBef>
              <a:spcAft>
                <a:spcPts val="0"/>
              </a:spcAft>
              <a:buNone/>
            </a:pPr>
            <a:r>
              <a:rPr b="1" i="1" lang="en"/>
              <a:t>(should be the first thing you run when you are starting things off)</a:t>
            </a:r>
            <a:endParaRPr b="1" i="1"/>
          </a:p>
        </p:txBody>
      </p:sp>
      <p:sp>
        <p:nvSpPr>
          <p:cNvPr id="243" name="Google Shape;243;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5"/>
          <p:cNvSpPr txBox="1"/>
          <p:nvPr>
            <p:ph idx="1" type="body"/>
          </p:nvPr>
        </p:nvSpPr>
        <p:spPr>
          <a:xfrm>
            <a:off x="159300" y="85675"/>
            <a:ext cx="8520600" cy="118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You will connect the TXD (GPIO14) of the Raspberry Pi to the TX line on the PiPico board connector (the lines have been labeled according to the PI) and GND to GND (not shown below)</a:t>
            </a:r>
            <a:endParaRPr/>
          </a:p>
        </p:txBody>
      </p:sp>
      <p:sp>
        <p:nvSpPr>
          <p:cNvPr id="249" name="Google Shape;249;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50" name="Google Shape;250;p35"/>
          <p:cNvPicPr preferRelativeResize="0"/>
          <p:nvPr/>
        </p:nvPicPr>
        <p:blipFill>
          <a:blip r:embed="rId3">
            <a:alphaModFix/>
          </a:blip>
          <a:stretch>
            <a:fillRect/>
          </a:stretch>
        </p:blipFill>
        <p:spPr>
          <a:xfrm>
            <a:off x="178250" y="1601475"/>
            <a:ext cx="4512200" cy="3094424"/>
          </a:xfrm>
          <a:prstGeom prst="rect">
            <a:avLst/>
          </a:prstGeom>
          <a:noFill/>
          <a:ln>
            <a:noFill/>
          </a:ln>
        </p:spPr>
      </p:pic>
      <p:pic>
        <p:nvPicPr>
          <p:cNvPr id="251" name="Google Shape;251;p35"/>
          <p:cNvPicPr preferRelativeResize="0"/>
          <p:nvPr/>
        </p:nvPicPr>
        <p:blipFill rotWithShape="1">
          <a:blip r:embed="rId4">
            <a:alphaModFix/>
          </a:blip>
          <a:srcRect b="0" l="38385" r="4415" t="0"/>
          <a:stretch/>
        </p:blipFill>
        <p:spPr>
          <a:xfrm>
            <a:off x="4881725" y="995000"/>
            <a:ext cx="4435973" cy="4453300"/>
          </a:xfrm>
          <a:prstGeom prst="rect">
            <a:avLst/>
          </a:prstGeom>
          <a:noFill/>
          <a:ln>
            <a:noFill/>
          </a:ln>
        </p:spPr>
      </p:pic>
      <p:sp>
        <p:nvSpPr>
          <p:cNvPr id="252" name="Google Shape;252;p35"/>
          <p:cNvSpPr/>
          <p:nvPr/>
        </p:nvSpPr>
        <p:spPr>
          <a:xfrm>
            <a:off x="7115290" y="2064200"/>
            <a:ext cx="183300" cy="183300"/>
          </a:xfrm>
          <a:prstGeom prst="ellipse">
            <a:avLst/>
          </a:prstGeom>
          <a:solidFill>
            <a:srgbClr val="9900FF"/>
          </a:solidFill>
          <a:ln cap="flat" cmpd="sng" w="9525">
            <a:solidFill>
              <a:srgbClr val="D9D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5"/>
          <p:cNvSpPr/>
          <p:nvPr/>
        </p:nvSpPr>
        <p:spPr>
          <a:xfrm>
            <a:off x="1780301" y="3071550"/>
            <a:ext cx="90300" cy="90300"/>
          </a:xfrm>
          <a:prstGeom prst="ellipse">
            <a:avLst/>
          </a:prstGeom>
          <a:solidFill>
            <a:srgbClr val="9900FF"/>
          </a:solidFill>
          <a:ln cap="flat" cmpd="sng" w="9525">
            <a:solidFill>
              <a:srgbClr val="D9D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5"/>
          <p:cNvSpPr/>
          <p:nvPr/>
        </p:nvSpPr>
        <p:spPr>
          <a:xfrm>
            <a:off x="863525" y="2034625"/>
            <a:ext cx="6251750" cy="1111950"/>
          </a:xfrm>
          <a:custGeom>
            <a:rect b="b" l="l" r="r" t="t"/>
            <a:pathLst>
              <a:path extrusionOk="0" h="44478" w="250070">
                <a:moveTo>
                  <a:pt x="250070" y="5205"/>
                </a:moveTo>
                <a:lnTo>
                  <a:pt x="0" y="5205"/>
                </a:lnTo>
                <a:lnTo>
                  <a:pt x="0" y="0"/>
                </a:lnTo>
                <a:lnTo>
                  <a:pt x="2130" y="44478"/>
                </a:lnTo>
                <a:lnTo>
                  <a:pt x="35961" y="44005"/>
                </a:lnTo>
              </a:path>
            </a:pathLst>
          </a:custGeom>
          <a:noFill/>
          <a:ln cap="flat" cmpd="sng" w="28575">
            <a:solidFill>
              <a:srgbClr val="B4A7D6"/>
            </a:solidFill>
            <a:prstDash val="solid"/>
            <a:round/>
            <a:headEnd len="med" w="med" type="none"/>
            <a:tailEnd len="med" w="med" type="none"/>
          </a:ln>
        </p:spPr>
      </p:sp>
      <p:sp>
        <p:nvSpPr>
          <p:cNvPr id="255" name="Google Shape;255;p35"/>
          <p:cNvSpPr/>
          <p:nvPr/>
        </p:nvSpPr>
        <p:spPr>
          <a:xfrm>
            <a:off x="7121204" y="2258002"/>
            <a:ext cx="183300" cy="183300"/>
          </a:xfrm>
          <a:prstGeom prst="ellipse">
            <a:avLst/>
          </a:prstGeom>
          <a:solidFill>
            <a:srgbClr val="00FFFF"/>
          </a:solidFill>
          <a:ln cap="flat" cmpd="sng" w="9525">
            <a:solidFill>
              <a:srgbClr val="D9D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5"/>
          <p:cNvSpPr/>
          <p:nvPr/>
        </p:nvSpPr>
        <p:spPr>
          <a:xfrm>
            <a:off x="1780301" y="2954638"/>
            <a:ext cx="90300" cy="90300"/>
          </a:xfrm>
          <a:prstGeom prst="ellipse">
            <a:avLst/>
          </a:prstGeom>
          <a:solidFill>
            <a:srgbClr val="00FFFF"/>
          </a:solidFill>
          <a:ln cap="flat" cmpd="sng" w="9525">
            <a:solidFill>
              <a:srgbClr val="D9D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5"/>
          <p:cNvSpPr/>
          <p:nvPr/>
        </p:nvSpPr>
        <p:spPr>
          <a:xfrm>
            <a:off x="1798050" y="2413175"/>
            <a:ext cx="5459175" cy="573700"/>
          </a:xfrm>
          <a:custGeom>
            <a:rect b="b" l="l" r="r" t="t"/>
            <a:pathLst>
              <a:path extrusionOk="0" h="22948" w="218367">
                <a:moveTo>
                  <a:pt x="216002" y="0"/>
                </a:moveTo>
                <a:lnTo>
                  <a:pt x="218367" y="21529"/>
                </a:lnTo>
                <a:lnTo>
                  <a:pt x="0" y="13958"/>
                </a:lnTo>
                <a:lnTo>
                  <a:pt x="1419" y="22948"/>
                </a:lnTo>
              </a:path>
            </a:pathLst>
          </a:custGeom>
          <a:noFill/>
          <a:ln cap="flat" cmpd="sng" w="28575">
            <a:solidFill>
              <a:srgbClr val="00FFFF"/>
            </a:solidFill>
            <a:prstDash val="solid"/>
            <a:round/>
            <a:headEnd len="med" w="med" type="none"/>
            <a:tailEnd len="med" w="med" type="none"/>
          </a:ln>
        </p:spPr>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6"/>
          <p:cNvSpPr txBox="1"/>
          <p:nvPr>
            <p:ph idx="1" type="body"/>
          </p:nvPr>
        </p:nvSpPr>
        <p:spPr>
          <a:xfrm>
            <a:off x="159300" y="85675"/>
            <a:ext cx="8520600" cy="118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Note: The TX line of the Pi4 goes to the RX line of the pico</a:t>
            </a:r>
            <a:endParaRPr/>
          </a:p>
        </p:txBody>
      </p:sp>
      <p:sp>
        <p:nvSpPr>
          <p:cNvPr id="263" name="Google Shape;263;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64" name="Google Shape;264;p36"/>
          <p:cNvPicPr preferRelativeResize="0"/>
          <p:nvPr/>
        </p:nvPicPr>
        <p:blipFill>
          <a:blip r:embed="rId3">
            <a:alphaModFix/>
          </a:blip>
          <a:stretch>
            <a:fillRect/>
          </a:stretch>
        </p:blipFill>
        <p:spPr>
          <a:xfrm>
            <a:off x="178250" y="1601475"/>
            <a:ext cx="4512200" cy="3094424"/>
          </a:xfrm>
          <a:prstGeom prst="rect">
            <a:avLst/>
          </a:prstGeom>
          <a:noFill/>
          <a:ln>
            <a:noFill/>
          </a:ln>
        </p:spPr>
      </p:pic>
      <p:pic>
        <p:nvPicPr>
          <p:cNvPr id="265" name="Google Shape;265;p36"/>
          <p:cNvPicPr preferRelativeResize="0"/>
          <p:nvPr/>
        </p:nvPicPr>
        <p:blipFill rotWithShape="1">
          <a:blip r:embed="rId4">
            <a:alphaModFix/>
          </a:blip>
          <a:srcRect b="0" l="38385" r="4415" t="0"/>
          <a:stretch/>
        </p:blipFill>
        <p:spPr>
          <a:xfrm>
            <a:off x="4881725" y="995000"/>
            <a:ext cx="4435973" cy="4453300"/>
          </a:xfrm>
          <a:prstGeom prst="rect">
            <a:avLst/>
          </a:prstGeom>
          <a:noFill/>
          <a:ln>
            <a:noFill/>
          </a:ln>
        </p:spPr>
      </p:pic>
      <p:sp>
        <p:nvSpPr>
          <p:cNvPr id="266" name="Google Shape;266;p36"/>
          <p:cNvSpPr/>
          <p:nvPr/>
        </p:nvSpPr>
        <p:spPr>
          <a:xfrm>
            <a:off x="1721150" y="3069675"/>
            <a:ext cx="597300" cy="94800"/>
          </a:xfrm>
          <a:prstGeom prst="rect">
            <a:avLst/>
          </a:prstGeom>
          <a:solidFill>
            <a:srgbClr val="00FFFF">
              <a:alpha val="30379"/>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6"/>
          <p:cNvSpPr/>
          <p:nvPr/>
        </p:nvSpPr>
        <p:spPr>
          <a:xfrm>
            <a:off x="7162600" y="2033225"/>
            <a:ext cx="1517400" cy="255600"/>
          </a:xfrm>
          <a:prstGeom prst="rect">
            <a:avLst/>
          </a:prstGeom>
          <a:solidFill>
            <a:srgbClr val="00FFFF">
              <a:alpha val="30379"/>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6"/>
          <p:cNvSpPr txBox="1"/>
          <p:nvPr/>
        </p:nvSpPr>
        <p:spPr>
          <a:xfrm>
            <a:off x="668350" y="3927300"/>
            <a:ext cx="2844900" cy="5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rgbClr val="00FFFF"/>
                </a:solidFill>
              </a:rPr>
              <a:t>This is a RX line on the PICO</a:t>
            </a:r>
            <a:endParaRPr b="1" i="1">
              <a:solidFill>
                <a:srgbClr val="00FFFF"/>
              </a:solidFill>
            </a:endParaRPr>
          </a:p>
        </p:txBody>
      </p:sp>
      <p:cxnSp>
        <p:nvCxnSpPr>
          <p:cNvPr id="269" name="Google Shape;269;p36"/>
          <p:cNvCxnSpPr>
            <a:endCxn id="266" idx="3"/>
          </p:cNvCxnSpPr>
          <p:nvPr/>
        </p:nvCxnSpPr>
        <p:spPr>
          <a:xfrm rot="10800000">
            <a:off x="2318450" y="3117075"/>
            <a:ext cx="183300" cy="851700"/>
          </a:xfrm>
          <a:prstGeom prst="straightConnector1">
            <a:avLst/>
          </a:prstGeom>
          <a:noFill/>
          <a:ln cap="flat" cmpd="sng" w="28575">
            <a:solidFill>
              <a:srgbClr val="00FFFF"/>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7"/>
          <p:cNvSpPr txBox="1"/>
          <p:nvPr>
            <p:ph type="title"/>
          </p:nvPr>
        </p:nvSpPr>
        <p:spPr>
          <a:xfrm>
            <a:off x="6900" y="-1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 gather the data being sent, you use</a:t>
            </a:r>
            <a:endParaRPr/>
          </a:p>
        </p:txBody>
      </p:sp>
      <p:sp>
        <p:nvSpPr>
          <p:cNvPr id="275" name="Google Shape;275;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76" name="Google Shape;276;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77" name="Google Shape;277;p37"/>
          <p:cNvPicPr preferRelativeResize="0"/>
          <p:nvPr/>
        </p:nvPicPr>
        <p:blipFill>
          <a:blip r:embed="rId3">
            <a:alphaModFix/>
          </a:blip>
          <a:stretch>
            <a:fillRect/>
          </a:stretch>
        </p:blipFill>
        <p:spPr>
          <a:xfrm>
            <a:off x="0" y="518362"/>
            <a:ext cx="8472448" cy="446031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8"/>
          <p:cNvSpPr txBox="1"/>
          <p:nvPr>
            <p:ph type="title"/>
          </p:nvPr>
        </p:nvSpPr>
        <p:spPr>
          <a:xfrm>
            <a:off x="6900" y="-1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 gather the data being sent, you use</a:t>
            </a:r>
            <a:endParaRPr/>
          </a:p>
        </p:txBody>
      </p:sp>
      <p:sp>
        <p:nvSpPr>
          <p:cNvPr id="283" name="Google Shape;283;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84" name="Google Shape;284;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85" name="Google Shape;285;p38"/>
          <p:cNvPicPr preferRelativeResize="0"/>
          <p:nvPr/>
        </p:nvPicPr>
        <p:blipFill>
          <a:blip r:embed="rId3">
            <a:alphaModFix/>
          </a:blip>
          <a:stretch>
            <a:fillRect/>
          </a:stretch>
        </p:blipFill>
        <p:spPr>
          <a:xfrm>
            <a:off x="0" y="518362"/>
            <a:ext cx="8472448" cy="4460313"/>
          </a:xfrm>
          <a:prstGeom prst="rect">
            <a:avLst/>
          </a:prstGeom>
          <a:noFill/>
          <a:ln>
            <a:noFill/>
          </a:ln>
        </p:spPr>
      </p:pic>
      <p:sp>
        <p:nvSpPr>
          <p:cNvPr id="286" name="Google Shape;286;p38"/>
          <p:cNvSpPr txBox="1"/>
          <p:nvPr/>
        </p:nvSpPr>
        <p:spPr>
          <a:xfrm>
            <a:off x="3826750" y="1348525"/>
            <a:ext cx="4619400" cy="12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This gathers the sensor data in “bit form” and then converts that to a number (temperature)</a:t>
            </a:r>
            <a:endParaRPr>
              <a:solidFill>
                <a:schemeClr val="lt1"/>
              </a:solidFill>
            </a:endParaRPr>
          </a:p>
        </p:txBody>
      </p:sp>
      <p:cxnSp>
        <p:nvCxnSpPr>
          <p:cNvPr id="287" name="Google Shape;287;p38"/>
          <p:cNvCxnSpPr/>
          <p:nvPr/>
        </p:nvCxnSpPr>
        <p:spPr>
          <a:xfrm flipH="1">
            <a:off x="2933575" y="1608775"/>
            <a:ext cx="899100" cy="224700"/>
          </a:xfrm>
          <a:prstGeom prst="straightConnector1">
            <a:avLst/>
          </a:prstGeom>
          <a:noFill/>
          <a:ln cap="flat" cmpd="sng" w="19050">
            <a:solidFill>
              <a:srgbClr val="FFFFFF"/>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9"/>
          <p:cNvSpPr txBox="1"/>
          <p:nvPr>
            <p:ph type="title"/>
          </p:nvPr>
        </p:nvSpPr>
        <p:spPr>
          <a:xfrm>
            <a:off x="6900" y="-1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 gather the data being sent, you use</a:t>
            </a:r>
            <a:endParaRPr/>
          </a:p>
        </p:txBody>
      </p:sp>
      <p:sp>
        <p:nvSpPr>
          <p:cNvPr id="293" name="Google Shape;293;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94" name="Google Shape;294;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95" name="Google Shape;295;p39"/>
          <p:cNvPicPr preferRelativeResize="0"/>
          <p:nvPr/>
        </p:nvPicPr>
        <p:blipFill>
          <a:blip r:embed="rId3">
            <a:alphaModFix/>
          </a:blip>
          <a:stretch>
            <a:fillRect/>
          </a:stretch>
        </p:blipFill>
        <p:spPr>
          <a:xfrm>
            <a:off x="0" y="518362"/>
            <a:ext cx="8472448" cy="4460313"/>
          </a:xfrm>
          <a:prstGeom prst="rect">
            <a:avLst/>
          </a:prstGeom>
          <a:noFill/>
          <a:ln>
            <a:noFill/>
          </a:ln>
        </p:spPr>
      </p:pic>
      <p:sp>
        <p:nvSpPr>
          <p:cNvPr id="296" name="Google Shape;296;p39"/>
          <p:cNvSpPr txBox="1"/>
          <p:nvPr/>
        </p:nvSpPr>
        <p:spPr>
          <a:xfrm>
            <a:off x="3674350" y="3710725"/>
            <a:ext cx="4619400" cy="12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This gets called here with the date and time which helps in splitting the data later on</a:t>
            </a:r>
            <a:endParaRPr>
              <a:solidFill>
                <a:schemeClr val="lt1"/>
              </a:solidFill>
            </a:endParaRPr>
          </a:p>
        </p:txBody>
      </p:sp>
      <p:cxnSp>
        <p:nvCxnSpPr>
          <p:cNvPr id="297" name="Google Shape;297;p39"/>
          <p:cNvCxnSpPr/>
          <p:nvPr/>
        </p:nvCxnSpPr>
        <p:spPr>
          <a:xfrm flipH="1">
            <a:off x="2704975" y="3818575"/>
            <a:ext cx="899100" cy="224700"/>
          </a:xfrm>
          <a:prstGeom prst="straightConnector1">
            <a:avLst/>
          </a:prstGeom>
          <a:noFill/>
          <a:ln cap="flat" cmpd="sng" w="19050">
            <a:solidFill>
              <a:srgbClr val="FFFFFF"/>
            </a:solidFill>
            <a:prstDash val="solid"/>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0"/>
          <p:cNvSpPr txBox="1"/>
          <p:nvPr>
            <p:ph type="title"/>
          </p:nvPr>
        </p:nvSpPr>
        <p:spPr>
          <a:xfrm>
            <a:off x="6900" y="-1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Now to read the data that you just read</a:t>
            </a:r>
            <a:endParaRPr b="1"/>
          </a:p>
        </p:txBody>
      </p:sp>
      <p:sp>
        <p:nvSpPr>
          <p:cNvPr id="303" name="Google Shape;303;p40"/>
          <p:cNvSpPr txBox="1"/>
          <p:nvPr>
            <p:ph idx="1" type="body"/>
          </p:nvPr>
        </p:nvSpPr>
        <p:spPr>
          <a:xfrm>
            <a:off x="6900" y="560525"/>
            <a:ext cx="4967400" cy="449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04" name="Google Shape;304;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72" name="Google Shape;72;p15"/>
          <p:cNvPicPr preferRelativeResize="0"/>
          <p:nvPr/>
        </p:nvPicPr>
        <p:blipFill>
          <a:blip r:embed="rId3">
            <a:alphaModFix/>
          </a:blip>
          <a:stretch>
            <a:fillRect/>
          </a:stretch>
        </p:blipFill>
        <p:spPr>
          <a:xfrm rot="-5400000">
            <a:off x="2013462" y="-818058"/>
            <a:ext cx="5108425" cy="68112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79" name="Google Shape;7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0" name="Google Shape;80;p16"/>
          <p:cNvPicPr preferRelativeResize="0"/>
          <p:nvPr/>
        </p:nvPicPr>
        <p:blipFill>
          <a:blip r:embed="rId3">
            <a:alphaModFix/>
          </a:blip>
          <a:stretch>
            <a:fillRect/>
          </a:stretch>
        </p:blipFill>
        <p:spPr>
          <a:xfrm rot="-5400000">
            <a:off x="1856225" y="-813219"/>
            <a:ext cx="5079448" cy="67725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6" name="Google Shape;86;p17"/>
          <p:cNvPicPr preferRelativeResize="0"/>
          <p:nvPr/>
        </p:nvPicPr>
        <p:blipFill>
          <a:blip r:embed="rId3">
            <a:alphaModFix/>
          </a:blip>
          <a:stretch>
            <a:fillRect/>
          </a:stretch>
        </p:blipFill>
        <p:spPr>
          <a:xfrm>
            <a:off x="1066800" y="76200"/>
            <a:ext cx="7241750" cy="50222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4" name="Google Shape;94;p18"/>
          <p:cNvPicPr preferRelativeResize="0"/>
          <p:nvPr/>
        </p:nvPicPr>
        <p:blipFill>
          <a:blip r:embed="rId3">
            <a:alphaModFix/>
          </a:blip>
          <a:stretch>
            <a:fillRect/>
          </a:stretch>
        </p:blipFill>
        <p:spPr>
          <a:xfrm>
            <a:off x="2102644" y="0"/>
            <a:ext cx="7072313"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6900" y="-1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Steps to install software and GUI</a:t>
            </a:r>
            <a:endParaRPr b="1"/>
          </a:p>
        </p:txBody>
      </p:sp>
      <p:sp>
        <p:nvSpPr>
          <p:cNvPr id="100" name="Google Shape;100;p19"/>
          <p:cNvSpPr txBox="1"/>
          <p:nvPr>
            <p:ph idx="1" type="body"/>
          </p:nvPr>
        </p:nvSpPr>
        <p:spPr>
          <a:xfrm>
            <a:off x="6900" y="466675"/>
            <a:ext cx="8520600" cy="4513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sudo pip3 install pyqt6</a:t>
            </a:r>
            <a:endParaRPr/>
          </a:p>
          <a:p>
            <a:pPr indent="-342900" lvl="0" marL="457200" rtl="0" algn="l">
              <a:spcBef>
                <a:spcPts val="0"/>
              </a:spcBef>
              <a:spcAft>
                <a:spcPts val="0"/>
              </a:spcAft>
              <a:buSzPts val="1800"/>
              <a:buChar char="●"/>
            </a:pPr>
            <a:r>
              <a:rPr lang="en"/>
              <a:t>pip install pyqt6-tools</a:t>
            </a:r>
            <a:endParaRPr/>
          </a:p>
          <a:p>
            <a:pPr indent="0" lvl="0" marL="0" rtl="0" algn="l">
              <a:spcBef>
                <a:spcPts val="1200"/>
              </a:spcBef>
              <a:spcAft>
                <a:spcPts val="0"/>
              </a:spcAft>
              <a:buNone/>
            </a:pPr>
            <a:r>
              <a:rPr lang="en"/>
              <a:t>To lauch the GUI designer</a:t>
            </a:r>
            <a:endParaRPr/>
          </a:p>
          <a:p>
            <a:pPr indent="-342900" lvl="0" marL="457200" rtl="0" algn="l">
              <a:spcBef>
                <a:spcPts val="1200"/>
              </a:spcBef>
              <a:spcAft>
                <a:spcPts val="0"/>
              </a:spcAft>
              <a:buSzPts val="1800"/>
              <a:buChar char="●"/>
            </a:pPr>
            <a:r>
              <a:rPr lang="en"/>
              <a:t>qt6-tools designer</a:t>
            </a:r>
            <a:endParaRPr/>
          </a:p>
          <a:p>
            <a:pPr indent="0" lvl="0" marL="0" rtl="0" algn="l">
              <a:spcBef>
                <a:spcPts val="1200"/>
              </a:spcBef>
              <a:spcAft>
                <a:spcPts val="0"/>
              </a:spcAft>
              <a:buNone/>
            </a:pPr>
            <a:r>
              <a:rPr lang="en"/>
              <a:t>The create your GUI and save the file as a “.ui” file and convert this to a python file using the command</a:t>
            </a:r>
            <a:endParaRPr/>
          </a:p>
          <a:p>
            <a:pPr indent="-342900" lvl="0" marL="457200" rtl="0" algn="l">
              <a:spcBef>
                <a:spcPts val="1200"/>
              </a:spcBef>
              <a:spcAft>
                <a:spcPts val="0"/>
              </a:spcAft>
              <a:buSzPts val="1800"/>
              <a:buChar char="●"/>
            </a:pPr>
            <a:r>
              <a:rPr lang="en"/>
              <a:t>pyuic6 -o test.py test.ui</a:t>
            </a:r>
            <a:endParaRPr/>
          </a:p>
          <a:p>
            <a:pPr indent="-317500" lvl="1" marL="914400" rtl="0" algn="l">
              <a:spcBef>
                <a:spcPts val="0"/>
              </a:spcBef>
              <a:spcAft>
                <a:spcPts val="0"/>
              </a:spcAft>
              <a:buSzPts val="1400"/>
              <a:buChar char="○"/>
            </a:pPr>
            <a:r>
              <a:rPr lang="en"/>
              <a:t>pyuic6 is the command that </a:t>
            </a:r>
            <a:r>
              <a:rPr lang="en"/>
              <a:t>converts a .ui file</a:t>
            </a:r>
            <a:endParaRPr/>
          </a:p>
          <a:p>
            <a:pPr indent="-317500" lvl="1" marL="914400" rtl="0" algn="l">
              <a:spcBef>
                <a:spcPts val="0"/>
              </a:spcBef>
              <a:spcAft>
                <a:spcPts val="0"/>
              </a:spcAft>
              <a:buSzPts val="1400"/>
              <a:buChar char="○"/>
            </a:pPr>
            <a:r>
              <a:rPr lang="en"/>
              <a:t>-o does “...”</a:t>
            </a:r>
            <a:endParaRPr/>
          </a:p>
          <a:p>
            <a:pPr indent="-317500" lvl="1" marL="914400" rtl="0" algn="l">
              <a:spcBef>
                <a:spcPts val="0"/>
              </a:spcBef>
              <a:spcAft>
                <a:spcPts val="0"/>
              </a:spcAft>
              <a:buSzPts val="1400"/>
              <a:buChar char="○"/>
            </a:pPr>
            <a:r>
              <a:rPr lang="en"/>
              <a:t>test.py is the name of your desired output file</a:t>
            </a:r>
            <a:endParaRPr/>
          </a:p>
          <a:p>
            <a:pPr indent="-317500" lvl="1" marL="914400" rtl="0" algn="l">
              <a:spcBef>
                <a:spcPts val="0"/>
              </a:spcBef>
              <a:spcAft>
                <a:spcPts val="0"/>
              </a:spcAft>
              <a:buSzPts val="1400"/>
              <a:buChar char="○"/>
            </a:pPr>
            <a:r>
              <a:rPr lang="en"/>
              <a:t>test.ui is the name of the file you saved from the designer tool</a:t>
            </a:r>
            <a:endParaRPr/>
          </a:p>
        </p:txBody>
      </p:sp>
      <p:sp>
        <p:nvSpPr>
          <p:cNvPr id="101" name="Google Shape;10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6900" y="-1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Steps to install software and GUI</a:t>
            </a:r>
            <a:endParaRPr b="1"/>
          </a:p>
        </p:txBody>
      </p:sp>
      <p:sp>
        <p:nvSpPr>
          <p:cNvPr id="107" name="Google Shape;107;p20"/>
          <p:cNvSpPr txBox="1"/>
          <p:nvPr>
            <p:ph idx="1" type="body"/>
          </p:nvPr>
        </p:nvSpPr>
        <p:spPr>
          <a:xfrm>
            <a:off x="6900" y="466675"/>
            <a:ext cx="8520600" cy="302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Now you need to add functionality to the code structure you just created</a:t>
            </a:r>
            <a:endParaRPr/>
          </a:p>
          <a:p>
            <a:pPr indent="-342900" lvl="0" marL="457200" rtl="0" algn="l">
              <a:spcBef>
                <a:spcPts val="1200"/>
              </a:spcBef>
              <a:spcAft>
                <a:spcPts val="0"/>
              </a:spcAft>
              <a:buSzPts val="1800"/>
              <a:buChar char="●"/>
            </a:pPr>
            <a:r>
              <a:rPr lang="en"/>
              <a:t>Digital code lives here: </a:t>
            </a:r>
            <a:r>
              <a:rPr lang="en" u="sng">
                <a:solidFill>
                  <a:schemeClr val="hlink"/>
                </a:solidFill>
                <a:hlinkClick r:id="rId3"/>
              </a:rPr>
              <a:t>https://github.com/giriPHM/Digital-Control-for-vacuum-maintenance-and-parameter-monitoring-.git</a:t>
            </a:r>
            <a:endParaRPr/>
          </a:p>
          <a:p>
            <a:pPr indent="-342900" lvl="0" marL="457200" rtl="0" algn="l">
              <a:spcBef>
                <a:spcPts val="0"/>
              </a:spcBef>
              <a:spcAft>
                <a:spcPts val="0"/>
              </a:spcAft>
              <a:buSzPts val="1800"/>
              <a:buChar char="●"/>
            </a:pPr>
            <a:r>
              <a:rPr lang="en"/>
              <a:t>You can import the </a:t>
            </a:r>
            <a:br>
              <a:rPr lang="en"/>
            </a:br>
            <a:r>
              <a:rPr lang="en"/>
              <a:t>GUI you’ve created</a:t>
            </a:r>
            <a:br>
              <a:rPr lang="en"/>
            </a:br>
            <a:r>
              <a:rPr lang="en"/>
              <a:t>using this </a:t>
            </a:r>
            <a:br>
              <a:rPr lang="en"/>
            </a:br>
            <a:r>
              <a:rPr lang="en"/>
              <a:t>function</a:t>
            </a:r>
            <a:endParaRPr/>
          </a:p>
        </p:txBody>
      </p:sp>
      <p:sp>
        <p:nvSpPr>
          <p:cNvPr id="108" name="Google Shape;10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9" name="Google Shape;109;p20"/>
          <p:cNvPicPr preferRelativeResize="0"/>
          <p:nvPr/>
        </p:nvPicPr>
        <p:blipFill>
          <a:blip r:embed="rId4">
            <a:alphaModFix/>
          </a:blip>
          <a:stretch>
            <a:fillRect/>
          </a:stretch>
        </p:blipFill>
        <p:spPr>
          <a:xfrm>
            <a:off x="2791000" y="2152325"/>
            <a:ext cx="6276800" cy="2385875"/>
          </a:xfrm>
          <a:prstGeom prst="rect">
            <a:avLst/>
          </a:prstGeom>
          <a:noFill/>
          <a:ln>
            <a:noFill/>
          </a:ln>
        </p:spPr>
      </p:pic>
      <p:sp>
        <p:nvSpPr>
          <p:cNvPr id="110" name="Google Shape;110;p20"/>
          <p:cNvSpPr/>
          <p:nvPr/>
        </p:nvSpPr>
        <p:spPr>
          <a:xfrm>
            <a:off x="1414275" y="3075600"/>
            <a:ext cx="1851275" cy="1117875"/>
          </a:xfrm>
          <a:custGeom>
            <a:rect b="b" l="l" r="r" t="t"/>
            <a:pathLst>
              <a:path extrusionOk="0" h="44715" w="74051">
                <a:moveTo>
                  <a:pt x="0" y="0"/>
                </a:moveTo>
                <a:lnTo>
                  <a:pt x="0" y="40693"/>
                </a:lnTo>
                <a:lnTo>
                  <a:pt x="74051" y="40693"/>
                </a:lnTo>
                <a:lnTo>
                  <a:pt x="74051" y="44715"/>
                </a:lnTo>
              </a:path>
            </a:pathLst>
          </a:custGeom>
          <a:noFill/>
          <a:ln cap="flat" cmpd="sng" w="38100">
            <a:solidFill>
              <a:srgbClr val="FF0000"/>
            </a:solidFill>
            <a:prstDash val="solid"/>
            <a:round/>
            <a:headEnd len="med" w="med" type="none"/>
            <a:tailEnd len="med" w="med" type="triangle"/>
          </a:ln>
        </p:spPr>
      </p:sp>
      <p:sp>
        <p:nvSpPr>
          <p:cNvPr id="111" name="Google Shape;111;p20"/>
          <p:cNvSpPr/>
          <p:nvPr/>
        </p:nvSpPr>
        <p:spPr>
          <a:xfrm>
            <a:off x="3217550" y="4045600"/>
            <a:ext cx="2691300" cy="307500"/>
          </a:xfrm>
          <a:prstGeom prst="roundRect">
            <a:avLst>
              <a:gd fmla="val 16667" name="adj"/>
            </a:avLst>
          </a:prstGeom>
          <a:solidFill>
            <a:srgbClr val="FF0000">
              <a:alpha val="2848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6900" y="-1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Steps to install software and GUI</a:t>
            </a:r>
            <a:endParaRPr b="1"/>
          </a:p>
        </p:txBody>
      </p:sp>
      <p:sp>
        <p:nvSpPr>
          <p:cNvPr id="117" name="Google Shape;117;p21"/>
          <p:cNvSpPr txBox="1"/>
          <p:nvPr>
            <p:ph idx="1" type="body"/>
          </p:nvPr>
        </p:nvSpPr>
        <p:spPr>
          <a:xfrm>
            <a:off x="6900" y="466675"/>
            <a:ext cx="4310700" cy="414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Now you need to add functionality to the code structure you just created</a:t>
            </a:r>
            <a:endParaRPr/>
          </a:p>
          <a:p>
            <a:pPr indent="-342900" lvl="0" marL="457200" rtl="0" algn="l">
              <a:spcBef>
                <a:spcPts val="1200"/>
              </a:spcBef>
              <a:spcAft>
                <a:spcPts val="0"/>
              </a:spcAft>
              <a:buSzPts val="1800"/>
              <a:buChar char="●"/>
            </a:pPr>
            <a:r>
              <a:rPr lang="en"/>
              <a:t>Now you need to call the function “setupUI” in order to call the functions </a:t>
            </a:r>
            <a:r>
              <a:rPr lang="en"/>
              <a:t>from the GUI</a:t>
            </a:r>
            <a:endParaRPr/>
          </a:p>
          <a:p>
            <a:pPr indent="-342900" lvl="0" marL="457200" rtl="0" algn="l">
              <a:spcBef>
                <a:spcPts val="0"/>
              </a:spcBef>
              <a:spcAft>
                <a:spcPts val="0"/>
              </a:spcAft>
              <a:buSzPts val="1800"/>
              <a:buChar char="●"/>
            </a:pPr>
            <a:r>
              <a:rPr lang="en"/>
              <a:t>Then “connectSignalsSlots” connects the skeletons to the functions to talk to the hardware</a:t>
            </a:r>
            <a:endParaRPr/>
          </a:p>
        </p:txBody>
      </p:sp>
      <p:sp>
        <p:nvSpPr>
          <p:cNvPr id="118" name="Google Shape;11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9" name="Google Shape;119;p21"/>
          <p:cNvPicPr preferRelativeResize="0"/>
          <p:nvPr/>
        </p:nvPicPr>
        <p:blipFill rotWithShape="1">
          <a:blip r:embed="rId3">
            <a:alphaModFix/>
          </a:blip>
          <a:srcRect b="0" l="0" r="43977" t="0"/>
          <a:stretch/>
        </p:blipFill>
        <p:spPr>
          <a:xfrm>
            <a:off x="4438600" y="524925"/>
            <a:ext cx="4462201" cy="4275675"/>
          </a:xfrm>
          <a:prstGeom prst="rect">
            <a:avLst/>
          </a:prstGeom>
          <a:noFill/>
          <a:ln>
            <a:noFill/>
          </a:ln>
        </p:spPr>
      </p:pic>
      <p:sp>
        <p:nvSpPr>
          <p:cNvPr id="120" name="Google Shape;120;p21"/>
          <p:cNvSpPr/>
          <p:nvPr/>
        </p:nvSpPr>
        <p:spPr>
          <a:xfrm>
            <a:off x="5738065" y="3672981"/>
            <a:ext cx="2691300" cy="205200"/>
          </a:xfrm>
          <a:prstGeom prst="roundRect">
            <a:avLst>
              <a:gd fmla="val 16667" name="adj"/>
            </a:avLst>
          </a:prstGeom>
          <a:solidFill>
            <a:srgbClr val="FF0000">
              <a:alpha val="2848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1"/>
          <p:cNvSpPr/>
          <p:nvPr/>
        </p:nvSpPr>
        <p:spPr>
          <a:xfrm>
            <a:off x="5738065" y="3901581"/>
            <a:ext cx="2691300" cy="205200"/>
          </a:xfrm>
          <a:prstGeom prst="roundRect">
            <a:avLst>
              <a:gd fmla="val 16667" name="adj"/>
            </a:avLst>
          </a:prstGeom>
          <a:solidFill>
            <a:srgbClr val="FFFF00">
              <a:alpha val="28480"/>
            </a:srgbClr>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p:nvPr/>
        </p:nvSpPr>
        <p:spPr>
          <a:xfrm>
            <a:off x="3436400" y="1803950"/>
            <a:ext cx="2212050" cy="1957750"/>
          </a:xfrm>
          <a:custGeom>
            <a:rect b="b" l="l" r="r" t="t"/>
            <a:pathLst>
              <a:path extrusionOk="0" h="78310" w="88482">
                <a:moveTo>
                  <a:pt x="0" y="0"/>
                </a:moveTo>
                <a:lnTo>
                  <a:pt x="54178" y="10647"/>
                </a:lnTo>
                <a:lnTo>
                  <a:pt x="58200" y="77600"/>
                </a:lnTo>
                <a:lnTo>
                  <a:pt x="88482" y="78310"/>
                </a:lnTo>
              </a:path>
            </a:pathLst>
          </a:custGeom>
          <a:noFill/>
          <a:ln cap="flat" cmpd="sng" w="19050">
            <a:solidFill>
              <a:srgbClr val="FF0000"/>
            </a:solidFill>
            <a:prstDash val="solid"/>
            <a:round/>
            <a:headEnd len="med" w="med" type="none"/>
            <a:tailEnd len="med" w="med" type="stealth"/>
          </a:ln>
        </p:spPr>
      </p:sp>
      <p:sp>
        <p:nvSpPr>
          <p:cNvPr id="123" name="Google Shape;123;p21"/>
          <p:cNvSpPr/>
          <p:nvPr/>
        </p:nvSpPr>
        <p:spPr>
          <a:xfrm>
            <a:off x="3880000" y="3105175"/>
            <a:ext cx="1809875" cy="1017325"/>
          </a:xfrm>
          <a:custGeom>
            <a:rect b="b" l="l" r="r" t="t"/>
            <a:pathLst>
              <a:path extrusionOk="0" h="40693" w="72395">
                <a:moveTo>
                  <a:pt x="0" y="0"/>
                </a:moveTo>
                <a:lnTo>
                  <a:pt x="24131" y="6151"/>
                </a:lnTo>
                <a:lnTo>
                  <a:pt x="26024" y="40693"/>
                </a:lnTo>
                <a:lnTo>
                  <a:pt x="72395" y="39036"/>
                </a:lnTo>
              </a:path>
            </a:pathLst>
          </a:custGeom>
          <a:noFill/>
          <a:ln cap="flat" cmpd="sng" w="19050">
            <a:solidFill>
              <a:srgbClr val="FFFF00"/>
            </a:solidFill>
            <a:prstDash val="solid"/>
            <a:round/>
            <a:headEnd len="med" w="med" type="none"/>
            <a:tailEnd len="med" w="med" type="stealth"/>
          </a:ln>
        </p:spPr>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