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7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B8AD9DC-EE6A-48BA-A389-B84190635F00}" type="datetimeFigureOut">
              <a:rPr lang="en-US"/>
              <a:pPr>
                <a:defRPr/>
              </a:pPr>
              <a:t>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D4F1AB9-FAF5-4E2D-9FF3-FD2DF511E1E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675150-D1D0-4296-B7CF-C050E545A43D}" type="slidenum">
              <a:rPr lang="en-US" smtClean="0"/>
              <a:pPr/>
              <a:t>1</a:t>
            </a:fld>
            <a:endParaRPr lang="en-US" smtClean="0"/>
          </a:p>
        </p:txBody>
      </p:sp>
      <p:sp>
        <p:nvSpPr>
          <p:cNvPr id="29699" name="Rectangle 2"/>
          <p:cNvSpPr>
            <a:spLocks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F39D0E02-FF18-4137-8EA7-39892E1944D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3334313-6AA3-4E87-83BA-0B1D59A78A5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1FB5021D-5D90-4DA4-B618-0987FFBD99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51D405F-6E2C-44BA-9E64-845DC5A750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EDA3AF03-4A99-4DB6-A0C8-8361136A1E68}"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3F45DE82-BB17-44D0-A1A5-7564C0D29FB5}"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19D4F72A-58BE-493C-B53E-0B8059C9BCB4}"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427C98C-9E81-420F-BC5E-960C208AAB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DA5763B7-B994-4C8C-99A1-00640D8318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E5F4BDE-94ED-4D9B-9301-805C746AEDE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B94B2614-8787-4FBA-BDB5-4067C971B98D}"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F8D355C-E0EE-48AC-BF9B-819BBFE3912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16" r:id="rId6"/>
    <p:sldLayoutId id="2147483723" r:id="rId7"/>
    <p:sldLayoutId id="2147483717" r:id="rId8"/>
    <p:sldLayoutId id="2147483724" r:id="rId9"/>
    <p:sldLayoutId id="2147483718" r:id="rId10"/>
    <p:sldLayoutId id="214748372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ogo1"/>
          <p:cNvPicPr>
            <a:picLocks noChangeAspect="1" noChangeArrowheads="1"/>
          </p:cNvPicPr>
          <p:nvPr/>
        </p:nvPicPr>
        <p:blipFill>
          <a:blip r:embed="rId3" cstate="print"/>
          <a:srcRect/>
          <a:stretch>
            <a:fillRect/>
          </a:stretch>
        </p:blipFill>
        <p:spPr bwMode="auto">
          <a:xfrm>
            <a:off x="0" y="0"/>
            <a:ext cx="1143000" cy="1143000"/>
          </a:xfrm>
          <a:prstGeom prst="rect">
            <a:avLst/>
          </a:prstGeom>
          <a:noFill/>
          <a:ln w="9525">
            <a:noFill/>
            <a:miter lim="800000"/>
            <a:headEnd/>
            <a:tailEnd/>
          </a:ln>
        </p:spPr>
      </p:pic>
      <p:pic>
        <p:nvPicPr>
          <p:cNvPr id="9219" name="Picture 3" descr="strip1"/>
          <p:cNvPicPr>
            <a:picLocks noChangeAspect="1" noChangeArrowheads="1"/>
          </p:cNvPicPr>
          <p:nvPr/>
        </p:nvPicPr>
        <p:blipFill>
          <a:blip r:embed="rId4" cstate="print"/>
          <a:srcRect/>
          <a:stretch>
            <a:fillRect/>
          </a:stretch>
        </p:blipFill>
        <p:spPr bwMode="auto">
          <a:xfrm>
            <a:off x="1066800" y="533400"/>
            <a:ext cx="7620000" cy="76200"/>
          </a:xfrm>
          <a:prstGeom prst="rect">
            <a:avLst/>
          </a:prstGeom>
          <a:noFill/>
          <a:ln w="9525">
            <a:noFill/>
            <a:miter lim="800000"/>
            <a:headEnd/>
            <a:tailEnd/>
          </a:ln>
        </p:spPr>
      </p:pic>
      <p:sp>
        <p:nvSpPr>
          <p:cNvPr id="9220" name="Rectangle 5"/>
          <p:cNvSpPr>
            <a:spLocks noChangeArrowheads="1"/>
          </p:cNvSpPr>
          <p:nvPr/>
        </p:nvSpPr>
        <p:spPr bwMode="auto">
          <a:xfrm>
            <a:off x="762000" y="304800"/>
            <a:ext cx="8686800" cy="1143000"/>
          </a:xfrm>
          <a:prstGeom prst="rect">
            <a:avLst/>
          </a:prstGeom>
          <a:noFill/>
          <a:ln w="9525">
            <a:noFill/>
            <a:miter lim="800000"/>
            <a:headEnd/>
            <a:tailEnd/>
          </a:ln>
        </p:spPr>
        <p:txBody>
          <a:bodyPr anchor="ctr"/>
          <a:lstStyle/>
          <a:p>
            <a:pPr algn="ctr"/>
            <a:r>
              <a:rPr lang="en-US" sz="5400">
                <a:latin typeface="Verdana" pitchFamily="34" charset="0"/>
              </a:rPr>
              <a:t>www.studymafia.org</a:t>
            </a:r>
            <a:endParaRPr lang="en-US" sz="5400">
              <a:latin typeface="Tahoma" pitchFamily="34" charset="0"/>
            </a:endParaRPr>
          </a:p>
        </p:txBody>
      </p:sp>
      <p:sp>
        <p:nvSpPr>
          <p:cNvPr id="9221" name="Text Box 9"/>
          <p:cNvSpPr txBox="1">
            <a:spLocks noChangeArrowheads="1"/>
          </p:cNvSpPr>
          <p:nvPr/>
        </p:nvSpPr>
        <p:spPr bwMode="auto">
          <a:xfrm>
            <a:off x="0" y="6096000"/>
            <a:ext cx="8610600" cy="584200"/>
          </a:xfrm>
          <a:prstGeom prst="rect">
            <a:avLst/>
          </a:prstGeom>
          <a:noFill/>
          <a:ln w="9525">
            <a:noFill/>
            <a:miter lim="800000"/>
            <a:headEnd/>
            <a:tailEnd/>
          </a:ln>
        </p:spPr>
        <p:txBody>
          <a:bodyPr>
            <a:spAutoFit/>
          </a:bodyPr>
          <a:lstStyle/>
          <a:p>
            <a:pPr>
              <a:spcBef>
                <a:spcPct val="50000"/>
              </a:spcBef>
            </a:pPr>
            <a:r>
              <a:rPr lang="en-US" sz="1600" b="1"/>
              <a:t>Submitted To:				               Submitted By:</a:t>
            </a:r>
          </a:p>
          <a:p>
            <a:r>
              <a:rPr lang="en-US" sz="1600" b="1"/>
              <a:t>www.studymafia.org                                                            www.studymafia.org               </a:t>
            </a:r>
          </a:p>
        </p:txBody>
      </p:sp>
      <p:pic>
        <p:nvPicPr>
          <p:cNvPr id="9222" name="Picture 2" descr="http://www.vsourz.com/images/sdlc-img1.gif"/>
          <p:cNvPicPr>
            <a:picLocks noChangeAspect="1" noChangeArrowheads="1"/>
          </p:cNvPicPr>
          <p:nvPr/>
        </p:nvPicPr>
        <p:blipFill>
          <a:blip r:embed="rId5" cstate="print"/>
          <a:srcRect/>
          <a:stretch>
            <a:fillRect/>
          </a:stretch>
        </p:blipFill>
        <p:spPr bwMode="auto">
          <a:xfrm>
            <a:off x="685800" y="3429000"/>
            <a:ext cx="7886700" cy="2466975"/>
          </a:xfrm>
          <a:prstGeom prst="rect">
            <a:avLst/>
          </a:prstGeom>
          <a:noFill/>
          <a:ln w="9525">
            <a:noFill/>
            <a:miter lim="800000"/>
            <a:headEnd/>
            <a:tailEnd/>
          </a:ln>
        </p:spPr>
      </p:pic>
      <p:sp>
        <p:nvSpPr>
          <p:cNvPr id="9" name="Rectangle 8"/>
          <p:cNvSpPr/>
          <p:nvPr/>
        </p:nvSpPr>
        <p:spPr>
          <a:xfrm>
            <a:off x="3352800" y="1371600"/>
            <a:ext cx="2438400" cy="1938992"/>
          </a:xfrm>
          <a:prstGeom prst="rect">
            <a:avLst/>
          </a:prstGeom>
          <a:noFill/>
        </p:spPr>
        <p:txBody>
          <a:bodyPr>
            <a:spAutoFit/>
          </a:bodyPr>
          <a:lstStyle/>
          <a:p>
            <a:pPr algn="ctr">
              <a:defRPr/>
            </a:pPr>
            <a:r>
              <a:rPr 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Seminar</a:t>
            </a:r>
          </a:p>
          <a:p>
            <a:pPr algn="ctr">
              <a:defRPr/>
            </a:pPr>
            <a:r>
              <a:rPr 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On</a:t>
            </a:r>
          </a:p>
          <a:p>
            <a:pPr algn="ctr">
              <a:defRPr/>
            </a:pPr>
            <a:r>
              <a:rPr 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SDLC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Testing</a:t>
            </a:r>
            <a:endParaRPr lang="en-US" smtClean="0"/>
          </a:p>
        </p:txBody>
      </p:sp>
      <p:sp>
        <p:nvSpPr>
          <p:cNvPr id="18435" name="Rectangle 3"/>
          <p:cNvSpPr>
            <a:spLocks noGrp="1" noChangeArrowheads="1"/>
          </p:cNvSpPr>
          <p:nvPr>
            <p:ph sz="quarter" idx="1"/>
          </p:nvPr>
        </p:nvSpPr>
        <p:spPr>
          <a:xfrm>
            <a:off x="612775" y="1600200"/>
            <a:ext cx="8153400" cy="4495800"/>
          </a:xfrm>
        </p:spPr>
        <p:txBody>
          <a:bodyPr/>
          <a:lstStyle/>
          <a:p>
            <a:pPr eaLnBrk="1" hangingPunct="1"/>
            <a:r>
              <a:rPr lang="en-US" sz="2400" smtClean="0">
                <a:latin typeface="Times New Roman" pitchFamily="18" charset="0"/>
                <a:cs typeface="Times New Roman" pitchFamily="18" charset="0"/>
              </a:rPr>
              <a:t>After the code is developed it is tested against the requirements to make sure that the product is actually solving the needs addressed and gathered during the requirements phase. </a:t>
            </a:r>
          </a:p>
          <a:p>
            <a:pPr eaLnBrk="1" hangingPunct="1"/>
            <a:r>
              <a:rPr lang="en-US" sz="2400" smtClean="0">
                <a:latin typeface="Times New Roman" pitchFamily="18" charset="0"/>
                <a:cs typeface="Times New Roman" pitchFamily="18" charset="0"/>
              </a:rPr>
              <a:t>During this phase unit testing, integration testing, system testing, acceptance testing are done.</a:t>
            </a:r>
          </a:p>
        </p:txBody>
      </p:sp>
      <p:pic>
        <p:nvPicPr>
          <p:cNvPr id="18436" name="Picture 5" descr="http://t0.gstatic.com/images?q=tbn:ANd9GcQPSz_DhykBCNQwfAG8OuvFiNzrRlOggnRceJnVt1AZCd1Uy7qduQ"/>
          <p:cNvPicPr>
            <a:picLocks noChangeAspect="1" noChangeArrowheads="1"/>
          </p:cNvPicPr>
          <p:nvPr/>
        </p:nvPicPr>
        <p:blipFill>
          <a:blip r:embed="rId2" cstate="print"/>
          <a:srcRect/>
          <a:stretch>
            <a:fillRect/>
          </a:stretch>
        </p:blipFill>
        <p:spPr bwMode="auto">
          <a:xfrm>
            <a:off x="6019800" y="4419600"/>
            <a:ext cx="2438400" cy="243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Maintenance</a:t>
            </a:r>
            <a:r>
              <a:rPr lang="en-US" altLang="ko-KR" smtClean="0">
                <a:ea typeface="굴림" charset="-127"/>
              </a:rPr>
              <a:t> </a:t>
            </a:r>
            <a:endParaRPr lang="en-US" smtClean="0"/>
          </a:p>
        </p:txBody>
      </p:sp>
      <p:sp>
        <p:nvSpPr>
          <p:cNvPr id="19459" name="Rectangle 3"/>
          <p:cNvSpPr>
            <a:spLocks noGrp="1" noChangeArrowheads="1"/>
          </p:cNvSpPr>
          <p:nvPr>
            <p:ph sz="quarter" idx="1"/>
          </p:nvPr>
        </p:nvSpPr>
        <p:spPr>
          <a:xfrm>
            <a:off x="612775" y="1600200"/>
            <a:ext cx="8153400" cy="4495800"/>
          </a:xfrm>
        </p:spPr>
        <p:txBody>
          <a:bodyPr/>
          <a:lstStyle/>
          <a:p>
            <a:pPr eaLnBrk="1" hangingPunct="1"/>
            <a:r>
              <a:rPr lang="en-US" altLang="ko-KR" sz="2400" smtClean="0">
                <a:latin typeface="Times New Roman" pitchFamily="18" charset="0"/>
                <a:ea typeface="굴림" charset="-127"/>
                <a:cs typeface="Times New Roman" pitchFamily="18" charset="0"/>
              </a:rPr>
              <a:t>Once when the customers starts using the developed system then the actual problems comes up and needs to be solved from time to time. </a:t>
            </a:r>
          </a:p>
          <a:p>
            <a:pPr eaLnBrk="1" hangingPunct="1"/>
            <a:r>
              <a:rPr lang="en-US" altLang="ko-KR" sz="2400" smtClean="0">
                <a:latin typeface="Times New Roman" pitchFamily="18" charset="0"/>
                <a:ea typeface="굴림" charset="-127"/>
                <a:cs typeface="Times New Roman" pitchFamily="18" charset="0"/>
              </a:rPr>
              <a:t>This process where the care is taken for the developed product is known as maintenance.</a:t>
            </a:r>
            <a:endParaRPr lang="en-US" sz="2400" smtClean="0">
              <a:latin typeface="Times New Roman" pitchFamily="18" charset="0"/>
              <a:ea typeface="굴림" charset="-127"/>
              <a:cs typeface="Times New Roman" pitchFamily="18" charset="0"/>
            </a:endParaRPr>
          </a:p>
        </p:txBody>
      </p:sp>
      <p:pic>
        <p:nvPicPr>
          <p:cNvPr id="19460" name="Picture 5" descr="http://rocketdock.com/images/screenshots/System_Maintenance_Icon.png"/>
          <p:cNvPicPr>
            <a:picLocks noChangeAspect="1" noChangeArrowheads="1"/>
          </p:cNvPicPr>
          <p:nvPr/>
        </p:nvPicPr>
        <p:blipFill>
          <a:blip r:embed="rId2" cstate="print"/>
          <a:srcRect/>
          <a:stretch>
            <a:fillRect/>
          </a:stretch>
        </p:blipFill>
        <p:spPr bwMode="auto">
          <a:xfrm>
            <a:off x="5943600" y="3200400"/>
            <a:ext cx="3200400" cy="3505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775" y="228600"/>
            <a:ext cx="8153400" cy="990600"/>
          </a:xfrm>
        </p:spPr>
        <p:txBody>
          <a:bodyPr/>
          <a:lstStyle/>
          <a:p>
            <a:pPr eaLnBrk="1" hangingPunct="1"/>
            <a:r>
              <a:rPr lang="en-US" b="1" smtClean="0"/>
              <a:t>Model of SDLC</a:t>
            </a:r>
          </a:p>
        </p:txBody>
      </p:sp>
      <p:sp>
        <p:nvSpPr>
          <p:cNvPr id="20483" name="Rectangle 3"/>
          <p:cNvSpPr>
            <a:spLocks noGrp="1" noChangeArrowheads="1"/>
          </p:cNvSpPr>
          <p:nvPr>
            <p:ph sz="quarter" idx="1"/>
          </p:nvPr>
        </p:nvSpPr>
        <p:spPr>
          <a:xfrm>
            <a:off x="457200" y="1600200"/>
            <a:ext cx="8229600" cy="4876800"/>
          </a:xfrm>
        </p:spPr>
        <p:txBody>
          <a:bodyPr/>
          <a:lstStyle/>
          <a:p>
            <a:pPr eaLnBrk="1" hangingPunct="1">
              <a:buFontTx/>
              <a:buNone/>
            </a:pPr>
            <a:r>
              <a:rPr lang="en-US" altLang="ko-KR" sz="2000" b="1" smtClean="0">
                <a:ea typeface="굴림" charset="-127"/>
              </a:rPr>
              <a:t>   </a:t>
            </a:r>
            <a:r>
              <a:rPr lang="en-US" altLang="ko-KR" sz="2400" b="1" smtClean="0">
                <a:latin typeface="Times New Roman" pitchFamily="18" charset="0"/>
                <a:ea typeface="굴림" charset="-127"/>
                <a:cs typeface="Times New Roman" pitchFamily="18" charset="0"/>
              </a:rPr>
              <a:t>Waterfall</a:t>
            </a:r>
          </a:p>
          <a:p>
            <a:pPr eaLnBrk="1" hangingPunct="1">
              <a:buFontTx/>
              <a:buNone/>
            </a:pPr>
            <a:r>
              <a:rPr lang="en-US" altLang="ko-KR" sz="2400" b="1" smtClean="0">
                <a:solidFill>
                  <a:srgbClr val="CC3300"/>
                </a:solidFill>
                <a:latin typeface="Times New Roman" pitchFamily="18" charset="0"/>
                <a:ea typeface="굴림" charset="-127"/>
                <a:cs typeface="Times New Roman" pitchFamily="18" charset="0"/>
              </a:rPr>
              <a:t>      Advantages</a:t>
            </a:r>
          </a:p>
          <a:p>
            <a:pPr eaLnBrk="1" hangingPunct="1"/>
            <a:r>
              <a:rPr lang="en-US" altLang="ko-KR" sz="2400" smtClean="0">
                <a:latin typeface="Times New Roman" pitchFamily="18" charset="0"/>
                <a:ea typeface="굴림" charset="-127"/>
                <a:cs typeface="Times New Roman" pitchFamily="18" charset="0"/>
              </a:rPr>
              <a:t>Simple goal.</a:t>
            </a:r>
          </a:p>
          <a:p>
            <a:pPr eaLnBrk="1" hangingPunct="1"/>
            <a:r>
              <a:rPr lang="en-US" altLang="ko-KR" sz="2400" smtClean="0">
                <a:latin typeface="Times New Roman" pitchFamily="18" charset="0"/>
                <a:ea typeface="굴림" charset="-127"/>
                <a:cs typeface="Times New Roman" pitchFamily="18" charset="0"/>
              </a:rPr>
              <a:t>Simple to understand and use.</a:t>
            </a:r>
          </a:p>
          <a:p>
            <a:pPr eaLnBrk="1" hangingPunct="1"/>
            <a:r>
              <a:rPr lang="en-US" altLang="ko-KR" sz="2400" smtClean="0">
                <a:latin typeface="Times New Roman" pitchFamily="18" charset="0"/>
                <a:ea typeface="굴림" charset="-127"/>
                <a:cs typeface="Times New Roman" pitchFamily="18" charset="0"/>
              </a:rPr>
              <a:t>Clearly defined stages.</a:t>
            </a:r>
          </a:p>
          <a:p>
            <a:pPr eaLnBrk="1" hangingPunct="1"/>
            <a:r>
              <a:rPr lang="en-US" altLang="ko-KR" sz="2400" smtClean="0">
                <a:latin typeface="Times New Roman" pitchFamily="18" charset="0"/>
                <a:ea typeface="굴림" charset="-127"/>
                <a:cs typeface="Times New Roman" pitchFamily="18" charset="0"/>
              </a:rPr>
              <a:t>Well understood milestones.</a:t>
            </a:r>
            <a:r>
              <a:rPr lang="en-US" altLang="ko-KR" sz="2400" b="1" smtClean="0">
                <a:latin typeface="Times New Roman" pitchFamily="18" charset="0"/>
                <a:ea typeface="굴림" charset="-127"/>
                <a:cs typeface="Times New Roman" pitchFamily="18" charset="0"/>
              </a:rPr>
              <a:t> </a:t>
            </a:r>
          </a:p>
          <a:p>
            <a:pPr eaLnBrk="1" hangingPunct="1">
              <a:buFontTx/>
              <a:buNone/>
            </a:pPr>
            <a:r>
              <a:rPr lang="en-US" altLang="ko-KR" sz="2400" b="1" smtClean="0">
                <a:latin typeface="Times New Roman" pitchFamily="18" charset="0"/>
                <a:ea typeface="굴림" charset="-127"/>
                <a:cs typeface="Times New Roman" pitchFamily="18" charset="0"/>
              </a:rPr>
              <a:t>     </a:t>
            </a:r>
            <a:r>
              <a:rPr lang="en-US" altLang="ko-KR" sz="2400" b="1" smtClean="0">
                <a:solidFill>
                  <a:srgbClr val="CC3300"/>
                </a:solidFill>
                <a:latin typeface="Times New Roman" pitchFamily="18" charset="0"/>
                <a:ea typeface="굴림" charset="-127"/>
                <a:cs typeface="Times New Roman" pitchFamily="18" charset="0"/>
              </a:rPr>
              <a:t>Disadvantages</a:t>
            </a:r>
          </a:p>
          <a:p>
            <a:pPr eaLnBrk="1" hangingPunct="1"/>
            <a:r>
              <a:rPr lang="en-US" altLang="ko-KR" sz="2400" smtClean="0">
                <a:latin typeface="Times New Roman" pitchFamily="18" charset="0"/>
                <a:ea typeface="굴림" charset="-127"/>
                <a:cs typeface="Times New Roman" pitchFamily="18" charset="0"/>
              </a:rPr>
              <a:t>It is difficult to measure progress within stages.</a:t>
            </a:r>
          </a:p>
          <a:p>
            <a:pPr eaLnBrk="1" hangingPunct="1"/>
            <a:r>
              <a:rPr lang="en-US" altLang="ko-KR" sz="2400" smtClean="0">
                <a:latin typeface="Times New Roman" pitchFamily="18" charset="0"/>
                <a:ea typeface="굴림" charset="-127"/>
                <a:cs typeface="Times New Roman" pitchFamily="18" charset="0"/>
              </a:rPr>
              <a:t>Cannot accommodate changing requirements.</a:t>
            </a:r>
          </a:p>
          <a:p>
            <a:pPr eaLnBrk="1" hangingPunct="1"/>
            <a:r>
              <a:rPr lang="en-US" altLang="ko-KR" sz="2400" smtClean="0">
                <a:latin typeface="Times New Roman" pitchFamily="18" charset="0"/>
                <a:ea typeface="굴림" charset="-127"/>
                <a:cs typeface="Times New Roman" pitchFamily="18" charset="0"/>
              </a:rPr>
              <a:t>No working software is produced until late in the life cycle.</a:t>
            </a:r>
          </a:p>
          <a:p>
            <a:pPr eaLnBrk="1" hangingPunct="1"/>
            <a:r>
              <a:rPr lang="en-US" altLang="ko-KR" sz="2400" smtClean="0">
                <a:latin typeface="Times New Roman" pitchFamily="18" charset="0"/>
                <a:ea typeface="굴림" charset="-127"/>
                <a:cs typeface="Times New Roman" pitchFamily="18" charset="0"/>
              </a:rPr>
              <a:t>Risk and uncertainty is high with this process model.</a:t>
            </a:r>
          </a:p>
          <a:p>
            <a:pPr eaLnBrk="1" hangingPunct="1"/>
            <a:endParaRPr lang="en-US" altLang="ko-KR" sz="2000" b="1" smtClean="0">
              <a:ea typeface="굴림" charset="-127"/>
            </a:endParaRPr>
          </a:p>
          <a:p>
            <a:pPr eaLnBrk="1" hangingPunct="1">
              <a:buFontTx/>
              <a:buNone/>
            </a:pPr>
            <a:endParaRPr lang="en-US" sz="2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Incremental</a:t>
            </a:r>
            <a:r>
              <a:rPr lang="en-US" altLang="ko-KR" smtClean="0">
                <a:ea typeface="굴림" charset="-127"/>
              </a:rPr>
              <a:t> </a:t>
            </a:r>
            <a:endParaRPr lang="en-US" smtClean="0"/>
          </a:p>
        </p:txBody>
      </p:sp>
      <p:sp>
        <p:nvSpPr>
          <p:cNvPr id="21507" name="Rectangle 3"/>
          <p:cNvSpPr>
            <a:spLocks noGrp="1" noChangeArrowheads="1"/>
          </p:cNvSpPr>
          <p:nvPr>
            <p:ph sz="quarter" idx="1"/>
          </p:nvPr>
        </p:nvSpPr>
        <p:spPr>
          <a:xfrm>
            <a:off x="612775" y="1600200"/>
            <a:ext cx="8153400" cy="4495800"/>
          </a:xfrm>
        </p:spPr>
        <p:txBody>
          <a:bodyPr/>
          <a:lstStyle/>
          <a:p>
            <a:pPr eaLnBrk="1" hangingPunct="1">
              <a:lnSpc>
                <a:spcPct val="90000"/>
              </a:lnSpc>
              <a:buFontTx/>
              <a:buNone/>
            </a:pPr>
            <a:r>
              <a:rPr lang="en-US" altLang="ko-KR" sz="2400" b="1" smtClean="0">
                <a:solidFill>
                  <a:srgbClr val="CC3300"/>
                </a:solidFill>
                <a:ea typeface="굴림" charset="-127"/>
              </a:rPr>
              <a:t>   </a:t>
            </a:r>
            <a:r>
              <a:rPr lang="en-US" altLang="ko-KR" sz="2400" b="1" smtClean="0">
                <a:solidFill>
                  <a:srgbClr val="CC3300"/>
                </a:solidFill>
                <a:latin typeface="Times New Roman" pitchFamily="18" charset="0"/>
                <a:ea typeface="굴림" charset="-127"/>
                <a:cs typeface="Times New Roman" pitchFamily="18" charset="0"/>
              </a:rPr>
              <a:t>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90000"/>
              </a:lnSpc>
            </a:pPr>
            <a:r>
              <a:rPr lang="en-US" altLang="ko-KR" sz="2400" smtClean="0">
                <a:latin typeface="Times New Roman" pitchFamily="18" charset="0"/>
                <a:ea typeface="굴림" charset="-127"/>
                <a:cs typeface="Times New Roman" pitchFamily="18" charset="0"/>
              </a:rPr>
              <a:t>Some working functionality can be developed quickly and early in the life cycle.</a:t>
            </a:r>
          </a:p>
          <a:p>
            <a:pPr eaLnBrk="1" hangingPunct="1">
              <a:lnSpc>
                <a:spcPct val="90000"/>
              </a:lnSpc>
            </a:pPr>
            <a:r>
              <a:rPr lang="en-US" altLang="ko-KR" sz="2400" smtClean="0">
                <a:latin typeface="Times New Roman" pitchFamily="18" charset="0"/>
                <a:ea typeface="굴림" charset="-127"/>
                <a:cs typeface="Times New Roman" pitchFamily="18" charset="0"/>
              </a:rPr>
              <a:t>Results are obtained early and periodically.</a:t>
            </a:r>
          </a:p>
          <a:p>
            <a:pPr eaLnBrk="1" hangingPunct="1">
              <a:lnSpc>
                <a:spcPct val="90000"/>
              </a:lnSpc>
            </a:pPr>
            <a:r>
              <a:rPr lang="en-US" altLang="ko-KR" sz="2400" smtClean="0">
                <a:latin typeface="Times New Roman" pitchFamily="18" charset="0"/>
                <a:ea typeface="굴림" charset="-127"/>
                <a:cs typeface="Times New Roman" pitchFamily="18" charset="0"/>
              </a:rPr>
              <a:t>Parallel development can be planned.</a:t>
            </a:r>
          </a:p>
          <a:p>
            <a:pPr eaLnBrk="1" hangingPunct="1">
              <a:lnSpc>
                <a:spcPct val="90000"/>
              </a:lnSpc>
            </a:pPr>
            <a:r>
              <a:rPr lang="en-US" altLang="ko-KR" sz="2400" smtClean="0">
                <a:latin typeface="Times New Roman" pitchFamily="18" charset="0"/>
                <a:ea typeface="굴림" charset="-127"/>
                <a:cs typeface="Times New Roman" pitchFamily="18" charset="0"/>
              </a:rPr>
              <a:t>Progress can be measured.</a:t>
            </a:r>
          </a:p>
          <a:p>
            <a:pPr eaLnBrk="1" hangingPunct="1">
              <a:lnSpc>
                <a:spcPct val="90000"/>
              </a:lnSpc>
              <a:buFontTx/>
              <a:buNone/>
            </a:pPr>
            <a:r>
              <a:rPr lang="en-US" altLang="ko-KR" sz="2400" b="1" smtClean="0">
                <a:solidFill>
                  <a:srgbClr val="CC3300"/>
                </a:solidFill>
                <a:latin typeface="Times New Roman" pitchFamily="18" charset="0"/>
                <a:ea typeface="굴림" charset="-127"/>
                <a:cs typeface="Times New Roman" pitchFamily="18" charset="0"/>
              </a:rPr>
              <a:t>    Disadvantages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90000"/>
              </a:lnSpc>
            </a:pPr>
            <a:r>
              <a:rPr lang="en-US" altLang="ko-KR" sz="2400" smtClean="0">
                <a:latin typeface="Times New Roman" pitchFamily="18" charset="0"/>
                <a:ea typeface="굴림" charset="-127"/>
                <a:cs typeface="Times New Roman" pitchFamily="18" charset="0"/>
              </a:rPr>
              <a:t>More resources may be required.</a:t>
            </a:r>
          </a:p>
          <a:p>
            <a:pPr eaLnBrk="1" hangingPunct="1">
              <a:lnSpc>
                <a:spcPct val="90000"/>
              </a:lnSpc>
            </a:pPr>
            <a:r>
              <a:rPr lang="en-US" altLang="ko-KR" sz="2400" smtClean="0">
                <a:latin typeface="Times New Roman" pitchFamily="18" charset="0"/>
                <a:ea typeface="굴림" charset="-127"/>
                <a:cs typeface="Times New Roman" pitchFamily="18" charset="0"/>
              </a:rPr>
              <a:t>Although cost of change is lesser but it is not very suitable for changing requirements.</a:t>
            </a:r>
          </a:p>
          <a:p>
            <a:pPr eaLnBrk="1" hangingPunct="1">
              <a:lnSpc>
                <a:spcPct val="90000"/>
              </a:lnSpc>
            </a:pPr>
            <a:r>
              <a:rPr lang="en-US" altLang="ko-KR" sz="2400" smtClean="0">
                <a:latin typeface="Times New Roman" pitchFamily="18" charset="0"/>
                <a:ea typeface="굴림" charset="-127"/>
                <a:cs typeface="Times New Roman" pitchFamily="18" charset="0"/>
              </a:rPr>
              <a:t>More management attention is required.</a:t>
            </a:r>
          </a:p>
          <a:p>
            <a:pPr eaLnBrk="1" hangingPunct="1">
              <a:lnSpc>
                <a:spcPct val="90000"/>
              </a:lnSpc>
            </a:pPr>
            <a:endParaRPr lang="en-US" altLang="ko-KR" sz="2400" smtClean="0">
              <a:ea typeface="굴림"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Evolutionary</a:t>
            </a:r>
            <a:r>
              <a:rPr lang="en-US" altLang="ko-KR" smtClean="0">
                <a:ea typeface="굴림" charset="-127"/>
              </a:rPr>
              <a:t> </a:t>
            </a:r>
            <a:endParaRPr lang="en-US" smtClean="0"/>
          </a:p>
        </p:txBody>
      </p:sp>
      <p:sp>
        <p:nvSpPr>
          <p:cNvPr id="22531" name="Rectangle 3"/>
          <p:cNvSpPr>
            <a:spLocks noGrp="1" noChangeArrowheads="1"/>
          </p:cNvSpPr>
          <p:nvPr>
            <p:ph sz="quarter" idx="1"/>
          </p:nvPr>
        </p:nvSpPr>
        <p:spPr>
          <a:xfrm>
            <a:off x="612775" y="1600200"/>
            <a:ext cx="8153400" cy="4495800"/>
          </a:xfrm>
        </p:spPr>
        <p:txBody>
          <a:bodyPr/>
          <a:lstStyle/>
          <a:p>
            <a:pPr eaLnBrk="1" hangingPunct="1">
              <a:lnSpc>
                <a:spcPct val="90000"/>
              </a:lnSpc>
              <a:buFontTx/>
              <a:buNone/>
            </a:pPr>
            <a:r>
              <a:rPr lang="en-US" altLang="ko-KR" sz="2400" b="1" smtClean="0">
                <a:solidFill>
                  <a:srgbClr val="CC3300"/>
                </a:solidFill>
                <a:ea typeface="굴림" charset="-127"/>
              </a:rPr>
              <a:t>    </a:t>
            </a:r>
            <a:r>
              <a:rPr lang="en-US" altLang="ko-KR" sz="2400" b="1" smtClean="0">
                <a:solidFill>
                  <a:srgbClr val="CC3300"/>
                </a:solidFill>
                <a:latin typeface="Times New Roman" pitchFamily="18" charset="0"/>
                <a:ea typeface="굴림" charset="-127"/>
                <a:cs typeface="Times New Roman" pitchFamily="18" charset="0"/>
              </a:rPr>
              <a:t>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90000"/>
              </a:lnSpc>
            </a:pPr>
            <a:r>
              <a:rPr lang="en-US" altLang="ko-KR" sz="2400" smtClean="0">
                <a:latin typeface="Times New Roman" pitchFamily="18" charset="0"/>
                <a:ea typeface="굴림" charset="-127"/>
                <a:cs typeface="Times New Roman" pitchFamily="18" charset="0"/>
              </a:rPr>
              <a:t>Risk analysis is better.</a:t>
            </a:r>
          </a:p>
          <a:p>
            <a:pPr eaLnBrk="1" hangingPunct="1">
              <a:lnSpc>
                <a:spcPct val="90000"/>
              </a:lnSpc>
            </a:pPr>
            <a:r>
              <a:rPr lang="en-US" altLang="ko-KR" sz="2400" smtClean="0">
                <a:latin typeface="Times New Roman" pitchFamily="18" charset="0"/>
                <a:ea typeface="굴림" charset="-127"/>
                <a:cs typeface="Times New Roman" pitchFamily="18" charset="0"/>
              </a:rPr>
              <a:t>It supports changing requirements.</a:t>
            </a:r>
          </a:p>
          <a:p>
            <a:pPr eaLnBrk="1" hangingPunct="1">
              <a:lnSpc>
                <a:spcPct val="90000"/>
              </a:lnSpc>
            </a:pPr>
            <a:r>
              <a:rPr lang="en-US" altLang="ko-KR" sz="2400" smtClean="0">
                <a:latin typeface="Times New Roman" pitchFamily="18" charset="0"/>
                <a:ea typeface="굴림" charset="-127"/>
                <a:cs typeface="Times New Roman" pitchFamily="18" charset="0"/>
              </a:rPr>
              <a:t>Initial Operating time is less. </a:t>
            </a:r>
          </a:p>
          <a:p>
            <a:pPr eaLnBrk="1" hangingPunct="1">
              <a:lnSpc>
                <a:spcPct val="90000"/>
              </a:lnSpc>
              <a:buFontTx/>
              <a:buNone/>
            </a:pPr>
            <a:r>
              <a:rPr lang="en-US" altLang="ko-KR" sz="2400" b="1" smtClean="0">
                <a:latin typeface="Times New Roman" pitchFamily="18" charset="0"/>
                <a:ea typeface="굴림" charset="-127"/>
                <a:cs typeface="Times New Roman" pitchFamily="18" charset="0"/>
              </a:rPr>
              <a:t>   </a:t>
            </a:r>
            <a:r>
              <a:rPr lang="en-US" altLang="ko-KR" sz="2400" b="1" smtClean="0">
                <a:solidFill>
                  <a:srgbClr val="CC3300"/>
                </a:solidFill>
                <a:latin typeface="Times New Roman" pitchFamily="18" charset="0"/>
                <a:ea typeface="굴림" charset="-127"/>
                <a:cs typeface="Times New Roman" pitchFamily="18" charset="0"/>
              </a:rPr>
              <a:t>Disadvantages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90000"/>
              </a:lnSpc>
            </a:pPr>
            <a:r>
              <a:rPr lang="en-US" altLang="ko-KR" sz="2400" smtClean="0">
                <a:latin typeface="Times New Roman" pitchFamily="18" charset="0"/>
                <a:ea typeface="굴림" charset="-127"/>
                <a:cs typeface="Times New Roman" pitchFamily="18" charset="0"/>
              </a:rPr>
              <a:t>Not suitable for smaller projects.</a:t>
            </a:r>
          </a:p>
          <a:p>
            <a:pPr eaLnBrk="1" hangingPunct="1">
              <a:lnSpc>
                <a:spcPct val="90000"/>
              </a:lnSpc>
            </a:pPr>
            <a:r>
              <a:rPr lang="en-US" altLang="ko-KR" sz="2400" smtClean="0">
                <a:latin typeface="Times New Roman" pitchFamily="18" charset="0"/>
                <a:ea typeface="굴림" charset="-127"/>
                <a:cs typeface="Times New Roman" pitchFamily="18" charset="0"/>
              </a:rPr>
              <a:t>Management complexity is more.</a:t>
            </a:r>
          </a:p>
          <a:p>
            <a:pPr eaLnBrk="1" hangingPunct="1">
              <a:lnSpc>
                <a:spcPct val="90000"/>
              </a:lnSpc>
            </a:pPr>
            <a:r>
              <a:rPr lang="en-US" altLang="ko-KR" sz="2400" smtClean="0">
                <a:latin typeface="Times New Roman" pitchFamily="18" charset="0"/>
                <a:ea typeface="굴림" charset="-127"/>
                <a:cs typeface="Times New Roman" pitchFamily="18" charset="0"/>
              </a:rPr>
              <a:t>End of project may not be known which a risk is.</a:t>
            </a:r>
          </a:p>
          <a:p>
            <a:pPr eaLnBrk="1" hangingPunct="1">
              <a:lnSpc>
                <a:spcPct val="90000"/>
              </a:lnSpc>
            </a:pPr>
            <a:r>
              <a:rPr lang="en-US" altLang="ko-KR" sz="2400" smtClean="0">
                <a:latin typeface="Times New Roman" pitchFamily="18" charset="0"/>
                <a:ea typeface="굴림" charset="-127"/>
                <a:cs typeface="Times New Roman" pitchFamily="18" charset="0"/>
              </a:rPr>
              <a:t>Can be costly to use.</a:t>
            </a:r>
          </a:p>
          <a:p>
            <a:pPr eaLnBrk="1" hangingPunct="1">
              <a:lnSpc>
                <a:spcPct val="90000"/>
              </a:lnSpc>
            </a:pPr>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8229600" cy="1371600"/>
          </a:xfrm>
        </p:spPr>
        <p:txBody>
          <a:bodyPr>
            <a:normAutofit fontScale="90000"/>
          </a:bodyPr>
          <a:lstStyle/>
          <a:p>
            <a:pPr eaLnBrk="1" fontAlgn="auto" hangingPunct="1">
              <a:spcAft>
                <a:spcPts val="0"/>
              </a:spcAft>
              <a:defRPr/>
            </a:pPr>
            <a:r>
              <a:rPr lang="en-US" altLang="ko-KR" sz="4000" b="1">
                <a:ea typeface="굴림" charset="-127"/>
              </a:rPr>
              <a:t>Spiral</a:t>
            </a:r>
            <a:r>
              <a:rPr lang="en-US" altLang="ko-KR" sz="4000">
                <a:ea typeface="굴림" charset="-127"/>
              </a:rPr>
              <a:t/>
            </a:r>
            <a:br>
              <a:rPr lang="en-US" altLang="ko-KR" sz="4000">
                <a:ea typeface="굴림" charset="-127"/>
              </a:rPr>
            </a:br>
            <a:r>
              <a:rPr lang="en-US" altLang="ko-KR" sz="4000">
                <a:ea typeface="굴림" charset="-127"/>
              </a:rPr>
              <a:t/>
            </a:r>
            <a:br>
              <a:rPr lang="en-US" altLang="ko-KR" sz="4000">
                <a:ea typeface="굴림" charset="-127"/>
              </a:rPr>
            </a:br>
            <a:endParaRPr lang="en-US" sz="4000"/>
          </a:p>
        </p:txBody>
      </p:sp>
      <p:sp>
        <p:nvSpPr>
          <p:cNvPr id="23555" name="Rectangle 3"/>
          <p:cNvSpPr>
            <a:spLocks noGrp="1" noChangeArrowheads="1"/>
          </p:cNvSpPr>
          <p:nvPr>
            <p:ph sz="quarter" idx="1"/>
          </p:nvPr>
        </p:nvSpPr>
        <p:spPr>
          <a:xfrm>
            <a:off x="457200" y="1752600"/>
            <a:ext cx="8229600" cy="4800600"/>
          </a:xfrm>
        </p:spPr>
        <p:txBody>
          <a:bodyPr/>
          <a:lstStyle/>
          <a:p>
            <a:pPr eaLnBrk="1" hangingPunct="1">
              <a:lnSpc>
                <a:spcPct val="80000"/>
              </a:lnSpc>
              <a:buFontTx/>
              <a:buNone/>
            </a:pPr>
            <a:r>
              <a:rPr lang="en-US" altLang="ko-KR" sz="2400" b="1" smtClean="0">
                <a:solidFill>
                  <a:srgbClr val="CC3300"/>
                </a:solidFill>
                <a:latin typeface="Times New Roman" pitchFamily="18" charset="0"/>
                <a:ea typeface="굴림" charset="-127"/>
                <a:cs typeface="Times New Roman" pitchFamily="18" charset="0"/>
              </a:rPr>
              <a:t>    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Changing requirements can be accommodated.</a:t>
            </a:r>
          </a:p>
          <a:p>
            <a:pPr eaLnBrk="1" hangingPunct="1">
              <a:lnSpc>
                <a:spcPct val="80000"/>
              </a:lnSpc>
            </a:pPr>
            <a:r>
              <a:rPr lang="en-US" altLang="ko-KR" sz="2400" smtClean="0">
                <a:latin typeface="Times New Roman" pitchFamily="18" charset="0"/>
                <a:ea typeface="굴림" charset="-127"/>
                <a:cs typeface="Times New Roman" pitchFamily="18" charset="0"/>
              </a:rPr>
              <a:t>Allows for extensive use of prototypes.</a:t>
            </a:r>
          </a:p>
          <a:p>
            <a:pPr eaLnBrk="1" hangingPunct="1">
              <a:lnSpc>
                <a:spcPct val="80000"/>
              </a:lnSpc>
            </a:pPr>
            <a:r>
              <a:rPr lang="en-US" altLang="ko-KR" sz="2400" smtClean="0">
                <a:latin typeface="Times New Roman" pitchFamily="18" charset="0"/>
                <a:ea typeface="굴림" charset="-127"/>
                <a:cs typeface="Times New Roman" pitchFamily="18" charset="0"/>
              </a:rPr>
              <a:t>Requirements can be captured more accurately.</a:t>
            </a:r>
          </a:p>
          <a:p>
            <a:pPr eaLnBrk="1" hangingPunct="1">
              <a:lnSpc>
                <a:spcPct val="80000"/>
              </a:lnSpc>
            </a:pPr>
            <a:r>
              <a:rPr lang="en-US" altLang="ko-KR" sz="2400" smtClean="0">
                <a:latin typeface="Times New Roman" pitchFamily="18" charset="0"/>
                <a:ea typeface="굴림" charset="-127"/>
                <a:cs typeface="Times New Roman" pitchFamily="18" charset="0"/>
              </a:rPr>
              <a:t>Users see the system early. </a:t>
            </a:r>
          </a:p>
          <a:p>
            <a:pPr eaLnBrk="1" hangingPunct="1">
              <a:lnSpc>
                <a:spcPct val="80000"/>
              </a:lnSpc>
              <a:buFontTx/>
              <a:buNone/>
            </a:pPr>
            <a:r>
              <a:rPr lang="en-US" altLang="ko-KR" sz="2400" b="1" smtClean="0">
                <a:solidFill>
                  <a:srgbClr val="CC3300"/>
                </a:solidFill>
                <a:latin typeface="Times New Roman" pitchFamily="18" charset="0"/>
                <a:ea typeface="굴림" charset="-127"/>
                <a:cs typeface="Times New Roman" pitchFamily="18" charset="0"/>
              </a:rPr>
              <a:t>   Disadvantages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Management is more complex.</a:t>
            </a:r>
          </a:p>
          <a:p>
            <a:pPr eaLnBrk="1" hangingPunct="1">
              <a:lnSpc>
                <a:spcPct val="80000"/>
              </a:lnSpc>
            </a:pPr>
            <a:r>
              <a:rPr lang="en-US" altLang="ko-KR" sz="2400" smtClean="0">
                <a:latin typeface="Times New Roman" pitchFamily="18" charset="0"/>
                <a:ea typeface="굴림" charset="-127"/>
                <a:cs typeface="Times New Roman" pitchFamily="18" charset="0"/>
              </a:rPr>
              <a:t>End of project may not be known early.</a:t>
            </a:r>
          </a:p>
          <a:p>
            <a:pPr eaLnBrk="1" hangingPunct="1">
              <a:lnSpc>
                <a:spcPct val="80000"/>
              </a:lnSpc>
            </a:pPr>
            <a:r>
              <a:rPr lang="en-US" altLang="ko-KR" sz="2400" smtClean="0">
                <a:latin typeface="Times New Roman" pitchFamily="18" charset="0"/>
                <a:ea typeface="굴림" charset="-127"/>
                <a:cs typeface="Times New Roman" pitchFamily="18" charset="0"/>
              </a:rPr>
              <a:t>Not suitable for small or low risk projects (expensive for small projects).</a:t>
            </a:r>
          </a:p>
          <a:p>
            <a:pPr eaLnBrk="1" hangingPunct="1">
              <a:lnSpc>
                <a:spcPct val="80000"/>
              </a:lnSpc>
            </a:pPr>
            <a:r>
              <a:rPr lang="en-US" altLang="ko-KR" sz="2400" smtClean="0">
                <a:latin typeface="Times New Roman" pitchFamily="18" charset="0"/>
                <a:ea typeface="굴림" charset="-127"/>
                <a:cs typeface="Times New Roman" pitchFamily="18" charset="0"/>
              </a:rPr>
              <a:t>Process is complex.</a:t>
            </a:r>
          </a:p>
          <a:p>
            <a:pPr eaLnBrk="1" hangingPunct="1">
              <a:lnSpc>
                <a:spcPct val="80000"/>
              </a:lnSpc>
            </a:pPr>
            <a:endParaRPr lang="en-US" sz="2800" smtClean="0">
              <a:ea typeface="굴림" charset="-127"/>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altLang="ko-KR" sz="4000" b="1">
                <a:ea typeface="굴림" charset="-127"/>
              </a:rPr>
              <a:t>RAD (Rapid Application Development)</a:t>
            </a:r>
            <a:r>
              <a:rPr lang="en-US" altLang="ko-KR" sz="4000">
                <a:ea typeface="굴림" charset="-127"/>
              </a:rPr>
              <a:t> </a:t>
            </a:r>
            <a:endParaRPr lang="en-US" sz="4000"/>
          </a:p>
        </p:txBody>
      </p:sp>
      <p:sp>
        <p:nvSpPr>
          <p:cNvPr id="24579" name="Rectangle 3"/>
          <p:cNvSpPr>
            <a:spLocks noGrp="1" noChangeArrowheads="1"/>
          </p:cNvSpPr>
          <p:nvPr>
            <p:ph sz="quarter" idx="1"/>
          </p:nvPr>
        </p:nvSpPr>
        <p:spPr>
          <a:xfrm>
            <a:off x="612775" y="1600200"/>
            <a:ext cx="8153400" cy="4495800"/>
          </a:xfrm>
        </p:spPr>
        <p:txBody>
          <a:bodyPr/>
          <a:lstStyle/>
          <a:p>
            <a:pPr eaLnBrk="1" hangingPunct="1">
              <a:lnSpc>
                <a:spcPct val="80000"/>
              </a:lnSpc>
              <a:buFontTx/>
              <a:buNone/>
            </a:pPr>
            <a:r>
              <a:rPr lang="en-US" altLang="ko-KR" sz="2400" b="1" smtClean="0">
                <a:solidFill>
                  <a:srgbClr val="CC3300"/>
                </a:solidFill>
                <a:ea typeface="굴림" charset="-127"/>
              </a:rPr>
              <a:t>    </a:t>
            </a:r>
            <a:r>
              <a:rPr lang="en-US" altLang="ko-KR" sz="2400" b="1" smtClean="0">
                <a:solidFill>
                  <a:srgbClr val="CC3300"/>
                </a:solidFill>
                <a:latin typeface="Times New Roman" pitchFamily="18" charset="0"/>
                <a:ea typeface="굴림" charset="-127"/>
                <a:cs typeface="Times New Roman" pitchFamily="18" charset="0"/>
              </a:rPr>
              <a:t>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Time to deliver is less.</a:t>
            </a:r>
          </a:p>
          <a:p>
            <a:pPr eaLnBrk="1" hangingPunct="1">
              <a:lnSpc>
                <a:spcPct val="80000"/>
              </a:lnSpc>
            </a:pPr>
            <a:r>
              <a:rPr lang="en-US" altLang="ko-KR" sz="2400" smtClean="0">
                <a:latin typeface="Times New Roman" pitchFamily="18" charset="0"/>
                <a:ea typeface="굴림" charset="-127"/>
                <a:cs typeface="Times New Roman" pitchFamily="18" charset="0"/>
              </a:rPr>
              <a:t>Changing requirements can be accommodated.</a:t>
            </a:r>
          </a:p>
          <a:p>
            <a:pPr eaLnBrk="1" hangingPunct="1">
              <a:lnSpc>
                <a:spcPct val="80000"/>
              </a:lnSpc>
            </a:pPr>
            <a:r>
              <a:rPr lang="en-US" altLang="ko-KR" sz="2400" smtClean="0">
                <a:latin typeface="Times New Roman" pitchFamily="18" charset="0"/>
                <a:ea typeface="굴림" charset="-127"/>
                <a:cs typeface="Times New Roman" pitchFamily="18" charset="0"/>
              </a:rPr>
              <a:t>Progress can be measured.</a:t>
            </a:r>
          </a:p>
          <a:p>
            <a:pPr eaLnBrk="1" hangingPunct="1">
              <a:lnSpc>
                <a:spcPct val="80000"/>
              </a:lnSpc>
              <a:buFontTx/>
              <a:buNone/>
            </a:pPr>
            <a:r>
              <a:rPr lang="en-US" altLang="ko-KR" sz="2400" b="1" smtClean="0">
                <a:latin typeface="Times New Roman" pitchFamily="18" charset="0"/>
                <a:ea typeface="굴림" charset="-127"/>
                <a:cs typeface="Times New Roman" pitchFamily="18" charset="0"/>
              </a:rPr>
              <a:t>   </a:t>
            </a:r>
            <a:r>
              <a:rPr lang="en-US" altLang="ko-KR" sz="2400" b="1" smtClean="0">
                <a:solidFill>
                  <a:srgbClr val="CC3300"/>
                </a:solidFill>
                <a:latin typeface="Times New Roman" pitchFamily="18" charset="0"/>
                <a:ea typeface="굴림" charset="-127"/>
                <a:cs typeface="Times New Roman" pitchFamily="18" charset="0"/>
              </a:rPr>
              <a:t>Disadvantages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Management complexity is more.</a:t>
            </a:r>
          </a:p>
          <a:p>
            <a:pPr eaLnBrk="1" hangingPunct="1">
              <a:lnSpc>
                <a:spcPct val="80000"/>
              </a:lnSpc>
            </a:pPr>
            <a:r>
              <a:rPr lang="en-US" altLang="ko-KR" sz="2400" smtClean="0">
                <a:latin typeface="Times New Roman" pitchFamily="18" charset="0"/>
                <a:ea typeface="굴림" charset="-127"/>
                <a:cs typeface="Times New Roman" pitchFamily="18" charset="0"/>
              </a:rPr>
              <a:t>Resource requirements may be more.</a:t>
            </a:r>
          </a:p>
          <a:p>
            <a:pPr eaLnBrk="1" hangingPunct="1">
              <a:lnSpc>
                <a:spcPct val="80000"/>
              </a:lnSpc>
            </a:pPr>
            <a:r>
              <a:rPr lang="en-US" altLang="ko-KR" sz="2400" smtClean="0">
                <a:latin typeface="Times New Roman" pitchFamily="18" charset="0"/>
                <a:ea typeface="굴림" charset="-127"/>
                <a:cs typeface="Times New Roman" pitchFamily="18" charset="0"/>
              </a:rPr>
              <a:t>Suitable for systems that are component based and scalable.</a:t>
            </a:r>
          </a:p>
          <a:p>
            <a:pPr eaLnBrk="1" hangingPunct="1">
              <a:lnSpc>
                <a:spcPct val="80000"/>
              </a:lnSpc>
            </a:pPr>
            <a:r>
              <a:rPr lang="en-US" altLang="ko-KR" sz="2400" smtClean="0">
                <a:latin typeface="Times New Roman" pitchFamily="18" charset="0"/>
                <a:ea typeface="굴림" charset="-127"/>
                <a:cs typeface="Times New Roman" pitchFamily="18" charset="0"/>
              </a:rPr>
              <a:t>Suitable only when requirements are well known.</a:t>
            </a:r>
          </a:p>
          <a:p>
            <a:pPr eaLnBrk="1" hangingPunct="1">
              <a:lnSpc>
                <a:spcPct val="80000"/>
              </a:lnSpc>
            </a:pPr>
            <a:endParaRPr lang="en-US" altLang="ko-KR" sz="2800" smtClean="0">
              <a:ea typeface="굴림"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Extreme/Agile Development</a:t>
            </a:r>
            <a:r>
              <a:rPr lang="en-US" altLang="ko-KR" smtClean="0">
                <a:ea typeface="굴림" charset="-127"/>
              </a:rPr>
              <a:t> </a:t>
            </a:r>
            <a:endParaRPr lang="en-US" smtClean="0"/>
          </a:p>
        </p:txBody>
      </p:sp>
      <p:sp>
        <p:nvSpPr>
          <p:cNvPr id="25603" name="Rectangle 3"/>
          <p:cNvSpPr>
            <a:spLocks noGrp="1" noChangeArrowheads="1"/>
          </p:cNvSpPr>
          <p:nvPr>
            <p:ph sz="quarter" idx="1"/>
          </p:nvPr>
        </p:nvSpPr>
        <p:spPr>
          <a:xfrm>
            <a:off x="457200" y="1600200"/>
            <a:ext cx="8229600" cy="5029200"/>
          </a:xfrm>
        </p:spPr>
        <p:txBody>
          <a:bodyPr/>
          <a:lstStyle/>
          <a:p>
            <a:pPr eaLnBrk="1" hangingPunct="1">
              <a:lnSpc>
                <a:spcPct val="80000"/>
              </a:lnSpc>
              <a:buFontTx/>
              <a:buNone/>
            </a:pPr>
            <a:r>
              <a:rPr lang="en-US" altLang="ko-KR" sz="2400" b="1" smtClean="0">
                <a:ea typeface="굴림" charset="-127"/>
              </a:rPr>
              <a:t>    </a:t>
            </a:r>
            <a:r>
              <a:rPr lang="en-US" altLang="ko-KR" sz="2400" b="1" smtClean="0">
                <a:solidFill>
                  <a:srgbClr val="CC3300"/>
                </a:solidFill>
                <a:latin typeface="Times New Roman" pitchFamily="18" charset="0"/>
                <a:ea typeface="굴림" charset="-127"/>
                <a:cs typeface="Times New Roman" pitchFamily="18" charset="0"/>
              </a:rPr>
              <a:t>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Promotes teamwork and cross training.</a:t>
            </a:r>
          </a:p>
          <a:p>
            <a:pPr eaLnBrk="1" hangingPunct="1">
              <a:lnSpc>
                <a:spcPct val="80000"/>
              </a:lnSpc>
            </a:pPr>
            <a:r>
              <a:rPr lang="en-US" altLang="ko-KR" sz="2400" smtClean="0">
                <a:latin typeface="Times New Roman" pitchFamily="18" charset="0"/>
                <a:ea typeface="굴림" charset="-127"/>
                <a:cs typeface="Times New Roman" pitchFamily="18" charset="0"/>
              </a:rPr>
              <a:t>Functionality can be developed rapidly and demonstrated.</a:t>
            </a:r>
          </a:p>
          <a:p>
            <a:pPr eaLnBrk="1" hangingPunct="1">
              <a:lnSpc>
                <a:spcPct val="80000"/>
              </a:lnSpc>
            </a:pPr>
            <a:r>
              <a:rPr lang="en-US" altLang="ko-KR" sz="2400" smtClean="0">
                <a:latin typeface="Times New Roman" pitchFamily="18" charset="0"/>
                <a:ea typeface="굴림" charset="-127"/>
                <a:cs typeface="Times New Roman" pitchFamily="18" charset="0"/>
              </a:rPr>
              <a:t>Resource requirements are minimum.</a:t>
            </a:r>
          </a:p>
          <a:p>
            <a:pPr eaLnBrk="1" hangingPunct="1">
              <a:lnSpc>
                <a:spcPct val="80000"/>
              </a:lnSpc>
              <a:buFontTx/>
              <a:buNone/>
            </a:pPr>
            <a:r>
              <a:rPr lang="en-US" altLang="ko-KR" sz="2400" b="1" smtClean="0">
                <a:solidFill>
                  <a:srgbClr val="CC3300"/>
                </a:solidFill>
                <a:latin typeface="Times New Roman" pitchFamily="18" charset="0"/>
                <a:ea typeface="굴림" charset="-127"/>
                <a:cs typeface="Times New Roman" pitchFamily="18" charset="0"/>
              </a:rPr>
              <a:t>    Disadvantages</a:t>
            </a:r>
            <a:endParaRPr lang="en-US" altLang="ko-KR" sz="2400" smtClean="0">
              <a:solidFill>
                <a:srgbClr val="CC3300"/>
              </a:solidFill>
              <a:latin typeface="Times New Roman" pitchFamily="18" charset="0"/>
              <a:ea typeface="굴림" charset="-127"/>
              <a:cs typeface="Times New Roman" pitchFamily="18" charset="0"/>
            </a:endParaRPr>
          </a:p>
          <a:p>
            <a:pPr eaLnBrk="1" hangingPunct="1">
              <a:lnSpc>
                <a:spcPct val="80000"/>
              </a:lnSpc>
            </a:pPr>
            <a:r>
              <a:rPr lang="en-US" altLang="ko-KR" sz="2400" smtClean="0">
                <a:latin typeface="Times New Roman" pitchFamily="18" charset="0"/>
                <a:ea typeface="굴림" charset="-127"/>
                <a:cs typeface="Times New Roman" pitchFamily="18" charset="0"/>
              </a:rPr>
              <a:t>Not suitable for handling complex dependencies.</a:t>
            </a:r>
          </a:p>
          <a:p>
            <a:pPr eaLnBrk="1" hangingPunct="1">
              <a:lnSpc>
                <a:spcPct val="80000"/>
              </a:lnSpc>
            </a:pPr>
            <a:r>
              <a:rPr lang="en-US" altLang="ko-KR" sz="2400" smtClean="0">
                <a:latin typeface="Times New Roman" pitchFamily="18" charset="0"/>
                <a:ea typeface="굴림" charset="-127"/>
                <a:cs typeface="Times New Roman" pitchFamily="18" charset="0"/>
              </a:rPr>
              <a:t>More risk of sustainability, maintainability and extensibility.</a:t>
            </a:r>
          </a:p>
          <a:p>
            <a:pPr eaLnBrk="1" hangingPunct="1">
              <a:lnSpc>
                <a:spcPct val="80000"/>
              </a:lnSpc>
            </a:pPr>
            <a:r>
              <a:rPr lang="en-US" altLang="ko-KR" sz="2400" smtClean="0">
                <a:latin typeface="Times New Roman" pitchFamily="18" charset="0"/>
                <a:ea typeface="굴림" charset="-127"/>
                <a:cs typeface="Times New Roman" pitchFamily="18" charset="0"/>
              </a:rPr>
              <a:t>An overall plan, an agile leader and agile PM practice is a must without which it will not work.</a:t>
            </a:r>
          </a:p>
          <a:p>
            <a:pPr eaLnBrk="1" hangingPunct="1">
              <a:lnSpc>
                <a:spcPct val="80000"/>
              </a:lnSpc>
            </a:pPr>
            <a:endParaRPr lang="en-US" altLang="ko-KR" sz="2800" smtClean="0">
              <a:ea typeface="굴림"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Conclusion</a:t>
            </a:r>
            <a:endParaRPr lang="en-US" b="1" smtClean="0"/>
          </a:p>
        </p:txBody>
      </p:sp>
      <p:sp>
        <p:nvSpPr>
          <p:cNvPr id="26627" name="Rectangle 3"/>
          <p:cNvSpPr>
            <a:spLocks noGrp="1" noChangeArrowheads="1"/>
          </p:cNvSpPr>
          <p:nvPr>
            <p:ph sz="quarter" idx="1"/>
          </p:nvPr>
        </p:nvSpPr>
        <p:spPr>
          <a:xfrm>
            <a:off x="612775" y="1600200"/>
            <a:ext cx="8153400" cy="4495800"/>
          </a:xfrm>
        </p:spPr>
        <p:txBody>
          <a:bodyPr/>
          <a:lstStyle/>
          <a:p>
            <a:pPr eaLnBrk="1" hangingPunct="1"/>
            <a:r>
              <a:rPr lang="en-US" altLang="ko-KR" sz="2400" smtClean="0">
                <a:latin typeface="Times New Roman" pitchFamily="18" charset="0"/>
                <a:ea typeface="굴림" charset="-127"/>
                <a:cs typeface="Times New Roman" pitchFamily="18" charset="0"/>
              </a:rPr>
              <a:t>Software Development Life Cycle (SDLC) is the process of developing information systems through analysis, planning, design, implementation, integration maintenance and testing of software applications.</a:t>
            </a:r>
          </a:p>
          <a:p>
            <a:pPr eaLnBrk="1" hangingPunct="1"/>
            <a:r>
              <a:rPr lang="en-US" sz="2400" smtClean="0">
                <a:latin typeface="Times New Roman" pitchFamily="18" charset="0"/>
                <a:ea typeface="굴림" charset="-127"/>
                <a:cs typeface="Times New Roman" pitchFamily="18" charset="0"/>
              </a:rPr>
              <a:t>Scope Restriction</a:t>
            </a:r>
          </a:p>
          <a:p>
            <a:pPr eaLnBrk="1" hangingPunct="1"/>
            <a:r>
              <a:rPr lang="en-US" sz="2400" smtClean="0">
                <a:latin typeface="Times New Roman" pitchFamily="18" charset="0"/>
                <a:ea typeface="굴림" charset="-127"/>
                <a:cs typeface="Times New Roman" pitchFamily="18" charset="0"/>
              </a:rPr>
              <a:t>Progressive Enhancement</a:t>
            </a:r>
          </a:p>
          <a:p>
            <a:pPr eaLnBrk="1" hangingPunct="1"/>
            <a:r>
              <a:rPr lang="en-US" sz="2400" smtClean="0">
                <a:latin typeface="Times New Roman" pitchFamily="18" charset="0"/>
                <a:ea typeface="굴림" charset="-127"/>
                <a:cs typeface="Times New Roman" pitchFamily="18" charset="0"/>
              </a:rPr>
              <a:t>Pre-defined Structure</a:t>
            </a:r>
          </a:p>
          <a:p>
            <a:pPr eaLnBrk="1" hangingPunct="1"/>
            <a:r>
              <a:rPr lang="en-US" sz="2400" smtClean="0">
                <a:latin typeface="Times New Roman" pitchFamily="18" charset="0"/>
                <a:ea typeface="굴림" charset="-127"/>
                <a:cs typeface="Times New Roman" pitchFamily="18" charset="0"/>
              </a:rPr>
              <a:t>Incremental Planning at each of the stages</a:t>
            </a:r>
            <a:r>
              <a:rPr lang="en-US" altLang="ko-KR" sz="2800" smtClean="0">
                <a:ea typeface="굴림" charset="-127"/>
                <a:cs typeface="Times New Roman" pitchFamily="18" charset="0"/>
              </a:rPr>
              <a:t>  </a:t>
            </a:r>
            <a:endParaRPr lang="en-US" sz="2800" smtClean="0">
              <a:ea typeface="굴림" charset="-127"/>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sz="8000" smtClean="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r>
              <a:rPr lang="en-US" smtClean="0"/>
              <a:t>Content</a:t>
            </a:r>
          </a:p>
        </p:txBody>
      </p:sp>
      <p:sp>
        <p:nvSpPr>
          <p:cNvPr id="10243" name="Content Placeholder 2"/>
          <p:cNvSpPr>
            <a:spLocks noGrp="1"/>
          </p:cNvSpPr>
          <p:nvPr>
            <p:ph sz="quarter" idx="1"/>
          </p:nvPr>
        </p:nvSpPr>
        <p:spPr>
          <a:xfrm>
            <a:off x="612775" y="1600200"/>
            <a:ext cx="8153400" cy="4495800"/>
          </a:xfrm>
        </p:spPr>
        <p:txBody>
          <a:bodyPr/>
          <a:lstStyle/>
          <a:p>
            <a:r>
              <a:rPr lang="en-US" sz="3200" smtClean="0"/>
              <a:t>Introduction</a:t>
            </a:r>
          </a:p>
          <a:p>
            <a:r>
              <a:rPr lang="en-US" sz="3200" smtClean="0"/>
              <a:t>History</a:t>
            </a:r>
          </a:p>
          <a:p>
            <a:r>
              <a:rPr lang="en-US" sz="3200" smtClean="0"/>
              <a:t>What is SDLC</a:t>
            </a:r>
          </a:p>
          <a:p>
            <a:r>
              <a:rPr lang="en-US" sz="3200" smtClean="0"/>
              <a:t>SDLC Phases</a:t>
            </a:r>
          </a:p>
          <a:p>
            <a:r>
              <a:rPr lang="en-US" sz="3200" smtClean="0"/>
              <a:t>Model of SDLC</a:t>
            </a:r>
          </a:p>
          <a:p>
            <a:r>
              <a:rPr lang="en-US" sz="3200" smtClean="0"/>
              <a:t>Conclusion</a:t>
            </a:r>
          </a:p>
          <a:p>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775" y="228600"/>
            <a:ext cx="8153400" cy="990600"/>
          </a:xfrm>
        </p:spPr>
        <p:txBody>
          <a:bodyPr/>
          <a:lstStyle/>
          <a:p>
            <a:pPr eaLnBrk="1" hangingPunct="1"/>
            <a:r>
              <a:rPr lang="en-US" b="1" smtClean="0"/>
              <a:t>Introduction</a:t>
            </a:r>
          </a:p>
        </p:txBody>
      </p:sp>
      <p:sp>
        <p:nvSpPr>
          <p:cNvPr id="11267" name="Rectangle 3"/>
          <p:cNvSpPr>
            <a:spLocks noGrp="1" noChangeArrowheads="1"/>
          </p:cNvSpPr>
          <p:nvPr>
            <p:ph sz="quarter" idx="1"/>
          </p:nvPr>
        </p:nvSpPr>
        <p:spPr>
          <a:xfrm>
            <a:off x="457200" y="1600200"/>
            <a:ext cx="8229600" cy="5029200"/>
          </a:xfrm>
        </p:spPr>
        <p:txBody>
          <a:bodyPr/>
          <a:lstStyle/>
          <a:p>
            <a:pPr eaLnBrk="1" hangingPunct="1">
              <a:lnSpc>
                <a:spcPct val="80000"/>
              </a:lnSpc>
            </a:pPr>
            <a:r>
              <a:rPr lang="en-US" sz="2400" smtClean="0">
                <a:latin typeface="Times New Roman" pitchFamily="18" charset="0"/>
                <a:cs typeface="Times New Roman" pitchFamily="18" charset="0"/>
              </a:rPr>
              <a:t>SDLC, Software Development Life Cycle is a process used by software industry to design, develop and test high quality software’s. </a:t>
            </a:r>
          </a:p>
          <a:p>
            <a:pPr eaLnBrk="1" hangingPunct="1">
              <a:lnSpc>
                <a:spcPct val="80000"/>
              </a:lnSpc>
            </a:pPr>
            <a:r>
              <a:rPr lang="en-US" sz="2400" smtClean="0">
                <a:latin typeface="Times New Roman" pitchFamily="18" charset="0"/>
                <a:cs typeface="Times New Roman" pitchFamily="18" charset="0"/>
              </a:rPr>
              <a:t>The SDLC aims to produce a high quality software that meets or exceeds customer expectations, reaches completion within times and cost estimates.</a:t>
            </a:r>
          </a:p>
          <a:p>
            <a:pPr eaLnBrk="1" hangingPunct="1">
              <a:lnSpc>
                <a:spcPct val="80000"/>
              </a:lnSpc>
            </a:pPr>
            <a:r>
              <a:rPr lang="en-US" sz="2400" smtClean="0">
                <a:latin typeface="Times New Roman" pitchFamily="18" charset="0"/>
                <a:cs typeface="Times New Roman" pitchFamily="18" charset="0"/>
              </a:rPr>
              <a:t>SDLC is the acronym of Software Development Life Cycle.</a:t>
            </a:r>
          </a:p>
          <a:p>
            <a:pPr eaLnBrk="1" hangingPunct="1">
              <a:lnSpc>
                <a:spcPct val="80000"/>
              </a:lnSpc>
            </a:pPr>
            <a:r>
              <a:rPr lang="en-US" sz="2400" smtClean="0">
                <a:latin typeface="Times New Roman" pitchFamily="18" charset="0"/>
                <a:cs typeface="Times New Roman" pitchFamily="18" charset="0"/>
              </a:rPr>
              <a:t>It is also called as Software development process. </a:t>
            </a:r>
          </a:p>
          <a:p>
            <a:pPr eaLnBrk="1" hangingPunct="1">
              <a:lnSpc>
                <a:spcPct val="80000"/>
              </a:lnSpc>
            </a:pPr>
            <a:r>
              <a:rPr lang="en-US" sz="2400" smtClean="0">
                <a:latin typeface="Times New Roman" pitchFamily="18" charset="0"/>
                <a:cs typeface="Times New Roman" pitchFamily="18" charset="0"/>
              </a:rPr>
              <a:t>The software development life cycle (SDLC) is a framework defining tasks performed at each step in the software development process. </a:t>
            </a:r>
          </a:p>
          <a:p>
            <a:pPr eaLnBrk="1" hangingPunct="1">
              <a:lnSpc>
                <a:spcPct val="80000"/>
              </a:lnSpc>
            </a:pPr>
            <a:r>
              <a:rPr lang="en-US" sz="2400" smtClean="0">
                <a:latin typeface="Times New Roman" pitchFamily="18" charset="0"/>
                <a:cs typeface="Times New Roman" pitchFamily="18" charset="0"/>
              </a:rPr>
              <a:t>ISO/IEC 12207 is an international standard for software life-cycle processes. It aims to be the standard that defines all the tasks required for developing and maintaining software. </a:t>
            </a:r>
          </a:p>
        </p:txBody>
      </p:sp>
      <p:pic>
        <p:nvPicPr>
          <p:cNvPr id="11268" name="Picture 5" descr="http://www.humancapital.com/webLogo.png"/>
          <p:cNvPicPr>
            <a:picLocks noChangeAspect="1" noChangeArrowheads="1"/>
          </p:cNvPicPr>
          <p:nvPr/>
        </p:nvPicPr>
        <p:blipFill>
          <a:blip r:embed="rId2" cstate="print"/>
          <a:srcRect/>
          <a:stretch>
            <a:fillRect/>
          </a:stretch>
        </p:blipFill>
        <p:spPr bwMode="auto">
          <a:xfrm>
            <a:off x="7315200" y="0"/>
            <a:ext cx="1600200" cy="16843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a:t>History</a:t>
            </a:r>
            <a:br>
              <a:rPr lang="en-US" sz="4000" b="1"/>
            </a:br>
            <a:endParaRPr lang="en-US" sz="4000" b="1"/>
          </a:p>
        </p:txBody>
      </p:sp>
      <p:sp>
        <p:nvSpPr>
          <p:cNvPr id="12291" name="Rectangle 3"/>
          <p:cNvSpPr>
            <a:spLocks noGrp="1" noChangeArrowheads="1"/>
          </p:cNvSpPr>
          <p:nvPr>
            <p:ph sz="quarter" idx="1"/>
          </p:nvPr>
        </p:nvSpPr>
        <p:spPr>
          <a:xfrm>
            <a:off x="612775" y="1600200"/>
            <a:ext cx="8153400" cy="4495800"/>
          </a:xfrm>
        </p:spPr>
        <p:txBody>
          <a:bodyPr/>
          <a:lstStyle/>
          <a:p>
            <a:pPr eaLnBrk="1" hangingPunct="1"/>
            <a:r>
              <a:rPr lang="en-US" altLang="ko-KR" sz="2400" smtClean="0">
                <a:latin typeface="Times New Roman" pitchFamily="18" charset="0"/>
                <a:ea typeface="굴림" charset="-127"/>
                <a:cs typeface="Times New Roman" pitchFamily="18" charset="0"/>
              </a:rPr>
              <a:t>The Systems Life Cycle (SLC) is a type of methodology used to describe the process for building information systems, intended to develop information systems in a very deliberate, structured and methodical way, reiterating each stage of the life cycle. </a:t>
            </a:r>
          </a:p>
          <a:p>
            <a:pPr eaLnBrk="1" hangingPunct="1"/>
            <a:r>
              <a:rPr lang="en-US" altLang="ko-KR" sz="2400" smtClean="0">
                <a:latin typeface="Times New Roman" pitchFamily="18" charset="0"/>
                <a:ea typeface="굴림" charset="-127"/>
                <a:cs typeface="Times New Roman" pitchFamily="18" charset="0"/>
              </a:rPr>
              <a:t>Ever since, according to Elliott (2004), "the traditional life cycle approaches to systems development have been increasingly replaced with alternative approaches and frameworks, which attempted to overcome some of the inherent deficiencies of the traditional SDLC. </a:t>
            </a:r>
            <a:endParaRPr lang="en-US" sz="2400" smtClean="0">
              <a:latin typeface="Times New Roman" pitchFamily="18" charset="0"/>
              <a:ea typeface="굴림" charset="-127"/>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a:t>What is SDLC?</a:t>
            </a:r>
            <a:br>
              <a:rPr lang="en-US" sz="4000" b="1"/>
            </a:br>
            <a:endParaRPr lang="en-US" sz="4000" b="1"/>
          </a:p>
        </p:txBody>
      </p:sp>
      <p:sp>
        <p:nvSpPr>
          <p:cNvPr id="13315" name="Rectangle 3"/>
          <p:cNvSpPr>
            <a:spLocks noGrp="1" noChangeArrowheads="1"/>
          </p:cNvSpPr>
          <p:nvPr>
            <p:ph sz="quarter" idx="1"/>
          </p:nvPr>
        </p:nvSpPr>
        <p:spPr>
          <a:xfrm>
            <a:off x="612775" y="1600200"/>
            <a:ext cx="8153400" cy="4495800"/>
          </a:xfrm>
        </p:spPr>
        <p:txBody>
          <a:bodyPr/>
          <a:lstStyle/>
          <a:p>
            <a:pPr eaLnBrk="1" hangingPunct="1"/>
            <a:r>
              <a:rPr lang="en-US" sz="2400" smtClean="0">
                <a:latin typeface="Times New Roman" pitchFamily="18" charset="0"/>
                <a:cs typeface="Times New Roman" pitchFamily="18" charset="0"/>
              </a:rPr>
              <a:t>SDLC is a process followed for a software project, within a software organization. </a:t>
            </a:r>
          </a:p>
          <a:p>
            <a:pPr eaLnBrk="1" hangingPunct="1"/>
            <a:r>
              <a:rPr lang="en-US" sz="2400" smtClean="0">
                <a:latin typeface="Times New Roman" pitchFamily="18" charset="0"/>
                <a:cs typeface="Times New Roman" pitchFamily="18" charset="0"/>
              </a:rPr>
              <a:t>It consists of a detailed plan describing how to develop, maintain, replace and alter or enhance specific software.</a:t>
            </a:r>
          </a:p>
          <a:p>
            <a:pPr eaLnBrk="1" hangingPunct="1"/>
            <a:r>
              <a:rPr lang="en-US" sz="2400" smtClean="0">
                <a:latin typeface="Times New Roman" pitchFamily="18" charset="0"/>
                <a:cs typeface="Times New Roman" pitchFamily="18" charset="0"/>
              </a:rPr>
              <a:t> The life cycle defines a methodology for improving the quality of software and the overall development process. </a:t>
            </a:r>
          </a:p>
        </p:txBody>
      </p:sp>
      <p:pic>
        <p:nvPicPr>
          <p:cNvPr id="13316" name="Picture 5" descr="http://www.ntt-security.com/img/visuals/secure-software/static.png"/>
          <p:cNvPicPr>
            <a:picLocks noChangeAspect="1" noChangeArrowheads="1"/>
          </p:cNvPicPr>
          <p:nvPr/>
        </p:nvPicPr>
        <p:blipFill>
          <a:blip r:embed="rId2" cstate="print"/>
          <a:srcRect/>
          <a:stretch>
            <a:fillRect/>
          </a:stretch>
        </p:blipFill>
        <p:spPr bwMode="auto">
          <a:xfrm>
            <a:off x="6019800" y="4724400"/>
            <a:ext cx="2286000" cy="18748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altLang="ko-KR" sz="4000">
                <a:ea typeface="굴림" charset="-127"/>
              </a:rPr>
              <a:t>Software Development Life Cycle phases? </a:t>
            </a:r>
            <a:endParaRPr lang="en-US" sz="4000"/>
          </a:p>
        </p:txBody>
      </p:sp>
      <p:pic>
        <p:nvPicPr>
          <p:cNvPr id="14339" name="irc_mi" descr="waterfall_model"/>
          <p:cNvPicPr>
            <a:picLocks noGrp="1" noChangeAspect="1" noChangeArrowheads="1"/>
          </p:cNvPicPr>
          <p:nvPr>
            <p:ph sz="quarter" idx="1"/>
          </p:nvPr>
        </p:nvPicPr>
        <p:blipFill>
          <a:blip r:embed="rId2" cstate="print"/>
          <a:srcRect/>
          <a:stretch>
            <a:fillRect/>
          </a:stretch>
        </p:blipFill>
        <p:spPr>
          <a:xfrm>
            <a:off x="2593975" y="2133600"/>
            <a:ext cx="4191000" cy="34290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228600"/>
            <a:ext cx="8153400" cy="990600"/>
          </a:xfrm>
        </p:spPr>
        <p:txBody>
          <a:bodyPr/>
          <a:lstStyle/>
          <a:p>
            <a:pPr eaLnBrk="1" hangingPunct="1"/>
            <a:r>
              <a:rPr lang="en-US" sz="4000" b="1" smtClean="0"/>
              <a:t>Requirement gathering and analysis:</a:t>
            </a:r>
            <a:r>
              <a:rPr lang="en-US" sz="4000" smtClean="0"/>
              <a:t> </a:t>
            </a:r>
          </a:p>
        </p:txBody>
      </p:sp>
      <p:sp>
        <p:nvSpPr>
          <p:cNvPr id="15363" name="Rectangle 3"/>
          <p:cNvSpPr>
            <a:spLocks noGrp="1" noChangeArrowheads="1"/>
          </p:cNvSpPr>
          <p:nvPr>
            <p:ph sz="quarter" idx="1"/>
          </p:nvPr>
        </p:nvSpPr>
        <p:spPr>
          <a:xfrm>
            <a:off x="612775" y="1600200"/>
            <a:ext cx="8153400" cy="4495800"/>
          </a:xfrm>
        </p:spPr>
        <p:txBody>
          <a:bodyPr/>
          <a:lstStyle/>
          <a:p>
            <a:pPr eaLnBrk="1" hangingPunct="1"/>
            <a:r>
              <a:rPr lang="en-US" altLang="ko-KR" sz="2400" smtClean="0">
                <a:latin typeface="Times New Roman" pitchFamily="18" charset="0"/>
                <a:ea typeface="굴림" charset="-127"/>
                <a:cs typeface="Times New Roman" pitchFamily="18" charset="0"/>
              </a:rPr>
              <a:t> Business requirements are gathered in this phase. </a:t>
            </a:r>
          </a:p>
          <a:p>
            <a:pPr eaLnBrk="1" hangingPunct="1"/>
            <a:r>
              <a:rPr lang="en-US" altLang="ko-KR" sz="2400" smtClean="0">
                <a:latin typeface="Times New Roman" pitchFamily="18" charset="0"/>
                <a:ea typeface="굴림" charset="-127"/>
                <a:cs typeface="Times New Roman" pitchFamily="18" charset="0"/>
              </a:rPr>
              <a:t>This phase is the main focus of the project managers and stake holders. </a:t>
            </a:r>
          </a:p>
          <a:p>
            <a:pPr eaLnBrk="1" hangingPunct="1"/>
            <a:r>
              <a:rPr lang="en-US" altLang="ko-KR" sz="2400" smtClean="0">
                <a:latin typeface="Times New Roman" pitchFamily="18" charset="0"/>
                <a:ea typeface="굴림" charset="-127"/>
                <a:cs typeface="Times New Roman" pitchFamily="18" charset="0"/>
              </a:rPr>
              <a:t>Meetings with managers, stake holders and users are held in order to determine the requirements like; who is going to use the system</a:t>
            </a:r>
            <a:r>
              <a:rPr lang="en-US" altLang="ko-KR" smtClean="0">
                <a:ea typeface="굴림" charset="-127"/>
                <a:cs typeface="Times New Roman" pitchFamily="18" charset="0"/>
              </a:rPr>
              <a:t>.  </a:t>
            </a:r>
            <a:endParaRPr lang="en-US" smtClean="0">
              <a:ea typeface="굴림" charset="-127"/>
              <a:cs typeface="Times New Roman" pitchFamily="18" charset="0"/>
            </a:endParaRPr>
          </a:p>
        </p:txBody>
      </p:sp>
      <p:pic>
        <p:nvPicPr>
          <p:cNvPr id="15364" name="Picture 5" descr="http://coplan.com/wp-content/uploads/2010/11/Requirements2.png"/>
          <p:cNvPicPr>
            <a:picLocks noChangeAspect="1" noChangeArrowheads="1"/>
          </p:cNvPicPr>
          <p:nvPr/>
        </p:nvPicPr>
        <p:blipFill>
          <a:blip r:embed="rId2" cstate="print"/>
          <a:srcRect/>
          <a:stretch>
            <a:fillRect/>
          </a:stretch>
        </p:blipFill>
        <p:spPr bwMode="auto">
          <a:xfrm>
            <a:off x="6210300" y="4000500"/>
            <a:ext cx="2857500" cy="28575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775" y="228600"/>
            <a:ext cx="8153400" cy="990600"/>
          </a:xfrm>
        </p:spPr>
        <p:txBody>
          <a:bodyPr/>
          <a:lstStyle/>
          <a:p>
            <a:pPr eaLnBrk="1" hangingPunct="1"/>
            <a:r>
              <a:rPr lang="en-US" b="1" smtClean="0"/>
              <a:t> Design</a:t>
            </a:r>
            <a:endParaRPr lang="en-US" smtClean="0"/>
          </a:p>
        </p:txBody>
      </p:sp>
      <p:sp>
        <p:nvSpPr>
          <p:cNvPr id="16387" name="Rectangle 3"/>
          <p:cNvSpPr>
            <a:spLocks noGrp="1" noChangeArrowheads="1"/>
          </p:cNvSpPr>
          <p:nvPr>
            <p:ph sz="quarter" idx="1"/>
          </p:nvPr>
        </p:nvSpPr>
        <p:spPr>
          <a:xfrm>
            <a:off x="612775" y="1600200"/>
            <a:ext cx="8153400" cy="4495800"/>
          </a:xfrm>
        </p:spPr>
        <p:txBody>
          <a:bodyPr/>
          <a:lstStyle/>
          <a:p>
            <a:pPr eaLnBrk="1" hangingPunct="1"/>
            <a:r>
              <a:rPr lang="en-US" sz="2400" smtClean="0">
                <a:latin typeface="Times New Roman" pitchFamily="18" charset="0"/>
                <a:cs typeface="Times New Roman" pitchFamily="18" charset="0"/>
              </a:rPr>
              <a:t>In this phase the system and software design is prepared from the requirement specifications which were studied in the first phase. </a:t>
            </a:r>
          </a:p>
          <a:p>
            <a:pPr eaLnBrk="1" hangingPunct="1"/>
            <a:r>
              <a:rPr lang="en-US" sz="2400" smtClean="0">
                <a:latin typeface="Times New Roman" pitchFamily="18" charset="0"/>
                <a:cs typeface="Times New Roman" pitchFamily="18" charset="0"/>
              </a:rPr>
              <a:t>System Design helps in specifying hardware and system requirements and also helps in defining overall system architecture. </a:t>
            </a:r>
          </a:p>
          <a:p>
            <a:pPr eaLnBrk="1" hangingPunct="1"/>
            <a:r>
              <a:rPr lang="en-US" sz="2400" smtClean="0">
                <a:latin typeface="Times New Roman" pitchFamily="18" charset="0"/>
                <a:cs typeface="Times New Roman" pitchFamily="18" charset="0"/>
              </a:rPr>
              <a:t>The system design specifications serve as input for the next phase of the model.</a:t>
            </a:r>
          </a:p>
        </p:txBody>
      </p:sp>
      <p:pic>
        <p:nvPicPr>
          <p:cNvPr id="16388" name="Picture 5" descr="http://www.jumpinjames.co.uk/images/sgb%20design%20logo.gif"/>
          <p:cNvPicPr>
            <a:picLocks noChangeAspect="1" noChangeArrowheads="1"/>
          </p:cNvPicPr>
          <p:nvPr/>
        </p:nvPicPr>
        <p:blipFill>
          <a:blip r:embed="rId2" cstate="print"/>
          <a:srcRect/>
          <a:stretch>
            <a:fillRect/>
          </a:stretch>
        </p:blipFill>
        <p:spPr bwMode="auto">
          <a:xfrm>
            <a:off x="6781800" y="4633913"/>
            <a:ext cx="1981200" cy="22240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altLang="ko-KR" b="1" smtClean="0">
                <a:ea typeface="굴림" charset="-127"/>
              </a:rPr>
              <a:t>Implementation / Coding:</a:t>
            </a:r>
            <a:r>
              <a:rPr lang="en-US" altLang="ko-KR" smtClean="0">
                <a:ea typeface="굴림" charset="-127"/>
              </a:rPr>
              <a:t>  </a:t>
            </a:r>
            <a:endParaRPr lang="en-US" smtClean="0"/>
          </a:p>
        </p:txBody>
      </p:sp>
      <p:sp>
        <p:nvSpPr>
          <p:cNvPr id="17411" name="Rectangle 3"/>
          <p:cNvSpPr>
            <a:spLocks noGrp="1" noChangeArrowheads="1"/>
          </p:cNvSpPr>
          <p:nvPr>
            <p:ph sz="quarter" idx="1"/>
          </p:nvPr>
        </p:nvSpPr>
        <p:spPr>
          <a:xfrm>
            <a:off x="612775" y="1600200"/>
            <a:ext cx="4873625" cy="4495800"/>
          </a:xfrm>
        </p:spPr>
        <p:txBody>
          <a:bodyPr/>
          <a:lstStyle/>
          <a:p>
            <a:pPr eaLnBrk="1" hangingPunct="1"/>
            <a:r>
              <a:rPr lang="en-US" sz="2400" smtClean="0">
                <a:latin typeface="Times New Roman" pitchFamily="18" charset="0"/>
                <a:cs typeface="Times New Roman" pitchFamily="18" charset="0"/>
              </a:rPr>
              <a:t>On receiving system design documents, the work is divided in modules/units and actual coding is started. </a:t>
            </a:r>
          </a:p>
          <a:p>
            <a:pPr eaLnBrk="1" hangingPunct="1"/>
            <a:r>
              <a:rPr lang="en-US" sz="2400" smtClean="0">
                <a:latin typeface="Times New Roman" pitchFamily="18" charset="0"/>
                <a:cs typeface="Times New Roman" pitchFamily="18" charset="0"/>
              </a:rPr>
              <a:t>Since, in this phase the code is produced so it is the main focus for the developer. This is the longest phase of the software development life cycle.</a:t>
            </a:r>
          </a:p>
        </p:txBody>
      </p:sp>
      <p:pic>
        <p:nvPicPr>
          <p:cNvPr id="17412" name="Picture 5" descr="http://2.bp.blogspot.com/-xLwJaNzNQvw/UCjbGf8vrWI/AAAAAAAACmc/5I-sZ8CiFvc/s320/HTML-code-bloggercall.png"/>
          <p:cNvPicPr>
            <a:picLocks noChangeAspect="1" noChangeArrowheads="1"/>
          </p:cNvPicPr>
          <p:nvPr/>
        </p:nvPicPr>
        <p:blipFill>
          <a:blip r:embed="rId2" cstate="print"/>
          <a:srcRect/>
          <a:stretch>
            <a:fillRect/>
          </a:stretch>
        </p:blipFill>
        <p:spPr bwMode="auto">
          <a:xfrm rot="1109407">
            <a:off x="5187950" y="1895475"/>
            <a:ext cx="3886200" cy="35591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92</TotalTime>
  <Words>910</Words>
  <Application>Microsoft Office PowerPoint</Application>
  <PresentationFormat>On-screen Show (4:3)</PresentationFormat>
  <Paragraphs>115</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Tw Cen MT</vt:lpstr>
      <vt:lpstr>Wingdings</vt:lpstr>
      <vt:lpstr>Wingdings 2</vt:lpstr>
      <vt:lpstr>Calibri</vt:lpstr>
      <vt:lpstr>Verdana</vt:lpstr>
      <vt:lpstr>Tahoma</vt:lpstr>
      <vt:lpstr>Times New Roman</vt:lpstr>
      <vt:lpstr>굴림</vt:lpstr>
      <vt:lpstr>Median</vt:lpstr>
      <vt:lpstr>Slide 1</vt:lpstr>
      <vt:lpstr>Content</vt:lpstr>
      <vt:lpstr>Introduction</vt:lpstr>
      <vt:lpstr>History </vt:lpstr>
      <vt:lpstr>What is SDLC? </vt:lpstr>
      <vt:lpstr>Software Development Life Cycle phases? </vt:lpstr>
      <vt:lpstr>Requirement gathering and analysis: </vt:lpstr>
      <vt:lpstr> Design</vt:lpstr>
      <vt:lpstr>Implementation / Coding:  </vt:lpstr>
      <vt:lpstr>Testing</vt:lpstr>
      <vt:lpstr>Maintenance </vt:lpstr>
      <vt:lpstr>Model of SDLC</vt:lpstr>
      <vt:lpstr>Incremental </vt:lpstr>
      <vt:lpstr>Evolutionary </vt:lpstr>
      <vt:lpstr>Spiral  </vt:lpstr>
      <vt:lpstr>RAD (Rapid Application Development) </vt:lpstr>
      <vt:lpstr>Extreme/Agile Development </vt:lpstr>
      <vt:lpstr>Conclusion</vt:lpstr>
      <vt:lpstr>Thanks…!!!</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Sumit</dc:creator>
  <cp:lastModifiedBy>Sumit Thakur</cp:lastModifiedBy>
  <cp:revision>11</cp:revision>
  <dcterms:created xsi:type="dcterms:W3CDTF">2014-01-09T05:21:35Z</dcterms:created>
  <dcterms:modified xsi:type="dcterms:W3CDTF">2015-01-09T06:02:13Z</dcterms:modified>
</cp:coreProperties>
</file>