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1FA"/>
    <a:srgbClr val="093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50EB0-890F-4FB1-BF7D-6C958BB1EAA1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46B393-92D8-43D9-959B-2B40A50B28BB}">
      <dgm:prSet custT="1"/>
      <dgm:spPr>
        <a:noFill/>
      </dgm:spPr>
      <dgm:t>
        <a:bodyPr/>
        <a:lstStyle/>
        <a:p>
          <a:r>
            <a:rPr lang="en-US" sz="2000" dirty="0"/>
            <a:t>Presented by</a:t>
          </a:r>
        </a:p>
      </dgm:t>
    </dgm:pt>
    <dgm:pt modelId="{4360505D-1B45-43DE-B187-DFCB36C25B8A}" type="parTrans" cxnId="{27ABF74B-C6D0-46C4-B287-7060DC42FAC6}">
      <dgm:prSet/>
      <dgm:spPr/>
      <dgm:t>
        <a:bodyPr/>
        <a:lstStyle/>
        <a:p>
          <a:endParaRPr lang="en-US"/>
        </a:p>
      </dgm:t>
    </dgm:pt>
    <dgm:pt modelId="{180D4D7F-EADA-42B5-9E71-956D6B64DB9D}" type="sibTrans" cxnId="{27ABF74B-C6D0-46C4-B287-7060DC42FAC6}">
      <dgm:prSet/>
      <dgm:spPr/>
      <dgm:t>
        <a:bodyPr/>
        <a:lstStyle/>
        <a:p>
          <a:endParaRPr lang="en-US"/>
        </a:p>
      </dgm:t>
    </dgm:pt>
    <dgm:pt modelId="{D899328F-A0A7-4316-A901-956E81794E3C}">
      <dgm:prSet custT="1"/>
      <dgm:spPr/>
      <dgm:t>
        <a:bodyPr/>
        <a:lstStyle/>
        <a:p>
          <a:pPr>
            <a:buFontTx/>
            <a:buNone/>
          </a:pPr>
          <a:r>
            <a:rPr lang="en-IN" sz="5100" b="1" dirty="0"/>
            <a:t>                               </a:t>
          </a:r>
          <a:r>
            <a:rPr lang="en-IN" sz="2800" b="1" dirty="0"/>
            <a:t>Akila Shaik</a:t>
          </a:r>
          <a:endParaRPr lang="en-US" sz="2800" dirty="0"/>
        </a:p>
      </dgm:t>
    </dgm:pt>
    <dgm:pt modelId="{4A295DCA-7511-444A-AB6F-B1B310F37B89}" type="parTrans" cxnId="{9D6965F2-FFDD-410F-9214-361E523D5A12}">
      <dgm:prSet/>
      <dgm:spPr/>
      <dgm:t>
        <a:bodyPr/>
        <a:lstStyle/>
        <a:p>
          <a:endParaRPr lang="en-US"/>
        </a:p>
      </dgm:t>
    </dgm:pt>
    <dgm:pt modelId="{B0E9FDF3-F9CB-4FEF-9CF1-BCECE1F552A6}" type="sibTrans" cxnId="{9D6965F2-FFDD-410F-9214-361E523D5A12}">
      <dgm:prSet/>
      <dgm:spPr/>
      <dgm:t>
        <a:bodyPr/>
        <a:lstStyle/>
        <a:p>
          <a:endParaRPr lang="en-US"/>
        </a:p>
      </dgm:t>
    </dgm:pt>
    <dgm:pt modelId="{6C86F4FF-BFD9-4099-BFBB-AA1043E61E98}" type="pres">
      <dgm:prSet presAssocID="{0FB50EB0-890F-4FB1-BF7D-6C958BB1EAA1}" presName="linear" presStyleCnt="0">
        <dgm:presLayoutVars>
          <dgm:animLvl val="lvl"/>
          <dgm:resizeHandles val="exact"/>
        </dgm:presLayoutVars>
      </dgm:prSet>
      <dgm:spPr/>
    </dgm:pt>
    <dgm:pt modelId="{5320F1B8-2B53-4ACA-913B-FCC76B8E0CE3}" type="pres">
      <dgm:prSet presAssocID="{1646B393-92D8-43D9-959B-2B40A50B28BB}" presName="parentText" presStyleLbl="node1" presStyleIdx="0" presStyleCnt="1" custScaleX="30808" custLinFactY="32034" custLinFactNeighborX="31647" custLinFactNeighborY="100000">
        <dgm:presLayoutVars>
          <dgm:chMax val="0"/>
          <dgm:bulletEnabled val="1"/>
        </dgm:presLayoutVars>
      </dgm:prSet>
      <dgm:spPr/>
    </dgm:pt>
    <dgm:pt modelId="{C2044F93-556D-4727-9768-2705CF7C56C5}" type="pres">
      <dgm:prSet presAssocID="{1646B393-92D8-43D9-959B-2B40A50B28BB}" presName="childText" presStyleLbl="revTx" presStyleIdx="0" presStyleCnt="1" custScaleX="42583" custLinFactNeighborX="32382" custLinFactNeighborY="50018">
        <dgm:presLayoutVars>
          <dgm:bulletEnabled val="1"/>
        </dgm:presLayoutVars>
      </dgm:prSet>
      <dgm:spPr/>
    </dgm:pt>
  </dgm:ptLst>
  <dgm:cxnLst>
    <dgm:cxn modelId="{AF9B2C61-0C93-46C8-982A-C77A0FC60EDC}" type="presOf" srcId="{1646B393-92D8-43D9-959B-2B40A50B28BB}" destId="{5320F1B8-2B53-4ACA-913B-FCC76B8E0CE3}" srcOrd="0" destOrd="0" presId="urn:microsoft.com/office/officeart/2005/8/layout/vList2"/>
    <dgm:cxn modelId="{27ABF74B-C6D0-46C4-B287-7060DC42FAC6}" srcId="{0FB50EB0-890F-4FB1-BF7D-6C958BB1EAA1}" destId="{1646B393-92D8-43D9-959B-2B40A50B28BB}" srcOrd="0" destOrd="0" parTransId="{4360505D-1B45-43DE-B187-DFCB36C25B8A}" sibTransId="{180D4D7F-EADA-42B5-9E71-956D6B64DB9D}"/>
    <dgm:cxn modelId="{C9EEB4C1-9CAE-4E0F-8A06-07B7213BC9EA}" type="presOf" srcId="{0FB50EB0-890F-4FB1-BF7D-6C958BB1EAA1}" destId="{6C86F4FF-BFD9-4099-BFBB-AA1043E61E98}" srcOrd="0" destOrd="0" presId="urn:microsoft.com/office/officeart/2005/8/layout/vList2"/>
    <dgm:cxn modelId="{FF444FDB-49B5-48D0-9270-73C2108D0EFB}" type="presOf" srcId="{D899328F-A0A7-4316-A901-956E81794E3C}" destId="{C2044F93-556D-4727-9768-2705CF7C56C5}" srcOrd="0" destOrd="0" presId="urn:microsoft.com/office/officeart/2005/8/layout/vList2"/>
    <dgm:cxn modelId="{9D6965F2-FFDD-410F-9214-361E523D5A12}" srcId="{1646B393-92D8-43D9-959B-2B40A50B28BB}" destId="{D899328F-A0A7-4316-A901-956E81794E3C}" srcOrd="0" destOrd="0" parTransId="{4A295DCA-7511-444A-AB6F-B1B310F37B89}" sibTransId="{B0E9FDF3-F9CB-4FEF-9CF1-BCECE1F552A6}"/>
    <dgm:cxn modelId="{13C9457F-39B3-4DE0-AE07-A83B31EE856E}" type="presParOf" srcId="{6C86F4FF-BFD9-4099-BFBB-AA1043E61E98}" destId="{5320F1B8-2B53-4ACA-913B-FCC76B8E0CE3}" srcOrd="0" destOrd="0" presId="urn:microsoft.com/office/officeart/2005/8/layout/vList2"/>
    <dgm:cxn modelId="{E4B04586-2491-4331-AFDC-7EB6537AC1E8}" type="presParOf" srcId="{6C86F4FF-BFD9-4099-BFBB-AA1043E61E98}" destId="{C2044F93-556D-4727-9768-2705CF7C56C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F1B8-2B53-4ACA-913B-FCC76B8E0CE3}">
      <dsp:nvSpPr>
        <dsp:cNvPr id="0" name=""/>
        <dsp:cNvSpPr/>
      </dsp:nvSpPr>
      <dsp:spPr>
        <a:xfrm>
          <a:off x="6858642" y="2234432"/>
          <a:ext cx="3189786" cy="1216800"/>
        </a:xfrm>
        <a:prstGeom prst="round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Presented by</a:t>
          </a:r>
        </a:p>
      </dsp:txBody>
      <dsp:txXfrm>
        <a:off x="6918041" y="2293831"/>
        <a:ext cx="3070988" cy="1098002"/>
      </dsp:txXfrm>
    </dsp:sp>
    <dsp:sp modelId="{C2044F93-556D-4727-9768-2705CF7C56C5}">
      <dsp:nvSpPr>
        <dsp:cNvPr id="0" name=""/>
        <dsp:cNvSpPr/>
      </dsp:nvSpPr>
      <dsp:spPr>
        <a:xfrm>
          <a:off x="5944819" y="2459112"/>
          <a:ext cx="4408942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732" tIns="64770" rIns="362712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IN" sz="5100" b="1" kern="1200" dirty="0"/>
            <a:t>                               </a:t>
          </a:r>
          <a:r>
            <a:rPr lang="en-IN" sz="2800" b="1" kern="1200" dirty="0"/>
            <a:t>Akila Shaik</a:t>
          </a:r>
          <a:endParaRPr lang="en-US" sz="2800" kern="1200" dirty="0"/>
        </a:p>
      </dsp:txBody>
      <dsp:txXfrm>
        <a:off x="5944819" y="2459112"/>
        <a:ext cx="4408942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9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14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6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2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15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A21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6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5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0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0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6A5461-4B81-6066-3E98-61F589A39DED}"/>
              </a:ext>
            </a:extLst>
          </p:cNvPr>
          <p:cNvSpPr/>
          <p:nvPr/>
        </p:nvSpPr>
        <p:spPr>
          <a:xfrm>
            <a:off x="913795" y="15240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 TESTING</a:t>
            </a:r>
            <a:endParaRPr lang="en-US" sz="3400" b="1" cap="all" spc="0" dirty="0">
              <a:ln w="13462">
                <a:solidFill>
                  <a:schemeClr val="bg1"/>
                </a:solidFill>
                <a:prstDash val="solid"/>
              </a:ln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5" name="object 2">
            <a:extLst>
              <a:ext uri="{FF2B5EF4-FFF2-40B4-BE49-F238E27FC236}">
                <a16:creationId xmlns:a16="http://schemas.microsoft.com/office/drawing/2014/main" id="{4CC0CC20-A6AF-E1E7-191C-8E87CC352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35775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62200" y="2743200"/>
            <a:ext cx="7895590" cy="221663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76884" marR="850265" indent="-464820">
              <a:lnSpc>
                <a:spcPts val="2900"/>
              </a:lnSpc>
              <a:spcBef>
                <a:spcPts val="384"/>
              </a:spcBef>
              <a:buFont typeface="Arial MT"/>
              <a:buChar char="•"/>
              <a:tabLst>
                <a:tab pos="476884" algn="l"/>
                <a:tab pos="477520" algn="l"/>
                <a:tab pos="2382520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Verification</a:t>
            </a:r>
            <a:r>
              <a:rPr sz="2600" spc="-20" dirty="0">
                <a:latin typeface="Times New Roman"/>
                <a:cs typeface="Times New Roman"/>
              </a:rPr>
              <a:t>:	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software </a:t>
            </a:r>
            <a:r>
              <a:rPr sz="2600" dirty="0">
                <a:latin typeface="Times New Roman"/>
                <a:cs typeface="Times New Roman"/>
              </a:rPr>
              <a:t>should confirm to </a:t>
            </a:r>
            <a:r>
              <a:rPr sz="2600" spc="-5" dirty="0">
                <a:latin typeface="Times New Roman"/>
                <a:cs typeface="Times New Roman"/>
              </a:rPr>
              <a:t>its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specification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 building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product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right?)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476884" marR="5080" indent="-464820">
              <a:spcBef>
                <a:spcPts val="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Validation</a:t>
            </a:r>
            <a:r>
              <a:rPr sz="2600" spc="-20" dirty="0">
                <a:latin typeface="Times New Roman"/>
                <a:cs typeface="Times New Roman"/>
              </a:rPr>
              <a:t>: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software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what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really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requires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building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right product?)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4495" y="990600"/>
            <a:ext cx="6303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5" dirty="0"/>
              <a:t>Verification</a:t>
            </a:r>
            <a:r>
              <a:rPr sz="4800" spc="-25" dirty="0"/>
              <a:t> </a:t>
            </a:r>
            <a:r>
              <a:rPr sz="4800" spc="-10" dirty="0"/>
              <a:t>vs</a:t>
            </a:r>
            <a:r>
              <a:rPr sz="4800" spc="-5" dirty="0"/>
              <a:t> </a:t>
            </a:r>
            <a:r>
              <a:rPr sz="4800" spc="-35" dirty="0"/>
              <a:t>Validation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86000" y="685800"/>
            <a:ext cx="6553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57400" algn="l"/>
              </a:tabLst>
            </a:pPr>
            <a:r>
              <a:rPr sz="4800" spc="-425" dirty="0"/>
              <a:t>T</a:t>
            </a:r>
            <a:r>
              <a:rPr sz="4800" spc="-5" dirty="0"/>
              <a:t>e</a:t>
            </a:r>
            <a:r>
              <a:rPr sz="4800" spc="-50" dirty="0"/>
              <a:t>s</a:t>
            </a:r>
            <a:r>
              <a:rPr sz="4800" dirty="0"/>
              <a:t>ting</a:t>
            </a:r>
            <a:r>
              <a:rPr lang="en-IN" sz="4800" dirty="0"/>
              <a:t> </a:t>
            </a:r>
            <a:r>
              <a:rPr sz="4800" spc="-5" dirty="0"/>
              <a:t>M</a:t>
            </a:r>
            <a:r>
              <a:rPr sz="4800" spc="-45" dirty="0"/>
              <a:t>e</a:t>
            </a:r>
            <a:r>
              <a:rPr sz="4800" dirty="0"/>
              <a:t>thodologi</a:t>
            </a:r>
            <a:r>
              <a:rPr sz="4800" spc="-20" dirty="0"/>
              <a:t>e</a:t>
            </a:r>
            <a:r>
              <a:rPr sz="4800"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95800" y="2286000"/>
            <a:ext cx="2880360" cy="1404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Black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box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testing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/>
            <a:r>
              <a:rPr sz="3000" b="1" spc="-5" dirty="0">
                <a:latin typeface="Times New Roman"/>
                <a:cs typeface="Times New Roman"/>
              </a:rPr>
              <a:t>White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box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testing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44113" y="939697"/>
            <a:ext cx="437108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solidFill>
                  <a:srgbClr val="92D050"/>
                </a:solidFill>
              </a:rPr>
              <a:t>Black</a:t>
            </a:r>
            <a:r>
              <a:rPr sz="4000" spc="-25" dirty="0">
                <a:solidFill>
                  <a:srgbClr val="92D050"/>
                </a:solidFill>
              </a:rPr>
              <a:t> </a:t>
            </a:r>
            <a:r>
              <a:rPr sz="4000" spc="-35" dirty="0">
                <a:solidFill>
                  <a:srgbClr val="92D050"/>
                </a:solidFill>
              </a:rPr>
              <a:t>box</a:t>
            </a:r>
            <a:r>
              <a:rPr lang="en-IN" sz="4000" spc="-35" dirty="0">
                <a:solidFill>
                  <a:srgbClr val="92D050"/>
                </a:solidFill>
              </a:rPr>
              <a:t> </a:t>
            </a:r>
            <a:r>
              <a:rPr sz="4000" spc="-20" dirty="0">
                <a:solidFill>
                  <a:srgbClr val="92D050"/>
                </a:solidFill>
              </a:rPr>
              <a:t>testing</a:t>
            </a:r>
            <a:endParaRPr sz="4000" dirty="0">
              <a:solidFill>
                <a:srgbClr val="92D05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4113" y="1815973"/>
            <a:ext cx="7080884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marR="15240" indent="-454659">
              <a:spcBef>
                <a:spcPts val="105"/>
              </a:spcBef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2600" dirty="0">
                <a:latin typeface="Times New Roman"/>
                <a:cs typeface="Times New Roman"/>
              </a:rPr>
              <a:t>No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knowledge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internal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design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code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required.</a:t>
            </a:r>
          </a:p>
          <a:p>
            <a:pPr marL="466725" indent="-454659"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2600" spc="-40" dirty="0">
                <a:latin typeface="Times New Roman"/>
                <a:cs typeface="Times New Roman"/>
              </a:rPr>
              <a:t>Tests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based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requirements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functionality.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4113" y="3346196"/>
            <a:ext cx="374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White</a:t>
            </a:r>
            <a:r>
              <a:rPr sz="4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box</a:t>
            </a:r>
            <a:r>
              <a:rPr sz="4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endParaRPr sz="4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4113" y="4191000"/>
            <a:ext cx="6636384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spcBef>
                <a:spcPts val="100"/>
              </a:spcBef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2600" dirty="0">
                <a:latin typeface="Times New Roman"/>
                <a:cs typeface="Times New Roman"/>
              </a:rPr>
              <a:t>Knowledge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internal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design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required.</a:t>
            </a:r>
          </a:p>
          <a:p>
            <a:pPr marL="466725" marR="941705" indent="-454659"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2600" spc="-40" dirty="0">
                <a:latin typeface="Times New Roman"/>
                <a:cs typeface="Times New Roman"/>
              </a:rPr>
              <a:t>Tests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based </a:t>
            </a:r>
            <a:r>
              <a:rPr sz="2600" dirty="0">
                <a:latin typeface="Times New Roman"/>
                <a:cs typeface="Times New Roman"/>
              </a:rPr>
              <a:t>on coverage of code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statements,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branches,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paths,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conditions.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5439" y="549754"/>
            <a:ext cx="4887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/>
              <a:t>Black</a:t>
            </a:r>
            <a:r>
              <a:rPr sz="4800" spc="-40" dirty="0"/>
              <a:t> </a:t>
            </a:r>
            <a:r>
              <a:rPr sz="4800" spc="-35" dirty="0"/>
              <a:t>box</a:t>
            </a:r>
            <a:r>
              <a:rPr lang="en-IN" sz="4800" spc="-35" dirty="0"/>
              <a:t> </a:t>
            </a:r>
            <a:r>
              <a:rPr sz="4800" spc="-20" dirty="0"/>
              <a:t>testing</a:t>
            </a:r>
            <a:endParaRPr sz="4800" dirty="0"/>
          </a:p>
        </p:txBody>
      </p:sp>
      <p:grpSp>
        <p:nvGrpSpPr>
          <p:cNvPr id="7" name="object 7"/>
          <p:cNvGrpSpPr/>
          <p:nvPr/>
        </p:nvGrpSpPr>
        <p:grpSpPr>
          <a:xfrm>
            <a:off x="3009900" y="1714500"/>
            <a:ext cx="6838950" cy="4171950"/>
            <a:chOff x="1485900" y="1714500"/>
            <a:chExt cx="6838950" cy="41719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9125" y="4381500"/>
              <a:ext cx="800100" cy="15049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3371850"/>
              <a:ext cx="2152650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82923" y="3690988"/>
              <a:ext cx="3152775" cy="883285"/>
            </a:xfrm>
            <a:custGeom>
              <a:avLst/>
              <a:gdLst/>
              <a:ahLst/>
              <a:cxnLst/>
              <a:rect l="l" t="t" r="r" b="b"/>
              <a:pathLst>
                <a:path w="3152775" h="883285">
                  <a:moveTo>
                    <a:pt x="3152775" y="0"/>
                  </a:moveTo>
                  <a:lnTo>
                    <a:pt x="0" y="0"/>
                  </a:lnTo>
                  <a:lnTo>
                    <a:pt x="0" y="882662"/>
                  </a:lnTo>
                  <a:lnTo>
                    <a:pt x="3152775" y="882662"/>
                  </a:lnTo>
                  <a:lnTo>
                    <a:pt x="315277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0925" y="3198875"/>
              <a:ext cx="492125" cy="1374775"/>
            </a:xfrm>
            <a:custGeom>
              <a:avLst/>
              <a:gdLst/>
              <a:ahLst/>
              <a:cxnLst/>
              <a:rect l="l" t="t" r="r" b="b"/>
              <a:pathLst>
                <a:path w="492125" h="1374775">
                  <a:moveTo>
                    <a:pt x="0" y="0"/>
                  </a:moveTo>
                  <a:lnTo>
                    <a:pt x="0" y="882650"/>
                  </a:lnTo>
                  <a:lnTo>
                    <a:pt x="491998" y="1374775"/>
                  </a:lnTo>
                  <a:lnTo>
                    <a:pt x="491998" y="491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0925" y="3198875"/>
              <a:ext cx="3644900" cy="492125"/>
            </a:xfrm>
            <a:custGeom>
              <a:avLst/>
              <a:gdLst/>
              <a:ahLst/>
              <a:cxnLst/>
              <a:rect l="l" t="t" r="r" b="b"/>
              <a:pathLst>
                <a:path w="3644900" h="492125">
                  <a:moveTo>
                    <a:pt x="3152775" y="0"/>
                  </a:moveTo>
                  <a:lnTo>
                    <a:pt x="0" y="0"/>
                  </a:lnTo>
                  <a:lnTo>
                    <a:pt x="491998" y="491998"/>
                  </a:lnTo>
                  <a:lnTo>
                    <a:pt x="3644900" y="491998"/>
                  </a:lnTo>
                  <a:lnTo>
                    <a:pt x="3152775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0925" y="3198875"/>
              <a:ext cx="3644900" cy="1374775"/>
            </a:xfrm>
            <a:custGeom>
              <a:avLst/>
              <a:gdLst/>
              <a:ahLst/>
              <a:cxnLst/>
              <a:rect l="l" t="t" r="r" b="b"/>
              <a:pathLst>
                <a:path w="3644900" h="1374775">
                  <a:moveTo>
                    <a:pt x="3644900" y="491998"/>
                  </a:moveTo>
                  <a:lnTo>
                    <a:pt x="3152775" y="0"/>
                  </a:lnTo>
                  <a:lnTo>
                    <a:pt x="0" y="0"/>
                  </a:lnTo>
                  <a:lnTo>
                    <a:pt x="0" y="882650"/>
                  </a:lnTo>
                  <a:lnTo>
                    <a:pt x="491998" y="1374775"/>
                  </a:lnTo>
                  <a:lnTo>
                    <a:pt x="3644900" y="1374775"/>
                  </a:lnTo>
                  <a:lnTo>
                    <a:pt x="3644900" y="491998"/>
                  </a:lnTo>
                  <a:close/>
                </a:path>
                <a:path w="3644900" h="1374775">
                  <a:moveTo>
                    <a:pt x="3644900" y="491998"/>
                  </a:moveTo>
                  <a:lnTo>
                    <a:pt x="491998" y="491998"/>
                  </a:lnTo>
                  <a:lnTo>
                    <a:pt x="0" y="0"/>
                  </a:lnTo>
                </a:path>
                <a:path w="3644900" h="1374775">
                  <a:moveTo>
                    <a:pt x="491998" y="491998"/>
                  </a:moveTo>
                  <a:lnTo>
                    <a:pt x="491998" y="1374775"/>
                  </a:lnTo>
                </a:path>
              </a:pathLst>
            </a:custGeom>
            <a:ln w="38100">
              <a:solidFill>
                <a:srgbClr val="8DC6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00" y="3371850"/>
              <a:ext cx="1847850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5" y="1714500"/>
              <a:ext cx="800100" cy="17430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17594" y="2002359"/>
            <a:ext cx="17500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spc="-5" dirty="0">
                <a:latin typeface="Times New Roman"/>
                <a:cs typeface="Times New Roman"/>
              </a:rPr>
              <a:t>requirements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5594" y="4136517"/>
            <a:ext cx="7061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ut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9029" y="5050917"/>
            <a:ext cx="8705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events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0630" y="2993264"/>
            <a:ext cx="873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tp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4254" y="655369"/>
            <a:ext cx="5326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15" dirty="0"/>
              <a:t>White</a:t>
            </a:r>
            <a:r>
              <a:rPr sz="4800" spc="-75" dirty="0"/>
              <a:t> </a:t>
            </a:r>
            <a:r>
              <a:rPr sz="4800" spc="-35" dirty="0"/>
              <a:t>box</a:t>
            </a:r>
            <a:r>
              <a:rPr lang="en-IN" sz="4800" spc="-35" dirty="0"/>
              <a:t> </a:t>
            </a:r>
            <a:r>
              <a:rPr sz="4800" spc="-20" dirty="0"/>
              <a:t>testing</a:t>
            </a:r>
            <a:endParaRPr sz="4800" dirty="0"/>
          </a:p>
        </p:txBody>
      </p:sp>
      <p:grpSp>
        <p:nvGrpSpPr>
          <p:cNvPr id="7" name="object 7"/>
          <p:cNvGrpSpPr/>
          <p:nvPr/>
        </p:nvGrpSpPr>
        <p:grpSpPr>
          <a:xfrm>
            <a:off x="3985052" y="2131753"/>
            <a:ext cx="6668134" cy="3602354"/>
            <a:chOff x="2461052" y="2131753"/>
            <a:chExt cx="6668134" cy="3602354"/>
          </a:xfrm>
        </p:grpSpPr>
        <p:sp>
          <p:nvSpPr>
            <p:cNvPr id="8" name="object 8"/>
            <p:cNvSpPr/>
            <p:nvPr/>
          </p:nvSpPr>
          <p:spPr>
            <a:xfrm>
              <a:off x="2683789" y="4747916"/>
              <a:ext cx="2435225" cy="953769"/>
            </a:xfrm>
            <a:custGeom>
              <a:avLst/>
              <a:gdLst/>
              <a:ahLst/>
              <a:cxnLst/>
              <a:rect l="l" t="t" r="r" b="b"/>
              <a:pathLst>
                <a:path w="2435225" h="953770">
                  <a:moveTo>
                    <a:pt x="1956837" y="0"/>
                  </a:moveTo>
                  <a:lnTo>
                    <a:pt x="478329" y="0"/>
                  </a:lnTo>
                  <a:lnTo>
                    <a:pt x="429364" y="2455"/>
                  </a:lnTo>
                  <a:lnTo>
                    <a:pt x="381827" y="9664"/>
                  </a:lnTo>
                  <a:lnTo>
                    <a:pt x="335956" y="21387"/>
                  </a:lnTo>
                  <a:lnTo>
                    <a:pt x="291991" y="37388"/>
                  </a:lnTo>
                  <a:lnTo>
                    <a:pt x="250170" y="57427"/>
                  </a:lnTo>
                  <a:lnTo>
                    <a:pt x="210733" y="81268"/>
                  </a:lnTo>
                  <a:lnTo>
                    <a:pt x="173919" y="108672"/>
                  </a:lnTo>
                  <a:lnTo>
                    <a:pt x="139965" y="139401"/>
                  </a:lnTo>
                  <a:lnTo>
                    <a:pt x="109111" y="173217"/>
                  </a:lnTo>
                  <a:lnTo>
                    <a:pt x="81596" y="209883"/>
                  </a:lnTo>
                  <a:lnTo>
                    <a:pt x="57659" y="249161"/>
                  </a:lnTo>
                  <a:lnTo>
                    <a:pt x="37539" y="290811"/>
                  </a:lnTo>
                  <a:lnTo>
                    <a:pt x="21474" y="334598"/>
                  </a:lnTo>
                  <a:lnTo>
                    <a:pt x="9703" y="380282"/>
                  </a:lnTo>
                  <a:lnTo>
                    <a:pt x="2465" y="427626"/>
                  </a:lnTo>
                  <a:lnTo>
                    <a:pt x="0" y="477324"/>
                  </a:lnTo>
                  <a:lnTo>
                    <a:pt x="2465" y="526091"/>
                  </a:lnTo>
                  <a:lnTo>
                    <a:pt x="9703" y="573436"/>
                  </a:lnTo>
                  <a:lnTo>
                    <a:pt x="21474" y="619122"/>
                  </a:lnTo>
                  <a:lnTo>
                    <a:pt x="37539" y="662910"/>
                  </a:lnTo>
                  <a:lnTo>
                    <a:pt x="57659" y="704563"/>
                  </a:lnTo>
                  <a:lnTo>
                    <a:pt x="81596" y="743843"/>
                  </a:lnTo>
                  <a:lnTo>
                    <a:pt x="109111" y="780512"/>
                  </a:lnTo>
                  <a:lnTo>
                    <a:pt x="139965" y="814331"/>
                  </a:lnTo>
                  <a:lnTo>
                    <a:pt x="173919" y="845062"/>
                  </a:lnTo>
                  <a:lnTo>
                    <a:pt x="210733" y="872469"/>
                  </a:lnTo>
                  <a:lnTo>
                    <a:pt x="250170" y="896312"/>
                  </a:lnTo>
                  <a:lnTo>
                    <a:pt x="291991" y="916353"/>
                  </a:lnTo>
                  <a:lnTo>
                    <a:pt x="335956" y="932355"/>
                  </a:lnTo>
                  <a:lnTo>
                    <a:pt x="381827" y="944080"/>
                  </a:lnTo>
                  <a:lnTo>
                    <a:pt x="429364" y="951290"/>
                  </a:lnTo>
                  <a:lnTo>
                    <a:pt x="478329" y="953746"/>
                  </a:lnTo>
                  <a:lnTo>
                    <a:pt x="1956837" y="953746"/>
                  </a:lnTo>
                  <a:lnTo>
                    <a:pt x="2005778" y="951290"/>
                  </a:lnTo>
                  <a:lnTo>
                    <a:pt x="2053296" y="944080"/>
                  </a:lnTo>
                  <a:lnTo>
                    <a:pt x="2099153" y="932355"/>
                  </a:lnTo>
                  <a:lnTo>
                    <a:pt x="2143108" y="916353"/>
                  </a:lnTo>
                  <a:lnTo>
                    <a:pt x="2184923" y="896312"/>
                  </a:lnTo>
                  <a:lnTo>
                    <a:pt x="2224357" y="872469"/>
                  </a:lnTo>
                  <a:lnTo>
                    <a:pt x="2261172" y="845062"/>
                  </a:lnTo>
                  <a:lnTo>
                    <a:pt x="2295128" y="814331"/>
                  </a:lnTo>
                  <a:lnTo>
                    <a:pt x="2325986" y="780512"/>
                  </a:lnTo>
                  <a:lnTo>
                    <a:pt x="2353506" y="743843"/>
                  </a:lnTo>
                  <a:lnTo>
                    <a:pt x="2377450" y="704563"/>
                  </a:lnTo>
                  <a:lnTo>
                    <a:pt x="2397576" y="662910"/>
                  </a:lnTo>
                  <a:lnTo>
                    <a:pt x="2413647" y="619122"/>
                  </a:lnTo>
                  <a:lnTo>
                    <a:pt x="2425423" y="573436"/>
                  </a:lnTo>
                  <a:lnTo>
                    <a:pt x="2432664" y="526091"/>
                  </a:lnTo>
                  <a:lnTo>
                    <a:pt x="2435130" y="476391"/>
                  </a:lnTo>
                  <a:lnTo>
                    <a:pt x="2432664" y="427626"/>
                  </a:lnTo>
                  <a:lnTo>
                    <a:pt x="2425423" y="380282"/>
                  </a:lnTo>
                  <a:lnTo>
                    <a:pt x="2413647" y="334598"/>
                  </a:lnTo>
                  <a:lnTo>
                    <a:pt x="2397576" y="290811"/>
                  </a:lnTo>
                  <a:lnTo>
                    <a:pt x="2377450" y="249161"/>
                  </a:lnTo>
                  <a:lnTo>
                    <a:pt x="2353506" y="209883"/>
                  </a:lnTo>
                  <a:lnTo>
                    <a:pt x="2325986" y="173217"/>
                  </a:lnTo>
                  <a:lnTo>
                    <a:pt x="2295128" y="139401"/>
                  </a:lnTo>
                  <a:lnTo>
                    <a:pt x="2261172" y="108672"/>
                  </a:lnTo>
                  <a:lnTo>
                    <a:pt x="2224357" y="81268"/>
                  </a:lnTo>
                  <a:lnTo>
                    <a:pt x="2184923" y="57427"/>
                  </a:lnTo>
                  <a:lnTo>
                    <a:pt x="2143108" y="37388"/>
                  </a:lnTo>
                  <a:lnTo>
                    <a:pt x="2099153" y="21387"/>
                  </a:lnTo>
                  <a:lnTo>
                    <a:pt x="2053296" y="9664"/>
                  </a:lnTo>
                  <a:lnTo>
                    <a:pt x="2005778" y="2455"/>
                  </a:lnTo>
                  <a:lnTo>
                    <a:pt x="1956837" y="0"/>
                  </a:lnTo>
                  <a:close/>
                </a:path>
              </a:pathLst>
            </a:custGeom>
            <a:solidFill>
              <a:srgbClr val="698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4703" y="2131758"/>
              <a:ext cx="6443980" cy="3602354"/>
            </a:xfrm>
            <a:custGeom>
              <a:avLst/>
              <a:gdLst/>
              <a:ahLst/>
              <a:cxnLst/>
              <a:rect l="l" t="t" r="r" b="b"/>
              <a:pathLst>
                <a:path w="6443980" h="3602354">
                  <a:moveTo>
                    <a:pt x="2466873" y="0"/>
                  </a:moveTo>
                  <a:lnTo>
                    <a:pt x="0" y="0"/>
                  </a:lnTo>
                  <a:lnTo>
                    <a:pt x="0" y="948232"/>
                  </a:lnTo>
                  <a:lnTo>
                    <a:pt x="2466873" y="948232"/>
                  </a:lnTo>
                  <a:lnTo>
                    <a:pt x="2466873" y="0"/>
                  </a:lnTo>
                  <a:close/>
                </a:path>
                <a:path w="6443980" h="3602354">
                  <a:moveTo>
                    <a:pt x="6443866" y="2616162"/>
                  </a:moveTo>
                  <a:lnTo>
                    <a:pt x="3940772" y="2616162"/>
                  </a:lnTo>
                  <a:lnTo>
                    <a:pt x="3940772" y="3602037"/>
                  </a:lnTo>
                  <a:lnTo>
                    <a:pt x="6443866" y="3602037"/>
                  </a:lnTo>
                  <a:lnTo>
                    <a:pt x="6443866" y="2616162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8913" y="2852347"/>
              <a:ext cx="258445" cy="493395"/>
            </a:xfrm>
            <a:custGeom>
              <a:avLst/>
              <a:gdLst/>
              <a:ahLst/>
              <a:cxnLst/>
              <a:rect l="l" t="t" r="r" b="b"/>
              <a:pathLst>
                <a:path w="258445" h="493395">
                  <a:moveTo>
                    <a:pt x="147637" y="0"/>
                  </a:moveTo>
                  <a:lnTo>
                    <a:pt x="0" y="492918"/>
                  </a:lnTo>
                  <a:lnTo>
                    <a:pt x="147637" y="379099"/>
                  </a:lnTo>
                  <a:lnTo>
                    <a:pt x="258162" y="492918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8913" y="2852347"/>
              <a:ext cx="258445" cy="493395"/>
            </a:xfrm>
            <a:custGeom>
              <a:avLst/>
              <a:gdLst/>
              <a:ahLst/>
              <a:cxnLst/>
              <a:rect l="l" t="t" r="r" b="b"/>
              <a:pathLst>
                <a:path w="258445" h="493395">
                  <a:moveTo>
                    <a:pt x="147637" y="379099"/>
                  </a:moveTo>
                  <a:lnTo>
                    <a:pt x="0" y="492918"/>
                  </a:lnTo>
                  <a:lnTo>
                    <a:pt x="147637" y="0"/>
                  </a:lnTo>
                  <a:lnTo>
                    <a:pt x="258162" y="492918"/>
                  </a:lnTo>
                  <a:lnTo>
                    <a:pt x="147637" y="379099"/>
                  </a:lnTo>
                </a:path>
              </a:pathLst>
            </a:custGeom>
            <a:ln w="3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052" y="4517634"/>
              <a:ext cx="2513574" cy="9966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90437" y="4546120"/>
            <a:ext cx="1555750" cy="8147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91490" marR="5080" indent="-479425">
              <a:lnSpc>
                <a:spcPts val="2990"/>
              </a:lnSpc>
              <a:spcBef>
                <a:spcPts val="390"/>
              </a:spcBef>
            </a:pPr>
            <a:r>
              <a:rPr sz="2650" spc="-30" dirty="0">
                <a:solidFill>
                  <a:schemeClr val="bg2"/>
                </a:solidFill>
                <a:latin typeface="Times New Roman"/>
                <a:cs typeface="Times New Roman"/>
              </a:rPr>
              <a:t>C</a:t>
            </a:r>
            <a:r>
              <a:rPr sz="2650" spc="114" dirty="0">
                <a:solidFill>
                  <a:schemeClr val="bg2"/>
                </a:solidFill>
                <a:latin typeface="Times New Roman"/>
                <a:cs typeface="Times New Roman"/>
              </a:rPr>
              <a:t>o</a:t>
            </a:r>
            <a:r>
              <a:rPr sz="2650" spc="-35" dirty="0">
                <a:solidFill>
                  <a:schemeClr val="bg2"/>
                </a:solidFill>
                <a:latin typeface="Times New Roman"/>
                <a:cs typeface="Times New Roman"/>
              </a:rPr>
              <a:t>m</a:t>
            </a:r>
            <a:r>
              <a:rPr sz="2650" spc="-175" dirty="0">
                <a:solidFill>
                  <a:schemeClr val="bg2"/>
                </a:solidFill>
                <a:latin typeface="Times New Roman"/>
                <a:cs typeface="Times New Roman"/>
              </a:rPr>
              <a:t>p</a:t>
            </a:r>
            <a:r>
              <a:rPr sz="2650" spc="114" dirty="0">
                <a:solidFill>
                  <a:schemeClr val="bg2"/>
                </a:solidFill>
                <a:latin typeface="Times New Roman"/>
                <a:cs typeface="Times New Roman"/>
              </a:rPr>
              <a:t>o</a:t>
            </a:r>
            <a:r>
              <a:rPr sz="2650" spc="-175" dirty="0">
                <a:solidFill>
                  <a:schemeClr val="bg2"/>
                </a:solidFill>
                <a:latin typeface="Times New Roman"/>
                <a:cs typeface="Times New Roman"/>
              </a:rPr>
              <a:t>n</a:t>
            </a:r>
            <a:r>
              <a:rPr sz="2650" spc="-10" dirty="0">
                <a:solidFill>
                  <a:schemeClr val="bg2"/>
                </a:solidFill>
                <a:latin typeface="Times New Roman"/>
                <a:cs typeface="Times New Roman"/>
              </a:rPr>
              <a:t>e</a:t>
            </a:r>
            <a:r>
              <a:rPr sz="2650" spc="-170" dirty="0">
                <a:solidFill>
                  <a:schemeClr val="bg2"/>
                </a:solidFill>
                <a:latin typeface="Times New Roman"/>
                <a:cs typeface="Times New Roman"/>
              </a:rPr>
              <a:t>n</a:t>
            </a:r>
            <a:r>
              <a:rPr sz="2650" spc="-5" dirty="0">
                <a:solidFill>
                  <a:schemeClr val="bg2"/>
                </a:solidFill>
                <a:latin typeface="Times New Roman"/>
                <a:cs typeface="Times New Roman"/>
              </a:rPr>
              <a:t>t  </a:t>
            </a:r>
            <a:r>
              <a:rPr sz="2650" spc="-20" dirty="0">
                <a:solidFill>
                  <a:schemeClr val="bg2"/>
                </a:solidFill>
                <a:latin typeface="Times New Roman"/>
                <a:cs typeface="Times New Roman"/>
              </a:rPr>
              <a:t>code</a:t>
            </a:r>
            <a:endParaRPr sz="265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394" y="4520264"/>
            <a:ext cx="2503095" cy="98587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91394" y="4520242"/>
            <a:ext cx="2540635" cy="845103"/>
          </a:xfrm>
          <a:prstGeom prst="rect">
            <a:avLst/>
          </a:prstGeom>
          <a:ln w="3298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772160" marR="782320" indent="219710">
              <a:lnSpc>
                <a:spcPts val="2990"/>
              </a:lnSpc>
              <a:spcBef>
                <a:spcPts val="590"/>
              </a:spcBef>
            </a:pPr>
            <a:r>
              <a:rPr sz="2650" spc="-90" dirty="0">
                <a:solidFill>
                  <a:schemeClr val="bg2"/>
                </a:solidFill>
                <a:latin typeface="Times New Roman"/>
                <a:cs typeface="Times New Roman"/>
              </a:rPr>
              <a:t>Test </a:t>
            </a:r>
            <a:r>
              <a:rPr sz="2650" spc="-8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50" spc="125" dirty="0">
                <a:solidFill>
                  <a:schemeClr val="bg2"/>
                </a:solidFill>
                <a:latin typeface="Times New Roman"/>
                <a:cs typeface="Times New Roman"/>
              </a:rPr>
              <a:t>o</a:t>
            </a:r>
            <a:r>
              <a:rPr sz="2650" spc="-175" dirty="0">
                <a:solidFill>
                  <a:schemeClr val="bg2"/>
                </a:solidFill>
                <a:latin typeface="Times New Roman"/>
                <a:cs typeface="Times New Roman"/>
              </a:rPr>
              <a:t>u</a:t>
            </a:r>
            <a:r>
              <a:rPr sz="2650" spc="130" dirty="0">
                <a:solidFill>
                  <a:schemeClr val="bg2"/>
                </a:solidFill>
                <a:latin typeface="Times New Roman"/>
                <a:cs typeface="Times New Roman"/>
              </a:rPr>
              <a:t>t</a:t>
            </a:r>
            <a:r>
              <a:rPr sz="2650" spc="-170" dirty="0">
                <a:solidFill>
                  <a:schemeClr val="bg2"/>
                </a:solidFill>
                <a:latin typeface="Times New Roman"/>
                <a:cs typeface="Times New Roman"/>
              </a:rPr>
              <a:t>p</a:t>
            </a:r>
            <a:r>
              <a:rPr sz="2650" spc="114" dirty="0">
                <a:solidFill>
                  <a:schemeClr val="bg2"/>
                </a:solidFill>
                <a:latin typeface="Times New Roman"/>
                <a:cs typeface="Times New Roman"/>
              </a:rPr>
              <a:t>u</a:t>
            </a:r>
            <a:r>
              <a:rPr sz="2650" spc="-170" dirty="0">
                <a:solidFill>
                  <a:schemeClr val="bg2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chemeClr val="bg2"/>
                </a:solidFill>
                <a:latin typeface="Times New Roman"/>
                <a:cs typeface="Times New Roman"/>
              </a:rPr>
              <a:t>s</a:t>
            </a:r>
            <a:endParaRPr sz="265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71149" y="1849963"/>
            <a:ext cx="2572385" cy="1056640"/>
            <a:chOff x="2447148" y="1849963"/>
            <a:chExt cx="2572385" cy="105664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658" y="1866473"/>
              <a:ext cx="2503095" cy="9858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63658" y="1866473"/>
              <a:ext cx="2539365" cy="1023619"/>
            </a:xfrm>
            <a:custGeom>
              <a:avLst/>
              <a:gdLst/>
              <a:ahLst/>
              <a:cxnLst/>
              <a:rect l="l" t="t" r="r" b="b"/>
              <a:pathLst>
                <a:path w="2539365" h="1023619">
                  <a:moveTo>
                    <a:pt x="0" y="0"/>
                  </a:moveTo>
                  <a:lnTo>
                    <a:pt x="2539287" y="0"/>
                  </a:lnTo>
                  <a:lnTo>
                    <a:pt x="2539287" y="1023515"/>
                  </a:lnTo>
                  <a:lnTo>
                    <a:pt x="0" y="1023515"/>
                  </a:lnTo>
                  <a:lnTo>
                    <a:pt x="0" y="0"/>
                  </a:lnTo>
                </a:path>
              </a:pathLst>
            </a:custGeom>
            <a:ln w="32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7659" y="1866473"/>
            <a:ext cx="2539365" cy="603370"/>
          </a:xfrm>
          <a:prstGeom prst="rect">
            <a:avLst/>
          </a:prstGeom>
          <a:ln w="32987">
            <a:solidFill>
              <a:srgbClr val="0000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663575">
              <a:spcBef>
                <a:spcPts val="1525"/>
              </a:spcBef>
            </a:pPr>
            <a:r>
              <a:rPr sz="2650" spc="-165" dirty="0">
                <a:solidFill>
                  <a:schemeClr val="bg2"/>
                </a:solidFill>
                <a:latin typeface="Times New Roman"/>
                <a:cs typeface="Times New Roman"/>
              </a:rPr>
              <a:t>Test</a:t>
            </a:r>
            <a:r>
              <a:rPr sz="2650" spc="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50" spc="55" dirty="0">
                <a:solidFill>
                  <a:schemeClr val="bg2"/>
                </a:solidFill>
                <a:latin typeface="Times New Roman"/>
                <a:cs typeface="Times New Roman"/>
              </a:rPr>
              <a:t>data</a:t>
            </a:r>
            <a:endParaRPr sz="265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1489" y="3484962"/>
            <a:ext cx="10407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650" spc="-185" dirty="0">
                <a:latin typeface="Times New Roman"/>
                <a:cs typeface="Times New Roman"/>
              </a:rPr>
              <a:t>D</a:t>
            </a:r>
            <a:r>
              <a:rPr sz="2650" spc="-10" dirty="0">
                <a:latin typeface="Times New Roman"/>
                <a:cs typeface="Times New Roman"/>
              </a:rPr>
              <a:t>e</a:t>
            </a:r>
            <a:r>
              <a:rPr sz="2650" spc="-25" dirty="0">
                <a:latin typeface="Times New Roman"/>
                <a:cs typeface="Times New Roman"/>
              </a:rPr>
              <a:t>r</a:t>
            </a:r>
            <a:r>
              <a:rPr sz="2650" spc="130" dirty="0">
                <a:latin typeface="Times New Roman"/>
                <a:cs typeface="Times New Roman"/>
              </a:rPr>
              <a:t>i</a:t>
            </a:r>
            <a:r>
              <a:rPr sz="2650" spc="-170" dirty="0">
                <a:latin typeface="Times New Roman"/>
                <a:cs typeface="Times New Roman"/>
              </a:rPr>
              <a:t>v</a:t>
            </a:r>
            <a:r>
              <a:rPr sz="2650" spc="-20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40550" y="3155269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379099"/>
                </a:moveTo>
                <a:lnTo>
                  <a:pt x="0" y="0"/>
                </a:lnTo>
              </a:path>
            </a:pathLst>
          </a:custGeom>
          <a:ln w="3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2425" y="3448253"/>
            <a:ext cx="67183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650" spc="-459" dirty="0">
                <a:latin typeface="Times New Roman"/>
                <a:cs typeface="Times New Roman"/>
              </a:rPr>
              <a:t>T</a:t>
            </a:r>
            <a:r>
              <a:rPr sz="2650" spc="-25" dirty="0">
                <a:latin typeface="Times New Roman"/>
                <a:cs typeface="Times New Roman"/>
              </a:rPr>
              <a:t>e</a:t>
            </a:r>
            <a:r>
              <a:rPr sz="2650" spc="-165" dirty="0">
                <a:latin typeface="Times New Roman"/>
                <a:cs typeface="Times New Roman"/>
              </a:rPr>
              <a:t>s</a:t>
            </a:r>
            <a:r>
              <a:rPr sz="2650" spc="130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03146" y="2342985"/>
            <a:ext cx="5005070" cy="2801620"/>
            <a:chOff x="1379146" y="2342985"/>
            <a:chExt cx="5005070" cy="2801620"/>
          </a:xfrm>
        </p:grpSpPr>
        <p:sp>
          <p:nvSpPr>
            <p:cNvPr id="24" name="object 24"/>
            <p:cNvSpPr/>
            <p:nvPr/>
          </p:nvSpPr>
          <p:spPr>
            <a:xfrm>
              <a:off x="3716550" y="3914399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5842"/>
                  </a:moveTo>
                  <a:lnTo>
                    <a:pt x="0" y="0"/>
                  </a:lnTo>
                </a:path>
              </a:pathLst>
            </a:custGeom>
            <a:ln w="32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5328" y="4861736"/>
              <a:ext cx="478790" cy="266700"/>
            </a:xfrm>
            <a:custGeom>
              <a:avLst/>
              <a:gdLst/>
              <a:ahLst/>
              <a:cxnLst/>
              <a:rect l="l" t="t" r="r" b="b"/>
              <a:pathLst>
                <a:path w="478789" h="266700">
                  <a:moveTo>
                    <a:pt x="0" y="0"/>
                  </a:moveTo>
                  <a:lnTo>
                    <a:pt x="109605" y="153288"/>
                  </a:lnTo>
                  <a:lnTo>
                    <a:pt x="0" y="266212"/>
                  </a:lnTo>
                  <a:lnTo>
                    <a:pt x="478329" y="15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95553" y="2359391"/>
              <a:ext cx="1068705" cy="2768600"/>
            </a:xfrm>
            <a:custGeom>
              <a:avLst/>
              <a:gdLst/>
              <a:ahLst/>
              <a:cxnLst/>
              <a:rect l="l" t="t" r="r" b="b"/>
              <a:pathLst>
                <a:path w="1068705" h="2768600">
                  <a:moveTo>
                    <a:pt x="699380" y="2655632"/>
                  </a:moveTo>
                  <a:lnTo>
                    <a:pt x="589775" y="2502344"/>
                  </a:lnTo>
                  <a:lnTo>
                    <a:pt x="1068105" y="2655632"/>
                  </a:lnTo>
                  <a:lnTo>
                    <a:pt x="589775" y="2768556"/>
                  </a:lnTo>
                  <a:lnTo>
                    <a:pt x="699380" y="2655632"/>
                  </a:lnTo>
                </a:path>
                <a:path w="1068705" h="2768600">
                  <a:moveTo>
                    <a:pt x="1068105" y="0"/>
                  </a:moveTo>
                  <a:lnTo>
                    <a:pt x="0" y="0"/>
                  </a:lnTo>
                  <a:lnTo>
                    <a:pt x="0" y="1174975"/>
                  </a:lnTo>
                </a:path>
                <a:path w="1068705" h="2768600">
                  <a:moveTo>
                    <a:pt x="0" y="1517365"/>
                  </a:moveTo>
                  <a:lnTo>
                    <a:pt x="0" y="2655632"/>
                  </a:lnTo>
                  <a:lnTo>
                    <a:pt x="809906" y="2655632"/>
                  </a:lnTo>
                </a:path>
              </a:pathLst>
            </a:custGeom>
            <a:ln w="3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6322" y="4861736"/>
              <a:ext cx="441325" cy="266700"/>
            </a:xfrm>
            <a:custGeom>
              <a:avLst/>
              <a:gdLst/>
              <a:ahLst/>
              <a:cxnLst/>
              <a:rect l="l" t="t" r="r" b="b"/>
              <a:pathLst>
                <a:path w="441325" h="266700">
                  <a:moveTo>
                    <a:pt x="0" y="0"/>
                  </a:moveTo>
                  <a:lnTo>
                    <a:pt x="73266" y="153288"/>
                  </a:lnTo>
                  <a:lnTo>
                    <a:pt x="0" y="266212"/>
                  </a:lnTo>
                  <a:lnTo>
                    <a:pt x="441070" y="15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7601" y="4861736"/>
              <a:ext cx="1400175" cy="266700"/>
            </a:xfrm>
            <a:custGeom>
              <a:avLst/>
              <a:gdLst/>
              <a:ahLst/>
              <a:cxnLst/>
              <a:rect l="l" t="t" r="r" b="b"/>
              <a:pathLst>
                <a:path w="1400175" h="266700">
                  <a:moveTo>
                    <a:pt x="1031988" y="153288"/>
                  </a:moveTo>
                  <a:lnTo>
                    <a:pt x="958721" y="0"/>
                  </a:lnTo>
                  <a:lnTo>
                    <a:pt x="1399792" y="153288"/>
                  </a:lnTo>
                  <a:lnTo>
                    <a:pt x="958721" y="266212"/>
                  </a:lnTo>
                  <a:lnTo>
                    <a:pt x="1031988" y="153288"/>
                  </a:lnTo>
                </a:path>
                <a:path w="1400175" h="266700">
                  <a:moveTo>
                    <a:pt x="0" y="153288"/>
                  </a:moveTo>
                  <a:lnTo>
                    <a:pt x="1104518" y="153288"/>
                  </a:lnTo>
                </a:path>
              </a:pathLst>
            </a:custGeom>
            <a:ln w="32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2800" y="1219200"/>
            <a:ext cx="46793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70" dirty="0"/>
              <a:t>Testing</a:t>
            </a:r>
            <a:r>
              <a:rPr lang="en-IN" sz="4800" spc="-70" dirty="0"/>
              <a:t> </a:t>
            </a:r>
            <a:r>
              <a:rPr sz="4800" spc="-20" dirty="0"/>
              <a:t>Levels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4267200" y="2514600"/>
            <a:ext cx="3270885" cy="236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spcBef>
                <a:spcPts val="100"/>
              </a:spcBef>
              <a:buChar char="•"/>
              <a:tabLst>
                <a:tab pos="475615" algn="l"/>
                <a:tab pos="476250" algn="l"/>
              </a:tabLst>
            </a:pPr>
            <a:r>
              <a:rPr sz="3000" dirty="0">
                <a:latin typeface="Times New Roman"/>
                <a:cs typeface="Times New Roman"/>
              </a:rPr>
              <a:t>Unit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testing</a:t>
            </a:r>
            <a:endParaRPr sz="30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475615" indent="-463550">
              <a:buChar char="•"/>
              <a:tabLst>
                <a:tab pos="475615" algn="l"/>
                <a:tab pos="476250" algn="l"/>
              </a:tabLst>
            </a:pPr>
            <a:r>
              <a:rPr sz="3000" spc="-5" dirty="0">
                <a:latin typeface="Times New Roman"/>
                <a:cs typeface="Times New Roman"/>
              </a:rPr>
              <a:t>Integration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testing</a:t>
            </a:r>
            <a:endParaRPr sz="30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475615" indent="-463550">
              <a:buChar char="•"/>
              <a:tabLst>
                <a:tab pos="475615" algn="l"/>
                <a:tab pos="476250" algn="l"/>
              </a:tabLst>
            </a:pPr>
            <a:r>
              <a:rPr sz="3000" spc="-5" dirty="0">
                <a:latin typeface="Times New Roman"/>
                <a:cs typeface="Times New Roman"/>
              </a:rPr>
              <a:t>System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testing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95600" y="1143000"/>
            <a:ext cx="5130673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/>
              <a:t>UNIT</a:t>
            </a:r>
            <a:r>
              <a:rPr sz="4800" spc="-55" dirty="0"/>
              <a:t> </a:t>
            </a:r>
            <a:r>
              <a:rPr sz="4800" spc="-25" dirty="0"/>
              <a:t>TESTING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idx="1"/>
          </p:nvPr>
        </p:nvSpPr>
        <p:spPr>
          <a:xfrm>
            <a:off x="1143000" y="2514601"/>
            <a:ext cx="11352784" cy="1066574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24180">
              <a:spcBef>
                <a:spcPts val="1660"/>
              </a:spcBef>
            </a:pPr>
            <a:r>
              <a:rPr spc="-40" dirty="0"/>
              <a:t>Tests</a:t>
            </a:r>
            <a:r>
              <a:rPr spc="-25" dirty="0"/>
              <a:t> </a:t>
            </a:r>
            <a:r>
              <a:rPr dirty="0"/>
              <a:t>each</a:t>
            </a:r>
            <a:r>
              <a:rPr spc="-15" dirty="0"/>
              <a:t> </a:t>
            </a:r>
            <a:r>
              <a:rPr dirty="0"/>
              <a:t>module</a:t>
            </a:r>
            <a:r>
              <a:rPr spc="-20" dirty="0"/>
              <a:t> </a:t>
            </a:r>
            <a:r>
              <a:rPr spc="-15" dirty="0"/>
              <a:t>individually.</a:t>
            </a:r>
          </a:p>
          <a:p>
            <a:pPr marL="504825" marR="5080">
              <a:lnSpc>
                <a:spcPct val="150000"/>
              </a:lnSpc>
            </a:pPr>
            <a:r>
              <a:rPr dirty="0"/>
              <a:t>Follows a white </a:t>
            </a:r>
            <a:r>
              <a:rPr spc="5" dirty="0"/>
              <a:t>box </a:t>
            </a:r>
            <a:r>
              <a:rPr spc="-5" dirty="0"/>
              <a:t>testing </a:t>
            </a:r>
            <a:r>
              <a:rPr dirty="0"/>
              <a:t>(Logic of </a:t>
            </a:r>
            <a:r>
              <a:rPr spc="-5" dirty="0"/>
              <a:t>the program). </a:t>
            </a:r>
            <a:r>
              <a:rPr spc="-635" dirty="0"/>
              <a:t> </a:t>
            </a:r>
            <a:r>
              <a:rPr spc="5" dirty="0"/>
              <a:t>Done</a:t>
            </a:r>
            <a:r>
              <a:rPr spc="-3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developers.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600200" y="395846"/>
            <a:ext cx="77690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45" dirty="0"/>
              <a:t>INTEGRATION</a:t>
            </a:r>
            <a:r>
              <a:rPr sz="2800" spc="-85" dirty="0"/>
              <a:t> </a:t>
            </a:r>
            <a:r>
              <a:rPr sz="2800" spc="-20" dirty="0"/>
              <a:t>TESTING</a:t>
            </a:r>
            <a:endParaRPr sz="2800" dirty="0"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286256"/>
            <a:ext cx="178308" cy="1844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2154936"/>
            <a:ext cx="178308" cy="1844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2627377"/>
            <a:ext cx="178308" cy="18440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596639" y="3561588"/>
            <a:ext cx="228600" cy="1658620"/>
            <a:chOff x="2072639" y="3561588"/>
            <a:chExt cx="228600" cy="165862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3561588"/>
              <a:ext cx="228600" cy="2316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4037076"/>
              <a:ext cx="228600" cy="2316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4512563"/>
              <a:ext cx="228600" cy="231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4988052"/>
              <a:ext cx="228600" cy="2316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782572" y="1118362"/>
            <a:ext cx="8046084" cy="416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9905" indent="264795">
              <a:spcBef>
                <a:spcPts val="105"/>
              </a:spcBef>
            </a:pP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Once</a:t>
            </a:r>
            <a:r>
              <a:rPr sz="2600" spc="-3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all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the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 modules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have</a:t>
            </a:r>
            <a:r>
              <a:rPr sz="2600" spc="-3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been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unit</a:t>
            </a:r>
            <a:r>
              <a:rPr sz="2600" spc="-2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tested,</a:t>
            </a:r>
            <a:r>
              <a:rPr sz="2600" spc="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integration </a:t>
            </a:r>
            <a:r>
              <a:rPr sz="2600" spc="-63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testing</a:t>
            </a:r>
            <a:r>
              <a:rPr sz="2600" spc="-1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is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performed.</a:t>
            </a:r>
          </a:p>
          <a:p>
            <a:pPr marL="277495">
              <a:spcBef>
                <a:spcPts val="600"/>
              </a:spcBef>
            </a:pP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It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is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systematic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testing.</a:t>
            </a:r>
            <a:endParaRPr sz="2600" dirty="0">
              <a:solidFill>
                <a:srgbClr val="66E1FA"/>
              </a:solidFill>
              <a:latin typeface="Times New Roman"/>
              <a:cs typeface="Times New Roman"/>
            </a:endParaRPr>
          </a:p>
          <a:p>
            <a:pPr marL="277495">
              <a:spcBef>
                <a:spcPts val="600"/>
              </a:spcBef>
            </a:pP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Produce</a:t>
            </a:r>
            <a:r>
              <a:rPr sz="2600" spc="-2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tests</a:t>
            </a:r>
            <a:r>
              <a:rPr sz="2600" spc="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to</a:t>
            </a:r>
            <a:r>
              <a:rPr sz="2600" spc="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identify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errors</a:t>
            </a:r>
            <a:r>
              <a:rPr sz="2600" spc="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associated</a:t>
            </a:r>
            <a:r>
              <a:rPr sz="2600" spc="-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with</a:t>
            </a:r>
            <a:r>
              <a:rPr sz="2600" spc="1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interfacing.</a:t>
            </a:r>
            <a:endParaRPr sz="2600" dirty="0">
              <a:solidFill>
                <a:srgbClr val="66E1FA"/>
              </a:solidFill>
              <a:latin typeface="Times New Roman"/>
              <a:cs typeface="Times New Roman"/>
            </a:endParaRPr>
          </a:p>
          <a:p>
            <a:pPr marL="1166495">
              <a:spcBef>
                <a:spcPts val="595"/>
              </a:spcBef>
            </a:pPr>
            <a:r>
              <a:rPr sz="2800" b="1" spc="-40" dirty="0">
                <a:solidFill>
                  <a:srgbClr val="66E1FA"/>
                </a:solidFill>
                <a:latin typeface="Times New Roman"/>
                <a:cs typeface="Times New Roman"/>
              </a:rPr>
              <a:t>Types:</a:t>
            </a:r>
            <a:endParaRPr sz="2800" dirty="0">
              <a:solidFill>
                <a:srgbClr val="66E1FA"/>
              </a:solidFill>
              <a:latin typeface="Times New Roman"/>
              <a:cs typeface="Times New Roman"/>
            </a:endParaRPr>
          </a:p>
          <a:p>
            <a:pPr marL="2286635" marR="1775460" indent="4445">
              <a:lnSpc>
                <a:spcPct val="120000"/>
              </a:lnSpc>
              <a:spcBef>
                <a:spcPts val="5"/>
              </a:spcBef>
            </a:pP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Big Bang Integration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testing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66E1FA"/>
                </a:solidFill>
                <a:latin typeface="Times New Roman"/>
                <a:cs typeface="Times New Roman"/>
              </a:rPr>
              <a:t>Top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Down Integration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testing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 Bottom</a:t>
            </a:r>
            <a:r>
              <a:rPr sz="2600" spc="-2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Up</a:t>
            </a:r>
            <a:r>
              <a:rPr sz="2600" spc="-4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Integration</a:t>
            </a:r>
            <a:r>
              <a:rPr sz="2600" spc="-2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6E1FA"/>
                </a:solidFill>
                <a:latin typeface="Times New Roman"/>
                <a:cs typeface="Times New Roman"/>
              </a:rPr>
              <a:t>testing </a:t>
            </a:r>
            <a:r>
              <a:rPr sz="2600" spc="-63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Mixed</a:t>
            </a:r>
            <a:r>
              <a:rPr sz="2600" spc="-20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6E1FA"/>
                </a:solidFill>
                <a:latin typeface="Times New Roman"/>
                <a:cs typeface="Times New Roman"/>
              </a:rPr>
              <a:t>Integration</a:t>
            </a:r>
            <a:r>
              <a:rPr sz="2600" spc="-25" dirty="0">
                <a:solidFill>
                  <a:srgbClr val="66E1F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testing</a:t>
            </a:r>
            <a:endParaRPr sz="2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46046" y="295490"/>
            <a:ext cx="56508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40" dirty="0"/>
              <a:t>SYSTEM</a:t>
            </a:r>
            <a:r>
              <a:rPr sz="4800" spc="-45" dirty="0"/>
              <a:t> </a:t>
            </a:r>
            <a:r>
              <a:rPr sz="4800" spc="-20" dirty="0"/>
              <a:t>TESTING</a:t>
            </a:r>
            <a:endParaRPr sz="48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2758439" y="4678680"/>
            <a:ext cx="228600" cy="1420495"/>
            <a:chOff x="1234439" y="4678679"/>
            <a:chExt cx="228600" cy="14204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39" y="4678679"/>
              <a:ext cx="228600" cy="2316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39" y="5074919"/>
              <a:ext cx="228600" cy="2316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39" y="5471159"/>
              <a:ext cx="228600" cy="2316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39" y="5867399"/>
              <a:ext cx="228600" cy="2316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746045" y="1240282"/>
            <a:ext cx="6645275" cy="501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 marR="691515">
              <a:spcBef>
                <a:spcPts val="105"/>
              </a:spcBef>
              <a:buFont typeface="Wingdings"/>
              <a:buChar char=""/>
              <a:tabLst>
                <a:tab pos="314960" algn="l"/>
                <a:tab pos="184594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whole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tested</a:t>
            </a:r>
            <a:r>
              <a:rPr sz="2600" dirty="0">
                <a:latin typeface="Times New Roman"/>
                <a:cs typeface="Times New Roman"/>
              </a:rPr>
              <a:t> 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uncover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requirement	errors.</a:t>
            </a:r>
            <a:endParaRPr sz="26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88265" marR="5080" algn="just">
              <a:spcBef>
                <a:spcPts val="5"/>
              </a:spcBef>
              <a:buFont typeface="Wingdings"/>
              <a:buChar char=""/>
              <a:tabLst>
                <a:tab pos="314960" algn="l"/>
              </a:tabLst>
            </a:pPr>
            <a:r>
              <a:rPr sz="2600" spc="-40" dirty="0">
                <a:latin typeface="Times New Roman"/>
                <a:cs typeface="Times New Roman"/>
              </a:rPr>
              <a:t>Verifies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system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work properly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overall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performance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achieved.</a:t>
            </a:r>
            <a:endParaRPr sz="26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/>
            <a:r>
              <a:rPr sz="2800" b="1" spc="-40" dirty="0">
                <a:latin typeface="Times New Roman"/>
                <a:cs typeface="Times New Roman"/>
              </a:rPr>
              <a:t>Types:</a:t>
            </a:r>
            <a:endParaRPr sz="2800">
              <a:latin typeface="Times New Roman"/>
              <a:cs typeface="Times New Roman"/>
            </a:endParaRPr>
          </a:p>
          <a:p>
            <a:pPr marL="489584" marR="4314190" indent="-17145"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Alpha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</a:t>
            </a:r>
            <a:endParaRPr sz="2600">
              <a:latin typeface="Times New Roman"/>
              <a:cs typeface="Times New Roman"/>
            </a:endParaRPr>
          </a:p>
          <a:p>
            <a:pPr marL="489584" marR="3418204" indent="-17145"/>
            <a:r>
              <a:rPr sz="2600" dirty="0">
                <a:latin typeface="Times New Roman"/>
                <a:cs typeface="Times New Roman"/>
              </a:rPr>
              <a:t>Acceptance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Performance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086" y="0"/>
            <a:ext cx="8228965" cy="6858000"/>
            <a:chOff x="915085" y="0"/>
            <a:chExt cx="8228965" cy="6858000"/>
          </a:xfrm>
        </p:grpSpPr>
        <p:sp>
          <p:nvSpPr>
            <p:cNvPr id="3" name="object 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325"/>
              <a:ext cx="312051" cy="292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0779" y="254001"/>
            <a:ext cx="313605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Alpha</a:t>
            </a:r>
            <a:r>
              <a:rPr spc="-75" dirty="0"/>
              <a:t> </a:t>
            </a:r>
            <a:r>
              <a:rPr spc="-50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4972" y="769366"/>
            <a:ext cx="8569960" cy="581389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11175" indent="89535">
              <a:lnSpc>
                <a:spcPct val="80000"/>
              </a:lnSpc>
              <a:spcBef>
                <a:spcPts val="800"/>
              </a:spcBef>
            </a:pPr>
            <a:r>
              <a:rPr sz="2900" dirty="0">
                <a:latin typeface="Times New Roman"/>
                <a:cs typeface="Times New Roman"/>
              </a:rPr>
              <a:t>It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carried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out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by </a:t>
            </a:r>
            <a:r>
              <a:rPr sz="2900" spc="-5" dirty="0">
                <a:latin typeface="Times New Roman"/>
                <a:cs typeface="Times New Roman"/>
              </a:rPr>
              <a:t>the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test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team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within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developing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organization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2804795">
              <a:lnSpc>
                <a:spcPts val="3929"/>
              </a:lnSpc>
              <a:spcBef>
                <a:spcPts val="2490"/>
              </a:spcBef>
            </a:pPr>
            <a:r>
              <a:rPr sz="3300" b="1" spc="-20" dirty="0">
                <a:solidFill>
                  <a:srgbClr val="4A2103"/>
                </a:solidFill>
                <a:latin typeface="Calibri"/>
                <a:cs typeface="Calibri"/>
              </a:rPr>
              <a:t>Beta</a:t>
            </a:r>
            <a:r>
              <a:rPr sz="3300" b="1" spc="-15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3300" b="1" spc="-50" dirty="0">
                <a:solidFill>
                  <a:srgbClr val="4A2103"/>
                </a:solidFill>
                <a:latin typeface="Calibri"/>
                <a:cs typeface="Calibri"/>
              </a:rPr>
              <a:t>Testing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450"/>
              </a:lnSpc>
              <a:tabLst>
                <a:tab pos="5719445" algn="l"/>
              </a:tabLst>
            </a:pPr>
            <a:r>
              <a:rPr sz="2900" dirty="0">
                <a:latin typeface="Times New Roman"/>
                <a:cs typeface="Times New Roman"/>
              </a:rPr>
              <a:t>It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5" dirty="0">
                <a:latin typeface="Times New Roman"/>
                <a:cs typeface="Times New Roman"/>
              </a:rPr>
              <a:t> performed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by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selected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group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	friendly</a:t>
            </a:r>
            <a:r>
              <a:rPr sz="2900" spc="-10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customers.</a:t>
            </a:r>
            <a:endParaRPr sz="2900">
              <a:latin typeface="Times New Roman"/>
              <a:cs typeface="Times New Roman"/>
            </a:endParaRPr>
          </a:p>
          <a:p>
            <a:pPr marL="2821940">
              <a:lnSpc>
                <a:spcPts val="3925"/>
              </a:lnSpc>
              <a:spcBef>
                <a:spcPts val="2685"/>
              </a:spcBef>
            </a:pPr>
            <a:r>
              <a:rPr sz="3300" b="1" spc="-5" dirty="0">
                <a:solidFill>
                  <a:srgbClr val="4A2103"/>
                </a:solidFill>
                <a:latin typeface="Calibri"/>
                <a:cs typeface="Calibri"/>
              </a:rPr>
              <a:t>Acceptance</a:t>
            </a:r>
            <a:r>
              <a:rPr sz="3300" b="1" spc="-30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sz="3300" b="1" spc="-50" dirty="0">
                <a:solidFill>
                  <a:srgbClr val="4A2103"/>
                </a:solidFill>
                <a:latin typeface="Calibri"/>
                <a:cs typeface="Calibri"/>
              </a:rPr>
              <a:t>Testing</a:t>
            </a:r>
            <a:endParaRPr sz="3300">
              <a:latin typeface="Calibri"/>
              <a:cs typeface="Calibri"/>
            </a:endParaRPr>
          </a:p>
          <a:p>
            <a:pPr marL="12700" marR="328930">
              <a:lnSpc>
                <a:spcPct val="80000"/>
              </a:lnSpc>
              <a:spcBef>
                <a:spcPts val="660"/>
              </a:spcBef>
            </a:pPr>
            <a:r>
              <a:rPr sz="2900" dirty="0">
                <a:latin typeface="Times New Roman"/>
                <a:cs typeface="Times New Roman"/>
              </a:rPr>
              <a:t>It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performed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by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0" dirty="0">
                <a:latin typeface="Times New Roman"/>
                <a:cs typeface="Times New Roman"/>
              </a:rPr>
              <a:t> customer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determine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whether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accept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or </a:t>
            </a:r>
            <a:r>
              <a:rPr sz="2900" spc="-5" dirty="0">
                <a:latin typeface="Times New Roman"/>
                <a:cs typeface="Times New Roman"/>
              </a:rPr>
              <a:t>reject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 </a:t>
            </a:r>
            <a:r>
              <a:rPr sz="2900" spc="-5" dirty="0">
                <a:latin typeface="Times New Roman"/>
                <a:cs typeface="Times New Roman"/>
              </a:rPr>
              <a:t>delivery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system.</a:t>
            </a:r>
            <a:endParaRPr sz="29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2890520">
              <a:lnSpc>
                <a:spcPts val="3925"/>
              </a:lnSpc>
            </a:pPr>
            <a:r>
              <a:rPr sz="3300" b="1" spc="-10" dirty="0">
                <a:solidFill>
                  <a:srgbClr val="310D04"/>
                </a:solidFill>
                <a:latin typeface="Calibri"/>
                <a:cs typeface="Calibri"/>
              </a:rPr>
              <a:t>Performance</a:t>
            </a:r>
            <a:r>
              <a:rPr sz="3300" b="1" spc="-30" dirty="0">
                <a:solidFill>
                  <a:srgbClr val="310D04"/>
                </a:solidFill>
                <a:latin typeface="Calibri"/>
                <a:cs typeface="Calibri"/>
              </a:rPr>
              <a:t> </a:t>
            </a:r>
            <a:r>
              <a:rPr sz="3300" b="1" spc="-50" dirty="0">
                <a:solidFill>
                  <a:srgbClr val="310D04"/>
                </a:solidFill>
                <a:latin typeface="Calibri"/>
                <a:cs typeface="Calibri"/>
              </a:rPr>
              <a:t>Testing</a:t>
            </a:r>
            <a:endParaRPr sz="3300">
              <a:latin typeface="Calibri"/>
              <a:cs typeface="Calibri"/>
            </a:endParaRPr>
          </a:p>
          <a:p>
            <a:pPr marL="12700" marR="561975">
              <a:lnSpc>
                <a:spcPts val="2780"/>
              </a:lnSpc>
              <a:spcBef>
                <a:spcPts val="645"/>
              </a:spcBef>
            </a:pPr>
            <a:r>
              <a:rPr sz="2900" dirty="0">
                <a:latin typeface="Times New Roman"/>
                <a:cs typeface="Times New Roman"/>
              </a:rPr>
              <a:t>It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carried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out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check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whether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system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meets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nonfunctional </a:t>
            </a:r>
            <a:r>
              <a:rPr sz="2900" spc="-5" dirty="0">
                <a:latin typeface="Times New Roman"/>
                <a:cs typeface="Times New Roman"/>
              </a:rPr>
              <a:t>requirements </a:t>
            </a:r>
            <a:r>
              <a:rPr sz="2900" dirty="0">
                <a:latin typeface="Times New Roman"/>
                <a:cs typeface="Times New Roman"/>
              </a:rPr>
              <a:t>identified in the SRS 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document.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438400" y="1600200"/>
            <a:ext cx="7065009" cy="4422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6405" indent="264795">
              <a:spcBef>
                <a:spcPts val="105"/>
              </a:spcBef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It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is the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process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used to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identify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correctness, </a:t>
            </a:r>
            <a:r>
              <a:rPr sz="26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completeness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and quality of developed computer 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software.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75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marR="5080" indent="264795">
              <a:spcBef>
                <a:spcPts val="5"/>
              </a:spcBef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It is the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process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of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executing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program/application </a:t>
            </a:r>
            <a:r>
              <a:rPr sz="26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under positive and negative conditions by manual or 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automated</a:t>
            </a:r>
            <a:r>
              <a:rPr sz="2600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means.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It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checks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for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:-</a:t>
            </a:r>
          </a:p>
          <a:p>
            <a:pPr marL="327660" indent="-315595">
              <a:spcBef>
                <a:spcPts val="600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Specification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27660" indent="-315595">
              <a:spcBef>
                <a:spcPts val="600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Functionality</a:t>
            </a:r>
          </a:p>
          <a:p>
            <a:pPr marL="327660" indent="-315595">
              <a:spcBef>
                <a:spcPts val="605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Performance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0207" y="85344"/>
            <a:ext cx="4815840" cy="9936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29100" y="457200"/>
            <a:ext cx="407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10" dirty="0"/>
              <a:t>INTRODUCTION</a:t>
            </a:r>
            <a:endParaRPr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086" y="0"/>
            <a:ext cx="8228965" cy="6858000"/>
            <a:chOff x="915085" y="0"/>
            <a:chExt cx="8228965" cy="6858000"/>
          </a:xfrm>
        </p:grpSpPr>
        <p:sp>
          <p:nvSpPr>
            <p:cNvPr id="3" name="object 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325"/>
              <a:ext cx="312051" cy="292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3340" y="252426"/>
            <a:ext cx="7604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0" dirty="0"/>
              <a:t>Types</a:t>
            </a:r>
            <a:r>
              <a:rPr sz="4800" spc="-5" dirty="0"/>
              <a:t> </a:t>
            </a:r>
            <a:r>
              <a:rPr sz="4800" spc="-10" dirty="0"/>
              <a:t>of</a:t>
            </a:r>
            <a:r>
              <a:rPr sz="4800" spc="-5" dirty="0"/>
              <a:t> </a:t>
            </a:r>
            <a:r>
              <a:rPr sz="4800" spc="-20" dirty="0"/>
              <a:t>Performance</a:t>
            </a:r>
            <a:r>
              <a:rPr sz="4800" spc="-5" dirty="0"/>
              <a:t> </a:t>
            </a:r>
            <a:r>
              <a:rPr sz="4800" spc="-60" dirty="0"/>
              <a:t>Testing: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1729740"/>
            <a:ext cx="178308" cy="1844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2200656"/>
            <a:ext cx="178308" cy="184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2673096"/>
            <a:ext cx="178308" cy="1844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3145536"/>
            <a:ext cx="178308" cy="1844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3617976"/>
            <a:ext cx="178308" cy="1844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4090415"/>
            <a:ext cx="178308" cy="1844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4562855"/>
            <a:ext cx="178308" cy="1844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5035296"/>
            <a:ext cx="178308" cy="1844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472" y="5507736"/>
            <a:ext cx="178308" cy="1844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61818" y="1487398"/>
            <a:ext cx="3109595" cy="427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7325" indent="8890">
              <a:lnSpc>
                <a:spcPct val="1192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Stress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Volume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Configuration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Compatibility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Regression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Recovery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Maintenance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</a:t>
            </a:r>
            <a:endParaRPr sz="2600">
              <a:latin typeface="Times New Roman"/>
              <a:cs typeface="Times New Roman"/>
            </a:endParaRPr>
          </a:p>
          <a:p>
            <a:pPr marL="18415" marR="5080">
              <a:lnSpc>
                <a:spcPts val="372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Documentation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Usability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Testing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24200" y="268630"/>
            <a:ext cx="46968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/>
              <a:t>DISCUSSION</a:t>
            </a:r>
            <a:endParaRPr sz="4800" dirty="0"/>
          </a:p>
        </p:txBody>
      </p:sp>
      <p:sp>
        <p:nvSpPr>
          <p:cNvPr id="18" name="object 18"/>
          <p:cNvSpPr txBox="1"/>
          <p:nvPr/>
        </p:nvSpPr>
        <p:spPr>
          <a:xfrm>
            <a:off x="2514600" y="1306004"/>
            <a:ext cx="7653020" cy="5291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r>
              <a:rPr lang="en-IN"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Stress Testing: </a:t>
            </a:r>
            <a:r>
              <a:rPr lang="en-IN" sz="2600" spc="-15" dirty="0">
                <a:latin typeface="Times New Roman"/>
                <a:cs typeface="Times New Roman"/>
              </a:rPr>
              <a:t>Stress testing is a software testing to check stability and reliability of system under load.</a:t>
            </a: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endParaRPr lang="en-IN" sz="2600" spc="-15" dirty="0">
              <a:latin typeface="Times New Roman"/>
              <a:cs typeface="Times New Roman"/>
            </a:endParaRP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r>
              <a:rPr lang="en-IN" sz="2600" dirty="0">
                <a:solidFill>
                  <a:schemeClr val="accent2"/>
                </a:solidFill>
                <a:latin typeface="Times New Roman"/>
                <a:cs typeface="Times New Roman"/>
              </a:rPr>
              <a:t>Volume Testing</a:t>
            </a:r>
            <a:r>
              <a:rPr lang="en-IN" sz="2600" dirty="0">
                <a:latin typeface="Times New Roman"/>
                <a:cs typeface="Times New Roman"/>
              </a:rPr>
              <a:t>:It is a software testing to check system’s performance under huge data volume.</a:t>
            </a: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endParaRPr lang="en-IN" sz="2600" dirty="0">
              <a:latin typeface="Times New Roman"/>
              <a:cs typeface="Times New Roman"/>
            </a:endParaRP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r>
              <a:rPr lang="en-IN" sz="2600" dirty="0">
                <a:solidFill>
                  <a:srgbClr val="FFFF00"/>
                </a:solidFill>
                <a:latin typeface="Times New Roman"/>
                <a:cs typeface="Times New Roman"/>
              </a:rPr>
              <a:t>Configuration Testing:</a:t>
            </a:r>
            <a:r>
              <a:rPr lang="en-IN" sz="2600" dirty="0">
                <a:latin typeface="Times New Roman"/>
                <a:cs typeface="Times New Roman"/>
              </a:rPr>
              <a:t>The process of testing a system with each of the supported software and hardware configuration.</a:t>
            </a: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endParaRPr lang="en-IN" sz="26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65100" marR="445770">
              <a:spcBef>
                <a:spcPts val="105"/>
              </a:spcBef>
              <a:tabLst>
                <a:tab pos="396875" algn="l"/>
              </a:tabLst>
            </a:pPr>
            <a:r>
              <a:rPr lang="en-IN" sz="2600" dirty="0">
                <a:solidFill>
                  <a:srgbClr val="92D050"/>
                </a:solidFill>
                <a:latin typeface="Times New Roman"/>
                <a:cs typeface="Times New Roman"/>
              </a:rPr>
              <a:t>Compatibility Testing:</a:t>
            </a:r>
            <a:r>
              <a:rPr lang="en-IN" sz="2600" dirty="0">
                <a:latin typeface="Times New Roman"/>
                <a:cs typeface="Times New Roman"/>
              </a:rPr>
              <a:t>It is a software testing to check whether software capable of running different hardware.</a:t>
            </a:r>
            <a:endParaRPr lang="en-IN" sz="2600" dirty="0">
              <a:solidFill>
                <a:srgbClr val="92D05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3" y="2328494"/>
            <a:ext cx="35001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0" spc="-5" dirty="0"/>
              <a:t>THANK</a:t>
            </a:r>
            <a:r>
              <a:rPr sz="5500" spc="-90" dirty="0"/>
              <a:t> </a:t>
            </a:r>
            <a:r>
              <a:rPr sz="5500" spc="-70" dirty="0"/>
              <a:t>YOU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086" y="0"/>
            <a:ext cx="8228965" cy="6858000"/>
            <a:chOff x="915085" y="0"/>
            <a:chExt cx="8228965" cy="6858000"/>
          </a:xfrm>
        </p:grpSpPr>
        <p:sp>
          <p:nvSpPr>
            <p:cNvPr id="3" name="object 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325"/>
              <a:ext cx="312051" cy="292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452" y="32004"/>
              <a:ext cx="3788664" cy="9936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1597" y="364402"/>
            <a:ext cx="3000375" cy="51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5" dirty="0"/>
              <a:t>OBJECTIVES</a:t>
            </a:r>
            <a:endParaRPr sz="3600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1848" y="1399031"/>
            <a:ext cx="164592" cy="1706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1848" y="2362200"/>
            <a:ext cx="164592" cy="1706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85216" y="3752087"/>
            <a:ext cx="164592" cy="170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4144" y="5288282"/>
            <a:ext cx="164592" cy="1706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38412" y="1219200"/>
            <a:ext cx="7694739" cy="407720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7100" marR="903605" lvl="2" indent="321310">
              <a:lnSpc>
                <a:spcPts val="2590"/>
              </a:lnSpc>
              <a:spcBef>
                <a:spcPts val="425"/>
              </a:spcBef>
            </a:pPr>
            <a:r>
              <a:rPr sz="2000" spc="-5" dirty="0">
                <a:latin typeface="Times New Roman"/>
                <a:cs typeface="Times New Roman"/>
              </a:rPr>
              <a:t>Uncover as many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errors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bugs)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product.</a:t>
            </a:r>
          </a:p>
          <a:p>
            <a:pPr lvl="2"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72210" lvl="2">
              <a:lnSpc>
                <a:spcPts val="2735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Demonstrate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matching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</a:t>
            </a:r>
            <a:endParaRPr sz="2000" dirty="0">
              <a:latin typeface="Times New Roman"/>
              <a:cs typeface="Times New Roman"/>
            </a:endParaRPr>
          </a:p>
          <a:p>
            <a:pPr marL="927100" lvl="2">
              <a:lnSpc>
                <a:spcPts val="2735"/>
              </a:lnSpc>
            </a:pPr>
            <a:r>
              <a:rPr sz="2000" dirty="0">
                <a:latin typeface="Times New Roman"/>
                <a:cs typeface="Times New Roman"/>
              </a:rPr>
              <a:t>specifications.</a:t>
            </a:r>
          </a:p>
          <a:p>
            <a:pPr lvl="2"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65860" lvl="2">
              <a:lnSpc>
                <a:spcPts val="2735"/>
              </a:lnSpc>
            </a:pPr>
            <a:r>
              <a:rPr sz="2000" spc="-35" dirty="0">
                <a:latin typeface="Times New Roman"/>
                <a:cs typeface="Times New Roman"/>
              </a:rPr>
              <a:t>Validate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dirty="0">
                <a:latin typeface="Times New Roman"/>
                <a:cs typeface="Times New Roman"/>
              </a:rPr>
              <a:t> testing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minimum</a:t>
            </a:r>
            <a:r>
              <a:rPr sz="2000" dirty="0">
                <a:latin typeface="Times New Roman"/>
                <a:cs typeface="Times New Roman"/>
              </a:rPr>
              <a:t> cost</a:t>
            </a:r>
          </a:p>
          <a:p>
            <a:pPr marL="927100" lvl="2">
              <a:lnSpc>
                <a:spcPts val="2735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efforts.</a:t>
            </a:r>
            <a:endParaRPr sz="2000" dirty="0">
              <a:latin typeface="Times New Roman"/>
              <a:cs typeface="Times New Roman"/>
            </a:endParaRPr>
          </a:p>
          <a:p>
            <a:pPr lvl="2"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27100" marR="5080" lvl="2" indent="245110">
              <a:lnSpc>
                <a:spcPts val="2760"/>
              </a:lnSpc>
              <a:tabLst>
                <a:tab pos="7738109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 quali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es,</a:t>
            </a:r>
            <a:r>
              <a:rPr sz="2000" dirty="0">
                <a:latin typeface="Times New Roman"/>
                <a:cs typeface="Times New Roman"/>
              </a:rPr>
              <a:t> perform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dirty="0">
                <a:latin typeface="Times New Roman"/>
                <a:cs typeface="Times New Roman"/>
              </a:rPr>
              <a:t>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ssue  </a:t>
            </a:r>
            <a:r>
              <a:rPr sz="2000" dirty="0">
                <a:latin typeface="Times New Roman"/>
                <a:cs typeface="Times New Roman"/>
              </a:rPr>
              <a:t>correct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helpful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086" y="0"/>
            <a:ext cx="8228965" cy="6858000"/>
            <a:chOff x="915085" y="0"/>
            <a:chExt cx="8228965" cy="6858000"/>
          </a:xfrm>
        </p:grpSpPr>
        <p:sp>
          <p:nvSpPr>
            <p:cNvPr id="3" name="object 3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325"/>
              <a:ext cx="312051" cy="292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576" y="286511"/>
              <a:ext cx="7258811" cy="10287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0994" y="609600"/>
            <a:ext cx="6403976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70" dirty="0"/>
              <a:t>Error,</a:t>
            </a:r>
            <a:r>
              <a:rPr sz="4400" spc="-10" dirty="0"/>
              <a:t> </a:t>
            </a:r>
            <a:r>
              <a:rPr sz="4400" spc="15" dirty="0"/>
              <a:t>Bug,</a:t>
            </a:r>
            <a:r>
              <a:rPr sz="4400" spc="-5" dirty="0"/>
              <a:t> </a:t>
            </a:r>
            <a:r>
              <a:rPr sz="4400" spc="-30" dirty="0"/>
              <a:t>Fault</a:t>
            </a:r>
            <a:r>
              <a:rPr sz="4400" spc="-5" dirty="0"/>
              <a:t> </a:t>
            </a:r>
            <a:r>
              <a:rPr sz="4400" dirty="0"/>
              <a:t>&amp;</a:t>
            </a:r>
            <a:r>
              <a:rPr sz="4400" spc="-5" dirty="0"/>
              <a:t> </a:t>
            </a:r>
            <a:r>
              <a:rPr sz="4400" spc="-30" dirty="0"/>
              <a:t>Failure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3098039" y="2514600"/>
            <a:ext cx="853948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36980"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Error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human action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incorrect </a:t>
            </a:r>
            <a:r>
              <a:rPr sz="2000" spc="-6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fault.</a:t>
            </a:r>
            <a:endParaRPr sz="2000" dirty="0">
              <a:latin typeface="Times New Roman"/>
              <a:cs typeface="Times New Roman"/>
            </a:endParaRPr>
          </a:p>
          <a:p>
            <a:pPr marL="12700" marR="806450">
              <a:spcBef>
                <a:spcPts val="1560"/>
              </a:spcBef>
            </a:pPr>
            <a:r>
              <a:rPr sz="2000" b="1" dirty="0">
                <a:latin typeface="Times New Roman"/>
                <a:cs typeface="Times New Roman"/>
              </a:rPr>
              <a:t>Bug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presence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error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of execution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6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560"/>
              </a:spcBef>
              <a:tabLst>
                <a:tab pos="928369" algn="l"/>
              </a:tabLst>
            </a:pPr>
            <a:r>
              <a:rPr sz="2000" b="1" dirty="0">
                <a:latin typeface="Times New Roman"/>
                <a:cs typeface="Times New Roman"/>
              </a:rPr>
              <a:t>Fault	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error.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spcBef>
                <a:spcPts val="1560"/>
              </a:spcBef>
            </a:pPr>
            <a:r>
              <a:rPr sz="2000" b="1" spc="-10" dirty="0">
                <a:latin typeface="Times New Roman"/>
                <a:cs typeface="Times New Roman"/>
              </a:rPr>
              <a:t>Failure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Deviation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6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69844" y="1971878"/>
            <a:ext cx="7505700" cy="32915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spcBef>
                <a:spcPts val="105"/>
              </a:spcBef>
              <a:buFont typeface="Wingdings"/>
              <a:buChar char=""/>
              <a:tabLst>
                <a:tab pos="244475" algn="l"/>
              </a:tabLst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Standard</a:t>
            </a:r>
            <a:r>
              <a:rPr sz="26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model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 used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word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wide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to develop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software.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Char char=""/>
            </a:pPr>
            <a:endParaRPr sz="285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marR="47625">
              <a:lnSpc>
                <a:spcPct val="101200"/>
              </a:lnSpc>
              <a:buSzPct val="107692"/>
              <a:buFont typeface="Wingdings"/>
              <a:buChar char=""/>
              <a:tabLst>
                <a:tab pos="279400" algn="l"/>
              </a:tabLst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2600" spc="-16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framework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describes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activities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performed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at </a:t>
            </a:r>
            <a:r>
              <a:rPr sz="26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each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stage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of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</a:t>
            </a:r>
            <a:r>
              <a:rPr sz="26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development</a:t>
            </a:r>
            <a:r>
              <a:rPr sz="26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project.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har char=""/>
            </a:pPr>
            <a:endParaRPr sz="27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43840" indent="-231775">
              <a:buFont typeface="Wingdings"/>
              <a:buChar char=""/>
              <a:tabLst>
                <a:tab pos="244475" algn="l"/>
              </a:tabLst>
            </a:pP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Necessary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to ensure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quality of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software.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har char=""/>
            </a:pPr>
            <a:endParaRPr sz="27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43840" indent="-231775">
              <a:buFont typeface="Wingdings"/>
              <a:buChar char=""/>
              <a:tabLst>
                <a:tab pos="244475" algn="l"/>
              </a:tabLst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Logical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steps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taken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to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develop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product</a:t>
            </a:r>
            <a:r>
              <a:rPr dirty="0">
                <a:latin typeface="Arial MT"/>
                <a:cs typeface="Arial MT"/>
              </a:rPr>
              <a:t>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57400" y="762000"/>
            <a:ext cx="7905115" cy="4566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/>
              <a:t>SDLC(Software</a:t>
            </a:r>
            <a:r>
              <a:rPr sz="3200" spc="-35" dirty="0"/>
              <a:t> </a:t>
            </a:r>
            <a:r>
              <a:rPr sz="3200" spc="-10" dirty="0"/>
              <a:t>Development</a:t>
            </a:r>
            <a:r>
              <a:rPr sz="3200" spc="-45" dirty="0"/>
              <a:t> </a:t>
            </a:r>
            <a:r>
              <a:rPr sz="3200" spc="-20" dirty="0"/>
              <a:t>Life</a:t>
            </a:r>
            <a:r>
              <a:rPr sz="3200" spc="-15" dirty="0"/>
              <a:t> </a:t>
            </a:r>
            <a:r>
              <a:rPr sz="3200" spc="-10" dirty="0"/>
              <a:t>Cycle)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4000" y="-33494"/>
            <a:ext cx="11580165" cy="6858000"/>
            <a:chOff x="935736" y="0"/>
            <a:chExt cx="1158016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0701" y="1037275"/>
              <a:ext cx="7315200" cy="3962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58642" y="1095502"/>
            <a:ext cx="1065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Feasibility</a:t>
            </a:r>
            <a:r>
              <a:rPr sz="1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Study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84195" y="1781302"/>
            <a:ext cx="2433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Requirements</a:t>
            </a:r>
            <a:r>
              <a:rPr sz="1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B0F0"/>
                </a:solidFill>
                <a:latin typeface="Times New Roman"/>
                <a:cs typeface="Times New Roman"/>
              </a:rPr>
              <a:t>Analysis</a:t>
            </a:r>
            <a:r>
              <a:rPr sz="12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&amp;</a:t>
            </a:r>
            <a:r>
              <a:rPr sz="1200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Specification</a:t>
            </a:r>
            <a:endParaRPr sz="1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9452" y="2543683"/>
            <a:ext cx="4552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D</a:t>
            </a:r>
            <a:r>
              <a:rPr sz="1200" spc="-15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si</a:t>
            </a:r>
            <a:r>
              <a:rPr sz="1200" spc="-15" dirty="0">
                <a:solidFill>
                  <a:srgbClr val="00B0F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1725" y="3211855"/>
            <a:ext cx="1422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Coding</a:t>
            </a:r>
            <a:r>
              <a:rPr sz="1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&amp;</a:t>
            </a:r>
            <a:r>
              <a:rPr sz="12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Unit</a:t>
            </a:r>
            <a:r>
              <a:rPr sz="1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B0F0"/>
                </a:solidFill>
                <a:latin typeface="Times New Roman"/>
                <a:cs typeface="Times New Roman"/>
              </a:rPr>
              <a:t>Testing</a:t>
            </a:r>
            <a:endParaRPr sz="1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5228" y="3915536"/>
            <a:ext cx="1821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Integration</a:t>
            </a:r>
            <a:r>
              <a:rPr sz="1200" spc="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B0F0"/>
                </a:solidFill>
                <a:latin typeface="Times New Roman"/>
                <a:cs typeface="Times New Roman"/>
              </a:rPr>
              <a:t>&amp;</a:t>
            </a:r>
            <a:r>
              <a:rPr sz="12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B0F0"/>
                </a:solidFill>
                <a:latin typeface="Times New Roman"/>
                <a:cs typeface="Times New Roman"/>
              </a:rPr>
              <a:t>System</a:t>
            </a: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B0F0"/>
                </a:solidFill>
                <a:latin typeface="Times New Roman"/>
                <a:cs typeface="Times New Roman"/>
              </a:rPr>
              <a:t>Testing</a:t>
            </a:r>
            <a:endParaRPr sz="1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1506" y="4677536"/>
            <a:ext cx="8108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B0F0"/>
                </a:solidFill>
                <a:latin typeface="Times New Roman"/>
                <a:cs typeface="Times New Roman"/>
              </a:rPr>
              <a:t>Maintenance</a:t>
            </a:r>
            <a:endParaRPr sz="1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2132" y="0"/>
            <a:ext cx="7181088" cy="84277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36594" y="33494"/>
            <a:ext cx="63893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 dirty="0"/>
              <a:t>Classical</a:t>
            </a:r>
            <a:r>
              <a:rPr sz="4400" spc="-40" dirty="0"/>
              <a:t> </a:t>
            </a:r>
            <a:r>
              <a:rPr sz="4400" spc="-45" dirty="0"/>
              <a:t>Waterfall</a:t>
            </a:r>
            <a:r>
              <a:rPr sz="4400" spc="-35" dirty="0"/>
              <a:t> </a:t>
            </a:r>
            <a:r>
              <a:rPr sz="4400" spc="-5" dirty="0"/>
              <a:t>Model</a:t>
            </a:r>
            <a:endParaRPr sz="4400" dirty="0"/>
          </a:p>
        </p:txBody>
      </p:sp>
      <p:sp>
        <p:nvSpPr>
          <p:cNvPr id="15" name="object 15"/>
          <p:cNvSpPr txBox="1"/>
          <p:nvPr/>
        </p:nvSpPr>
        <p:spPr>
          <a:xfrm>
            <a:off x="2746045" y="5279542"/>
            <a:ext cx="60852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oldest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most</a:t>
            </a:r>
            <a:r>
              <a:rPr sz="2600" dirty="0">
                <a:latin typeface="Times New Roman"/>
                <a:cs typeface="Times New Roman"/>
              </a:rPr>
              <a:t> widely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model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field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software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838835"/>
            <a:ext cx="2971800" cy="457176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370840">
              <a:spcBef>
                <a:spcPts val="445"/>
              </a:spcBef>
            </a:pP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Project</a:t>
            </a:r>
            <a:r>
              <a:rPr sz="2600" spc="-4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Initiation</a:t>
            </a:r>
            <a:endParaRPr sz="2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5025" y="1724659"/>
            <a:ext cx="2266950" cy="590550"/>
          </a:xfrm>
          <a:custGeom>
            <a:avLst/>
            <a:gdLst/>
            <a:ahLst/>
            <a:cxnLst/>
            <a:rect l="l" t="t" r="r" b="b"/>
            <a:pathLst>
              <a:path w="2266950" h="590550">
                <a:moveTo>
                  <a:pt x="2244090" y="22860"/>
                </a:moveTo>
                <a:lnTo>
                  <a:pt x="22860" y="22860"/>
                </a:lnTo>
                <a:lnTo>
                  <a:pt x="22860" y="57150"/>
                </a:lnTo>
                <a:lnTo>
                  <a:pt x="22860" y="533400"/>
                </a:lnTo>
                <a:lnTo>
                  <a:pt x="22860" y="567690"/>
                </a:lnTo>
                <a:lnTo>
                  <a:pt x="2244090" y="567690"/>
                </a:lnTo>
                <a:lnTo>
                  <a:pt x="2244090" y="533400"/>
                </a:lnTo>
                <a:lnTo>
                  <a:pt x="57150" y="533400"/>
                </a:lnTo>
                <a:lnTo>
                  <a:pt x="57150" y="57150"/>
                </a:lnTo>
                <a:lnTo>
                  <a:pt x="2209800" y="57150"/>
                </a:lnTo>
                <a:lnTo>
                  <a:pt x="2209800" y="532765"/>
                </a:lnTo>
                <a:lnTo>
                  <a:pt x="2244090" y="532765"/>
                </a:lnTo>
                <a:lnTo>
                  <a:pt x="2244090" y="57150"/>
                </a:lnTo>
                <a:lnTo>
                  <a:pt x="2244090" y="56515"/>
                </a:lnTo>
                <a:lnTo>
                  <a:pt x="2244090" y="22860"/>
                </a:lnTo>
                <a:close/>
              </a:path>
              <a:path w="2266950" h="590550">
                <a:moveTo>
                  <a:pt x="2266950" y="0"/>
                </a:moveTo>
                <a:lnTo>
                  <a:pt x="0" y="0"/>
                </a:lnTo>
                <a:lnTo>
                  <a:pt x="0" y="11430"/>
                </a:lnTo>
                <a:lnTo>
                  <a:pt x="0" y="579120"/>
                </a:lnTo>
                <a:lnTo>
                  <a:pt x="0" y="590550"/>
                </a:lnTo>
                <a:lnTo>
                  <a:pt x="2266950" y="590550"/>
                </a:lnTo>
                <a:lnTo>
                  <a:pt x="2266950" y="579120"/>
                </a:lnTo>
                <a:lnTo>
                  <a:pt x="11430" y="579120"/>
                </a:lnTo>
                <a:lnTo>
                  <a:pt x="11430" y="11430"/>
                </a:lnTo>
                <a:lnTo>
                  <a:pt x="2255520" y="11430"/>
                </a:lnTo>
                <a:lnTo>
                  <a:pt x="2255520" y="578485"/>
                </a:lnTo>
                <a:lnTo>
                  <a:pt x="2266950" y="578485"/>
                </a:lnTo>
                <a:lnTo>
                  <a:pt x="2266950" y="11430"/>
                </a:lnTo>
                <a:lnTo>
                  <a:pt x="2266950" y="10795"/>
                </a:lnTo>
                <a:lnTo>
                  <a:pt x="2266950" y="0"/>
                </a:lnTo>
                <a:close/>
              </a:path>
            </a:pathLst>
          </a:custGeom>
          <a:solidFill>
            <a:srgbClr val="8DC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0790" y="1796543"/>
            <a:ext cx="18535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Study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1448435"/>
            <a:ext cx="2819400" cy="457176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13360">
              <a:spcBef>
                <a:spcPts val="445"/>
              </a:spcBef>
            </a:pP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Summary</a:t>
            </a:r>
            <a:r>
              <a:rPr sz="2600" spc="-4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8600" y="2362835"/>
            <a:ext cx="2209800" cy="457176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27050">
              <a:spcBef>
                <a:spcPts val="445"/>
              </a:spcBef>
            </a:pP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0" y="3429634"/>
            <a:ext cx="2514600" cy="457176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13360">
              <a:spcBef>
                <a:spcPts val="445"/>
              </a:spcBef>
            </a:pP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Regression</a:t>
            </a:r>
            <a:r>
              <a:rPr sz="2600" spc="-10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chemeClr val="bg2"/>
                </a:solidFill>
                <a:latin typeface="Times New Roman"/>
                <a:cs typeface="Times New Roman"/>
              </a:rPr>
              <a:t>Test</a:t>
            </a:r>
            <a:endParaRPr sz="2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4496434"/>
            <a:ext cx="2590800" cy="457818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01625">
              <a:spcBef>
                <a:spcPts val="450"/>
              </a:spcBef>
            </a:pP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Report</a:t>
            </a:r>
            <a:r>
              <a:rPr sz="2600" spc="-6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Defects</a:t>
            </a:r>
            <a:endParaRPr sz="2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0" y="5487035"/>
            <a:ext cx="3200400" cy="850233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48590" marR="140970" indent="184150">
              <a:spcBef>
                <a:spcPts val="390"/>
              </a:spcBef>
            </a:pP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Execute</a:t>
            </a:r>
            <a:r>
              <a:rPr sz="2600" spc="65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chemeClr val="bg2"/>
                </a:solidFill>
                <a:latin typeface="Times New Roman"/>
                <a:cs typeface="Times New Roman"/>
              </a:rPr>
              <a:t>Test</a:t>
            </a:r>
            <a:r>
              <a:rPr sz="2600" spc="55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Cases </a:t>
            </a:r>
            <a:r>
              <a:rPr sz="2600" spc="-63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(</a:t>
            </a:r>
            <a:r>
              <a:rPr sz="2600" spc="-4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bg2"/>
                </a:solidFill>
                <a:latin typeface="Times New Roman"/>
                <a:cs typeface="Times New Roman"/>
              </a:rPr>
              <a:t>manual</a:t>
            </a:r>
            <a:r>
              <a:rPr sz="2600" spc="-3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/automated</a:t>
            </a:r>
            <a:r>
              <a:rPr sz="2600" spc="-3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09800" y="4267834"/>
            <a:ext cx="2895600" cy="457818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204">
              <a:spcBef>
                <a:spcPts val="450"/>
              </a:spcBef>
            </a:pP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Design</a:t>
            </a:r>
            <a:r>
              <a:rPr sz="2600" spc="-80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chemeClr val="bg2"/>
                </a:solidFill>
                <a:latin typeface="Times New Roman"/>
                <a:cs typeface="Times New Roman"/>
              </a:rPr>
              <a:t>Test</a:t>
            </a:r>
            <a:r>
              <a:rPr sz="2600" spc="-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bg2"/>
                </a:solidFill>
                <a:latin typeface="Times New Roman"/>
                <a:cs typeface="Times New Roman"/>
              </a:rPr>
              <a:t>Cases</a:t>
            </a:r>
            <a:endParaRPr sz="2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0" y="2896235"/>
            <a:ext cx="1676400" cy="457176"/>
          </a:xfrm>
          <a:prstGeom prst="rect">
            <a:avLst/>
          </a:prstGeom>
          <a:ln w="34289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30504">
              <a:spcBef>
                <a:spcPts val="445"/>
              </a:spcBef>
            </a:pPr>
            <a:r>
              <a:rPr sz="2600" spc="-45" dirty="0">
                <a:latin typeface="Times New Roman"/>
                <a:cs typeface="Times New Roman"/>
              </a:rPr>
              <a:t>Test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15740" y="-28303"/>
            <a:ext cx="428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70" dirty="0">
                <a:solidFill>
                  <a:srgbClr val="0070C0"/>
                </a:solidFill>
              </a:rPr>
              <a:t>Testing</a:t>
            </a:r>
            <a:r>
              <a:rPr sz="4800" spc="-45" dirty="0">
                <a:solidFill>
                  <a:srgbClr val="0070C0"/>
                </a:solidFill>
              </a:rPr>
              <a:t> </a:t>
            </a:r>
            <a:r>
              <a:rPr sz="4800" spc="-25" dirty="0">
                <a:solidFill>
                  <a:srgbClr val="0070C0"/>
                </a:solidFill>
              </a:rPr>
              <a:t>Life</a:t>
            </a:r>
            <a:r>
              <a:rPr sz="4800" spc="-35" dirty="0">
                <a:solidFill>
                  <a:srgbClr val="0070C0"/>
                </a:solidFill>
              </a:rPr>
              <a:t> </a:t>
            </a:r>
            <a:r>
              <a:rPr sz="4800" spc="-20" dirty="0">
                <a:solidFill>
                  <a:srgbClr val="0070C0"/>
                </a:solidFill>
              </a:rPr>
              <a:t>Cycle</a:t>
            </a:r>
            <a:endParaRPr sz="4800" dirty="0">
              <a:solidFill>
                <a:srgbClr val="0070C0"/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88489" y="1351407"/>
            <a:ext cx="6741795" cy="4387850"/>
            <a:chOff x="964488" y="1351407"/>
            <a:chExt cx="6741795" cy="4387850"/>
          </a:xfrm>
        </p:grpSpPr>
        <p:sp>
          <p:nvSpPr>
            <p:cNvPr id="14" name="object 14"/>
            <p:cNvSpPr/>
            <p:nvPr/>
          </p:nvSpPr>
          <p:spPr>
            <a:xfrm>
              <a:off x="2667000" y="2853690"/>
              <a:ext cx="762000" cy="1296670"/>
            </a:xfrm>
            <a:custGeom>
              <a:avLst/>
              <a:gdLst/>
              <a:ahLst/>
              <a:cxnLst/>
              <a:rect l="l" t="t" r="r" b="b"/>
              <a:pathLst>
                <a:path w="762000" h="1296670">
                  <a:moveTo>
                    <a:pt x="0" y="0"/>
                  </a:moveTo>
                  <a:lnTo>
                    <a:pt x="0" y="411480"/>
                  </a:lnTo>
                  <a:lnTo>
                    <a:pt x="1676" y="459371"/>
                  </a:lnTo>
                  <a:lnTo>
                    <a:pt x="6647" y="506591"/>
                  </a:lnTo>
                  <a:lnTo>
                    <a:pt x="14821" y="553020"/>
                  </a:lnTo>
                  <a:lnTo>
                    <a:pt x="26110" y="598538"/>
                  </a:lnTo>
                  <a:lnTo>
                    <a:pt x="40422" y="643026"/>
                  </a:lnTo>
                  <a:lnTo>
                    <a:pt x="57669" y="686362"/>
                  </a:lnTo>
                  <a:lnTo>
                    <a:pt x="77760" y="728428"/>
                  </a:lnTo>
                  <a:lnTo>
                    <a:pt x="100606" y="769103"/>
                  </a:lnTo>
                  <a:lnTo>
                    <a:pt x="126116" y="808268"/>
                  </a:lnTo>
                  <a:lnTo>
                    <a:pt x="154201" y="845801"/>
                  </a:lnTo>
                  <a:lnTo>
                    <a:pt x="184771" y="881584"/>
                  </a:lnTo>
                  <a:lnTo>
                    <a:pt x="217736" y="915496"/>
                  </a:lnTo>
                  <a:lnTo>
                    <a:pt x="253006" y="947417"/>
                  </a:lnTo>
                  <a:lnTo>
                    <a:pt x="290491" y="977228"/>
                  </a:lnTo>
                  <a:lnTo>
                    <a:pt x="330101" y="1004808"/>
                  </a:lnTo>
                  <a:lnTo>
                    <a:pt x="371747" y="1030037"/>
                  </a:lnTo>
                  <a:lnTo>
                    <a:pt x="415339" y="1052796"/>
                  </a:lnTo>
                  <a:lnTo>
                    <a:pt x="460786" y="1072964"/>
                  </a:lnTo>
                  <a:lnTo>
                    <a:pt x="508000" y="1090422"/>
                  </a:lnTo>
                  <a:lnTo>
                    <a:pt x="508000" y="1296162"/>
                  </a:lnTo>
                  <a:lnTo>
                    <a:pt x="762000" y="925830"/>
                  </a:lnTo>
                  <a:lnTo>
                    <a:pt x="623454" y="678942"/>
                  </a:lnTo>
                  <a:lnTo>
                    <a:pt x="508000" y="678942"/>
                  </a:lnTo>
                  <a:lnTo>
                    <a:pt x="460786" y="661484"/>
                  </a:lnTo>
                  <a:lnTo>
                    <a:pt x="415339" y="641316"/>
                  </a:lnTo>
                  <a:lnTo>
                    <a:pt x="371747" y="618557"/>
                  </a:lnTo>
                  <a:lnTo>
                    <a:pt x="330101" y="593328"/>
                  </a:lnTo>
                  <a:lnTo>
                    <a:pt x="290491" y="565748"/>
                  </a:lnTo>
                  <a:lnTo>
                    <a:pt x="253006" y="535937"/>
                  </a:lnTo>
                  <a:lnTo>
                    <a:pt x="217736" y="504016"/>
                  </a:lnTo>
                  <a:lnTo>
                    <a:pt x="184771" y="470104"/>
                  </a:lnTo>
                  <a:lnTo>
                    <a:pt x="154201" y="434321"/>
                  </a:lnTo>
                  <a:lnTo>
                    <a:pt x="126116" y="396788"/>
                  </a:lnTo>
                  <a:lnTo>
                    <a:pt x="100606" y="357623"/>
                  </a:lnTo>
                  <a:lnTo>
                    <a:pt x="77760" y="316948"/>
                  </a:lnTo>
                  <a:lnTo>
                    <a:pt x="57669" y="274882"/>
                  </a:lnTo>
                  <a:lnTo>
                    <a:pt x="40422" y="231546"/>
                  </a:lnTo>
                  <a:lnTo>
                    <a:pt x="26110" y="187058"/>
                  </a:lnTo>
                  <a:lnTo>
                    <a:pt x="14821" y="141540"/>
                  </a:lnTo>
                  <a:lnTo>
                    <a:pt x="6647" y="95111"/>
                  </a:lnTo>
                  <a:lnTo>
                    <a:pt x="1676" y="47891"/>
                  </a:lnTo>
                  <a:lnTo>
                    <a:pt x="0" y="0"/>
                  </a:lnTo>
                  <a:close/>
                </a:path>
                <a:path w="762000" h="1296670">
                  <a:moveTo>
                    <a:pt x="508000" y="473201"/>
                  </a:moveTo>
                  <a:lnTo>
                    <a:pt x="508000" y="678942"/>
                  </a:lnTo>
                  <a:lnTo>
                    <a:pt x="623454" y="678942"/>
                  </a:lnTo>
                  <a:lnTo>
                    <a:pt x="508000" y="473201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7152" y="2133600"/>
              <a:ext cx="762000" cy="925830"/>
            </a:xfrm>
            <a:custGeom>
              <a:avLst/>
              <a:gdLst/>
              <a:ahLst/>
              <a:cxnLst/>
              <a:rect l="l" t="t" r="r" b="b"/>
              <a:pathLst>
                <a:path w="762000" h="925830">
                  <a:moveTo>
                    <a:pt x="761847" y="0"/>
                  </a:moveTo>
                  <a:lnTo>
                    <a:pt x="706636" y="1897"/>
                  </a:lnTo>
                  <a:lnTo>
                    <a:pt x="651817" y="7556"/>
                  </a:lnTo>
                  <a:lnTo>
                    <a:pt x="597594" y="16930"/>
                  </a:lnTo>
                  <a:lnTo>
                    <a:pt x="544169" y="29972"/>
                  </a:lnTo>
                  <a:lnTo>
                    <a:pt x="496613" y="44971"/>
                  </a:lnTo>
                  <a:lnTo>
                    <a:pt x="450793" y="62612"/>
                  </a:lnTo>
                  <a:lnTo>
                    <a:pt x="406777" y="82776"/>
                  </a:lnTo>
                  <a:lnTo>
                    <a:pt x="364633" y="105344"/>
                  </a:lnTo>
                  <a:lnTo>
                    <a:pt x="324429" y="130200"/>
                  </a:lnTo>
                  <a:lnTo>
                    <a:pt x="286231" y="157225"/>
                  </a:lnTo>
                  <a:lnTo>
                    <a:pt x="250107" y="186300"/>
                  </a:lnTo>
                  <a:lnTo>
                    <a:pt x="216126" y="217309"/>
                  </a:lnTo>
                  <a:lnTo>
                    <a:pt x="184353" y="250132"/>
                  </a:lnTo>
                  <a:lnTo>
                    <a:pt x="154858" y="284652"/>
                  </a:lnTo>
                  <a:lnTo>
                    <a:pt x="127708" y="320751"/>
                  </a:lnTo>
                  <a:lnTo>
                    <a:pt x="102969" y="358311"/>
                  </a:lnTo>
                  <a:lnTo>
                    <a:pt x="80710" y="397214"/>
                  </a:lnTo>
                  <a:lnTo>
                    <a:pt x="60998" y="437342"/>
                  </a:lnTo>
                  <a:lnTo>
                    <a:pt x="43901" y="478576"/>
                  </a:lnTo>
                  <a:lnTo>
                    <a:pt x="29486" y="520799"/>
                  </a:lnTo>
                  <a:lnTo>
                    <a:pt x="17821" y="563893"/>
                  </a:lnTo>
                  <a:lnTo>
                    <a:pt x="8973" y="607740"/>
                  </a:lnTo>
                  <a:lnTo>
                    <a:pt x="3010" y="652221"/>
                  </a:lnTo>
                  <a:lnTo>
                    <a:pt x="0" y="697219"/>
                  </a:lnTo>
                  <a:lnTo>
                    <a:pt x="9" y="742616"/>
                  </a:lnTo>
                  <a:lnTo>
                    <a:pt x="3106" y="788293"/>
                  </a:lnTo>
                  <a:lnTo>
                    <a:pt x="9358" y="834134"/>
                  </a:lnTo>
                  <a:lnTo>
                    <a:pt x="18832" y="880018"/>
                  </a:lnTo>
                  <a:lnTo>
                    <a:pt x="31597" y="925829"/>
                  </a:lnTo>
                  <a:lnTo>
                    <a:pt x="47523" y="880787"/>
                  </a:lnTo>
                  <a:lnTo>
                    <a:pt x="66340" y="837269"/>
                  </a:lnTo>
                  <a:lnTo>
                    <a:pt x="87927" y="795361"/>
                  </a:lnTo>
                  <a:lnTo>
                    <a:pt x="112164" y="755148"/>
                  </a:lnTo>
                  <a:lnTo>
                    <a:pt x="138930" y="716714"/>
                  </a:lnTo>
                  <a:lnTo>
                    <a:pt x="168104" y="680145"/>
                  </a:lnTo>
                  <a:lnTo>
                    <a:pt x="199567" y="645525"/>
                  </a:lnTo>
                  <a:lnTo>
                    <a:pt x="233196" y="612940"/>
                  </a:lnTo>
                  <a:lnTo>
                    <a:pt x="268871" y="582474"/>
                  </a:lnTo>
                  <a:lnTo>
                    <a:pt x="306473" y="554212"/>
                  </a:lnTo>
                  <a:lnTo>
                    <a:pt x="345879" y="528238"/>
                  </a:lnTo>
                  <a:lnTo>
                    <a:pt x="386970" y="504639"/>
                  </a:lnTo>
                  <a:lnTo>
                    <a:pt x="429624" y="483498"/>
                  </a:lnTo>
                  <a:lnTo>
                    <a:pt x="473721" y="464900"/>
                  </a:lnTo>
                  <a:lnTo>
                    <a:pt x="519140" y="448931"/>
                  </a:lnTo>
                  <a:lnTo>
                    <a:pt x="565761" y="435675"/>
                  </a:lnTo>
                  <a:lnTo>
                    <a:pt x="613463" y="425217"/>
                  </a:lnTo>
                  <a:lnTo>
                    <a:pt x="662125" y="417641"/>
                  </a:lnTo>
                  <a:lnTo>
                    <a:pt x="711627" y="413034"/>
                  </a:lnTo>
                  <a:lnTo>
                    <a:pt x="761847" y="411479"/>
                  </a:lnTo>
                  <a:lnTo>
                    <a:pt x="761847" y="0"/>
                  </a:lnTo>
                  <a:close/>
                </a:path>
              </a:pathLst>
            </a:custGeom>
            <a:solidFill>
              <a:srgbClr val="7A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7000" y="2133600"/>
              <a:ext cx="762000" cy="2016760"/>
            </a:xfrm>
            <a:custGeom>
              <a:avLst/>
              <a:gdLst/>
              <a:ahLst/>
              <a:cxnLst/>
              <a:rect l="l" t="t" r="r" b="b"/>
              <a:pathLst>
                <a:path w="762000" h="2016760">
                  <a:moveTo>
                    <a:pt x="0" y="720089"/>
                  </a:moveTo>
                  <a:lnTo>
                    <a:pt x="1676" y="767981"/>
                  </a:lnTo>
                  <a:lnTo>
                    <a:pt x="6647" y="815201"/>
                  </a:lnTo>
                  <a:lnTo>
                    <a:pt x="14821" y="861630"/>
                  </a:lnTo>
                  <a:lnTo>
                    <a:pt x="26110" y="907148"/>
                  </a:lnTo>
                  <a:lnTo>
                    <a:pt x="40422" y="951636"/>
                  </a:lnTo>
                  <a:lnTo>
                    <a:pt x="57669" y="994972"/>
                  </a:lnTo>
                  <a:lnTo>
                    <a:pt x="77760" y="1037038"/>
                  </a:lnTo>
                  <a:lnTo>
                    <a:pt x="100606" y="1077713"/>
                  </a:lnTo>
                  <a:lnTo>
                    <a:pt x="126116" y="1116878"/>
                  </a:lnTo>
                  <a:lnTo>
                    <a:pt x="154201" y="1154411"/>
                  </a:lnTo>
                  <a:lnTo>
                    <a:pt x="184771" y="1190194"/>
                  </a:lnTo>
                  <a:lnTo>
                    <a:pt x="217736" y="1224106"/>
                  </a:lnTo>
                  <a:lnTo>
                    <a:pt x="253006" y="1256027"/>
                  </a:lnTo>
                  <a:lnTo>
                    <a:pt x="290491" y="1285838"/>
                  </a:lnTo>
                  <a:lnTo>
                    <a:pt x="330101" y="1313418"/>
                  </a:lnTo>
                  <a:lnTo>
                    <a:pt x="371747" y="1338647"/>
                  </a:lnTo>
                  <a:lnTo>
                    <a:pt x="415339" y="1361406"/>
                  </a:lnTo>
                  <a:lnTo>
                    <a:pt x="460786" y="1381574"/>
                  </a:lnTo>
                  <a:lnTo>
                    <a:pt x="508000" y="1399032"/>
                  </a:lnTo>
                  <a:lnTo>
                    <a:pt x="508000" y="1193291"/>
                  </a:lnTo>
                  <a:lnTo>
                    <a:pt x="762000" y="1645920"/>
                  </a:lnTo>
                  <a:lnTo>
                    <a:pt x="508000" y="2016252"/>
                  </a:lnTo>
                  <a:lnTo>
                    <a:pt x="508000" y="1810512"/>
                  </a:lnTo>
                  <a:lnTo>
                    <a:pt x="460786" y="1793054"/>
                  </a:lnTo>
                  <a:lnTo>
                    <a:pt x="415339" y="1772886"/>
                  </a:lnTo>
                  <a:lnTo>
                    <a:pt x="371747" y="1750127"/>
                  </a:lnTo>
                  <a:lnTo>
                    <a:pt x="330101" y="1724898"/>
                  </a:lnTo>
                  <a:lnTo>
                    <a:pt x="290491" y="1697318"/>
                  </a:lnTo>
                  <a:lnTo>
                    <a:pt x="253006" y="1667507"/>
                  </a:lnTo>
                  <a:lnTo>
                    <a:pt x="217736" y="1635586"/>
                  </a:lnTo>
                  <a:lnTo>
                    <a:pt x="184771" y="1601674"/>
                  </a:lnTo>
                  <a:lnTo>
                    <a:pt x="154201" y="1565891"/>
                  </a:lnTo>
                  <a:lnTo>
                    <a:pt x="126116" y="1528358"/>
                  </a:lnTo>
                  <a:lnTo>
                    <a:pt x="100606" y="1489193"/>
                  </a:lnTo>
                  <a:lnTo>
                    <a:pt x="77760" y="1448518"/>
                  </a:lnTo>
                  <a:lnTo>
                    <a:pt x="57669" y="1406452"/>
                  </a:lnTo>
                  <a:lnTo>
                    <a:pt x="40422" y="1363116"/>
                  </a:lnTo>
                  <a:lnTo>
                    <a:pt x="26110" y="1318628"/>
                  </a:lnTo>
                  <a:lnTo>
                    <a:pt x="14821" y="1273110"/>
                  </a:lnTo>
                  <a:lnTo>
                    <a:pt x="6647" y="1226681"/>
                  </a:lnTo>
                  <a:lnTo>
                    <a:pt x="1676" y="1179461"/>
                  </a:lnTo>
                  <a:lnTo>
                    <a:pt x="0" y="1131570"/>
                  </a:lnTo>
                  <a:lnTo>
                    <a:pt x="0" y="720089"/>
                  </a:lnTo>
                  <a:lnTo>
                    <a:pt x="1620" y="672750"/>
                  </a:lnTo>
                  <a:lnTo>
                    <a:pt x="6415" y="626227"/>
                  </a:lnTo>
                  <a:lnTo>
                    <a:pt x="14284" y="580615"/>
                  </a:lnTo>
                  <a:lnTo>
                    <a:pt x="25127" y="536011"/>
                  </a:lnTo>
                  <a:lnTo>
                    <a:pt x="38843" y="492508"/>
                  </a:lnTo>
                  <a:lnTo>
                    <a:pt x="55332" y="450201"/>
                  </a:lnTo>
                  <a:lnTo>
                    <a:pt x="74494" y="409186"/>
                  </a:lnTo>
                  <a:lnTo>
                    <a:pt x="96228" y="369557"/>
                  </a:lnTo>
                  <a:lnTo>
                    <a:pt x="120433" y="331410"/>
                  </a:lnTo>
                  <a:lnTo>
                    <a:pt x="147011" y="294839"/>
                  </a:lnTo>
                  <a:lnTo>
                    <a:pt x="175859" y="259939"/>
                  </a:lnTo>
                  <a:lnTo>
                    <a:pt x="206878" y="226805"/>
                  </a:lnTo>
                  <a:lnTo>
                    <a:pt x="239968" y="195533"/>
                  </a:lnTo>
                  <a:lnTo>
                    <a:pt x="275027" y="166217"/>
                  </a:lnTo>
                  <a:lnTo>
                    <a:pt x="311956" y="138952"/>
                  </a:lnTo>
                  <a:lnTo>
                    <a:pt x="350655" y="113833"/>
                  </a:lnTo>
                  <a:lnTo>
                    <a:pt x="391022" y="90955"/>
                  </a:lnTo>
                  <a:lnTo>
                    <a:pt x="432958" y="70412"/>
                  </a:lnTo>
                  <a:lnTo>
                    <a:pt x="476362" y="52301"/>
                  </a:lnTo>
                  <a:lnTo>
                    <a:pt x="521134" y="36716"/>
                  </a:lnTo>
                  <a:lnTo>
                    <a:pt x="567174" y="23751"/>
                  </a:lnTo>
                  <a:lnTo>
                    <a:pt x="614381" y="13502"/>
                  </a:lnTo>
                  <a:lnTo>
                    <a:pt x="662654" y="6064"/>
                  </a:lnTo>
                  <a:lnTo>
                    <a:pt x="711894" y="1531"/>
                  </a:lnTo>
                  <a:lnTo>
                    <a:pt x="762000" y="0"/>
                  </a:lnTo>
                  <a:lnTo>
                    <a:pt x="762000" y="411479"/>
                  </a:lnTo>
                  <a:lnTo>
                    <a:pt x="711779" y="413034"/>
                  </a:lnTo>
                  <a:lnTo>
                    <a:pt x="662277" y="417641"/>
                  </a:lnTo>
                  <a:lnTo>
                    <a:pt x="613615" y="425217"/>
                  </a:lnTo>
                  <a:lnTo>
                    <a:pt x="565914" y="435675"/>
                  </a:lnTo>
                  <a:lnTo>
                    <a:pt x="519293" y="448931"/>
                  </a:lnTo>
                  <a:lnTo>
                    <a:pt x="473873" y="464900"/>
                  </a:lnTo>
                  <a:lnTo>
                    <a:pt x="429776" y="483498"/>
                  </a:lnTo>
                  <a:lnTo>
                    <a:pt x="387122" y="504639"/>
                  </a:lnTo>
                  <a:lnTo>
                    <a:pt x="346031" y="528238"/>
                  </a:lnTo>
                  <a:lnTo>
                    <a:pt x="306625" y="554212"/>
                  </a:lnTo>
                  <a:lnTo>
                    <a:pt x="269024" y="582474"/>
                  </a:lnTo>
                  <a:lnTo>
                    <a:pt x="233348" y="612940"/>
                  </a:lnTo>
                  <a:lnTo>
                    <a:pt x="199719" y="645525"/>
                  </a:lnTo>
                  <a:lnTo>
                    <a:pt x="168257" y="680145"/>
                  </a:lnTo>
                  <a:lnTo>
                    <a:pt x="139082" y="716714"/>
                  </a:lnTo>
                  <a:lnTo>
                    <a:pt x="112316" y="755148"/>
                  </a:lnTo>
                  <a:lnTo>
                    <a:pt x="88079" y="795361"/>
                  </a:lnTo>
                  <a:lnTo>
                    <a:pt x="66492" y="837269"/>
                  </a:lnTo>
                  <a:lnTo>
                    <a:pt x="47675" y="880787"/>
                  </a:lnTo>
                  <a:lnTo>
                    <a:pt x="31750" y="925829"/>
                  </a:lnTo>
                </a:path>
              </a:pathLst>
            </a:custGeom>
            <a:ln w="381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4488" y="1351406"/>
              <a:ext cx="6741795" cy="4387850"/>
            </a:xfrm>
            <a:custGeom>
              <a:avLst/>
              <a:gdLst/>
              <a:ahLst/>
              <a:cxnLst/>
              <a:rect l="l" t="t" r="r" b="b"/>
              <a:pathLst>
                <a:path w="6741795" h="4387850">
                  <a:moveTo>
                    <a:pt x="339674" y="2648077"/>
                  </a:moveTo>
                  <a:lnTo>
                    <a:pt x="287362" y="2671318"/>
                  </a:lnTo>
                  <a:lnTo>
                    <a:pt x="52222" y="2142236"/>
                  </a:lnTo>
                  <a:lnTo>
                    <a:pt x="0" y="2165350"/>
                  </a:lnTo>
                  <a:lnTo>
                    <a:pt x="235165" y="2694482"/>
                  </a:lnTo>
                  <a:lnTo>
                    <a:pt x="182943" y="2717673"/>
                  </a:lnTo>
                  <a:lnTo>
                    <a:pt x="330911" y="2839593"/>
                  </a:lnTo>
                  <a:lnTo>
                    <a:pt x="336346" y="2720594"/>
                  </a:lnTo>
                  <a:lnTo>
                    <a:pt x="339674" y="2648077"/>
                  </a:lnTo>
                  <a:close/>
                </a:path>
                <a:path w="6741795" h="4387850">
                  <a:moveTo>
                    <a:pt x="354660" y="1026668"/>
                  </a:moveTo>
                  <a:lnTo>
                    <a:pt x="307162" y="994918"/>
                  </a:lnTo>
                  <a:lnTo>
                    <a:pt x="97434" y="1309458"/>
                  </a:lnTo>
                  <a:lnTo>
                    <a:pt x="49885" y="1277747"/>
                  </a:lnTo>
                  <a:lnTo>
                    <a:pt x="26111" y="1467993"/>
                  </a:lnTo>
                  <a:lnTo>
                    <a:pt x="192544" y="1372870"/>
                  </a:lnTo>
                  <a:lnTo>
                    <a:pt x="180733" y="1364996"/>
                  </a:lnTo>
                  <a:lnTo>
                    <a:pt x="145008" y="1341183"/>
                  </a:lnTo>
                  <a:lnTo>
                    <a:pt x="354660" y="1026668"/>
                  </a:lnTo>
                  <a:close/>
                </a:path>
                <a:path w="6741795" h="4387850">
                  <a:moveTo>
                    <a:pt x="1036904" y="40386"/>
                  </a:moveTo>
                  <a:lnTo>
                    <a:pt x="996518" y="0"/>
                  </a:lnTo>
                  <a:lnTo>
                    <a:pt x="736676" y="259727"/>
                  </a:lnTo>
                  <a:lnTo>
                    <a:pt x="696290" y="219329"/>
                  </a:lnTo>
                  <a:lnTo>
                    <a:pt x="635711" y="401193"/>
                  </a:lnTo>
                  <a:lnTo>
                    <a:pt x="817575" y="340614"/>
                  </a:lnTo>
                  <a:lnTo>
                    <a:pt x="797382" y="320421"/>
                  </a:lnTo>
                  <a:lnTo>
                    <a:pt x="777176" y="300228"/>
                  </a:lnTo>
                  <a:lnTo>
                    <a:pt x="1036904" y="40386"/>
                  </a:lnTo>
                  <a:close/>
                </a:path>
                <a:path w="6741795" h="4387850">
                  <a:moveTo>
                    <a:pt x="2312111" y="4058793"/>
                  </a:moveTo>
                  <a:lnTo>
                    <a:pt x="2283320" y="4020439"/>
                  </a:lnTo>
                  <a:lnTo>
                    <a:pt x="2197049" y="3905504"/>
                  </a:lnTo>
                  <a:lnTo>
                    <a:pt x="2171509" y="3956621"/>
                  </a:lnTo>
                  <a:lnTo>
                    <a:pt x="1258138" y="3499866"/>
                  </a:lnTo>
                  <a:lnTo>
                    <a:pt x="1232484" y="3550920"/>
                  </a:lnTo>
                  <a:lnTo>
                    <a:pt x="2145995" y="4007688"/>
                  </a:lnTo>
                  <a:lnTo>
                    <a:pt x="2120468" y="4058793"/>
                  </a:lnTo>
                  <a:lnTo>
                    <a:pt x="2312111" y="4058793"/>
                  </a:lnTo>
                  <a:close/>
                </a:path>
                <a:path w="6741795" h="4387850">
                  <a:moveTo>
                    <a:pt x="5741111" y="3753993"/>
                  </a:moveTo>
                  <a:lnTo>
                    <a:pt x="5550865" y="3777742"/>
                  </a:lnTo>
                  <a:lnTo>
                    <a:pt x="5582602" y="3825341"/>
                  </a:lnTo>
                  <a:lnTo>
                    <a:pt x="4810836" y="4339818"/>
                  </a:lnTo>
                  <a:lnTo>
                    <a:pt x="4842586" y="4387367"/>
                  </a:lnTo>
                  <a:lnTo>
                    <a:pt x="5614301" y="3872865"/>
                  </a:lnTo>
                  <a:lnTo>
                    <a:pt x="5645988" y="3920363"/>
                  </a:lnTo>
                  <a:lnTo>
                    <a:pt x="5709374" y="3809492"/>
                  </a:lnTo>
                  <a:lnTo>
                    <a:pt x="5741111" y="3753993"/>
                  </a:lnTo>
                  <a:close/>
                </a:path>
                <a:path w="6741795" h="4387850">
                  <a:moveTo>
                    <a:pt x="6438214" y="2802382"/>
                  </a:moveTo>
                  <a:lnTo>
                    <a:pt x="6433998" y="2731008"/>
                  </a:lnTo>
                  <a:lnTo>
                    <a:pt x="6426911" y="2610993"/>
                  </a:lnTo>
                  <a:lnTo>
                    <a:pt x="6280607" y="2734818"/>
                  </a:lnTo>
                  <a:lnTo>
                    <a:pt x="6333083" y="2757322"/>
                  </a:lnTo>
                  <a:lnTo>
                    <a:pt x="6172022" y="3133090"/>
                  </a:lnTo>
                  <a:lnTo>
                    <a:pt x="6224600" y="3155696"/>
                  </a:lnTo>
                  <a:lnTo>
                    <a:pt x="6385687" y="2779865"/>
                  </a:lnTo>
                  <a:lnTo>
                    <a:pt x="6438214" y="2802382"/>
                  </a:lnTo>
                  <a:close/>
                </a:path>
                <a:path w="6741795" h="4387850">
                  <a:moveTo>
                    <a:pt x="6518986" y="910844"/>
                  </a:moveTo>
                  <a:lnTo>
                    <a:pt x="6204407" y="701141"/>
                  </a:lnTo>
                  <a:lnTo>
                    <a:pt x="6214973" y="685292"/>
                  </a:lnTo>
                  <a:lnTo>
                    <a:pt x="6236157" y="653542"/>
                  </a:lnTo>
                  <a:lnTo>
                    <a:pt x="6045911" y="629793"/>
                  </a:lnTo>
                  <a:lnTo>
                    <a:pt x="6141034" y="796163"/>
                  </a:lnTo>
                  <a:lnTo>
                    <a:pt x="6172708" y="748665"/>
                  </a:lnTo>
                  <a:lnTo>
                    <a:pt x="6487236" y="958342"/>
                  </a:lnTo>
                  <a:lnTo>
                    <a:pt x="6518986" y="910844"/>
                  </a:lnTo>
                  <a:close/>
                </a:path>
                <a:path w="6741795" h="4387850">
                  <a:moveTo>
                    <a:pt x="6741236" y="1791843"/>
                  </a:moveTo>
                  <a:lnTo>
                    <a:pt x="6726949" y="1763268"/>
                  </a:lnTo>
                  <a:lnTo>
                    <a:pt x="6655511" y="1620393"/>
                  </a:lnTo>
                  <a:lnTo>
                    <a:pt x="6569786" y="1791843"/>
                  </a:lnTo>
                  <a:lnTo>
                    <a:pt x="6626936" y="1791843"/>
                  </a:lnTo>
                  <a:lnTo>
                    <a:pt x="6626936" y="2077593"/>
                  </a:lnTo>
                  <a:lnTo>
                    <a:pt x="6684086" y="2077593"/>
                  </a:lnTo>
                  <a:lnTo>
                    <a:pt x="6684086" y="1791843"/>
                  </a:lnTo>
                  <a:lnTo>
                    <a:pt x="6741236" y="1791843"/>
                  </a:lnTo>
                  <a:close/>
                </a:path>
              </a:pathLst>
            </a:custGeom>
            <a:solidFill>
              <a:srgbClr val="AA89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0" y="1008617"/>
            <a:ext cx="411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20" dirty="0"/>
              <a:t>Test</a:t>
            </a:r>
            <a:r>
              <a:rPr sz="4400" spc="-95" dirty="0"/>
              <a:t> </a:t>
            </a:r>
            <a:r>
              <a:rPr sz="4400" spc="-5" dirty="0"/>
              <a:t>Plan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2209800" y="2133600"/>
            <a:ext cx="906780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5786120" algn="l"/>
              </a:tabLst>
            </a:pP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It</a:t>
            </a:r>
            <a:r>
              <a:rPr sz="32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is</a:t>
            </a:r>
            <a:r>
              <a:rPr sz="32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3200" spc="5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systematic</a:t>
            </a:r>
            <a:r>
              <a:rPr sz="3200" spc="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approach</a:t>
            </a:r>
            <a:r>
              <a:rPr sz="3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to</a:t>
            </a:r>
            <a:r>
              <a:rPr sz="3200" spc="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test</a:t>
            </a:r>
            <a:r>
              <a:rPr sz="32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system	i.e. </a:t>
            </a:r>
            <a:r>
              <a:rPr sz="32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software.</a:t>
            </a:r>
            <a:r>
              <a:rPr sz="3200" spc="-8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plan</a:t>
            </a:r>
            <a:r>
              <a:rPr sz="32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typically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contains</a:t>
            </a:r>
            <a:r>
              <a:rPr sz="32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detailed </a:t>
            </a:r>
            <a:r>
              <a:rPr sz="32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understanding of what the eventual 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testing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 workflow</a:t>
            </a:r>
            <a:r>
              <a:rPr sz="3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will</a:t>
            </a:r>
            <a:r>
              <a:rPr sz="3200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F0"/>
                </a:solidFill>
                <a:latin typeface="Times New Roman"/>
                <a:cs typeface="Times New Roman"/>
              </a:rPr>
              <a:t>be.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495800" y="838200"/>
            <a:ext cx="23399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20" dirty="0"/>
              <a:t>Test</a:t>
            </a:r>
            <a:r>
              <a:rPr sz="4400" spc="-90" dirty="0"/>
              <a:t> </a:t>
            </a:r>
            <a:r>
              <a:rPr sz="4400" spc="-5" dirty="0"/>
              <a:t>Case</a:t>
            </a:r>
            <a:endParaRPr sz="4400" dirty="0"/>
          </a:p>
        </p:txBody>
      </p:sp>
      <p:grpSp>
        <p:nvGrpSpPr>
          <p:cNvPr id="19" name="object 19"/>
          <p:cNvGrpSpPr/>
          <p:nvPr/>
        </p:nvGrpSpPr>
        <p:grpSpPr>
          <a:xfrm>
            <a:off x="2993137" y="3733800"/>
            <a:ext cx="178435" cy="1363980"/>
            <a:chOff x="1469136" y="3733800"/>
            <a:chExt cx="178435" cy="136398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3733800"/>
              <a:ext cx="178307" cy="1844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4126991"/>
              <a:ext cx="178307" cy="1844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4520183"/>
              <a:ext cx="178307" cy="1844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4913375"/>
              <a:ext cx="178307" cy="18440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980690" y="2075511"/>
            <a:ext cx="6411595" cy="30994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5910" marR="5080" indent="-38100">
              <a:lnSpc>
                <a:spcPts val="2500"/>
              </a:lnSpc>
              <a:spcBef>
                <a:spcPts val="705"/>
              </a:spcBef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It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is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specific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procedure</a:t>
            </a:r>
            <a:r>
              <a:rPr sz="26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testing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a particular </a:t>
            </a:r>
            <a:r>
              <a:rPr sz="26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requirement.</a:t>
            </a:r>
          </a:p>
          <a:p>
            <a:pPr>
              <a:spcBef>
                <a:spcPts val="40"/>
              </a:spcBef>
            </a:pPr>
            <a:endParaRPr sz="265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It</a:t>
            </a:r>
            <a:r>
              <a:rPr sz="2600" spc="-6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will</a:t>
            </a:r>
            <a:r>
              <a:rPr sz="26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include:</a:t>
            </a:r>
          </a:p>
          <a:p>
            <a:pPr marL="370840" marR="254000" indent="5715">
              <a:lnSpc>
                <a:spcPts val="3100"/>
              </a:lnSpc>
              <a:spcBef>
                <a:spcPts val="110"/>
              </a:spcBef>
            </a:pP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Identification</a:t>
            </a:r>
            <a:r>
              <a:rPr sz="2600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specific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requirement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tested </a:t>
            </a:r>
            <a:r>
              <a:rPr sz="2600" spc="-6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00B0F0"/>
                </a:solidFill>
                <a:latin typeface="Times New Roman"/>
                <a:cs typeface="Times New Roman"/>
              </a:rPr>
              <a:t>Test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 case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success/failure criteria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76555">
              <a:lnSpc>
                <a:spcPts val="2980"/>
              </a:lnSpc>
            </a:pP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Specific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steps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B0F0"/>
                </a:solidFill>
                <a:latin typeface="Times New Roman"/>
                <a:cs typeface="Times New Roman"/>
              </a:rPr>
              <a:t>to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F0"/>
                </a:solidFill>
                <a:latin typeface="Times New Roman"/>
                <a:cs typeface="Times New Roman"/>
              </a:rPr>
              <a:t>execute</a:t>
            </a:r>
            <a:r>
              <a:rPr sz="2600" spc="-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test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70840">
              <a:lnSpc>
                <a:spcPts val="3110"/>
              </a:lnSpc>
            </a:pPr>
            <a:r>
              <a:rPr sz="2600" spc="-50" dirty="0">
                <a:solidFill>
                  <a:srgbClr val="00B0F0"/>
                </a:solidFill>
                <a:latin typeface="Times New Roman"/>
                <a:cs typeface="Times New Roman"/>
              </a:rPr>
              <a:t>Test</a:t>
            </a:r>
            <a:r>
              <a:rPr sz="26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F0"/>
                </a:solidFill>
                <a:latin typeface="Times New Roman"/>
                <a:cs typeface="Times New Roman"/>
              </a:rPr>
              <a:t>data</a:t>
            </a:r>
            <a:endParaRPr sz="26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339</TotalTime>
  <Words>767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MT</vt:lpstr>
      <vt:lpstr>Calibri</vt:lpstr>
      <vt:lpstr>Calisto MT</vt:lpstr>
      <vt:lpstr>Times New Roman</vt:lpstr>
      <vt:lpstr>Wingdings</vt:lpstr>
      <vt:lpstr>Wingdings 2</vt:lpstr>
      <vt:lpstr>Slate</vt:lpstr>
      <vt:lpstr>PowerPoint Presentation</vt:lpstr>
      <vt:lpstr>INTRODUCTION</vt:lpstr>
      <vt:lpstr>OBJECTIVES</vt:lpstr>
      <vt:lpstr>Error, Bug, Fault &amp; Failure</vt:lpstr>
      <vt:lpstr>SDLC(Software Development Life Cycle)</vt:lpstr>
      <vt:lpstr>Classical Waterfall Model</vt:lpstr>
      <vt:lpstr>Testing Life Cycle</vt:lpstr>
      <vt:lpstr>Test Plan</vt:lpstr>
      <vt:lpstr>Test Case</vt:lpstr>
      <vt:lpstr>Verification vs Validation</vt:lpstr>
      <vt:lpstr>Testing Methodologies</vt:lpstr>
      <vt:lpstr>Black box testing</vt:lpstr>
      <vt:lpstr>Black box testing</vt:lpstr>
      <vt:lpstr>White box testing</vt:lpstr>
      <vt:lpstr>Testing Levels</vt:lpstr>
      <vt:lpstr>UNIT TESTING</vt:lpstr>
      <vt:lpstr>INTEGRATION TESTING</vt:lpstr>
      <vt:lpstr>SYSTEM TESTING</vt:lpstr>
      <vt:lpstr>Alpha Testing</vt:lpstr>
      <vt:lpstr>Types of Performance Testing: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Giridhar</dc:creator>
  <cp:lastModifiedBy>Patro, Giridhar</cp:lastModifiedBy>
  <cp:revision>1</cp:revision>
  <dcterms:created xsi:type="dcterms:W3CDTF">2023-05-21T07:00:43Z</dcterms:created>
  <dcterms:modified xsi:type="dcterms:W3CDTF">2023-05-21T12:48:19Z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2023-05-21T00:00:00Z</vt:filetime>
  </property>
</Properties>
</file>