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embeddedFontLst/>
</p:presentation>
</file>

<file path=ppt/_rels/presentation.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image" Target="../media/image6.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7.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8.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2"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4392725 h 6336704"/>
              <a:gd name="connsiteX4" fmla="*/ 11652603 w 11665296"/>
              <a:gd name="connsiteY4" fmla="*/ 4391445 h 6336704"/>
              <a:gd name="connsiteX5" fmla="*/ 11368939 w 11665296"/>
              <a:gd name="connsiteY5" fmla="*/ 4675109 h 6336704"/>
              <a:gd name="connsiteX6" fmla="*/ 11652603 w 11665296"/>
              <a:gd name="connsiteY6" fmla="*/ 4958773 h 6336704"/>
              <a:gd name="connsiteX7" fmla="*/ 11665296 w 11665296"/>
              <a:gd name="connsiteY7" fmla="*/ 4957494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4958262 h 6336704"/>
              <a:gd name="connsiteX13" fmla="*/ 5071 w 11665296"/>
              <a:gd name="connsiteY13" fmla="*/ 4958773 h 6336704"/>
              <a:gd name="connsiteX14" fmla="*/ 288735 w 11665296"/>
              <a:gd name="connsiteY14" fmla="*/ 4675109 h 6336704"/>
              <a:gd name="connsiteX15" fmla="*/ 5071 w 11665296"/>
              <a:gd name="connsiteY15" fmla="*/ 4391445 h 6336704"/>
              <a:gd name="connsiteX16" fmla="*/ 0 w 11665296"/>
              <a:gd name="connsiteY16" fmla="*/ 4391956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4392725"/>
                </a:lnTo>
                <a:lnTo>
                  <a:pt x="11652603" y="4391445"/>
                </a:lnTo>
                <a:cubicBezTo>
                  <a:pt x="11495940" y="4391445"/>
                  <a:pt x="11368939" y="4518446"/>
                  <a:pt x="11368939" y="4675109"/>
                </a:cubicBezTo>
                <a:cubicBezTo>
                  <a:pt x="11368939" y="4831772"/>
                  <a:pt x="11495940" y="4958773"/>
                  <a:pt x="11652603" y="4958773"/>
                </a:cubicBezTo>
                <a:lnTo>
                  <a:pt x="11665296" y="4957494"/>
                </a:lnTo>
                <a:lnTo>
                  <a:pt x="11665296" y="6142167"/>
                </a:lnTo>
                <a:cubicBezTo>
                  <a:pt x="11665296" y="6249607"/>
                  <a:pt x="11578199" y="6336704"/>
                  <a:pt x="11470759" y="6336704"/>
                </a:cubicBezTo>
                <a:lnTo>
                  <a:pt x="194537" y="6336704"/>
                </a:lnTo>
                <a:cubicBezTo>
                  <a:pt x="87097" y="6336704"/>
                  <a:pt x="0" y="6249607"/>
                  <a:pt x="0" y="6142167"/>
                </a:cubicBezTo>
                <a:lnTo>
                  <a:pt x="0" y="4958262"/>
                </a:lnTo>
                <a:lnTo>
                  <a:pt x="5071" y="4958773"/>
                </a:lnTo>
                <a:cubicBezTo>
                  <a:pt x="161734" y="4958773"/>
                  <a:pt x="288735" y="4831772"/>
                  <a:pt x="288735" y="4675109"/>
                </a:cubicBezTo>
                <a:cubicBezTo>
                  <a:pt x="288735" y="4518446"/>
                  <a:pt x="161734" y="4391445"/>
                  <a:pt x="5071" y="4391445"/>
                </a:cubicBezTo>
                <a:lnTo>
                  <a:pt x="0" y="4391956"/>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r>
              <a:rPr kumimoji="1" lang="en-US" altLang="zh-CN" sz="1800">
                <a:ln w="12700">
                  <a:noFill/>
                </a:ln>
                <a:solidFill>
                  <a:srgbClr val="FFFFFF">
                    <a:alpha val="100000"/>
                  </a:srgbClr>
                </a:solidFill>
                <a:latin typeface="Source Han Sans"/>
                <a:ea typeface="Source Han Sans"/>
                <a:cs typeface="Source Han Sans"/>
              </a:rPr>
              <a:t>员工入职培训</a:t>
            </a:r>
            <a:endParaRPr kumimoji="1" lang="zh-CN" altLang="en-US"/>
          </a:p>
        </p:txBody>
      </p:sp>
      <p:sp>
        <p:nvSpPr>
          <p:cNvPr id="3" name="标题 1"/>
          <p:cNvSpPr txBox="1"/>
          <p:nvPr/>
        </p:nvSpPr>
        <p:spPr>
          <a:xfrm rot="0" flipH="0" flipV="0">
            <a:off x="6166527" y="5442070"/>
            <a:ext cx="2002707" cy="447189"/>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cxnSp>
        <p:nvCxnSpPr>
          <p:cNvPr id="4" name="标题 1"/>
          <p:cNvCxnSpPr/>
          <p:nvPr/>
        </p:nvCxnSpPr>
        <p:spPr>
          <a:xfrm rot="0" flipH="0" flipV="0">
            <a:off x="552087" y="4935758"/>
            <a:ext cx="11083653" cy="9622"/>
          </a:xfrm>
          <a:prstGeom prst="line">
            <a:avLst/>
          </a:prstGeom>
          <a:noFill/>
          <a:ln w="12700" cap="sq">
            <a:solidFill>
              <a:schemeClr val="bg1">
                <a:lumMod val="85000"/>
              </a:schemeClr>
            </a:solidFill>
            <a:miter/>
          </a:ln>
        </p:spPr>
      </p:cxnSp>
      <p:grpSp>
        <p:nvGrpSpPr>
          <p:cNvPr id="5" name=""/>
          <p:cNvGrpSpPr/>
          <p:nvPr/>
        </p:nvGrpSpPr>
        <p:grpSpPr>
          <a:xfrm>
            <a:off x="10903130" y="847164"/>
            <a:ext cx="615769" cy="139337"/>
            <a:chOff x="10903130" y="847164"/>
            <a:chExt cx="615769" cy="139337"/>
          </a:xfrm>
        </p:grpSpPr>
        <p:sp>
          <p:nvSpPr>
            <p:cNvPr id="6"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
        <p:nvSpPr>
          <p:cNvPr id="8" name="标题 1"/>
          <p:cNvSpPr txBox="1"/>
          <p:nvPr/>
        </p:nvSpPr>
        <p:spPr>
          <a:xfrm rot="1994810" flipH="0" flipV="0">
            <a:off x="2225899" y="3051744"/>
            <a:ext cx="855923" cy="855923"/>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4307500" flipH="0" flipV="0">
            <a:off x="9415868" y="2047836"/>
            <a:ext cx="687765" cy="687765"/>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1783331" flipH="0" flipV="0">
            <a:off x="8240215" y="3262522"/>
            <a:ext cx="848668" cy="848668"/>
          </a:xfrm>
          <a:prstGeom prst="roundRect">
            <a:avLst>
              <a:gd name="adj" fmla="val 50000"/>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4010066" y="5442070"/>
            <a:ext cx="2002707" cy="447189"/>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19579249" flipH="0" flipV="0">
            <a:off x="3745359" y="1566770"/>
            <a:ext cx="600028" cy="517265"/>
          </a:xfrm>
          <a:prstGeom prst="triangle">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1199456" y="2159185"/>
            <a:ext cx="9793088" cy="1461706"/>
          </a:xfrm>
          <a:prstGeom prst="rect">
            <a:avLst/>
          </a:prstGeom>
          <a:noFill/>
          <a:ln>
            <a:noFill/>
          </a:ln>
        </p:spPr>
        <p:txBody>
          <a:bodyPr vert="horz" wrap="square" lIns="0" tIns="0" rIns="0" bIns="0" rtlCol="0" anchor="ctr"/>
          <a:lstStyle/>
          <a:p>
            <a:pPr algn="ctr"/>
            <a:r>
              <a:rPr kumimoji="1" lang="en-US" altLang="zh-CN" sz="4900">
                <a:ln w="12700">
                  <a:noFill/>
                </a:ln>
                <a:solidFill>
                  <a:schemeClr val="tx1">
                    <a:lumMod val="85000"/>
                    <a:lumOff val="15000"/>
                  </a:schemeClr>
                </a:solidFill>
                <a:latin typeface="Source Han Sans"/>
                <a:ea typeface="Source Han Sans"/>
                <a:cs typeface="Source Han Sans"/>
              </a:rPr>
              <a:t>Python Pandas</a:t>
            </a:r>
            <a:endParaRPr kumimoji="1" lang="zh-CN" alt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cxnSp>
        <p:nvCxnSpPr>
          <p:cNvPr id="3" name="标题 1"/>
          <p:cNvCxnSpPr/>
          <p:nvPr/>
        </p:nvCxnSpPr>
        <p:spPr>
          <a:xfrm rot="0" flipH="0" flipV="0">
            <a:off x="1646050" y="2453508"/>
            <a:ext cx="10545950" cy="0"/>
          </a:xfrm>
          <a:prstGeom prst="line">
            <a:avLst/>
          </a:prstGeom>
          <a:noFill/>
          <a:ln w="6350" cap="sq">
            <a:solidFill>
              <a:schemeClr val="tx1">
                <a:lumMod val="50000"/>
                <a:lumOff val="50000"/>
                <a:alpha val="35000"/>
              </a:schemeClr>
            </a:solidFill>
            <a:miter/>
          </a:ln>
        </p:spPr>
      </p:cxnSp>
      <p:sp>
        <p:nvSpPr>
          <p:cNvPr id="4" name="标题 1"/>
          <p:cNvSpPr txBox="1"/>
          <p:nvPr/>
        </p:nvSpPr>
        <p:spPr>
          <a:xfrm rot="0" flipH="0" flipV="0">
            <a:off x="6954593" y="2231398"/>
            <a:ext cx="444222" cy="444220"/>
          </a:xfrm>
          <a:prstGeom prst="ellipse">
            <a:avLst/>
          </a:prstGeom>
          <a:solidFill>
            <a:schemeClr val="accent2"/>
          </a:solidFill>
          <a:ln w="12700" cap="rnd">
            <a:noFill/>
            <a:round/>
            <a:headEnd/>
            <a:tailEnd/>
          </a:ln>
          <a:effectLst>
            <a:outerShdw dist="127000" blurRad="254000" dir="0" sx="100000" sy="100000" kx="0" ky="0" algn="ctr" rotWithShape="0">
              <a:schemeClr val="accent2">
                <a:alpha val="32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628299" y="3009898"/>
            <a:ext cx="5089596" cy="2515403"/>
          </a:xfrm>
          <a:prstGeom prst="roundRect">
            <a:avLst>
              <a:gd name="adj" fmla="val 4569"/>
            </a:avLst>
          </a:prstGeom>
          <a:solidFill>
            <a:srgbClr val="FFFFFF">
              <a:alpha val="100000"/>
            </a:srgbClr>
          </a:solidFill>
          <a:ln w="12700" cap="rnd">
            <a:noFill/>
            <a:round/>
            <a:headEnd/>
            <a:tailEnd/>
          </a:ln>
          <a:effectLst>
            <a:outerShdw dist="127000" blurRad="254000" dir="0" sx="100000" sy="100000" kx="0" ky="0" algn="ctr" rotWithShape="0">
              <a:schemeClr val="bg1">
                <a:lumMod val="65000"/>
                <a:alpha val="20000"/>
              </a:schemeClr>
            </a:outerShdw>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823319" y="3047118"/>
            <a:ext cx="1295400" cy="929640"/>
          </a:xfrm>
          <a:prstGeom prst="rect">
            <a:avLst/>
          </a:prstGeom>
          <a:noFill/>
          <a:ln>
            <a:noFill/>
          </a:ln>
        </p:spPr>
        <p:txBody>
          <a:bodyPr vert="horz" wrap="square" lIns="91440" tIns="45720" rIns="91440" bIns="45720" rtlCol="0" anchor="t">
            <a:spAutoFit/>
          </a:bodyPr>
          <a:lstStyle/>
          <a:p>
            <a:pPr algn="ctr"/>
            <a:r>
              <a:rPr kumimoji="1" lang="en-US" altLang="zh-CN" sz="6000">
                <a:ln w="12700">
                  <a:noFill/>
                </a:ln>
                <a:solidFill>
                  <a:schemeClr val="accent2"/>
                </a:solidFill>
                <a:latin typeface="OPPOSans L"/>
                <a:ea typeface="OPPOSans L"/>
                <a:cs typeface="OPPOSans L"/>
              </a:rPr>
              <a:t>01</a:t>
            </a:r>
            <a:endParaRPr kumimoji="1" lang="zh-CN" altLang="en-US"/>
          </a:p>
        </p:txBody>
      </p:sp>
      <p:sp>
        <p:nvSpPr>
          <p:cNvPr id="7" name="标题 1"/>
          <p:cNvSpPr txBox="1"/>
          <p:nvPr/>
        </p:nvSpPr>
        <p:spPr>
          <a:xfrm rot="0" flipH="0" flipV="0">
            <a:off x="6340551" y="3009898"/>
            <a:ext cx="5089596" cy="2514602"/>
          </a:xfrm>
          <a:prstGeom prst="roundRect">
            <a:avLst>
              <a:gd name="adj" fmla="val 4569"/>
            </a:avLst>
          </a:prstGeom>
          <a:solidFill>
            <a:srgbClr val="FFFFFF">
              <a:alpha val="100000"/>
            </a:srgbClr>
          </a:solidFill>
          <a:ln w="12700" cap="rnd">
            <a:noFill/>
            <a:round/>
            <a:headEnd/>
            <a:tailEnd/>
          </a:ln>
          <a:effectLst>
            <a:outerShdw dist="127000" blurRad="254000" dir="0" sx="100000" sy="100000" kx="0" ky="0" algn="ctr" rotWithShape="0">
              <a:schemeClr val="bg1">
                <a:lumMod val="65000"/>
                <a:alpha val="20000"/>
              </a:schemeClr>
            </a:outerShdw>
          </a:effectLst>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6535571" y="3047118"/>
            <a:ext cx="1295400" cy="929640"/>
          </a:xfrm>
          <a:prstGeom prst="rect">
            <a:avLst/>
          </a:prstGeom>
          <a:noFill/>
          <a:ln>
            <a:noFill/>
          </a:ln>
        </p:spPr>
        <p:txBody>
          <a:bodyPr vert="horz" wrap="square" lIns="91440" tIns="45720" rIns="91440" bIns="45720" rtlCol="0" anchor="t">
            <a:spAutoFit/>
          </a:bodyPr>
          <a:lstStyle/>
          <a:p>
            <a:pPr algn="ctr"/>
            <a:r>
              <a:rPr kumimoji="1" lang="en-US" altLang="zh-CN" sz="6000">
                <a:ln w="12700">
                  <a:noFill/>
                </a:ln>
                <a:solidFill>
                  <a:schemeClr val="accent2">
                    <a:alpha val="20000"/>
                  </a:schemeClr>
                </a:solidFill>
                <a:latin typeface="OPPOSans L"/>
                <a:ea typeface="OPPOSans L"/>
                <a:cs typeface="OPPOSans L"/>
              </a:rPr>
              <a:t>02</a:t>
            </a:r>
            <a:endParaRPr kumimoji="1" lang="zh-CN" altLang="en-US"/>
          </a:p>
        </p:txBody>
      </p:sp>
      <p:sp>
        <p:nvSpPr>
          <p:cNvPr id="9" name="标题 1"/>
          <p:cNvSpPr txBox="1"/>
          <p:nvPr/>
        </p:nvSpPr>
        <p:spPr>
          <a:xfrm rot="0" flipH="0" flipV="0">
            <a:off x="6766569" y="3405968"/>
            <a:ext cx="4356100" cy="266700"/>
          </a:xfrm>
          <a:prstGeom prst="rect">
            <a:avLst/>
          </a:prstGeom>
          <a:noFill/>
          <a:ln cap="sq">
            <a:noFill/>
          </a:ln>
          <a:effectLst/>
        </p:spPr>
        <p:txBody>
          <a:bodyPr vert="horz" wrap="square" lIns="0" tIns="0" rIns="0" bIns="0" rtlCol="0" anchor="ctr">
            <a:spAutoFit/>
          </a:bodyPr>
          <a:lstStyle/>
          <a:p>
            <a:pPr algn="l"/>
            <a:r>
              <a:rPr kumimoji="1" lang="en-US" altLang="zh-CN" sz="1600">
                <a:ln w="12700">
                  <a:noFill/>
                </a:ln>
                <a:solidFill>
                  <a:schemeClr val="tx1"/>
                </a:solidFill>
                <a:latin typeface="Source Han Sans CN Bold"/>
                <a:ea typeface="Source Han Sans CN Bold"/>
                <a:cs typeface="Source Han Sans CN Bold"/>
              </a:rPr>
              <a:t>DataFrame</a:t>
            </a:r>
            <a:endParaRPr kumimoji="1" lang="zh-CN" altLang="en-US"/>
          </a:p>
        </p:txBody>
      </p:sp>
      <p:sp>
        <p:nvSpPr>
          <p:cNvPr id="10" name="标题 1"/>
          <p:cNvSpPr txBox="1"/>
          <p:nvPr/>
        </p:nvSpPr>
        <p:spPr>
          <a:xfrm rot="0" flipH="0" flipV="0">
            <a:off x="6766568" y="4010074"/>
            <a:ext cx="4364982" cy="1031826"/>
          </a:xfrm>
          <a:prstGeom prst="rect">
            <a:avLst/>
          </a:prstGeom>
          <a:noFill/>
          <a:ln>
            <a:noFill/>
          </a:ln>
        </p:spPr>
        <p:txBody>
          <a:bodyPr vert="horz" wrap="square" lIns="0" tIns="0" rIns="0" bIns="0" rtlCol="0" anchor="t"/>
          <a:lstStyle/>
          <a:p>
            <a:pPr algn="l"/>
            <a:r>
              <a:rPr kumimoji="1" lang="en-US" altLang="zh-CN" sz="500">
                <a:ln w="12700">
                  <a:noFill/>
                </a:ln>
                <a:solidFill>
                  <a:schemeClr val="tx1"/>
                </a:solidFill>
                <a:latin typeface="Source Han Sans"/>
                <a:ea typeface="Source Han Sans"/>
                <a:cs typeface="Source Han Sans"/>
              </a:rPr>
              <a:t>A DataFrame in pandas is a two- dimensional labeled data structure, similar to a table or a spreadsheet. It consists of rows and columns, where each column can have a different data type. DataFrames can be created using various inputs such as a NumPy array, dictionary, or another DataFrame. Here's an example of creating a DataFrameimport pandas as pd
data = {'Name': ['John', 'Alice', 'Bob'],
'Age': [25, 30, 35],
'City': ['New York', 'London', 'Paris']}
df = pd.DataFrame(data)
print(df)
Output:
Name  Age      City
0  John   25  New York
1  Alice  30  London
2  Bob   35  Paris</a:t>
            </a:r>
            <a:endParaRPr kumimoji="1" lang="zh-CN" altLang="en-US"/>
          </a:p>
        </p:txBody>
      </p:sp>
      <p:sp>
        <p:nvSpPr>
          <p:cNvPr id="11" name="标题 1"/>
          <p:cNvSpPr txBox="1"/>
          <p:nvPr/>
        </p:nvSpPr>
        <p:spPr>
          <a:xfrm rot="0" flipH="0" flipV="0">
            <a:off x="1070619" y="3405968"/>
            <a:ext cx="4356100" cy="266700"/>
          </a:xfrm>
          <a:prstGeom prst="rect">
            <a:avLst/>
          </a:prstGeom>
          <a:noFill/>
          <a:ln cap="sq">
            <a:noFill/>
          </a:ln>
          <a:effectLst/>
        </p:spPr>
        <p:txBody>
          <a:bodyPr vert="horz" wrap="square" lIns="0" tIns="0" rIns="0" bIns="0" rtlCol="0" anchor="ctr">
            <a:spAutoFit/>
          </a:bodyPr>
          <a:lstStyle/>
          <a:p>
            <a:pPr algn="l"/>
            <a:r>
              <a:rPr kumimoji="1" lang="en-US" altLang="zh-CN" sz="1600">
                <a:ln w="12700">
                  <a:noFill/>
                </a:ln>
                <a:solidFill>
                  <a:schemeClr val="tx1"/>
                </a:solidFill>
                <a:latin typeface="Source Han Sans CN Bold"/>
                <a:ea typeface="Source Han Sans CN Bold"/>
                <a:cs typeface="Source Han Sans CN Bold"/>
              </a:rPr>
              <a:t>Series</a:t>
            </a:r>
            <a:endParaRPr kumimoji="1" lang="zh-CN" altLang="en-US"/>
          </a:p>
        </p:txBody>
      </p:sp>
      <p:sp>
        <p:nvSpPr>
          <p:cNvPr id="12" name="标题 1"/>
          <p:cNvSpPr txBox="1"/>
          <p:nvPr/>
        </p:nvSpPr>
        <p:spPr>
          <a:xfrm rot="0" flipH="0" flipV="0">
            <a:off x="1070619" y="4010074"/>
            <a:ext cx="4351390" cy="1025752"/>
          </a:xfrm>
          <a:prstGeom prst="rect">
            <a:avLst/>
          </a:prstGeom>
          <a:noFill/>
          <a:ln>
            <a:noFill/>
          </a:ln>
        </p:spPr>
        <p:txBody>
          <a:bodyPr vert="horz" wrap="square" lIns="0" tIns="0" rIns="0" bIns="0" rtlCol="0" anchor="t"/>
          <a:lstStyle/>
          <a:p>
            <a:pPr algn="l"/>
            <a:r>
              <a:rPr kumimoji="1" lang="en-US" altLang="zh-CN" sz="500">
                <a:ln w="12700">
                  <a:noFill/>
                </a:ln>
                <a:solidFill>
                  <a:schemeClr val="tx1"/>
                </a:solidFill>
                <a:latin typeface="Source Han Sans"/>
                <a:ea typeface="Source Han Sans"/>
                <a:cs typeface="Source Han Sans"/>
              </a:rPr>
              <a:t>A Series in pandas is a one- dimensional labeled array capable of holding any data type. It can be created using various inputs such as a list, numpy array, or dictionary. A series can be thought of as a column in a table or a spreadsheet. Here's an example of creating a Seriesimport pandas as pd
data = [10, 20, 30, 40, 50]
s = pd.Series(data)
print(s)
Output:
0    10
1    20
2    30
3    40
4    50
dtype: int64</a:t>
            </a:r>
            <a:endParaRPr kumimoji="1" lang="zh-CN" altLang="en-US"/>
          </a:p>
        </p:txBody>
      </p:sp>
      <p:sp>
        <p:nvSpPr>
          <p:cNvPr id="13" name="标题 1"/>
          <p:cNvSpPr txBox="1"/>
          <p:nvPr/>
        </p:nvSpPr>
        <p:spPr>
          <a:xfrm rot="0" flipH="0" flipV="0">
            <a:off x="7073924" y="2356635"/>
            <a:ext cx="205561" cy="193745"/>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rgbClr val="FFFFFF">
              <a:alpha val="100000"/>
            </a:srgbClr>
          </a:solidFill>
          <a:ln cap="sq">
            <a:noFill/>
          </a:ln>
        </p:spPr>
        <p:txBody>
          <a:bodyPr vert="horz" wrap="square" lIns="91440" tIns="45720" rIns="91440" bIns="45720" rtlCol="0" anchor="t"/>
          <a:lstStyle/>
          <a:p>
            <a:pPr algn="l"/>
            <a:endParaRPr kumimoji="1" lang="zh-CN" altLang="en-US"/>
          </a:p>
        </p:txBody>
      </p:sp>
      <p:grpSp>
        <p:nvGrpSpPr>
          <p:cNvPr id="14" name=""/>
          <p:cNvGrpSpPr/>
          <p:nvPr/>
        </p:nvGrpSpPr>
        <p:grpSpPr>
          <a:xfrm>
            <a:off x="1252293" y="2231398"/>
            <a:ext cx="444222" cy="444220"/>
            <a:chOff x="1252293" y="2231398"/>
            <a:chExt cx="444222" cy="444220"/>
          </a:xfrm>
        </p:grpSpPr>
        <p:sp>
          <p:nvSpPr>
            <p:cNvPr id="15" name="标题 1"/>
            <p:cNvSpPr txBox="1"/>
            <p:nvPr/>
          </p:nvSpPr>
          <p:spPr>
            <a:xfrm rot="0" flipH="0" flipV="0">
              <a:off x="1252293" y="2231398"/>
              <a:ext cx="444222" cy="444220"/>
            </a:xfrm>
            <a:prstGeom prst="ellipse">
              <a:avLst/>
            </a:prstGeom>
            <a:solidFill>
              <a:schemeClr val="accent2"/>
            </a:solidFill>
            <a:ln w="12700" cap="rnd">
              <a:noFill/>
              <a:round/>
              <a:headEnd/>
              <a:tailEnd/>
            </a:ln>
            <a:effectLst>
              <a:outerShdw dist="127000" blurRad="254000" dir="0" sx="100000" sy="100000" kx="0" ky="0" algn="ctr" rotWithShape="0">
                <a:schemeClr val="accent2">
                  <a:alpha val="32000"/>
                </a:schemeClr>
              </a:outerShdw>
            </a:effectLst>
          </p:spPr>
          <p:txBody>
            <a:bodyPr vert="horz" wrap="square" lIns="91440" tIns="45720" rIns="91440" bIns="45720" rtlCol="0" anchor="ctr"/>
            <a:lstStyle/>
            <a:p>
              <a:pPr algn="ctr"/>
              <a:endParaRPr kumimoji="1" lang="zh-CN" altLang="en-US"/>
            </a:p>
          </p:txBody>
        </p:sp>
        <p:sp>
          <p:nvSpPr>
            <p:cNvPr id="16" name="标题 1"/>
            <p:cNvSpPr txBox="1"/>
            <p:nvPr/>
          </p:nvSpPr>
          <p:spPr>
            <a:xfrm rot="0" flipH="0" flipV="0">
              <a:off x="1367459" y="2350728"/>
              <a:ext cx="205561" cy="205561"/>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rgbClr val="FFFFFF">
                <a:alpha val="100000"/>
              </a:srgbClr>
            </a:solidFill>
            <a:ln cap="sq">
              <a:noFill/>
            </a:ln>
          </p:spPr>
          <p:txBody>
            <a:bodyPr vert="horz" wrap="square" lIns="91440" tIns="45720" rIns="91440" bIns="45720" rtlCol="0" anchor="t"/>
            <a:lstStyle/>
            <a:p>
              <a:pPr algn="l"/>
              <a:endParaRPr kumimoji="1" lang="zh-CN" altLang="en-US"/>
            </a:p>
          </p:txBody>
        </p:sp>
      </p:grpSp>
      <p:sp>
        <p:nvSpPr>
          <p:cNvPr id="17"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Pandas Data Structures</a:t>
            </a:r>
            <a:endParaRPr kumimoji="1" lang="zh-CN" altLang="en-US"/>
          </a:p>
        </p:txBody>
      </p:sp>
      <p:sp>
        <p:nvSpPr>
          <p:cNvPr id="18"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60401" y="2782921"/>
            <a:ext cx="5170714" cy="2959100"/>
          </a:xfrm>
          <a:prstGeom prst="rect">
            <a:avLst/>
          </a:prstGeom>
          <a:solidFill>
            <a:schemeClr val="bg1"/>
          </a:solidFill>
          <a:ln w="3175" cap="sq">
            <a:solidFill>
              <a:schemeClr val="accent1"/>
            </a:solidFill>
          </a:ln>
          <a:effectLst/>
        </p:spPr>
        <p:txBody>
          <a:bodyPr vert="horz" wrap="square" lIns="91440" tIns="45720" rIns="91440" bIns="45720" rtlCol="0" anchor="t"/>
          <a:lstStyle/>
          <a:p>
            <a:pPr algn="l"/>
            <a:endParaRPr kumimoji="1" lang="zh-CN" altLang="en-US"/>
          </a:p>
        </p:txBody>
      </p:sp>
      <p:sp>
        <p:nvSpPr>
          <p:cNvPr id="4" name="标题 1"/>
          <p:cNvSpPr txBox="1"/>
          <p:nvPr/>
        </p:nvSpPr>
        <p:spPr>
          <a:xfrm rot="0" flipH="0" flipV="0">
            <a:off x="660401" y="1814795"/>
            <a:ext cx="5170714" cy="814106"/>
          </a:xfrm>
          <a:prstGeom prst="rect">
            <a:avLst/>
          </a:prstGeom>
          <a:solidFill>
            <a:schemeClr val="accent1"/>
          </a:solidFill>
          <a:ln w="3175" cap="sq">
            <a:noFill/>
          </a:ln>
          <a:effectLst/>
        </p:spPr>
        <p:txBody>
          <a:bodyPr vert="horz" wrap="square" lIns="91440" tIns="45720" rIns="91440" bIns="45720" rtlCol="0" anchor="t"/>
          <a:lstStyle/>
          <a:p>
            <a:pPr algn="l"/>
            <a:endParaRPr kumimoji="1" lang="zh-CN" altLang="en-US"/>
          </a:p>
        </p:txBody>
      </p:sp>
      <p:cxnSp>
        <p:nvCxnSpPr>
          <p:cNvPr id="5" name="标题 1"/>
          <p:cNvCxnSpPr/>
          <p:nvPr/>
        </p:nvCxnSpPr>
        <p:spPr>
          <a:xfrm rot="0" flipH="0" flipV="0">
            <a:off x="1175758" y="3752776"/>
            <a:ext cx="4140000" cy="0"/>
          </a:xfrm>
          <a:prstGeom prst="line">
            <a:avLst/>
          </a:prstGeom>
          <a:noFill/>
          <a:ln w="12700" cap="sq">
            <a:solidFill>
              <a:schemeClr val="accent1">
                <a:lumMod val="20000"/>
                <a:lumOff val="80000"/>
              </a:schemeClr>
            </a:solidFill>
            <a:miter/>
          </a:ln>
        </p:spPr>
      </p:cxnSp>
      <p:sp>
        <p:nvSpPr>
          <p:cNvPr id="6" name="标题 1"/>
          <p:cNvSpPr txBox="1"/>
          <p:nvPr/>
        </p:nvSpPr>
        <p:spPr>
          <a:xfrm rot="0" flipH="0" flipV="0">
            <a:off x="1025526" y="3087374"/>
            <a:ext cx="4445000" cy="266700"/>
          </a:xfrm>
          <a:prstGeom prst="rect">
            <a:avLst/>
          </a:prstGeom>
          <a:noFill/>
          <a:ln>
            <a:noFill/>
          </a:ln>
        </p:spPr>
        <p:txBody>
          <a:bodyPr vert="horz" wrap="square" lIns="0" tIns="0" rIns="0" bIns="0" rtlCol="0" anchor="ctr">
            <a:spAutoFit/>
          </a:bodyPr>
          <a:lstStyle/>
          <a:p>
            <a:pPr algn="ctr"/>
            <a:r>
              <a:rPr kumimoji="1" lang="en-US" altLang="zh-CN" sz="1600">
                <a:ln w="12700">
                  <a:noFill/>
                </a:ln>
                <a:solidFill>
                  <a:schemeClr val="accent1"/>
                </a:solidFill>
                <a:latin typeface="Source Han Sans CN Bold"/>
                <a:ea typeface="Source Han Sans CN Bold"/>
                <a:cs typeface="Source Han Sans CN Bold"/>
              </a:rPr>
              <a:t>Reading Data from Files</a:t>
            </a:r>
            <a:endParaRPr kumimoji="1" lang="zh-CN" altLang="en-US"/>
          </a:p>
        </p:txBody>
      </p:sp>
      <p:sp>
        <p:nvSpPr>
          <p:cNvPr id="7" name="标题 1"/>
          <p:cNvSpPr txBox="1"/>
          <p:nvPr/>
        </p:nvSpPr>
        <p:spPr>
          <a:xfrm rot="0" flipH="0" flipV="0">
            <a:off x="3032459" y="2008517"/>
            <a:ext cx="426598" cy="426661"/>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1025526" y="3925016"/>
            <a:ext cx="4440464" cy="1617869"/>
          </a:xfrm>
          <a:prstGeom prst="rect">
            <a:avLst/>
          </a:prstGeom>
          <a:noFill/>
          <a:ln>
            <a:noFill/>
          </a:ln>
        </p:spPr>
        <p:txBody>
          <a:bodyPr vert="horz" wrap="square" lIns="0" tIns="0" rIns="0" bIns="0" rtlCol="0" anchor="t"/>
          <a:lstStyle/>
          <a:p>
            <a:pPr algn="ctr"/>
            <a:r>
              <a:rPr kumimoji="1" lang="en-US" altLang="zh-CN" sz="1400">
                <a:ln w="12700">
                  <a:noFill/>
                </a:ln>
                <a:solidFill>
                  <a:schemeClr val="tx1">
                    <a:lumMod val="85000"/>
                    <a:lumOff val="15000"/>
                  </a:schemeClr>
                </a:solidFill>
                <a:latin typeface="Source Han Sans"/>
                <a:ea typeface="Source Han Sans"/>
                <a:cs typeface="Source Han Sans"/>
              </a:rPr>
              <a:t>Pandas provides various functions to read data from different file formats such as CSV, Excel, SQL databases, and more. You can use the read_csv() function to read data from a CSV file. Here's an exampleimport pandas as pd
df = pd.read_csv('data.csv')
print(df)</a:t>
            </a:r>
            <a:endParaRPr kumimoji="1" lang="zh-CN" altLang="en-US"/>
          </a:p>
        </p:txBody>
      </p:sp>
      <p:sp>
        <p:nvSpPr>
          <p:cNvPr id="9" name="标题 1"/>
          <p:cNvSpPr txBox="1"/>
          <p:nvPr/>
        </p:nvSpPr>
        <p:spPr>
          <a:xfrm rot="0" flipH="0" flipV="0">
            <a:off x="6348186" y="2782921"/>
            <a:ext cx="5170714" cy="2959100"/>
          </a:xfrm>
          <a:prstGeom prst="rect">
            <a:avLst/>
          </a:prstGeom>
          <a:solidFill>
            <a:schemeClr val="bg1"/>
          </a:solidFill>
          <a:ln w="3175" cap="sq">
            <a:solidFill>
              <a:schemeClr val="accent1"/>
            </a:solidFill>
          </a:ln>
          <a:effectLst/>
        </p:spPr>
        <p:txBody>
          <a:bodyPr vert="horz" wrap="square" lIns="91440" tIns="45720" rIns="91440" bIns="45720" rtlCol="0" anchor="t"/>
          <a:lstStyle/>
          <a:p>
            <a:pPr algn="l"/>
            <a:endParaRPr kumimoji="1" lang="zh-CN" altLang="en-US"/>
          </a:p>
        </p:txBody>
      </p:sp>
      <p:sp>
        <p:nvSpPr>
          <p:cNvPr id="10" name="标题 1"/>
          <p:cNvSpPr txBox="1"/>
          <p:nvPr/>
        </p:nvSpPr>
        <p:spPr>
          <a:xfrm rot="0" flipH="0" flipV="0">
            <a:off x="6348186" y="1815749"/>
            <a:ext cx="5170714" cy="813152"/>
          </a:xfrm>
          <a:prstGeom prst="rect">
            <a:avLst/>
          </a:prstGeom>
          <a:solidFill>
            <a:schemeClr val="accent1"/>
          </a:solidFill>
          <a:ln w="3175" cap="sq">
            <a:noFill/>
          </a:ln>
          <a:effectLst/>
        </p:spPr>
        <p:txBody>
          <a:bodyPr vert="horz" wrap="square" lIns="91440" tIns="45720" rIns="91440" bIns="45720" rtlCol="0" anchor="t"/>
          <a:lstStyle/>
          <a:p>
            <a:pPr algn="l"/>
            <a:endParaRPr kumimoji="1" lang="zh-CN" altLang="en-US"/>
          </a:p>
        </p:txBody>
      </p:sp>
      <p:sp>
        <p:nvSpPr>
          <p:cNvPr id="11" name="标题 1"/>
          <p:cNvSpPr txBox="1"/>
          <p:nvPr/>
        </p:nvSpPr>
        <p:spPr>
          <a:xfrm rot="0" flipH="0" flipV="0">
            <a:off x="6713311" y="3087374"/>
            <a:ext cx="4445000" cy="266700"/>
          </a:xfrm>
          <a:prstGeom prst="rect">
            <a:avLst/>
          </a:prstGeom>
          <a:noFill/>
          <a:ln>
            <a:noFill/>
          </a:ln>
        </p:spPr>
        <p:txBody>
          <a:bodyPr vert="horz" wrap="square" lIns="0" tIns="0" rIns="0" bIns="0" rtlCol="0" anchor="ctr">
            <a:spAutoFit/>
          </a:bodyPr>
          <a:lstStyle/>
          <a:p>
            <a:pPr algn="ctr"/>
            <a:r>
              <a:rPr kumimoji="1" lang="en-US" altLang="zh-CN" sz="1600">
                <a:ln w="12700">
                  <a:noFill/>
                </a:ln>
                <a:solidFill>
                  <a:schemeClr val="accent1"/>
                </a:solidFill>
                <a:latin typeface="Source Han Sans CN Bold"/>
                <a:ea typeface="Source Han Sans CN Bold"/>
                <a:cs typeface="Source Han Sans CN Bold"/>
              </a:rPr>
              <a:t>Writing Data to Files</a:t>
            </a:r>
            <a:endParaRPr kumimoji="1" lang="zh-CN" altLang="en-US"/>
          </a:p>
        </p:txBody>
      </p:sp>
      <p:sp>
        <p:nvSpPr>
          <p:cNvPr id="12" name="标题 1"/>
          <p:cNvSpPr txBox="1"/>
          <p:nvPr/>
        </p:nvSpPr>
        <p:spPr>
          <a:xfrm rot="0" flipH="0" flipV="0">
            <a:off x="8724023" y="2031893"/>
            <a:ext cx="419041" cy="379909"/>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6713311" y="3925016"/>
            <a:ext cx="4440464" cy="1617869"/>
          </a:xfrm>
          <a:prstGeom prst="rect">
            <a:avLst/>
          </a:prstGeom>
          <a:noFill/>
          <a:ln>
            <a:noFill/>
          </a:ln>
        </p:spPr>
        <p:txBody>
          <a:bodyPr vert="horz" wrap="square" lIns="0" tIns="0" rIns="0" bIns="0" rtlCol="0" anchor="t"/>
          <a:lstStyle/>
          <a:p>
            <a:pPr algn="ctr"/>
            <a:r>
              <a:rPr kumimoji="1" lang="en-US" altLang="zh-CN" sz="898">
                <a:ln w="12700">
                  <a:noFill/>
                </a:ln>
                <a:solidFill>
                  <a:schemeClr val="tx1">
                    <a:lumMod val="85000"/>
                    <a:lumOff val="15000"/>
                  </a:schemeClr>
                </a:solidFill>
                <a:latin typeface="Source Han Sans"/>
                <a:ea typeface="Source Han Sans"/>
                <a:cs typeface="Source Han Sans"/>
              </a:rPr>
              <a:t>Pandas also provides functions to save data to files in different formats. You can use the to_csv() function to write a DataFrame to a CSV file. Here's an exampleimport pandas as pd
data = {'Name': ['John', 'Alice', 'Bob'],
'Age': [25, 30, 35],
'City': ['New York', 'London', 'Paris']}
df = pd.DataFrame(data)
df.to_csv('data.csv', index=False)
This will save the DataFrame to a CSV file named "data.csv" in the current directory.</a:t>
            </a:r>
            <a:endParaRPr kumimoji="1" lang="zh-CN" altLang="en-US"/>
          </a:p>
        </p:txBody>
      </p:sp>
      <p:cxnSp>
        <p:nvCxnSpPr>
          <p:cNvPr id="14" name="标题 1"/>
          <p:cNvCxnSpPr/>
          <p:nvPr/>
        </p:nvCxnSpPr>
        <p:spPr>
          <a:xfrm rot="0" flipH="0" flipV="0">
            <a:off x="6863543" y="3752776"/>
            <a:ext cx="4140000" cy="0"/>
          </a:xfrm>
          <a:prstGeom prst="line">
            <a:avLst/>
          </a:prstGeom>
          <a:noFill/>
          <a:ln w="12700" cap="sq">
            <a:solidFill>
              <a:schemeClr val="accent1">
                <a:lumMod val="20000"/>
                <a:lumOff val="80000"/>
              </a:schemeClr>
            </a:solidFill>
            <a:miter/>
          </a:ln>
        </p:spPr>
      </p:cxn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Loading and Saving Data with Pandas</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03</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Data Manipulation with Pandas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8100000" flipH="0" flipV="0">
            <a:off x="1515745" y="1415741"/>
            <a:ext cx="1378232" cy="1378232"/>
          </a:xfrm>
          <a:prstGeom prst="teardrop">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3116540" y="2054430"/>
            <a:ext cx="7547015" cy="974185"/>
          </a:xfrm>
          <a:prstGeom prst="rect">
            <a:avLst/>
          </a:prstGeom>
          <a:noFill/>
          <a:ln cap="sq">
            <a:noFill/>
          </a:ln>
        </p:spPr>
        <p:txBody>
          <a:bodyPr vert="horz" wrap="square" lIns="0" tIns="0" rIns="0" bIns="0" rtlCol="0" anchor="t"/>
          <a:lstStyle/>
          <a:p>
            <a:pPr algn="l"/>
            <a:r>
              <a:rPr kumimoji="1" lang="en-US" altLang="zh-CN" sz="1100">
                <a:ln w="12700">
                  <a:noFill/>
                </a:ln>
                <a:solidFill>
                  <a:schemeClr val="tx1">
                    <a:lumMod val="85000"/>
                    <a:lumOff val="15000"/>
                  </a:schemeClr>
                </a:solidFill>
                <a:latin typeface="Source Han Sans"/>
                <a:ea typeface="Source Han Sans"/>
                <a:cs typeface="Source Han Sans"/>
              </a:rPr>
              <a:t>To select specific rows from a DataFrame, you can use the loc and iloc indexers. The loc indexer selects rows based on labels, while the iloc indexer selects rows based on integer positions.
Using column names, you can select specific columns from a DataFrame by indexing the DataFrame with the column names. For example, df['column_name'] will return the values of the specified column.</a:t>
            </a:r>
            <a:endParaRPr kumimoji="1" lang="zh-CN" altLang="en-US"/>
          </a:p>
        </p:txBody>
      </p:sp>
      <p:sp>
        <p:nvSpPr>
          <p:cNvPr id="5" name="标题 1"/>
          <p:cNvSpPr txBox="1"/>
          <p:nvPr/>
        </p:nvSpPr>
        <p:spPr>
          <a:xfrm rot="0" flipH="0" flipV="0">
            <a:off x="3116539" y="1585516"/>
            <a:ext cx="7547015" cy="401966"/>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Selecting Rows and Columns</a:t>
            </a:r>
            <a:endParaRPr kumimoji="1" lang="zh-CN" altLang="en-US"/>
          </a:p>
        </p:txBody>
      </p:sp>
      <p:sp>
        <p:nvSpPr>
          <p:cNvPr id="6" name="标题 1"/>
          <p:cNvSpPr txBox="1"/>
          <p:nvPr/>
        </p:nvSpPr>
        <p:spPr>
          <a:xfrm rot="0" flipH="0" flipV="0">
            <a:off x="1599856" y="1499852"/>
            <a:ext cx="1210010" cy="1210010"/>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907091" y="1844169"/>
            <a:ext cx="595540" cy="521377"/>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accent1"/>
          </a:solidFill>
          <a:ln w="1553"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8100000" flipH="0" flipV="0">
            <a:off x="1515745" y="3734409"/>
            <a:ext cx="1378232" cy="1378232"/>
          </a:xfrm>
          <a:prstGeom prst="teardrop">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3116540" y="4373098"/>
            <a:ext cx="7547015" cy="974185"/>
          </a:xfrm>
          <a:prstGeom prst="rect">
            <a:avLst/>
          </a:prstGeom>
          <a:noFill/>
          <a:ln cap="sq">
            <a:noFill/>
          </a:ln>
        </p:spPr>
        <p:txBody>
          <a:bodyPr vert="horz" wrap="square" lIns="0" tIns="0" rIns="0" bIns="0" rtlCol="0" anchor="t"/>
          <a:lstStyle/>
          <a:p>
            <a:pPr algn="l"/>
            <a:r>
              <a:rPr kumimoji="1" lang="en-US" altLang="zh-CN" sz="980">
                <a:ln w="12700">
                  <a:noFill/>
                </a:ln>
                <a:solidFill>
                  <a:schemeClr val="tx1">
                    <a:lumMod val="85000"/>
                    <a:lumOff val="15000"/>
                  </a:schemeClr>
                </a:solidFill>
                <a:latin typeface="Source Han Sans"/>
                <a:ea typeface="Source Han Sans"/>
                <a:cs typeface="Source Han Sans"/>
              </a:rPr>
              <a:t>Pandas provides powerful ways to filter DataFrames based on certain conditions. You can use boolean indexing to filter rows based on specific conditions. For example, to filter rows where a certain column's values are greater than a specific value, you can use the syntax df[df['column_name'] &gt; value].
You can also apply multiple conditions while filtering DataFrames. The &amp; and | operators can be used to combine multiple conditions. For example, to filter rows where column A &gt; 5 and column B &lt; 10, you can use df[(df['A'] &gt; 5) &amp; (df['B'] &lt; 10)].</a:t>
            </a:r>
            <a:endParaRPr kumimoji="1" lang="zh-CN" altLang="en-US"/>
          </a:p>
        </p:txBody>
      </p:sp>
      <p:sp>
        <p:nvSpPr>
          <p:cNvPr id="10" name="标题 1"/>
          <p:cNvSpPr txBox="1"/>
          <p:nvPr/>
        </p:nvSpPr>
        <p:spPr>
          <a:xfrm rot="0" flipH="0" flipV="0">
            <a:off x="3116539" y="3904184"/>
            <a:ext cx="7547015" cy="401966"/>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Conditional Filtering</a:t>
            </a:r>
            <a:endParaRPr kumimoji="1" lang="zh-CN" altLang="en-US"/>
          </a:p>
        </p:txBody>
      </p:sp>
      <p:sp>
        <p:nvSpPr>
          <p:cNvPr id="11" name="标题 1"/>
          <p:cNvSpPr txBox="1"/>
          <p:nvPr/>
        </p:nvSpPr>
        <p:spPr>
          <a:xfrm rot="0" flipH="0" flipV="0">
            <a:off x="1599856" y="3818520"/>
            <a:ext cx="1210010" cy="1210010"/>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1907091" y="4148067"/>
            <a:ext cx="595540" cy="550916"/>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accent1"/>
          </a:solidFill>
          <a:ln w="1553"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Data Selection and Filtering</a:t>
            </a:r>
            <a:endParaRPr kumimoji="1" lang="zh-CN" altLang="en-US"/>
          </a:p>
        </p:txBody>
      </p:sp>
      <p:sp>
        <p:nvSpPr>
          <p:cNvPr id="14"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378621" y="1084144"/>
            <a:ext cx="8424000" cy="1584000"/>
          </a:xfrm>
          <a:prstGeom prst="roundRect">
            <a:avLst>
              <a:gd name="adj" fmla="val 582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1376679" y="1078589"/>
            <a:ext cx="1314354" cy="1584000"/>
          </a:xfrm>
          <a:prstGeom prst="roundRect">
            <a:avLst>
              <a:gd name="adj" fmla="val 9640"/>
            </a:avLst>
          </a:prstGeom>
          <a:solidFill>
            <a:schemeClr val="accent1">
              <a:lumMod val="20000"/>
              <a:lumOff val="80000"/>
            </a:schemeClr>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3402771" y="1869285"/>
            <a:ext cx="6966957" cy="611364"/>
          </a:xfrm>
          <a:prstGeom prst="rect">
            <a:avLst/>
          </a:prstGeom>
          <a:noFill/>
          <a:ln>
            <a:noFill/>
          </a:ln>
        </p:spPr>
        <p:txBody>
          <a:bodyPr vert="horz" wrap="square" lIns="0" tIns="0" rIns="0" bIns="0" rtlCol="0" anchor="t"/>
          <a:lstStyle/>
          <a:p>
            <a:pPr algn="l"/>
            <a:r>
              <a:rPr kumimoji="1" lang="en-US" altLang="zh-CN" sz="771">
                <a:ln w="12700">
                  <a:noFill/>
                </a:ln>
                <a:solidFill>
                  <a:schemeClr val="bg1"/>
                </a:solidFill>
                <a:latin typeface="Source Han Sans"/>
                <a:ea typeface="Source Han Sans"/>
                <a:cs typeface="Source Han Sans"/>
              </a:rPr>
              <a:t>In Pandas, missing data is represented as NaN (Not a Number) values. To handle missing values, you can use the dropna() method to remove rows or columns containing missing values. Additionally, you can use the fillna() method to substitute missing values with a specified value or with the mean/median of the respective column.
Another way to handle missing values is by interpolating them using the interpolate() function. This function fills missing values by estimating them based on the values before and after the missing values.</a:t>
            </a:r>
            <a:endParaRPr kumimoji="1" lang="zh-CN" altLang="en-US"/>
          </a:p>
        </p:txBody>
      </p:sp>
      <p:sp>
        <p:nvSpPr>
          <p:cNvPr id="6" name="标题 1"/>
          <p:cNvSpPr txBox="1"/>
          <p:nvPr/>
        </p:nvSpPr>
        <p:spPr>
          <a:xfrm rot="0" flipH="0" flipV="0">
            <a:off x="3402768" y="1261982"/>
            <a:ext cx="6966955" cy="447337"/>
          </a:xfrm>
          <a:prstGeom prst="rect">
            <a:avLst/>
          </a:prstGeom>
          <a:noFill/>
          <a:ln>
            <a:noFill/>
          </a:ln>
        </p:spPr>
        <p:txBody>
          <a:bodyPr vert="horz" wrap="square" lIns="0" tIns="0" rIns="0" bIns="0" rtlCol="0" anchor="b"/>
          <a:lstStyle/>
          <a:p>
            <a:pPr algn="l"/>
            <a:r>
              <a:rPr kumimoji="1" lang="en-US" altLang="zh-CN" sz="1600">
                <a:ln w="12700">
                  <a:noFill/>
                </a:ln>
                <a:solidFill>
                  <a:schemeClr val="bg1"/>
                </a:solidFill>
                <a:latin typeface="Source Han Sans CN Bold"/>
                <a:ea typeface="Source Han Sans CN Bold"/>
                <a:cs typeface="Source Han Sans CN Bold"/>
              </a:rPr>
              <a:t>Handling Missing Values</a:t>
            </a:r>
            <a:endParaRPr kumimoji="1" lang="zh-CN" altLang="en-US"/>
          </a:p>
        </p:txBody>
      </p:sp>
      <p:cxnSp>
        <p:nvCxnSpPr>
          <p:cNvPr id="7" name="标题 1"/>
          <p:cNvCxnSpPr/>
          <p:nvPr/>
        </p:nvCxnSpPr>
        <p:spPr>
          <a:xfrm rot="0" flipH="0" flipV="0">
            <a:off x="3394749" y="1760651"/>
            <a:ext cx="6984000" cy="0"/>
          </a:xfrm>
          <a:prstGeom prst="line">
            <a:avLst/>
          </a:prstGeom>
          <a:noFill/>
          <a:ln w="6350" cap="sq">
            <a:solidFill>
              <a:schemeClr val="bg1"/>
            </a:solidFill>
            <a:miter/>
          </a:ln>
        </p:spPr>
      </p:cxnSp>
      <p:pic>
        <p:nvPicPr>
          <p:cNvPr id="8" name=""/>
          <p:cNvPicPr>
            <a:picLocks noChangeAspect="1"/>
          </p:cNvPicPr>
          <p:nvPr/>
        </p:nvPicPr>
        <p:blipFill>
          <a:blip r:embed="rId2">
            <a:alphaModFix amt="100000"/>
          </a:blip>
          <a:srcRect l="0" t="0" r="0" b="0"/>
          <a:stretch>
            <a:fillRect/>
          </a:stretch>
        </p:blipFill>
        <p:spPr>
          <a:xfrm rot="0" flipH="0" flipV="0">
            <a:off x="1705543" y="1073035"/>
            <a:ext cx="1399024" cy="1589555"/>
          </a:xfrm>
          <a:prstGeom prst="rect">
            <a:avLst/>
          </a:prstGeom>
        </p:spPr>
      </p:pic>
      <p:sp>
        <p:nvSpPr>
          <p:cNvPr id="9" name="标题 1"/>
          <p:cNvSpPr txBox="1"/>
          <p:nvPr/>
        </p:nvSpPr>
        <p:spPr>
          <a:xfrm rot="0" flipH="0" flipV="0">
            <a:off x="2378621" y="2840427"/>
            <a:ext cx="8424000" cy="1584000"/>
          </a:xfrm>
          <a:prstGeom prst="roundRect">
            <a:avLst>
              <a:gd name="adj" fmla="val 582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1376679" y="2834873"/>
            <a:ext cx="1314354" cy="1584000"/>
          </a:xfrm>
          <a:prstGeom prst="roundRect">
            <a:avLst>
              <a:gd name="adj" fmla="val 9640"/>
            </a:avLst>
          </a:prstGeom>
          <a:solidFill>
            <a:schemeClr val="accent1">
              <a:lumMod val="20000"/>
              <a:lumOff val="80000"/>
            </a:schemeClr>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3402771" y="3625567"/>
            <a:ext cx="6966957" cy="611364"/>
          </a:xfrm>
          <a:prstGeom prst="rect">
            <a:avLst/>
          </a:prstGeom>
          <a:noFill/>
          <a:ln>
            <a:noFill/>
          </a:ln>
        </p:spPr>
        <p:txBody>
          <a:bodyPr vert="horz" wrap="square" lIns="0" tIns="0" rIns="0" bIns="0" rtlCol="0" anchor="t"/>
          <a:lstStyle/>
          <a:p>
            <a:pPr algn="l"/>
            <a:r>
              <a:rPr kumimoji="1" lang="en-US" altLang="zh-CN" sz="771">
                <a:ln w="12700">
                  <a:noFill/>
                </a:ln>
                <a:solidFill>
                  <a:schemeClr val="bg1"/>
                </a:solidFill>
                <a:latin typeface="Source Han Sans"/>
                <a:ea typeface="Source Han Sans"/>
                <a:cs typeface="Source Han Sans"/>
              </a:rPr>
              <a:t>To identify and remove duplicates from a DataFrame in Pandas, you can use the duplicated() method which returns a boolean Series indicating whether each row is a duplicate. By combining it with the drop_duplicates() method, you can remove the duplicate rows from the DataFrame.
If you want to keep only the first occurrence of each duplicated row, you can pass the keep='first' parameter to the drop_duplicates() method. Similarly, you can keep the last occurrence by passing keep='last' and keep all occurrences by passing keep=False.</a:t>
            </a:r>
            <a:endParaRPr kumimoji="1" lang="zh-CN" altLang="en-US"/>
          </a:p>
        </p:txBody>
      </p:sp>
      <p:sp>
        <p:nvSpPr>
          <p:cNvPr id="12" name="标题 1"/>
          <p:cNvSpPr txBox="1"/>
          <p:nvPr/>
        </p:nvSpPr>
        <p:spPr>
          <a:xfrm rot="0" flipH="0" flipV="0">
            <a:off x="3402768" y="3018265"/>
            <a:ext cx="6966955" cy="447337"/>
          </a:xfrm>
          <a:prstGeom prst="rect">
            <a:avLst/>
          </a:prstGeom>
          <a:noFill/>
          <a:ln>
            <a:noFill/>
          </a:ln>
        </p:spPr>
        <p:txBody>
          <a:bodyPr vert="horz" wrap="square" lIns="0" tIns="0" rIns="0" bIns="0" rtlCol="0" anchor="b"/>
          <a:lstStyle/>
          <a:p>
            <a:pPr algn="l"/>
            <a:r>
              <a:rPr kumimoji="1" lang="en-US" altLang="zh-CN" sz="1600">
                <a:ln w="12700">
                  <a:noFill/>
                </a:ln>
                <a:solidFill>
                  <a:schemeClr val="bg1"/>
                </a:solidFill>
                <a:latin typeface="Source Han Sans CN Bold"/>
                <a:ea typeface="Source Han Sans CN Bold"/>
                <a:cs typeface="Source Han Sans CN Bold"/>
              </a:rPr>
              <a:t>Handling Duplicates</a:t>
            </a:r>
            <a:endParaRPr kumimoji="1" lang="zh-CN" altLang="en-US"/>
          </a:p>
        </p:txBody>
      </p:sp>
      <p:cxnSp>
        <p:nvCxnSpPr>
          <p:cNvPr id="13" name="标题 1"/>
          <p:cNvCxnSpPr/>
          <p:nvPr/>
        </p:nvCxnSpPr>
        <p:spPr>
          <a:xfrm rot="0" flipH="0" flipV="0">
            <a:off x="3394749" y="3516935"/>
            <a:ext cx="6984000" cy="0"/>
          </a:xfrm>
          <a:prstGeom prst="line">
            <a:avLst/>
          </a:prstGeom>
          <a:noFill/>
          <a:ln w="6350" cap="sq">
            <a:solidFill>
              <a:schemeClr val="bg1"/>
            </a:solidFill>
            <a:miter/>
          </a:ln>
        </p:spPr>
      </p:cxnSp>
      <p:pic>
        <p:nvPicPr>
          <p:cNvPr id="14" name=""/>
          <p:cNvPicPr>
            <a:picLocks noChangeAspect="1"/>
          </p:cNvPicPr>
          <p:nvPr/>
        </p:nvPicPr>
        <p:blipFill>
          <a:blip r:embed="rId3">
            <a:alphaModFix amt="100000"/>
          </a:blip>
          <a:srcRect l="0" t="0" r="0" b="0"/>
          <a:stretch>
            <a:fillRect/>
          </a:stretch>
        </p:blipFill>
        <p:spPr>
          <a:xfrm rot="0" flipH="0" flipV="0">
            <a:off x="1705543" y="2840427"/>
            <a:ext cx="1399024" cy="1589555"/>
          </a:xfrm>
          <a:prstGeom prst="rect">
            <a:avLst/>
          </a:prstGeom>
        </p:spPr>
      </p:pic>
      <p:sp>
        <p:nvSpPr>
          <p:cNvPr id="15" name="标题 1"/>
          <p:cNvSpPr txBox="1"/>
          <p:nvPr/>
        </p:nvSpPr>
        <p:spPr>
          <a:xfrm rot="0" flipH="0" flipV="0">
            <a:off x="2378621" y="4601811"/>
            <a:ext cx="8424000" cy="1584000"/>
          </a:xfrm>
          <a:prstGeom prst="roundRect">
            <a:avLst>
              <a:gd name="adj" fmla="val 582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6" name="标题 1"/>
          <p:cNvSpPr txBox="1"/>
          <p:nvPr/>
        </p:nvSpPr>
        <p:spPr>
          <a:xfrm rot="0" flipH="0" flipV="0">
            <a:off x="1376679" y="4596255"/>
            <a:ext cx="1314354" cy="1584000"/>
          </a:xfrm>
          <a:prstGeom prst="roundRect">
            <a:avLst>
              <a:gd name="adj" fmla="val 9640"/>
            </a:avLst>
          </a:prstGeom>
          <a:solidFill>
            <a:schemeClr val="accent1">
              <a:lumMod val="20000"/>
              <a:lumOff val="80000"/>
            </a:schemeClr>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3402771" y="5386951"/>
            <a:ext cx="6966957" cy="611364"/>
          </a:xfrm>
          <a:prstGeom prst="rect">
            <a:avLst/>
          </a:prstGeom>
          <a:noFill/>
          <a:ln>
            <a:noFill/>
          </a:ln>
        </p:spPr>
        <p:txBody>
          <a:bodyPr vert="horz" wrap="square" lIns="0" tIns="0" rIns="0" bIns="0" rtlCol="0" anchor="t"/>
          <a:lstStyle/>
          <a:p>
            <a:pPr algn="l"/>
            <a:r>
              <a:rPr kumimoji="1" lang="en-US" altLang="zh-CN" sz="771">
                <a:ln w="12700">
                  <a:noFill/>
                </a:ln>
                <a:solidFill>
                  <a:schemeClr val="bg1"/>
                </a:solidFill>
                <a:latin typeface="Source Han Sans"/>
                <a:ea typeface="Source Han Sans"/>
                <a:cs typeface="Source Han Sans"/>
              </a:rPr>
              <a:t>In Pandas, you can transform the data in a DataFrame by using various methods such as applying mathematical functions or custom functions to individual columns or rows. This can be done using the apply() function.
Data standardization is a common data transformation technique where the values are transformed to have zero mean and unit variance. Pandas provides the StandardScaler class from the sklearn.preprocessing module that can be used to standardize the numerical features of a DataFrame.</a:t>
            </a:r>
            <a:endParaRPr kumimoji="1" lang="zh-CN" altLang="en-US"/>
          </a:p>
        </p:txBody>
      </p:sp>
      <p:sp>
        <p:nvSpPr>
          <p:cNvPr id="18" name="标题 1"/>
          <p:cNvSpPr txBox="1"/>
          <p:nvPr/>
        </p:nvSpPr>
        <p:spPr>
          <a:xfrm rot="0" flipH="0" flipV="0">
            <a:off x="3402768" y="4779649"/>
            <a:ext cx="6966955" cy="447337"/>
          </a:xfrm>
          <a:prstGeom prst="rect">
            <a:avLst/>
          </a:prstGeom>
          <a:noFill/>
          <a:ln>
            <a:noFill/>
          </a:ln>
        </p:spPr>
        <p:txBody>
          <a:bodyPr vert="horz" wrap="square" lIns="0" tIns="0" rIns="0" bIns="0" rtlCol="0" anchor="b"/>
          <a:lstStyle/>
          <a:p>
            <a:pPr algn="l"/>
            <a:r>
              <a:rPr kumimoji="1" lang="en-US" altLang="zh-CN" sz="1600">
                <a:ln w="12700">
                  <a:noFill/>
                </a:ln>
                <a:solidFill>
                  <a:schemeClr val="bg1"/>
                </a:solidFill>
                <a:latin typeface="Source Han Sans CN Bold"/>
                <a:ea typeface="Source Han Sans CN Bold"/>
                <a:cs typeface="Source Han Sans CN Bold"/>
              </a:rPr>
              <a:t>Data Transformation and Standardization</a:t>
            </a:r>
            <a:endParaRPr kumimoji="1" lang="zh-CN" altLang="en-US"/>
          </a:p>
        </p:txBody>
      </p:sp>
      <p:cxnSp>
        <p:nvCxnSpPr>
          <p:cNvPr id="19" name="标题 1"/>
          <p:cNvCxnSpPr/>
          <p:nvPr/>
        </p:nvCxnSpPr>
        <p:spPr>
          <a:xfrm rot="0" flipH="0" flipV="0">
            <a:off x="3394749" y="5278317"/>
            <a:ext cx="6984000" cy="0"/>
          </a:xfrm>
          <a:prstGeom prst="line">
            <a:avLst/>
          </a:prstGeom>
          <a:noFill/>
          <a:ln w="6350" cap="sq">
            <a:solidFill>
              <a:schemeClr val="bg1"/>
            </a:solidFill>
            <a:miter/>
          </a:ln>
        </p:spPr>
      </p:cxnSp>
      <p:pic>
        <p:nvPicPr>
          <p:cNvPr id="20" name=""/>
          <p:cNvPicPr>
            <a:picLocks noChangeAspect="1"/>
          </p:cNvPicPr>
          <p:nvPr/>
        </p:nvPicPr>
        <p:blipFill>
          <a:blip r:embed="rId4">
            <a:alphaModFix amt="100000"/>
          </a:blip>
          <a:srcRect l="0" t="0" r="0" b="0"/>
          <a:stretch>
            <a:fillRect/>
          </a:stretch>
        </p:blipFill>
        <p:spPr>
          <a:xfrm rot="0" flipH="0" flipV="0">
            <a:off x="1705543" y="4601811"/>
            <a:ext cx="1399024" cy="1589555"/>
          </a:xfrm>
          <a:prstGeom prst="rect">
            <a:avLst/>
          </a:prstGeom>
        </p:spPr>
      </p:pic>
      <p:sp>
        <p:nvSpPr>
          <p:cNvPr id="21"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Data Cleaning and Preparation</a:t>
            </a:r>
            <a:endParaRPr kumimoji="1" lang="zh-CN" altLang="en-US"/>
          </a:p>
        </p:txBody>
      </p:sp>
      <p:sp>
        <p:nvSpPr>
          <p:cNvPr id="22"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3"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1590676" y="1493589"/>
            <a:ext cx="1713162" cy="1713160"/>
          </a:xfrm>
          <a:prstGeom prst="ellipse">
            <a:avLst/>
          </a:prstGeom>
          <a:solidFill>
            <a:schemeClr val="bg1"/>
          </a:solidFill>
          <a:ln w="12700" cap="sq">
            <a:solidFill>
              <a:schemeClr val="accent1">
                <a:lumMod val="40000"/>
                <a:lumOff val="60000"/>
              </a:schemeClr>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1753497" y="1649331"/>
            <a:ext cx="1550341" cy="1550339"/>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2275744" y="2203073"/>
            <a:ext cx="505847" cy="442855"/>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553"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3537282" y="2076880"/>
            <a:ext cx="7051339" cy="983289"/>
          </a:xfrm>
          <a:prstGeom prst="rect">
            <a:avLst/>
          </a:prstGeom>
          <a:noFill/>
          <a:ln cap="sq">
            <a:noFill/>
          </a:ln>
        </p:spPr>
        <p:txBody>
          <a:bodyPr vert="horz" wrap="square" lIns="0" tIns="0" rIns="0" bIns="0" rtlCol="0" anchor="t"/>
          <a:lstStyle/>
          <a:p>
            <a:pPr algn="l"/>
            <a:r>
              <a:rPr kumimoji="1" lang="en-US" altLang="zh-CN" sz="980">
                <a:ln w="12700">
                  <a:noFill/>
                </a:ln>
                <a:solidFill>
                  <a:schemeClr val="tx1">
                    <a:lumMod val="85000"/>
                    <a:lumOff val="15000"/>
                  </a:schemeClr>
                </a:solidFill>
                <a:latin typeface="Source Han Sans"/>
                <a:ea typeface="Source Han Sans"/>
                <a:cs typeface="Source Han Sans"/>
              </a:rPr>
              <a:t>GroupBy is a powerful feature in Pandas that allows you to group data based on a specific column or multiple columns. It enables you to perform aggregation operations such as sum, mean, count, etc. on the grouped data. For example, df.groupby('column_name').sum() will give the sum of each group in the DataFrame.
You can also perform aggregation operations on multiple columns simultaneously by passing a list of column names to the groupby() method. Additionally, you can use the agg() method to apply multiple aggregation functions on the grouped data.</a:t>
            </a:r>
            <a:endParaRPr kumimoji="1" lang="zh-CN" altLang="en-US"/>
          </a:p>
        </p:txBody>
      </p:sp>
      <p:sp>
        <p:nvSpPr>
          <p:cNvPr id="7" name="标题 1"/>
          <p:cNvSpPr txBox="1"/>
          <p:nvPr/>
        </p:nvSpPr>
        <p:spPr>
          <a:xfrm rot="0" flipH="0" flipV="0">
            <a:off x="1675725" y="1792566"/>
            <a:ext cx="139501" cy="139501"/>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3537283" y="1647752"/>
            <a:ext cx="7051338" cy="429128"/>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Aggregating Data using GroupBy</a:t>
            </a:r>
            <a:endParaRPr kumimoji="1" lang="zh-CN" altLang="en-US"/>
          </a:p>
        </p:txBody>
      </p:sp>
      <p:sp>
        <p:nvSpPr>
          <p:cNvPr id="9" name="标题 1"/>
          <p:cNvSpPr txBox="1"/>
          <p:nvPr/>
        </p:nvSpPr>
        <p:spPr>
          <a:xfrm rot="0" flipH="0" flipV="0">
            <a:off x="1590676" y="3760491"/>
            <a:ext cx="1713162" cy="1713160"/>
          </a:xfrm>
          <a:prstGeom prst="ellipse">
            <a:avLst/>
          </a:prstGeom>
          <a:solidFill>
            <a:schemeClr val="bg1"/>
          </a:solidFill>
          <a:ln w="12700" cap="sq">
            <a:solidFill>
              <a:schemeClr val="accent1">
                <a:lumMod val="40000"/>
                <a:lumOff val="60000"/>
              </a:schemeClr>
            </a:solid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1753497" y="3916233"/>
            <a:ext cx="1550341" cy="1550339"/>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2275745" y="4462098"/>
            <a:ext cx="505846" cy="458609"/>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1553"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3537282" y="4343782"/>
            <a:ext cx="7051339" cy="983289"/>
          </a:xfrm>
          <a:prstGeom prst="rect">
            <a:avLst/>
          </a:prstGeom>
          <a:noFill/>
          <a:ln cap="sq">
            <a:noFill/>
          </a:ln>
        </p:spPr>
        <p:txBody>
          <a:bodyPr vert="horz" wrap="square" lIns="0" tIns="0" rIns="0" bIns="0" rtlCol="0" anchor="t"/>
          <a:lstStyle/>
          <a:p>
            <a:pPr algn="l"/>
            <a:r>
              <a:rPr kumimoji="1" lang="en-US" altLang="zh-CN" sz="980">
                <a:ln w="12700">
                  <a:noFill/>
                </a:ln>
                <a:solidFill>
                  <a:schemeClr val="tx1">
                    <a:lumMod val="85000"/>
                    <a:lumOff val="15000"/>
                  </a:schemeClr>
                </a:solidFill>
                <a:latin typeface="Source Han Sans"/>
                <a:ea typeface="Source Han Sans"/>
                <a:cs typeface="Source Han Sans"/>
              </a:rPr>
              <a:t>When working with grouped data in Pandas, you can apply custom functions to the grouped data using the apply() method. This allows you to perform complex calculations or apply specific operations to each group individually.
Additionally, Pandas provides several built- in functions such as min(), max(), mean(), etc. that can be directly applied to the grouped data. These functions will automatically calculate the specified statistic for each group.</a:t>
            </a:r>
            <a:endParaRPr kumimoji="1" lang="zh-CN" altLang="en-US"/>
          </a:p>
        </p:txBody>
      </p:sp>
      <p:sp>
        <p:nvSpPr>
          <p:cNvPr id="13" name="标题 1"/>
          <p:cNvSpPr txBox="1"/>
          <p:nvPr/>
        </p:nvSpPr>
        <p:spPr>
          <a:xfrm rot="0" flipH="0" flipV="0">
            <a:off x="1675725" y="4059468"/>
            <a:ext cx="139501" cy="139501"/>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3537283" y="3914654"/>
            <a:ext cx="7051338" cy="429128"/>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Applying Functions to Grouped Data</a:t>
            </a:r>
            <a:endParaRPr kumimoji="1" lang="zh-CN" altLang="en-US"/>
          </a:p>
        </p:txBody>
      </p: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Data Aggregation and Grouping</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04</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Data Analysis with Pandas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7617223" y="2035926"/>
            <a:ext cx="3600000" cy="620672"/>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Descriptive Statistics</a:t>
            </a:r>
            <a:endParaRPr kumimoji="1" lang="zh-CN" altLang="en-US"/>
          </a:p>
        </p:txBody>
      </p:sp>
      <p:sp>
        <p:nvSpPr>
          <p:cNvPr id="4" name="标题 1"/>
          <p:cNvSpPr txBox="1"/>
          <p:nvPr/>
        </p:nvSpPr>
        <p:spPr>
          <a:xfrm rot="0" flipH="0" flipV="0">
            <a:off x="7617223" y="2739466"/>
            <a:ext cx="3600000" cy="1303129"/>
          </a:xfrm>
          <a:prstGeom prst="rect">
            <a:avLst/>
          </a:prstGeom>
          <a:noFill/>
          <a:ln>
            <a:noFill/>
          </a:ln>
        </p:spPr>
        <p:txBody>
          <a:bodyPr vert="horz" wrap="square" lIns="0" tIns="0" rIns="0" bIns="0" rtlCol="0" anchor="t"/>
          <a:lstStyle/>
          <a:p>
            <a:pPr algn="l"/>
            <a:r>
              <a:rPr kumimoji="1" lang="en-US" altLang="zh-CN" sz="961">
                <a:ln w="12700">
                  <a:noFill/>
                </a:ln>
                <a:solidFill>
                  <a:schemeClr val="tx1">
                    <a:lumMod val="85000"/>
                    <a:lumOff val="15000"/>
                  </a:schemeClr>
                </a:solidFill>
                <a:latin typeface="Source Han Sans"/>
                <a:ea typeface="Source Han Sans"/>
                <a:cs typeface="Source Han Sans"/>
              </a:rPr>
              <a:t>Descriptive statistics summarize and describe the main characteristics of a dataset. With Pandas, you can easily calculate various measures such as mean, median, standard deviation, and more.
Pandas provides functions like mean(), median(), and std() to calculate these statistics on numeric columns. You can also use the describe() function to get a summary of the distribution of numeric columns.</a:t>
            </a:r>
            <a:endParaRPr kumimoji="1" lang="zh-CN" altLang="en-US"/>
          </a:p>
        </p:txBody>
      </p:sp>
      <p:sp>
        <p:nvSpPr>
          <p:cNvPr id="5" name="标题 1"/>
          <p:cNvSpPr txBox="1"/>
          <p:nvPr/>
        </p:nvSpPr>
        <p:spPr>
          <a:xfrm rot="0" flipH="0" flipV="0">
            <a:off x="974777" y="3537384"/>
            <a:ext cx="3600000" cy="620672"/>
          </a:xfrm>
          <a:prstGeom prst="rect">
            <a:avLst/>
          </a:prstGeom>
          <a:noFill/>
          <a:ln>
            <a:noFill/>
          </a:ln>
        </p:spPr>
        <p:txBody>
          <a:bodyPr vert="horz" wrap="square" lIns="0" tIns="0" rIns="0" bIns="0" rtlCol="0" anchor="b"/>
          <a:lstStyle/>
          <a:p>
            <a:pPr algn="r"/>
            <a:r>
              <a:rPr kumimoji="1" lang="en-US" altLang="zh-CN" sz="1600">
                <a:ln w="12700">
                  <a:noFill/>
                </a:ln>
                <a:solidFill>
                  <a:schemeClr val="tx1">
                    <a:lumMod val="85000"/>
                    <a:lumOff val="15000"/>
                  </a:schemeClr>
                </a:solidFill>
                <a:latin typeface="Source Han Sans CN Bold"/>
                <a:ea typeface="Source Han Sans CN Bold"/>
                <a:cs typeface="Source Han Sans CN Bold"/>
              </a:rPr>
              <a:t>Data Visualization</a:t>
            </a:r>
            <a:endParaRPr kumimoji="1" lang="zh-CN" altLang="en-US"/>
          </a:p>
        </p:txBody>
      </p:sp>
      <p:sp>
        <p:nvSpPr>
          <p:cNvPr id="6" name="标题 1"/>
          <p:cNvSpPr txBox="1"/>
          <p:nvPr/>
        </p:nvSpPr>
        <p:spPr>
          <a:xfrm rot="0" flipH="0" flipV="0">
            <a:off x="974777" y="4234983"/>
            <a:ext cx="3600000" cy="1303129"/>
          </a:xfrm>
          <a:prstGeom prst="rect">
            <a:avLst/>
          </a:prstGeom>
          <a:noFill/>
          <a:ln>
            <a:noFill/>
          </a:ln>
        </p:spPr>
        <p:txBody>
          <a:bodyPr vert="horz" wrap="square" lIns="0" tIns="0" rIns="0" bIns="0" rtlCol="0" anchor="t"/>
          <a:lstStyle/>
          <a:p>
            <a:pPr algn="r"/>
            <a:r>
              <a:rPr kumimoji="1" lang="en-US" altLang="zh-CN" sz="961">
                <a:ln w="12700">
                  <a:noFill/>
                </a:ln>
                <a:solidFill>
                  <a:schemeClr val="tx1">
                    <a:lumMod val="85000"/>
                    <a:lumOff val="15000"/>
                  </a:schemeClr>
                </a:solidFill>
                <a:latin typeface="Source Han Sans"/>
                <a:ea typeface="Source Han Sans"/>
                <a:cs typeface="Source Han Sans"/>
              </a:rPr>
              <a:t>Data visualization is an essential step in exploratory data analysis to get insights and understand the patterns and relationships within the data. Pandas integrates well with libraries like Matplotlib and Seaborn to create visualizations.
With Pandas, you can plot data directly from a DataFrame using functions like plot() and hist(). These functions provide various plot types such as line plots, bar charts, scatter plots, and histograms.</a:t>
            </a:r>
            <a:endParaRPr kumimoji="1" lang="zh-CN" altLang="en-US"/>
          </a:p>
        </p:txBody>
      </p:sp>
      <p:sp>
        <p:nvSpPr>
          <p:cNvPr id="7" name="标题 1"/>
          <p:cNvSpPr txBox="1"/>
          <p:nvPr/>
        </p:nvSpPr>
        <p:spPr>
          <a:xfrm rot="0" flipH="0" flipV="0">
            <a:off x="5987553" y="2492275"/>
            <a:ext cx="1417052" cy="775193"/>
          </a:xfrm>
          <a:prstGeom prst="rightArrow">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5172652" y="2302219"/>
            <a:ext cx="1155309" cy="1155306"/>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5269926" y="2399492"/>
            <a:ext cx="960761" cy="960759"/>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5486400" y="2615965"/>
            <a:ext cx="527814" cy="52781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1" flipV="0">
            <a:off x="4787395" y="4017430"/>
            <a:ext cx="1417052" cy="775193"/>
          </a:xfrm>
          <a:prstGeom prst="rightArrow">
            <a:avLst/>
          </a:pr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1" flipV="0">
            <a:off x="5864039" y="3827374"/>
            <a:ext cx="1155309" cy="1155306"/>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1" flipV="0">
            <a:off x="5961313" y="3924647"/>
            <a:ext cx="960761" cy="960759"/>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1" flipV="0">
            <a:off x="6177787" y="4160896"/>
            <a:ext cx="527812" cy="488262"/>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Exploratory Data Analysis</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pic>
        <p:nvPicPr>
          <p:cNvPr id="3" name=""/>
          <p:cNvPicPr>
            <a:picLocks noChangeAspect="1"/>
          </p:cNvPicPr>
          <p:nvPr/>
        </p:nvPicPr>
        <p:blipFill>
          <a:blip r:embed="rId2">
            <a:alphaModFix amt="100000"/>
          </a:blip>
          <a:srcRect l="0" t="0" r="0" b="0"/>
          <a:stretch>
            <a:fillRect/>
          </a:stretch>
        </p:blipFill>
        <p:spPr>
          <a:xfrm rot="0" flipH="0" flipV="0">
            <a:off x="0" y="1028700"/>
            <a:ext cx="10260000" cy="2700000"/>
          </a:xfrm>
          <a:prstGeom prst="rect">
            <a:avLst/>
          </a:prstGeom>
        </p:spPr>
      </p:pic>
      <p:sp>
        <p:nvSpPr>
          <p:cNvPr id="4" name="标题 1"/>
          <p:cNvSpPr txBox="1"/>
          <p:nvPr/>
        </p:nvSpPr>
        <p:spPr>
          <a:xfrm rot="0" flipH="0" flipV="0">
            <a:off x="7512000" y="3404700"/>
            <a:ext cx="4680000" cy="648000"/>
          </a:xfrm>
          <a:prstGeom prst="rect">
            <a:avLst/>
          </a:prstGeom>
          <a:solidFill>
            <a:schemeClr val="bg1">
              <a:lumMod val="95000"/>
            </a:schemeClr>
          </a:solidFill>
          <a:ln w="12700" cap="sq">
            <a:noFill/>
            <a:miter/>
          </a:ln>
          <a:effectLst/>
        </p:spPr>
        <p:txBody>
          <a:bodyPr vert="horz" wrap="square" lIns="0" tIns="0" rIns="0" bIns="0" rtlCol="0" anchor="t"/>
          <a:lstStyle/>
          <a:p>
            <a:pPr algn="l"/>
            <a:endParaRPr kumimoji="1" lang="zh-CN" altLang="en-US"/>
          </a:p>
        </p:txBody>
      </p:sp>
      <p:sp>
        <p:nvSpPr>
          <p:cNvPr id="5" name="标题 1"/>
          <p:cNvSpPr txBox="1"/>
          <p:nvPr/>
        </p:nvSpPr>
        <p:spPr>
          <a:xfrm rot="0" flipH="0" flipV="0">
            <a:off x="7702821" y="4215584"/>
            <a:ext cx="3600000" cy="1800000"/>
          </a:xfrm>
          <a:prstGeom prst="rect">
            <a:avLst/>
          </a:prstGeom>
          <a:noFill/>
          <a:ln>
            <a:noFill/>
          </a:ln>
        </p:spPr>
        <p:txBody>
          <a:bodyPr vert="horz" wrap="square" lIns="0" tIns="0" rIns="0" bIns="0" rtlCol="0" anchor="t"/>
          <a:lstStyle/>
          <a:p>
            <a:pPr algn="l"/>
            <a:r>
              <a:rPr kumimoji="1" lang="en-US" altLang="zh-CN" sz="1113">
                <a:ln w="12700">
                  <a:noFill/>
                </a:ln>
                <a:solidFill>
                  <a:schemeClr val="tx1">
                    <a:lumMod val="65000"/>
                    <a:lumOff val="35000"/>
                  </a:schemeClr>
                </a:solidFill>
                <a:latin typeface="Source Han Sans"/>
                <a:ea typeface="Source Han Sans"/>
                <a:cs typeface="Source Han Sans"/>
              </a:rPr>
              <a:t>Resampling is the process of changing the frequency of the time series data. Pandas provides the resample() function to upsample or downsample time series data.
When downsampling, you reduce the frequency of the data, for example, converting daily data to monthly data. You can choose how to aggregate the data using functions like mean(), sum(), or custom aggregation functions.</a:t>
            </a:r>
            <a:endParaRPr kumimoji="1" lang="zh-CN" altLang="en-US"/>
          </a:p>
        </p:txBody>
      </p:sp>
      <p:sp>
        <p:nvSpPr>
          <p:cNvPr id="6" name="标题 1"/>
          <p:cNvSpPr txBox="1"/>
          <p:nvPr/>
        </p:nvSpPr>
        <p:spPr>
          <a:xfrm rot="0" flipH="0" flipV="0">
            <a:off x="7702821" y="3476700"/>
            <a:ext cx="3600000" cy="504000"/>
          </a:xfrm>
          <a:prstGeom prst="rect">
            <a:avLst/>
          </a:prstGeom>
          <a:noFill/>
          <a:ln>
            <a:noFill/>
          </a:ln>
        </p:spPr>
        <p:txBody>
          <a:bodyPr vert="horz" wrap="square" lIns="0" tIns="0" rIns="0" bIns="0" rtlCol="0" anchor="ct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Resampling and Downsampling</a:t>
            </a:r>
            <a:endParaRPr kumimoji="1" lang="zh-CN" altLang="en-US"/>
          </a:p>
        </p:txBody>
      </p:sp>
      <p:sp>
        <p:nvSpPr>
          <p:cNvPr id="7" name="标题 1"/>
          <p:cNvSpPr txBox="1"/>
          <p:nvPr/>
        </p:nvSpPr>
        <p:spPr>
          <a:xfrm rot="0" flipH="0" flipV="0">
            <a:off x="3552000" y="3404700"/>
            <a:ext cx="3960000" cy="648000"/>
          </a:xfrm>
          <a:prstGeom prst="rect">
            <a:avLst/>
          </a:prstGeom>
          <a:solidFill>
            <a:schemeClr val="accent1"/>
          </a:solidFill>
          <a:ln w="12700" cap="sq">
            <a:noFill/>
            <a:miter/>
          </a:ln>
          <a:effectLst>
            <a:outerShdw dist="190500" blurRad="508000" dir="5400000" sx="105000" sy="105000" kx="0" ky="0" algn="t" rotWithShape="0">
              <a:schemeClr val="tx1">
                <a:lumMod val="65000"/>
                <a:lumOff val="35000"/>
                <a:alpha val="30000"/>
              </a:schemeClr>
            </a:outerShdw>
          </a:effectLst>
        </p:spPr>
        <p:txBody>
          <a:bodyPr vert="horz" wrap="square" lIns="0" tIns="0" rIns="0" bIns="0" rtlCol="0" anchor="ctr"/>
          <a:lstStyle/>
          <a:p>
            <a:pPr algn="l"/>
            <a:endParaRPr kumimoji="1" lang="zh-CN" altLang="en-US"/>
          </a:p>
        </p:txBody>
      </p:sp>
      <p:sp>
        <p:nvSpPr>
          <p:cNvPr id="8" name="标题 1"/>
          <p:cNvSpPr txBox="1"/>
          <p:nvPr/>
        </p:nvSpPr>
        <p:spPr>
          <a:xfrm rot="0" flipH="0" flipV="0">
            <a:off x="3732000" y="4215584"/>
            <a:ext cx="3600000" cy="1800000"/>
          </a:xfrm>
          <a:prstGeom prst="rect">
            <a:avLst/>
          </a:prstGeom>
          <a:noFill/>
          <a:ln>
            <a:noFill/>
          </a:ln>
        </p:spPr>
        <p:txBody>
          <a:bodyPr vert="horz" wrap="square" lIns="0" tIns="0" rIns="0" bIns="0" rtlCol="0" anchor="t"/>
          <a:lstStyle/>
          <a:p>
            <a:pPr algn="l"/>
            <a:r>
              <a:rPr kumimoji="1" lang="en-US" altLang="zh-CN" sz="1113">
                <a:ln w="12700">
                  <a:noFill/>
                </a:ln>
                <a:solidFill>
                  <a:schemeClr val="tx1">
                    <a:lumMod val="65000"/>
                    <a:lumOff val="35000"/>
                  </a:schemeClr>
                </a:solidFill>
                <a:latin typeface="Source Han Sans"/>
                <a:ea typeface="Source Han Sans"/>
                <a:cs typeface="Source Han Sans"/>
              </a:rPr>
              <a:t>Time series data consists of observations or measurements taken at different points in time. Pandas provides powerful tools to handle time series data efficiently.
Pandas has a specialized data type called DatetimeIndex that handles time series data. With a DatetimeIndex, you can easily perform operations like slicing, indexing, and resampling on time series data.</a:t>
            </a:r>
            <a:endParaRPr kumimoji="1" lang="zh-CN" altLang="en-US"/>
          </a:p>
        </p:txBody>
      </p:sp>
      <p:sp>
        <p:nvSpPr>
          <p:cNvPr id="9" name="标题 1"/>
          <p:cNvSpPr txBox="1"/>
          <p:nvPr/>
        </p:nvSpPr>
        <p:spPr>
          <a:xfrm rot="0" flipH="0" flipV="0">
            <a:off x="3732000" y="3476700"/>
            <a:ext cx="3600000" cy="504000"/>
          </a:xfrm>
          <a:prstGeom prst="rect">
            <a:avLst/>
          </a:prstGeom>
          <a:noFill/>
          <a:ln>
            <a:noFill/>
          </a:ln>
        </p:spPr>
        <p:txBody>
          <a:bodyPr vert="horz" wrap="square" lIns="0" tIns="0" rIns="0" bIns="0" rtlCol="0" anchor="ctr"/>
          <a:lstStyle/>
          <a:p>
            <a:pPr algn="l"/>
            <a:r>
              <a:rPr kumimoji="1" lang="en-US" altLang="zh-CN" sz="1600">
                <a:ln w="12700">
                  <a:noFill/>
                </a:ln>
                <a:solidFill>
                  <a:schemeClr val="bg1"/>
                </a:solidFill>
                <a:latin typeface="Source Han Sans CN Bold"/>
                <a:ea typeface="Source Han Sans CN Bold"/>
                <a:cs typeface="Source Han Sans CN Bold"/>
              </a:rPr>
              <a:t>Handling Time Series Data</a:t>
            </a:r>
            <a:endParaRPr kumimoji="1" lang="zh-CN" altLang="en-US"/>
          </a:p>
        </p:txBody>
      </p:sp>
      <p:sp>
        <p:nvSpPr>
          <p:cNvPr id="10"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Time Series Analysis</a:t>
            </a:r>
            <a:endParaRPr kumimoji="1" lang="zh-CN" altLang="en-US"/>
          </a:p>
        </p:txBody>
      </p:sp>
      <p:sp>
        <p:nvSpPr>
          <p:cNvPr id="11"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0" y="1943674"/>
            <a:ext cx="5365846" cy="3260071"/>
          </a:xfrm>
          <a:prstGeom prst="rect">
            <a:avLst/>
          </a:prstGeom>
          <a:blipFill>
            <a:blip r:embed="rId2"/>
            <a:srcRect l="0" t="0" r="0" b="0"/>
            <a:tile tx="0" ty="0" sx="100000" sy="100000" algn="tl"/>
          </a:blipFill>
          <a:ln w="12700" cap="flat">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6966767" y="1917171"/>
            <a:ext cx="44831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Pivot Tables and Cross-Tabulations</a:t>
            </a:r>
            <a:endParaRPr kumimoji="1" lang="zh-CN" altLang="en-US"/>
          </a:p>
        </p:txBody>
      </p:sp>
      <p:sp>
        <p:nvSpPr>
          <p:cNvPr id="5" name="标题 1"/>
          <p:cNvSpPr txBox="1"/>
          <p:nvPr/>
        </p:nvSpPr>
        <p:spPr>
          <a:xfrm rot="0" flipH="0" flipV="0">
            <a:off x="6966767" y="2312819"/>
            <a:ext cx="4488633" cy="1149897"/>
          </a:xfrm>
          <a:prstGeom prst="rect">
            <a:avLst/>
          </a:prstGeom>
          <a:noFill/>
          <a:ln>
            <a:noFill/>
          </a:ln>
        </p:spPr>
        <p:txBody>
          <a:bodyPr vert="horz" wrap="square" lIns="0" tIns="0" rIns="0" bIns="0" rtlCol="0" anchor="t"/>
          <a:lstStyle/>
          <a:p>
            <a:pPr algn="l"/>
            <a:r>
              <a:rPr kumimoji="1" lang="en-US" altLang="zh-CN" sz="931">
                <a:ln w="12700">
                  <a:noFill/>
                </a:ln>
                <a:solidFill>
                  <a:schemeClr val="tx1"/>
                </a:solidFill>
                <a:latin typeface="Source Han Sans"/>
                <a:ea typeface="Source Han Sans"/>
                <a:cs typeface="Source Han Sans"/>
              </a:rPr>
              <a:t>Pivot tables and cross- tabulations are powerful techniques used to summarize and analyze data. Pandas provides the pivot_table() function to create pivot tables and the crosstab() function to create cross- tabulations.
Pivot tables allow you to group and aggregate data based on different variables, providing insights into the relationships between variables. Cross- tabulations provide a frequency distribution of variables and can be used to analyze categorical data.</a:t>
            </a:r>
            <a:endParaRPr kumimoji="1" lang="zh-CN" altLang="en-US"/>
          </a:p>
        </p:txBody>
      </p:sp>
      <p:sp>
        <p:nvSpPr>
          <p:cNvPr id="6" name="标题 1"/>
          <p:cNvSpPr txBox="1"/>
          <p:nvPr/>
        </p:nvSpPr>
        <p:spPr>
          <a:xfrm rot="0" flipH="0" flipV="0">
            <a:off x="6966767" y="3883705"/>
            <a:ext cx="44831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Merging and Joining DataFrames</a:t>
            </a:r>
            <a:endParaRPr kumimoji="1" lang="zh-CN" altLang="en-US"/>
          </a:p>
        </p:txBody>
      </p:sp>
      <p:sp>
        <p:nvSpPr>
          <p:cNvPr id="7" name="标题 1"/>
          <p:cNvSpPr txBox="1"/>
          <p:nvPr/>
        </p:nvSpPr>
        <p:spPr>
          <a:xfrm rot="0" flipH="0" flipV="0">
            <a:off x="6966766" y="4279353"/>
            <a:ext cx="4488634" cy="1149897"/>
          </a:xfrm>
          <a:prstGeom prst="rect">
            <a:avLst/>
          </a:prstGeom>
          <a:noFill/>
          <a:ln>
            <a:noFill/>
          </a:ln>
        </p:spPr>
        <p:txBody>
          <a:bodyPr vert="horz" wrap="square" lIns="0" tIns="0" rIns="0" bIns="0" rtlCol="0" anchor="t"/>
          <a:lstStyle/>
          <a:p>
            <a:pPr algn="l"/>
            <a:r>
              <a:rPr kumimoji="1" lang="en-US" altLang="zh-CN" sz="931">
                <a:ln w="12700">
                  <a:noFill/>
                </a:ln>
                <a:solidFill>
                  <a:schemeClr val="tx1"/>
                </a:solidFill>
                <a:latin typeface="Source Han Sans"/>
                <a:ea typeface="Source Han Sans"/>
                <a:cs typeface="Source Han Sans"/>
              </a:rPr>
              <a:t>Merging and joining DataFrames is a common operation in data analysis, especially when dealing with multiple datasets or combining data from different sources. Pandas provides functions like merge() and join() to perform these operations.
Merging combines two or more DataFrames based on a common column or index, whereas joining combines DataFrames based on their indexes. These functions provide different options for how to handle missing or non- matching values.</a:t>
            </a:r>
            <a:endParaRPr kumimoji="1" lang="zh-CN" altLang="en-US"/>
          </a:p>
        </p:txBody>
      </p:sp>
      <p:sp>
        <p:nvSpPr>
          <p:cNvPr id="8" name="标题 1"/>
          <p:cNvSpPr txBox="1"/>
          <p:nvPr/>
        </p:nvSpPr>
        <p:spPr>
          <a:xfrm rot="0" flipH="0" flipV="0">
            <a:off x="5930584" y="1897911"/>
            <a:ext cx="827392" cy="827392"/>
          </a:xfrm>
          <a:custGeom>
            <a:avLst/>
            <a:gdLst>
              <a:gd name="connsiteX0" fmla="*/ 413697 w 827392"/>
              <a:gd name="connsiteY0" fmla="*/ 0 h 827392"/>
              <a:gd name="connsiteX1" fmla="*/ 0 w 827392"/>
              <a:gd name="connsiteY1" fmla="*/ 413696 h 827392"/>
              <a:gd name="connsiteX2" fmla="*/ 413697 w 827392"/>
              <a:gd name="connsiteY2" fmla="*/ 827393 h 827392"/>
              <a:gd name="connsiteX3" fmla="*/ 827393 w 827392"/>
              <a:gd name="connsiteY3" fmla="*/ 413696 h 827392"/>
              <a:gd name="connsiteX4" fmla="*/ 413697 w 827392"/>
              <a:gd name="connsiteY4" fmla="*/ 0 h 827392"/>
            </a:gdLst>
            <a:rect l="l" t="t" r="r" b="b"/>
            <a:pathLst>
              <a:path w="827392" h="827392">
                <a:moveTo>
                  <a:pt x="413697" y="0"/>
                </a:moveTo>
                <a:cubicBezTo>
                  <a:pt x="185196" y="0"/>
                  <a:pt x="0" y="185217"/>
                  <a:pt x="0" y="413696"/>
                </a:cubicBezTo>
                <a:cubicBezTo>
                  <a:pt x="0" y="642176"/>
                  <a:pt x="185196" y="827393"/>
                  <a:pt x="413697" y="827393"/>
                </a:cubicBezTo>
                <a:cubicBezTo>
                  <a:pt x="642197" y="827393"/>
                  <a:pt x="827393" y="642176"/>
                  <a:pt x="827393" y="413696"/>
                </a:cubicBezTo>
                <a:cubicBezTo>
                  <a:pt x="827393" y="185217"/>
                  <a:pt x="642197" y="0"/>
                  <a:pt x="413697" y="0"/>
                </a:cubicBezTo>
                <a:close/>
              </a:path>
            </a:pathLst>
          </a:custGeom>
          <a:solidFill>
            <a:schemeClr val="accent1"/>
          </a:solidFill>
          <a:ln w="52255"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6144537" y="2088972"/>
            <a:ext cx="395004" cy="395061"/>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5930584" y="3908644"/>
            <a:ext cx="827392" cy="827392"/>
          </a:xfrm>
          <a:custGeom>
            <a:avLst/>
            <a:gdLst>
              <a:gd name="connsiteX0" fmla="*/ 413697 w 827392"/>
              <a:gd name="connsiteY0" fmla="*/ 0 h 827392"/>
              <a:gd name="connsiteX1" fmla="*/ 0 w 827392"/>
              <a:gd name="connsiteY1" fmla="*/ 413696 h 827392"/>
              <a:gd name="connsiteX2" fmla="*/ 413697 w 827392"/>
              <a:gd name="connsiteY2" fmla="*/ 827393 h 827392"/>
              <a:gd name="connsiteX3" fmla="*/ 827393 w 827392"/>
              <a:gd name="connsiteY3" fmla="*/ 413696 h 827392"/>
              <a:gd name="connsiteX4" fmla="*/ 413697 w 827392"/>
              <a:gd name="connsiteY4" fmla="*/ 0 h 827392"/>
            </a:gdLst>
            <a:rect l="l" t="t" r="r" b="b"/>
            <a:pathLst>
              <a:path w="827392" h="827392">
                <a:moveTo>
                  <a:pt x="413697" y="0"/>
                </a:moveTo>
                <a:cubicBezTo>
                  <a:pt x="185196" y="0"/>
                  <a:pt x="0" y="185217"/>
                  <a:pt x="0" y="413696"/>
                </a:cubicBezTo>
                <a:cubicBezTo>
                  <a:pt x="0" y="642176"/>
                  <a:pt x="185196" y="827393"/>
                  <a:pt x="413697" y="827393"/>
                </a:cubicBezTo>
                <a:cubicBezTo>
                  <a:pt x="642197" y="827393"/>
                  <a:pt x="827393" y="642176"/>
                  <a:pt x="827393" y="413696"/>
                </a:cubicBezTo>
                <a:cubicBezTo>
                  <a:pt x="827393" y="185217"/>
                  <a:pt x="642197" y="0"/>
                  <a:pt x="413697" y="0"/>
                </a:cubicBezTo>
                <a:close/>
              </a:path>
            </a:pathLst>
          </a:custGeom>
          <a:solidFill>
            <a:schemeClr val="accent2"/>
          </a:solidFill>
          <a:ln w="52255"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6144509" y="4131182"/>
            <a:ext cx="395061" cy="382316"/>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Advanced Data Analysis Techniques</a:t>
            </a:r>
            <a:endParaRPr kumimoji="1" lang="zh-CN" altLang="en-US"/>
          </a:p>
        </p:txBody>
      </p:sp>
      <p:sp>
        <p:nvSpPr>
          <p:cNvPr id="13"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558654" y="662879"/>
            <a:ext cx="5664346" cy="867146"/>
          </a:xfrm>
          <a:prstGeom prst="rect">
            <a:avLst/>
          </a:prstGeom>
          <a:noFill/>
          <a:ln>
            <a:noFill/>
          </a:ln>
        </p:spPr>
        <p:txBody>
          <a:bodyPr vert="horz" wrap="square" lIns="0" tIns="0" rIns="0" bIns="0" rtlCol="0" anchor="ctr"/>
          <a:lstStyle/>
          <a:p>
            <a:pPr algn="l"/>
            <a:r>
              <a:rPr kumimoji="1" lang="en-US" altLang="zh-CN" sz="6000">
                <a:ln w="12700">
                  <a:noFill/>
                </a:ln>
                <a:solidFill>
                  <a:schemeClr val="tx1">
                    <a:lumMod val="85000"/>
                    <a:lumOff val="15000"/>
                  </a:schemeClr>
                </a:solidFill>
                <a:latin typeface="OPPOSans H"/>
                <a:ea typeface="OPPOSans H"/>
                <a:cs typeface="OPPOSans H"/>
              </a:rPr>
              <a:t>CONTENTS</a:t>
            </a:r>
            <a:endParaRPr kumimoji="1" lang="zh-CN" altLang="en-US"/>
          </a:p>
        </p:txBody>
      </p:sp>
      <p:sp>
        <p:nvSpPr>
          <p:cNvPr id="4" name="标题 1"/>
          <p:cNvSpPr txBox="1"/>
          <p:nvPr/>
        </p:nvSpPr>
        <p:spPr>
          <a:xfrm rot="0" flipH="0" flipV="0">
            <a:off x="894660" y="2035549"/>
            <a:ext cx="576000" cy="576000"/>
          </a:xfrm>
          <a:prstGeom prst="round1Rect">
            <a:avLst/>
          </a:prstGeom>
          <a:gradFill>
            <a:gsLst>
              <a:gs pos="0">
                <a:schemeClr val="accent1">
                  <a:lumMod val="60000"/>
                  <a:lumOff val="40000"/>
                </a:schemeClr>
              </a:gs>
              <a:gs pos="70000">
                <a:schemeClr val="accent1"/>
              </a:gs>
            </a:gsLst>
            <a:path path="circle">
              <a:fillToRect b="100000" r="100000"/>
            </a:path>
            <a:tileRect t="-100000" l="-100000"/>
          </a:gradFill>
          <a:ln w="12700" cap="flat">
            <a:noFill/>
            <a:miter/>
          </a:ln>
          <a:effectLst>
            <a:outerShdw dist="190500" blurRad="317500" dir="2700000" sx="100000" sy="100000" kx="0" ky="0" algn="tl" rotWithShape="0">
              <a:schemeClr val="accent1">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01</a:t>
            </a:r>
            <a:endParaRPr kumimoji="1" lang="zh-CN" altLang="en-US"/>
          </a:p>
        </p:txBody>
      </p:sp>
      <p:sp>
        <p:nvSpPr>
          <p:cNvPr id="5" name="标题 1"/>
          <p:cNvSpPr txBox="1"/>
          <p:nvPr/>
        </p:nvSpPr>
        <p:spPr>
          <a:xfrm rot="0" flipH="0" flipV="0">
            <a:off x="1677039" y="2035549"/>
            <a:ext cx="3600000" cy="1080000"/>
          </a:xfrm>
          <a:prstGeom prst="round1Rect">
            <a:avLst/>
          </a:prstGeom>
          <a:solidFill>
            <a:schemeClr val="bg1"/>
          </a:solidFill>
          <a:ln w="12700" cap="flat">
            <a:noFill/>
            <a:miter/>
          </a:ln>
          <a:effectLst>
            <a:outerShdw dist="190500" blurRad="317500" dir="2700000" sx="100000" sy="100000" kx="0" ky="0" algn="tl" rotWithShape="0">
              <a:schemeClr val="accent1">
                <a:lumMod val="75000"/>
                <a:alpha val="15000"/>
              </a:schemeClr>
            </a:outerShdw>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1929040" y="2202849"/>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Introduction to Python Pandas</a:t>
            </a:r>
            <a:endParaRPr kumimoji="1" lang="zh-CN" altLang="en-US"/>
          </a:p>
        </p:txBody>
      </p:sp>
      <p:sp>
        <p:nvSpPr>
          <p:cNvPr id="7" name="标题 1"/>
          <p:cNvSpPr txBox="1"/>
          <p:nvPr/>
        </p:nvSpPr>
        <p:spPr>
          <a:xfrm rot="0" flipH="0" flipV="0">
            <a:off x="5937461" y="2035549"/>
            <a:ext cx="576000" cy="576000"/>
          </a:xfrm>
          <a:prstGeom prst="round1Rect">
            <a:avLst/>
          </a:prstGeom>
          <a:gradFill>
            <a:gsLst>
              <a:gs pos="0">
                <a:schemeClr val="accent2">
                  <a:lumMod val="60000"/>
                  <a:lumOff val="40000"/>
                </a:schemeClr>
              </a:gs>
              <a:gs pos="70000">
                <a:schemeClr val="accent2"/>
              </a:gs>
            </a:gsLst>
            <a:path path="circle">
              <a:fillToRect b="100000" r="100000"/>
            </a:path>
            <a:tileRect t="-100000" l="-100000"/>
          </a:gradFill>
          <a:ln w="12700" cap="flat">
            <a:noFill/>
            <a:miter/>
          </a:ln>
          <a:effectLst>
            <a:outerShdw dist="190500" blurRad="317500" dir="2700000" sx="100000" sy="100000" kx="0" ky="0" algn="tl" rotWithShape="0">
              <a:schemeClr val="accent2">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02</a:t>
            </a:r>
            <a:endParaRPr kumimoji="1" lang="zh-CN" altLang="en-US"/>
          </a:p>
        </p:txBody>
      </p:sp>
      <p:sp>
        <p:nvSpPr>
          <p:cNvPr id="8" name="标题 1"/>
          <p:cNvSpPr txBox="1"/>
          <p:nvPr/>
        </p:nvSpPr>
        <p:spPr>
          <a:xfrm rot="0" flipH="0" flipV="0">
            <a:off x="6719840" y="2035549"/>
            <a:ext cx="3600000" cy="1080000"/>
          </a:xfrm>
          <a:prstGeom prst="round1Rect">
            <a:avLst/>
          </a:prstGeom>
          <a:solidFill>
            <a:schemeClr val="bg1"/>
          </a:solidFill>
          <a:ln w="12700" cap="flat">
            <a:noFill/>
            <a:miter/>
          </a:ln>
          <a:effectLst>
            <a:outerShdw dist="190500" blurRad="317500" dir="2700000" sx="100000" sy="100000" kx="0" ky="0" algn="tl" rotWithShape="0">
              <a:schemeClr val="accent2">
                <a:lumMod val="75000"/>
                <a:alpha val="15000"/>
              </a:schemeClr>
            </a:outerShdw>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6971840" y="2202849"/>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Getting Started with Python Pandas</a:t>
            </a:r>
            <a:endParaRPr kumimoji="1" lang="zh-CN" altLang="en-US"/>
          </a:p>
        </p:txBody>
      </p:sp>
      <p:sp>
        <p:nvSpPr>
          <p:cNvPr id="10" name="标题 1"/>
          <p:cNvSpPr txBox="1"/>
          <p:nvPr/>
        </p:nvSpPr>
        <p:spPr>
          <a:xfrm rot="0" flipH="0" flipV="0">
            <a:off x="1494190" y="3551174"/>
            <a:ext cx="576000" cy="576000"/>
          </a:xfrm>
          <a:prstGeom prst="round1Rect">
            <a:avLst/>
          </a:prstGeom>
          <a:gradFill>
            <a:gsLst>
              <a:gs pos="0">
                <a:schemeClr val="accent1">
                  <a:lumMod val="60000"/>
                  <a:lumOff val="40000"/>
                </a:schemeClr>
              </a:gs>
              <a:gs pos="70000">
                <a:schemeClr val="accent1"/>
              </a:gs>
            </a:gsLst>
            <a:path path="circle">
              <a:fillToRect b="100000" r="100000"/>
            </a:path>
            <a:tileRect t="-100000" l="-100000"/>
          </a:gradFill>
          <a:ln w="12700" cap="flat">
            <a:noFill/>
            <a:miter/>
          </a:ln>
          <a:effectLst>
            <a:outerShdw dist="190500" blurRad="317500" dir="2700000" sx="100000" sy="100000" kx="0" ky="0" algn="tl" rotWithShape="0">
              <a:schemeClr val="accent1">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03</a:t>
            </a:r>
            <a:endParaRPr kumimoji="1" lang="zh-CN" altLang="en-US"/>
          </a:p>
        </p:txBody>
      </p:sp>
      <p:sp>
        <p:nvSpPr>
          <p:cNvPr id="11" name="标题 1"/>
          <p:cNvSpPr txBox="1"/>
          <p:nvPr/>
        </p:nvSpPr>
        <p:spPr>
          <a:xfrm rot="0" flipH="0" flipV="0">
            <a:off x="2276570" y="3551174"/>
            <a:ext cx="3600000" cy="1080000"/>
          </a:xfrm>
          <a:prstGeom prst="round1Rect">
            <a:avLst/>
          </a:prstGeom>
          <a:solidFill>
            <a:schemeClr val="bg1"/>
          </a:solidFill>
          <a:ln w="12700" cap="flat">
            <a:noFill/>
            <a:miter/>
          </a:ln>
          <a:effectLst>
            <a:outerShdw dist="190500" blurRad="317500" dir="2700000" sx="100000" sy="100000" kx="0" ky="0" algn="tl" rotWithShape="0">
              <a:schemeClr val="accent1">
                <a:lumMod val="75000"/>
                <a:alpha val="15000"/>
              </a:schemeClr>
            </a:outerShdw>
          </a:effectLst>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2528569" y="3718474"/>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Data Manipulation with Pandas</a:t>
            </a:r>
            <a:endParaRPr kumimoji="1" lang="zh-CN" altLang="en-US"/>
          </a:p>
        </p:txBody>
      </p:sp>
      <p:sp>
        <p:nvSpPr>
          <p:cNvPr id="13" name="标题 1"/>
          <p:cNvSpPr txBox="1"/>
          <p:nvPr/>
        </p:nvSpPr>
        <p:spPr>
          <a:xfrm rot="0" flipH="0" flipV="0">
            <a:off x="6536990" y="3551174"/>
            <a:ext cx="576000" cy="576000"/>
          </a:xfrm>
          <a:prstGeom prst="round1Rect">
            <a:avLst/>
          </a:prstGeom>
          <a:gradFill>
            <a:gsLst>
              <a:gs pos="0">
                <a:schemeClr val="accent2">
                  <a:lumMod val="60000"/>
                  <a:lumOff val="40000"/>
                </a:schemeClr>
              </a:gs>
              <a:gs pos="70000">
                <a:schemeClr val="accent2"/>
              </a:gs>
            </a:gsLst>
            <a:path path="circle">
              <a:fillToRect b="100000" r="100000"/>
            </a:path>
            <a:tileRect t="-100000" l="-100000"/>
          </a:gradFill>
          <a:ln w="12700" cap="flat">
            <a:noFill/>
            <a:miter/>
          </a:ln>
          <a:effectLst>
            <a:outerShdw dist="190500" blurRad="317500" dir="2700000" sx="100000" sy="100000" kx="0" ky="0" algn="tl" rotWithShape="0">
              <a:schemeClr val="accent2">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04</a:t>
            </a:r>
            <a:endParaRPr kumimoji="1" lang="zh-CN" altLang="en-US"/>
          </a:p>
        </p:txBody>
      </p:sp>
      <p:sp>
        <p:nvSpPr>
          <p:cNvPr id="14" name="标题 1"/>
          <p:cNvSpPr txBox="1"/>
          <p:nvPr/>
        </p:nvSpPr>
        <p:spPr>
          <a:xfrm rot="0" flipH="0" flipV="0">
            <a:off x="7319370" y="3551174"/>
            <a:ext cx="3600000" cy="1080000"/>
          </a:xfrm>
          <a:prstGeom prst="round1Rect">
            <a:avLst/>
          </a:prstGeom>
          <a:solidFill>
            <a:schemeClr val="bg1"/>
          </a:solidFill>
          <a:ln w="12700" cap="flat">
            <a:noFill/>
            <a:miter/>
          </a:ln>
          <a:effectLst>
            <a:outerShdw dist="190500" blurRad="317500" dir="2700000" sx="100000" sy="100000" kx="0" ky="0" algn="tl" rotWithShape="0">
              <a:schemeClr val="accent2">
                <a:lumMod val="75000"/>
                <a:alpha val="15000"/>
              </a:schemeClr>
            </a:outerShdw>
          </a:effectLst>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7571370" y="3718474"/>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Data Analysis with Pandas</a:t>
            </a:r>
            <a:endParaRPr kumimoji="1" lang="zh-CN" altLang="en-US"/>
          </a:p>
        </p:txBody>
      </p:sp>
      <p:sp>
        <p:nvSpPr>
          <p:cNvPr id="16" name="标题 1"/>
          <p:cNvSpPr txBox="1"/>
          <p:nvPr/>
        </p:nvSpPr>
        <p:spPr>
          <a:xfrm rot="0" flipH="0" flipV="0">
            <a:off x="2093720" y="5066800"/>
            <a:ext cx="576000" cy="576000"/>
          </a:xfrm>
          <a:prstGeom prst="round1Rect">
            <a:avLst/>
          </a:prstGeom>
          <a:gradFill>
            <a:gsLst>
              <a:gs pos="0">
                <a:schemeClr val="accent1">
                  <a:lumMod val="60000"/>
                  <a:lumOff val="40000"/>
                </a:schemeClr>
              </a:gs>
              <a:gs pos="70000">
                <a:schemeClr val="accent1"/>
              </a:gs>
            </a:gsLst>
            <a:path path="circle">
              <a:fillToRect b="100000" r="100000"/>
            </a:path>
            <a:tileRect t="-100000" l="-100000"/>
          </a:gradFill>
          <a:ln w="12700" cap="flat">
            <a:noFill/>
            <a:miter/>
          </a:ln>
          <a:effectLst>
            <a:outerShdw dist="190500" blurRad="317500" dir="2700000" sx="100000" sy="100000" kx="0" ky="0" algn="tl" rotWithShape="0">
              <a:schemeClr val="accent1">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05</a:t>
            </a:r>
            <a:endParaRPr kumimoji="1" lang="zh-CN" altLang="en-US"/>
          </a:p>
        </p:txBody>
      </p:sp>
      <p:sp>
        <p:nvSpPr>
          <p:cNvPr id="17" name="标题 1"/>
          <p:cNvSpPr txBox="1"/>
          <p:nvPr/>
        </p:nvSpPr>
        <p:spPr>
          <a:xfrm rot="0" flipH="0" flipV="0">
            <a:off x="2876100" y="5066800"/>
            <a:ext cx="3600000" cy="1080000"/>
          </a:xfrm>
          <a:prstGeom prst="round1Rect">
            <a:avLst/>
          </a:prstGeom>
          <a:solidFill>
            <a:schemeClr val="bg1"/>
          </a:solidFill>
          <a:ln w="12700" cap="flat">
            <a:noFill/>
            <a:miter/>
          </a:ln>
          <a:effectLst>
            <a:outerShdw dist="190500" blurRad="317500" dir="2700000" sx="100000" sy="100000" kx="0" ky="0" algn="tl" rotWithShape="0">
              <a:schemeClr val="accent1">
                <a:lumMod val="75000"/>
                <a:alpha val="15000"/>
              </a:schemeClr>
            </a:outerShdw>
          </a:effectLst>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0">
            <a:off x="3128099" y="5234100"/>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Performance Optimization and Advanced Topics</a:t>
            </a:r>
            <a:endParaRPr kumimoji="1" lang="zh-CN" altLang="en-US"/>
          </a:p>
        </p:txBody>
      </p:sp>
      <p:sp>
        <p:nvSpPr>
          <p:cNvPr id="19" name="标题 1"/>
          <p:cNvSpPr txBox="1"/>
          <p:nvPr/>
        </p:nvSpPr>
        <p:spPr>
          <a:xfrm rot="0" flipH="0" flipV="0">
            <a:off x="7136519" y="5066800"/>
            <a:ext cx="576000" cy="576000"/>
          </a:xfrm>
          <a:prstGeom prst="round1Rect">
            <a:avLst/>
          </a:prstGeom>
          <a:gradFill>
            <a:gsLst>
              <a:gs pos="0">
                <a:schemeClr val="accent2">
                  <a:lumMod val="60000"/>
                  <a:lumOff val="40000"/>
                </a:schemeClr>
              </a:gs>
              <a:gs pos="70000">
                <a:schemeClr val="accent2"/>
              </a:gs>
            </a:gsLst>
            <a:path path="circle">
              <a:fillToRect b="100000" r="100000"/>
            </a:path>
            <a:tileRect t="-100000" l="-100000"/>
          </a:gradFill>
          <a:ln w="12700" cap="flat">
            <a:noFill/>
            <a:miter/>
          </a:ln>
          <a:effectLst>
            <a:outerShdw dist="190500" blurRad="317500" dir="2700000" sx="100000" sy="100000" kx="0" ky="0" algn="tl" rotWithShape="0">
              <a:schemeClr val="accent2">
                <a:lumMod val="75000"/>
                <a:alpha val="20000"/>
              </a:schemeClr>
            </a:outerShdw>
          </a:effectLst>
        </p:spPr>
        <p:txBody>
          <a:bodyPr vert="horz" wrap="square" lIns="0" tIns="0" rIns="0" bIns="0" rtlCol="0" anchor="ctr"/>
          <a:lstStyle/>
          <a:p>
            <a:pPr algn="ctr"/>
            <a:r>
              <a:rPr kumimoji="1" lang="en-US" altLang="zh-CN" sz="2200">
                <a:ln w="6350">
                  <a:noFill/>
                </a:ln>
                <a:solidFill>
                  <a:schemeClr val="bg1"/>
                </a:solidFill>
                <a:latin typeface="OPPOSans R"/>
                <a:ea typeface="OPPOSans R"/>
                <a:cs typeface="OPPOSans R"/>
              </a:rPr>
              <a:t>06</a:t>
            </a:r>
            <a:endParaRPr kumimoji="1" lang="zh-CN" altLang="en-US"/>
          </a:p>
        </p:txBody>
      </p:sp>
      <p:sp>
        <p:nvSpPr>
          <p:cNvPr id="20" name="标题 1"/>
          <p:cNvSpPr txBox="1"/>
          <p:nvPr/>
        </p:nvSpPr>
        <p:spPr>
          <a:xfrm rot="0" flipH="0" flipV="0">
            <a:off x="7918900" y="5066800"/>
            <a:ext cx="3600000" cy="1080000"/>
          </a:xfrm>
          <a:prstGeom prst="round1Rect">
            <a:avLst/>
          </a:prstGeom>
          <a:solidFill>
            <a:schemeClr val="bg1"/>
          </a:solidFill>
          <a:ln w="12700" cap="flat">
            <a:noFill/>
            <a:miter/>
          </a:ln>
          <a:effectLst>
            <a:outerShdw dist="190500" blurRad="317500" dir="2700000" sx="100000" sy="100000" kx="0" ky="0" algn="tl" rotWithShape="0">
              <a:schemeClr val="accent2">
                <a:lumMod val="75000"/>
                <a:alpha val="15000"/>
              </a:schemeClr>
            </a:outerShdw>
          </a:effectLst>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8170900" y="5234100"/>
            <a:ext cx="3096000" cy="72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OPPOSans H"/>
                <a:ea typeface="OPPOSans H"/>
                <a:cs typeface="OPPOSans H"/>
              </a:rPr>
              <a:t>Conclusion and Further Learning</a:t>
            </a:r>
            <a:endParaRPr kumimoji="1" lang="zh-CN" altLang="en-US"/>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05</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1860">
                <a:ln w="12700">
                  <a:noFill/>
                </a:ln>
                <a:solidFill>
                  <a:schemeClr val="tx1">
                    <a:lumMod val="85000"/>
                    <a:lumOff val="15000"/>
                  </a:schemeClr>
                </a:solidFill>
                <a:latin typeface="Source Han Sans"/>
                <a:ea typeface="Source Han Sans"/>
                <a:cs typeface="Source Han Sans"/>
              </a:rPr>
              <a:t>Performance Optimization and Advanced Topics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0" flipV="0">
            <a:off x="6623532" y="1754896"/>
            <a:ext cx="1804736" cy="6020468"/>
          </a:xfrm>
          <a:prstGeom prst="round2SameRect">
            <a:avLst>
              <a:gd name="adj1" fmla="val 50000"/>
              <a:gd name="adj2" fmla="val 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16200000" flipH="1" flipV="0">
            <a:off x="3685486" y="-231565"/>
            <a:ext cx="1804736" cy="6020468"/>
          </a:xfrm>
          <a:prstGeom prst="round2SameRect">
            <a:avLst>
              <a:gd name="adj1" fmla="val 50000"/>
              <a:gd name="adj2" fmla="val 0"/>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2149850" y="2553334"/>
            <a:ext cx="5285124" cy="1115869"/>
          </a:xfrm>
          <a:prstGeom prst="rect">
            <a:avLst/>
          </a:prstGeom>
          <a:noFill/>
          <a:ln>
            <a:noFill/>
          </a:ln>
        </p:spPr>
        <p:txBody>
          <a:bodyPr vert="horz" wrap="square" lIns="0" tIns="0" rIns="0" bIns="0" rtlCol="0" anchor="t"/>
          <a:lstStyle/>
          <a:p>
            <a:pPr algn="l"/>
            <a:r>
              <a:rPr kumimoji="1" lang="en-US" altLang="zh-CN" sz="923">
                <a:ln w="12700">
                  <a:noFill/>
                </a:ln>
                <a:solidFill>
                  <a:schemeClr val="tx1">
                    <a:lumMod val="85000"/>
                    <a:lumOff val="15000"/>
                  </a:schemeClr>
                </a:solidFill>
                <a:latin typeface="Source Han Sans"/>
                <a:ea typeface="Source Han Sans"/>
                <a:cs typeface="Source Han Sans"/>
              </a:rPr>
              <a:t>Vectorized operations in pandas can significantly improve performance compared to using loops or iterations.
Instead of iterating over each element of a pandas series or dataframe, vectorized operations perform operations on entire arrays of data at once.
This is accomplished by utilizing built- in functions and operators that are designed to work with arrays, such as arithmetic operations or mathematical functions.</a:t>
            </a:r>
            <a:endParaRPr kumimoji="1" lang="zh-CN" altLang="en-US"/>
          </a:p>
        </p:txBody>
      </p:sp>
      <p:sp>
        <p:nvSpPr>
          <p:cNvPr id="6" name="标题 1"/>
          <p:cNvSpPr txBox="1"/>
          <p:nvPr/>
        </p:nvSpPr>
        <p:spPr>
          <a:xfrm rot="0" flipH="0" flipV="0">
            <a:off x="1350399" y="2485901"/>
            <a:ext cx="585537" cy="585537"/>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0243365" y="4472362"/>
            <a:ext cx="585537" cy="585537"/>
          </a:xfrm>
          <a:prstGeom prst="ellipse">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1495276" y="2641859"/>
            <a:ext cx="295783" cy="273620"/>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10388242" y="4622011"/>
            <a:ext cx="295783" cy="286240"/>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2149850" y="2049897"/>
            <a:ext cx="5279650" cy="439937"/>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Using Vectorized Operations</a:t>
            </a:r>
            <a:endParaRPr kumimoji="1" lang="zh-CN" altLang="en-US"/>
          </a:p>
        </p:txBody>
      </p:sp>
      <p:sp>
        <p:nvSpPr>
          <p:cNvPr id="11" name="标题 1"/>
          <p:cNvSpPr txBox="1"/>
          <p:nvPr/>
        </p:nvSpPr>
        <p:spPr>
          <a:xfrm rot="0" flipH="0" flipV="0">
            <a:off x="4780380" y="4525701"/>
            <a:ext cx="5183524" cy="1115869"/>
          </a:xfrm>
          <a:prstGeom prst="rect">
            <a:avLst/>
          </a:prstGeom>
          <a:noFill/>
          <a:ln>
            <a:noFill/>
          </a:ln>
        </p:spPr>
        <p:txBody>
          <a:bodyPr vert="horz" wrap="square" lIns="0" tIns="0" rIns="0" bIns="0" rtlCol="0" anchor="t"/>
          <a:lstStyle/>
          <a:p>
            <a:pPr algn="r"/>
            <a:r>
              <a:rPr kumimoji="1" lang="en-US" altLang="zh-CN" sz="1011">
                <a:ln w="12700">
                  <a:noFill/>
                </a:ln>
                <a:solidFill>
                  <a:schemeClr val="bg1"/>
                </a:solidFill>
                <a:latin typeface="Source Han Sans"/>
                <a:ea typeface="Source Han Sans"/>
                <a:cs typeface="Source Han Sans"/>
              </a:rPr>
              <a:t>Memory management becomes crucial when dealing with large datasets in pandas.
Choosing the right data types for columns can greatly reduce memory usage and improve performance.
For example, using integer data types with smaller byte sizes (e.g., int8) instead of larger ones (e.g., int64) when the data range allows it, or using category data type for columns with a limited number of unique values.</a:t>
            </a:r>
            <a:endParaRPr kumimoji="1" lang="zh-CN" altLang="en-US"/>
          </a:p>
        </p:txBody>
      </p:sp>
      <p:sp>
        <p:nvSpPr>
          <p:cNvPr id="12" name="标题 1"/>
          <p:cNvSpPr txBox="1"/>
          <p:nvPr/>
        </p:nvSpPr>
        <p:spPr>
          <a:xfrm rot="0" flipH="0" flipV="0">
            <a:off x="4780380" y="4022263"/>
            <a:ext cx="5183524" cy="439937"/>
          </a:xfrm>
          <a:prstGeom prst="rect">
            <a:avLst/>
          </a:prstGeom>
          <a:noFill/>
          <a:ln>
            <a:noFill/>
          </a:ln>
        </p:spPr>
        <p:txBody>
          <a:bodyPr vert="horz" wrap="square" lIns="0" tIns="0" rIns="0" bIns="0" rtlCol="0" anchor="b"/>
          <a:lstStyle/>
          <a:p>
            <a:pPr algn="r"/>
            <a:r>
              <a:rPr kumimoji="1" lang="en-US" altLang="zh-CN" sz="1600">
                <a:ln w="12700">
                  <a:noFill/>
                </a:ln>
                <a:solidFill>
                  <a:schemeClr val="bg1"/>
                </a:solidFill>
                <a:latin typeface="Source Han Sans CN Bold"/>
                <a:ea typeface="Source Han Sans CN Bold"/>
                <a:cs typeface="Source Han Sans CN Bold"/>
              </a:rPr>
              <a:t>Memory Management and Data Types</a:t>
            </a:r>
            <a:endParaRPr kumimoji="1" lang="zh-CN" altLang="en-US"/>
          </a:p>
        </p:txBody>
      </p:sp>
      <p:sp>
        <p:nvSpPr>
          <p:cNvPr id="13"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Data Processing Performance Tips</a:t>
            </a:r>
            <a:endParaRPr kumimoji="1" lang="zh-CN" altLang="en-US"/>
          </a:p>
        </p:txBody>
      </p:sp>
      <p:sp>
        <p:nvSpPr>
          <p:cNvPr id="14"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782535" y="2066282"/>
            <a:ext cx="3664521" cy="2297738"/>
          </a:xfrm>
          <a:custGeom>
            <a:avLst/>
            <a:gdLst>
              <a:gd name="connsiteX0" fmla="*/ 0 w 2199606"/>
              <a:gd name="connsiteY0" fmla="*/ 559960 h 1387582"/>
              <a:gd name="connsiteX1" fmla="*/ 2199607 w 2199606"/>
              <a:gd name="connsiteY1" fmla="*/ 1387583 h 1387582"/>
              <a:gd name="connsiteX2" fmla="*/ 913013 w 2199606"/>
              <a:gd name="connsiteY2" fmla="*/ 108379 h 1387582"/>
              <a:gd name="connsiteX3" fmla="*/ 113305 w 2199606"/>
              <a:gd name="connsiteY3" fmla="*/ 0 h 1387582"/>
              <a:gd name="connsiteX4" fmla="*/ 0 w 2199606"/>
              <a:gd name="connsiteY4" fmla="*/ 559960 h 1387582"/>
            </a:gdLst>
            <a:rect l="l" t="t" r="r" b="b"/>
            <a:pathLst>
              <a:path w="2199606" h="1387582">
                <a:moveTo>
                  <a:pt x="0" y="559960"/>
                </a:moveTo>
                <a:lnTo>
                  <a:pt x="2199607" y="1387583"/>
                </a:lnTo>
                <a:lnTo>
                  <a:pt x="913013" y="108379"/>
                </a:lnTo>
                <a:lnTo>
                  <a:pt x="113305" y="0"/>
                </a:lnTo>
                <a:lnTo>
                  <a:pt x="0" y="559960"/>
                </a:lnTo>
                <a:close/>
              </a:path>
            </a:pathLst>
          </a:custGeom>
          <a:solidFill>
            <a:schemeClr val="accent2"/>
          </a:solidFill>
          <a:ln w="82093" cap="flat">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1894612" y="2585651"/>
            <a:ext cx="4039316" cy="1990467"/>
          </a:xfrm>
          <a:custGeom>
            <a:avLst/>
            <a:gdLst>
              <a:gd name="connsiteX0" fmla="*/ 2276786 w 2424575"/>
              <a:gd name="connsiteY0" fmla="*/ 1078866 h 1202024"/>
              <a:gd name="connsiteX1" fmla="*/ 0 w 2424575"/>
              <a:gd name="connsiteY1" fmla="*/ 1202025 h 1202024"/>
              <a:gd name="connsiteX2" fmla="*/ 0 w 2424575"/>
              <a:gd name="connsiteY2" fmla="*/ 0 h 1202024"/>
              <a:gd name="connsiteX3" fmla="*/ 2424575 w 2424575"/>
              <a:gd name="connsiteY3" fmla="*/ 0 h 1202024"/>
            </a:gdLst>
            <a:rect l="l" t="t" r="r" b="b"/>
            <a:pathLst>
              <a:path w="2424575" h="1202024">
                <a:moveTo>
                  <a:pt x="2276786" y="1078866"/>
                </a:moveTo>
                <a:lnTo>
                  <a:pt x="0" y="1202025"/>
                </a:lnTo>
                <a:lnTo>
                  <a:pt x="0" y="0"/>
                </a:lnTo>
                <a:lnTo>
                  <a:pt x="2424575" y="0"/>
                </a:lnTo>
                <a:close/>
              </a:path>
            </a:pathLst>
          </a:custGeom>
          <a:solidFill>
            <a:srgbClr val="FFFFFF">
              <a:alpha val="100000"/>
            </a:srgbClr>
          </a:solidFill>
          <a:ln w="82093" cap="flat">
            <a:noFill/>
            <a:miter/>
          </a:ln>
        </p:spPr>
        <p:txBody>
          <a:bodyPr vert="horz" wrap="square" lIns="91440" tIns="45720" rIns="91440" bIns="45720" rtlCol="0" anchor="ctr"/>
          <a:lstStyle/>
          <a:p>
            <a:pPr algn="l"/>
            <a:endParaRPr kumimoji="1" lang="zh-CN" altLang="en-US"/>
          </a:p>
        </p:txBody>
      </p:sp>
      <p:sp>
        <p:nvSpPr>
          <p:cNvPr id="5" name="标题 1"/>
          <p:cNvSpPr txBox="1"/>
          <p:nvPr/>
        </p:nvSpPr>
        <p:spPr>
          <a:xfrm rot="0" flipH="0" flipV="0">
            <a:off x="1128627" y="2339563"/>
            <a:ext cx="551208" cy="629499"/>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rgbClr val="FFFFFF">
              <a:alpha val="100000"/>
            </a:srgbClr>
          </a:solidFill>
          <a:ln w="82093"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1894612" y="2585651"/>
            <a:ext cx="4039316" cy="2597511"/>
          </a:xfrm>
          <a:custGeom>
            <a:avLst/>
            <a:gdLst>
              <a:gd name="connsiteX0" fmla="*/ 2276786 w 2424575"/>
              <a:gd name="connsiteY0" fmla="*/ 1078866 h 1202024"/>
              <a:gd name="connsiteX1" fmla="*/ 0 w 2424575"/>
              <a:gd name="connsiteY1" fmla="*/ 1202025 h 1202024"/>
              <a:gd name="connsiteX2" fmla="*/ 0 w 2424575"/>
              <a:gd name="connsiteY2" fmla="*/ 0 h 1202024"/>
              <a:gd name="connsiteX3" fmla="*/ 2424575 w 2424575"/>
              <a:gd name="connsiteY3" fmla="*/ 0 h 1202024"/>
            </a:gdLst>
            <a:rect l="l" t="t" r="r" b="b"/>
            <a:pathLst>
              <a:path w="2424575" h="1202024">
                <a:moveTo>
                  <a:pt x="2276786" y="1078866"/>
                </a:moveTo>
                <a:lnTo>
                  <a:pt x="0" y="1202025"/>
                </a:lnTo>
                <a:lnTo>
                  <a:pt x="0" y="0"/>
                </a:lnTo>
                <a:lnTo>
                  <a:pt x="2424575" y="0"/>
                </a:lnTo>
                <a:close/>
              </a:path>
            </a:pathLst>
          </a:custGeom>
          <a:noFill/>
          <a:ln w="8209" cap="flat">
            <a:solidFill>
              <a:schemeClr val="accent2"/>
            </a:solid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1776976" y="2600608"/>
            <a:ext cx="4039316" cy="2597511"/>
          </a:xfrm>
          <a:custGeom>
            <a:avLst/>
            <a:gdLst>
              <a:gd name="connsiteX0" fmla="*/ 147790 w 2424575"/>
              <a:gd name="connsiteY0" fmla="*/ 123158 h 1202024"/>
              <a:gd name="connsiteX1" fmla="*/ 2424575 w 2424575"/>
              <a:gd name="connsiteY1" fmla="*/ 0 h 1202024"/>
              <a:gd name="connsiteX2" fmla="*/ 2424575 w 2424575"/>
              <a:gd name="connsiteY2" fmla="*/ 1202025 h 1202024"/>
              <a:gd name="connsiteX3" fmla="*/ 0 w 2424575"/>
              <a:gd name="connsiteY3" fmla="*/ 1202025 h 1202024"/>
            </a:gdLst>
            <a:rect l="l" t="t" r="r" b="b"/>
            <a:pathLst>
              <a:path w="2424575" h="1202024">
                <a:moveTo>
                  <a:pt x="147790" y="123158"/>
                </a:moveTo>
                <a:lnTo>
                  <a:pt x="2424575" y="0"/>
                </a:lnTo>
                <a:lnTo>
                  <a:pt x="2424575" y="1202025"/>
                </a:lnTo>
                <a:lnTo>
                  <a:pt x="0" y="1202025"/>
                </a:lnTo>
                <a:close/>
              </a:path>
            </a:pathLst>
          </a:custGeom>
          <a:noFill/>
          <a:ln w="8209" cap="flat">
            <a:solidFill>
              <a:schemeClr val="accent2"/>
            </a:solid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2260485" y="3020016"/>
            <a:ext cx="3217565" cy="620698"/>
          </a:xfrm>
          <a:prstGeom prst="rect">
            <a:avLst/>
          </a:prstGeom>
          <a:noFill/>
          <a:ln>
            <a:noFill/>
          </a:ln>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Multithreading and Multiprocessing</a:t>
            </a:r>
            <a:endParaRPr kumimoji="1" lang="zh-CN" altLang="en-US"/>
          </a:p>
        </p:txBody>
      </p:sp>
      <p:sp>
        <p:nvSpPr>
          <p:cNvPr id="9" name="标题 1"/>
          <p:cNvSpPr txBox="1"/>
          <p:nvPr/>
        </p:nvSpPr>
        <p:spPr>
          <a:xfrm rot="0" flipH="0" flipV="0">
            <a:off x="2260486" y="3648358"/>
            <a:ext cx="3217565" cy="1241142"/>
          </a:xfrm>
          <a:prstGeom prst="rect">
            <a:avLst/>
          </a:prstGeom>
          <a:noFill/>
          <a:ln>
            <a:noFill/>
          </a:ln>
        </p:spPr>
        <p:txBody>
          <a:bodyPr vert="horz" wrap="square" lIns="0" tIns="0" rIns="0" bIns="0" rtlCol="0" anchor="t"/>
          <a:lstStyle/>
          <a:p>
            <a:pPr algn="l"/>
            <a:r>
              <a:rPr kumimoji="1" lang="en-US" altLang="zh-CN" sz="793">
                <a:ln w="12700">
                  <a:noFill/>
                </a:ln>
                <a:solidFill>
                  <a:schemeClr val="tx1"/>
                </a:solidFill>
                <a:latin typeface="Source Han Sans"/>
                <a:ea typeface="Source Han Sans"/>
                <a:cs typeface="Source Han Sans"/>
              </a:rPr>
              <a:t>Multithreading and multiprocessing are techniques that can be used to utilize multiple CPU cores for parallel processing in pandas.
Multithreading involves running multiple threads in parallel within a single process, while multiprocessing involves running multiple processes in parallel.
Pandas provides various methods and tools to perform parallel operations, such as the apply() function with the concurrent.futures module for multithreading, or the multiprocessing module for multiprocessing.</a:t>
            </a:r>
            <a:endParaRPr kumimoji="1" lang="zh-CN" altLang="en-US"/>
          </a:p>
        </p:txBody>
      </p:sp>
      <p:sp>
        <p:nvSpPr>
          <p:cNvPr id="10" name="标题 1"/>
          <p:cNvSpPr txBox="1"/>
          <p:nvPr/>
        </p:nvSpPr>
        <p:spPr>
          <a:xfrm rot="0" flipH="0" flipV="0">
            <a:off x="6246737" y="2066282"/>
            <a:ext cx="3664520" cy="2297738"/>
          </a:xfrm>
          <a:custGeom>
            <a:avLst/>
            <a:gdLst>
              <a:gd name="connsiteX0" fmla="*/ 0 w 2199606"/>
              <a:gd name="connsiteY0" fmla="*/ 560781 h 1387582"/>
              <a:gd name="connsiteX1" fmla="*/ 2199607 w 2199606"/>
              <a:gd name="connsiteY1" fmla="*/ 1387583 h 1387582"/>
              <a:gd name="connsiteX2" fmla="*/ 913013 w 2199606"/>
              <a:gd name="connsiteY2" fmla="*/ 108379 h 1387582"/>
              <a:gd name="connsiteX3" fmla="*/ 113306 w 2199606"/>
              <a:gd name="connsiteY3" fmla="*/ 0 h 1387582"/>
              <a:gd name="connsiteX4" fmla="*/ 0 w 2199606"/>
              <a:gd name="connsiteY4" fmla="*/ 560781 h 1387582"/>
            </a:gdLst>
            <a:rect l="l" t="t" r="r" b="b"/>
            <a:pathLst>
              <a:path w="2199606" h="1387582">
                <a:moveTo>
                  <a:pt x="0" y="560781"/>
                </a:moveTo>
                <a:lnTo>
                  <a:pt x="2199607" y="1387583"/>
                </a:lnTo>
                <a:lnTo>
                  <a:pt x="913013" y="108379"/>
                </a:lnTo>
                <a:lnTo>
                  <a:pt x="113306" y="0"/>
                </a:lnTo>
                <a:lnTo>
                  <a:pt x="0" y="560781"/>
                </a:lnTo>
                <a:close/>
              </a:path>
            </a:pathLst>
          </a:custGeom>
          <a:solidFill>
            <a:schemeClr val="accent1"/>
          </a:solidFill>
          <a:ln w="82093"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7358816" y="2587011"/>
            <a:ext cx="4037949" cy="1990467"/>
          </a:xfrm>
          <a:custGeom>
            <a:avLst/>
            <a:gdLst>
              <a:gd name="connsiteX0" fmla="*/ 2275965 w 2423754"/>
              <a:gd name="connsiteY0" fmla="*/ 1078866 h 1202024"/>
              <a:gd name="connsiteX1" fmla="*/ 0 w 2423754"/>
              <a:gd name="connsiteY1" fmla="*/ 1202025 h 1202024"/>
              <a:gd name="connsiteX2" fmla="*/ 0 w 2423754"/>
              <a:gd name="connsiteY2" fmla="*/ 0 h 1202024"/>
              <a:gd name="connsiteX3" fmla="*/ 2423754 w 2423754"/>
              <a:gd name="connsiteY3" fmla="*/ 0 h 1202024"/>
            </a:gdLst>
            <a:rect l="l" t="t" r="r" b="b"/>
            <a:pathLst>
              <a:path w="2423754" h="1202024">
                <a:moveTo>
                  <a:pt x="2275965" y="1078866"/>
                </a:moveTo>
                <a:lnTo>
                  <a:pt x="0" y="1202025"/>
                </a:lnTo>
                <a:lnTo>
                  <a:pt x="0" y="0"/>
                </a:lnTo>
                <a:lnTo>
                  <a:pt x="2423754" y="0"/>
                </a:lnTo>
                <a:close/>
              </a:path>
            </a:pathLst>
          </a:custGeom>
          <a:solidFill>
            <a:srgbClr val="FFFFFF">
              <a:alpha val="100000"/>
            </a:srgbClr>
          </a:solidFill>
          <a:ln w="82093"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6523045" y="2279098"/>
            <a:ext cx="662048" cy="662049"/>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rgbClr val="FFFFFF">
              <a:alpha val="100000"/>
            </a:srgbClr>
          </a:solidFill>
          <a:ln w="82093"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7358816" y="2587011"/>
            <a:ext cx="4037949" cy="2597511"/>
          </a:xfrm>
          <a:custGeom>
            <a:avLst/>
            <a:gdLst>
              <a:gd name="connsiteX0" fmla="*/ 2275965 w 2423754"/>
              <a:gd name="connsiteY0" fmla="*/ 1078866 h 1202024"/>
              <a:gd name="connsiteX1" fmla="*/ 0 w 2423754"/>
              <a:gd name="connsiteY1" fmla="*/ 1202025 h 1202024"/>
              <a:gd name="connsiteX2" fmla="*/ 0 w 2423754"/>
              <a:gd name="connsiteY2" fmla="*/ 0 h 1202024"/>
              <a:gd name="connsiteX3" fmla="*/ 2423754 w 2423754"/>
              <a:gd name="connsiteY3" fmla="*/ 0 h 1202024"/>
            </a:gdLst>
            <a:rect l="l" t="t" r="r" b="b"/>
            <a:pathLst>
              <a:path w="2423754" h="1202024">
                <a:moveTo>
                  <a:pt x="2275965" y="1078866"/>
                </a:moveTo>
                <a:lnTo>
                  <a:pt x="0" y="1202025"/>
                </a:lnTo>
                <a:lnTo>
                  <a:pt x="0" y="0"/>
                </a:lnTo>
                <a:lnTo>
                  <a:pt x="2423754" y="0"/>
                </a:lnTo>
                <a:close/>
              </a:path>
            </a:pathLst>
          </a:custGeom>
          <a:noFill/>
          <a:ln w="8209" cap="flat">
            <a:solidFill>
              <a:schemeClr val="accent1"/>
            </a:solidFill>
            <a:miter/>
          </a:ln>
        </p:spPr>
        <p:txBody>
          <a:bodyPr vert="horz" wrap="square" lIns="91440" tIns="45720" rIns="91440" bIns="45720" rtlCol="0" anchor="ctr"/>
          <a:lstStyle/>
          <a:p>
            <a:pPr algn="l"/>
            <a:endParaRPr kumimoji="1" lang="zh-CN" altLang="en-US"/>
          </a:p>
        </p:txBody>
      </p:sp>
      <p:sp>
        <p:nvSpPr>
          <p:cNvPr id="14" name="标题 1"/>
          <p:cNvSpPr txBox="1"/>
          <p:nvPr/>
        </p:nvSpPr>
        <p:spPr>
          <a:xfrm rot="0" flipH="0" flipV="0">
            <a:off x="7241179" y="2600608"/>
            <a:ext cx="4037949" cy="2597511"/>
          </a:xfrm>
          <a:custGeom>
            <a:avLst/>
            <a:gdLst>
              <a:gd name="connsiteX0" fmla="*/ 147790 w 2423754"/>
              <a:gd name="connsiteY0" fmla="*/ 123158 h 1202024"/>
              <a:gd name="connsiteX1" fmla="*/ 2423754 w 2423754"/>
              <a:gd name="connsiteY1" fmla="*/ 0 h 1202024"/>
              <a:gd name="connsiteX2" fmla="*/ 2423754 w 2423754"/>
              <a:gd name="connsiteY2" fmla="*/ 1202025 h 1202024"/>
              <a:gd name="connsiteX3" fmla="*/ 0 w 2423754"/>
              <a:gd name="connsiteY3" fmla="*/ 1202025 h 1202024"/>
            </a:gdLst>
            <a:rect l="l" t="t" r="r" b="b"/>
            <a:pathLst>
              <a:path w="2423754" h="1202024">
                <a:moveTo>
                  <a:pt x="147790" y="123158"/>
                </a:moveTo>
                <a:lnTo>
                  <a:pt x="2423754" y="0"/>
                </a:lnTo>
                <a:lnTo>
                  <a:pt x="2423754" y="1202025"/>
                </a:lnTo>
                <a:lnTo>
                  <a:pt x="0" y="1202025"/>
                </a:lnTo>
                <a:close/>
              </a:path>
            </a:pathLst>
          </a:custGeom>
          <a:noFill/>
          <a:ln w="8209" cap="flat">
            <a:solidFill>
              <a:schemeClr val="accent1"/>
            </a:solid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7718892" y="3020016"/>
            <a:ext cx="3217564" cy="620698"/>
          </a:xfrm>
          <a:prstGeom prst="rect">
            <a:avLst/>
          </a:prstGeom>
          <a:noFill/>
          <a:ln>
            <a:noFill/>
          </a:ln>
        </p:spPr>
        <p:txBody>
          <a:bodyPr vert="horz" wrap="square" lIns="0" tIns="0" rIns="0" bIns="0" rtlCol="0" anchor="b"/>
          <a:lstStyle/>
          <a:p>
            <a:pPr algn="l"/>
            <a:r>
              <a:rPr kumimoji="1" lang="en-US" altLang="zh-CN" sz="1600">
                <a:ln w="12700">
                  <a:noFill/>
                </a:ln>
                <a:solidFill>
                  <a:schemeClr val="tx1"/>
                </a:solidFill>
                <a:latin typeface="Source Han Sans CN Bold"/>
                <a:ea typeface="Source Han Sans CN Bold"/>
                <a:cs typeface="Source Han Sans CN Bold"/>
              </a:rPr>
              <a:t>Using Dask for Distributed Computing</a:t>
            </a:r>
            <a:endParaRPr kumimoji="1" lang="zh-CN" altLang="en-US"/>
          </a:p>
        </p:txBody>
      </p:sp>
      <p:sp>
        <p:nvSpPr>
          <p:cNvPr id="16" name="标题 1"/>
          <p:cNvSpPr txBox="1"/>
          <p:nvPr/>
        </p:nvSpPr>
        <p:spPr>
          <a:xfrm rot="0" flipH="0" flipV="0">
            <a:off x="7718893" y="3648358"/>
            <a:ext cx="3217564" cy="1241142"/>
          </a:xfrm>
          <a:prstGeom prst="rect">
            <a:avLst/>
          </a:prstGeom>
          <a:noFill/>
          <a:ln>
            <a:noFill/>
          </a:ln>
        </p:spPr>
        <p:txBody>
          <a:bodyPr vert="horz" wrap="square" lIns="0" tIns="0" rIns="0" bIns="0" rtlCol="0" anchor="t"/>
          <a:lstStyle/>
          <a:p>
            <a:pPr algn="l"/>
            <a:r>
              <a:rPr kumimoji="1" lang="en-US" altLang="zh-CN" sz="793">
                <a:ln w="12700">
                  <a:noFill/>
                </a:ln>
                <a:solidFill>
                  <a:schemeClr val="tx1"/>
                </a:solidFill>
                <a:latin typeface="Source Han Sans"/>
                <a:ea typeface="Source Han Sans"/>
                <a:cs typeface="Source Han Sans"/>
              </a:rPr>
              <a:t>Dask is a powerful tool for parallel and distributed computing in pandas.
It allows us to scale pandas operations to multiple machines, using similar syntax and functionality to pandas.
Dask can handle datasets that are larger than the available memory by dividing the computation into smaller tasks that fit into memory. It leverages the capabilities of distributed computing frameworks like Apache Spark or Apache Hadoop.</a:t>
            </a:r>
            <a:endParaRPr kumimoji="1" lang="zh-CN" altLang="en-US"/>
          </a:p>
        </p:txBody>
      </p:sp>
      <p:sp>
        <p:nvSpPr>
          <p:cNvPr id="17"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Parallel Processing with Pandas</a:t>
            </a:r>
            <a:endParaRPr kumimoji="1" lang="zh-CN" altLang="en-US"/>
          </a:p>
        </p:txBody>
      </p:sp>
      <p:sp>
        <p:nvSpPr>
          <p:cNvPr id="18"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73511" y="1834890"/>
            <a:ext cx="444222" cy="444220"/>
          </a:xfrm>
          <a:prstGeom prst="ellipse">
            <a:avLst/>
          </a:prstGeom>
          <a:solidFill>
            <a:schemeClr val="accent1"/>
          </a:solidFill>
          <a:ln w="12700" cap="rnd">
            <a:noFill/>
            <a:round/>
            <a:headEnd/>
            <a:tailEnd/>
          </a:ln>
          <a:effectLst>
            <a:outerShdw dist="127000" blurRad="254000" dir="0" sx="100000" sy="100000" kx="0" ky="0" algn="ctr" rotWithShape="0">
              <a:schemeClr val="accent1">
                <a:alpha val="32000"/>
              </a:schemeClr>
            </a:outerShdw>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899396" y="2034381"/>
            <a:ext cx="4914884" cy="3328988"/>
          </a:xfrm>
          <a:prstGeom prst="roundRect">
            <a:avLst>
              <a:gd name="adj" fmla="val 4347"/>
            </a:avLst>
          </a:prstGeom>
          <a:solidFill>
            <a:schemeClr val="bg1"/>
          </a:solidFill>
          <a:ln w="12700" cap="rnd">
            <a:noFill/>
            <a:round/>
            <a:headEnd/>
            <a:tailEnd/>
          </a:ln>
          <a:effectLst>
            <a:outerShdw dist="127000" blurRad="254000" dir="0" sx="100000" sy="100000" kx="0" ky="0" algn="ctr" rotWithShape="0">
              <a:schemeClr val="bg1">
                <a:lumMod val="65000"/>
                <a:alpha val="20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3133814" y="2326735"/>
            <a:ext cx="446048" cy="446048"/>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cap="sq">
            <a:noFill/>
          </a:ln>
        </p:spPr>
        <p:txBody>
          <a:bodyPr vert="horz" wrap="square" lIns="91440" tIns="45720" rIns="91440" bIns="45720" rtlCol="0" anchor="t"/>
          <a:lstStyle/>
          <a:p>
            <a:pPr algn="l"/>
            <a:endParaRPr kumimoji="1" lang="zh-CN" altLang="en-US"/>
          </a:p>
        </p:txBody>
      </p:sp>
      <p:sp>
        <p:nvSpPr>
          <p:cNvPr id="6" name="标题 1"/>
          <p:cNvSpPr txBox="1"/>
          <p:nvPr/>
        </p:nvSpPr>
        <p:spPr>
          <a:xfrm rot="0" flipH="0" flipV="0">
            <a:off x="1213996" y="2843330"/>
            <a:ext cx="4285685" cy="722106"/>
          </a:xfrm>
          <a:prstGeom prst="rect">
            <a:avLst/>
          </a:prstGeom>
          <a:noFill/>
          <a:ln cap="sq">
            <a:noFill/>
          </a:ln>
          <a:effectLst/>
        </p:spPr>
        <p:txBody>
          <a:bodyPr vert="horz" wrap="square" lIns="0" tIns="0" rIns="0" bIns="0" rtlCol="0" anchor="b"/>
          <a:lstStyle/>
          <a:p>
            <a:pPr algn="ctr"/>
            <a:r>
              <a:rPr kumimoji="1" lang="en-US" altLang="zh-CN" sz="1600">
                <a:ln w="12700">
                  <a:noFill/>
                </a:ln>
                <a:solidFill>
                  <a:schemeClr val="tx1"/>
                </a:solidFill>
                <a:latin typeface="Source Han Sans CN Bold"/>
                <a:ea typeface="Source Han Sans CN Bold"/>
                <a:cs typeface="Source Han Sans CN Bold"/>
              </a:rPr>
              <a:t>Reshaping Data with Pivot and Melt</a:t>
            </a:r>
            <a:endParaRPr kumimoji="1" lang="zh-CN" altLang="en-US"/>
          </a:p>
        </p:txBody>
      </p:sp>
      <p:sp>
        <p:nvSpPr>
          <p:cNvPr id="7" name="标题 1"/>
          <p:cNvSpPr txBox="1"/>
          <p:nvPr/>
        </p:nvSpPr>
        <p:spPr>
          <a:xfrm rot="0" flipH="0" flipV="0">
            <a:off x="1213996" y="3654830"/>
            <a:ext cx="4285685" cy="1377158"/>
          </a:xfrm>
          <a:prstGeom prst="rect">
            <a:avLst/>
          </a:prstGeom>
          <a:noFill/>
          <a:ln>
            <a:noFill/>
          </a:ln>
        </p:spPr>
        <p:txBody>
          <a:bodyPr vert="horz" wrap="square" lIns="0" tIns="0" rIns="0" bIns="0" rtlCol="0" anchor="t"/>
          <a:lstStyle/>
          <a:p>
            <a:pPr algn="ctr"/>
            <a:r>
              <a:rPr kumimoji="1" lang="en-US" altLang="zh-CN" sz="972">
                <a:ln w="12700">
                  <a:noFill/>
                </a:ln>
                <a:solidFill>
                  <a:schemeClr val="tx1"/>
                </a:solidFill>
                <a:latin typeface="Source Han Sans"/>
                <a:ea typeface="Source Han Sans"/>
                <a:cs typeface="Source Han Sans"/>
              </a:rPr>
              <a:t>Reshaping data is a common task in pandas, and the pivot() and melt() functions are useful for this purpose.
pivot() allows us to reorganize data by converting unique values from one column into multiple columns, resulting in a wider dataframe.
melt() is the inverse operation of pivot() and allows us to convert multiple columns into unique value columns, resulting in a longer, more structured dataframe.</a:t>
            </a:r>
            <a:endParaRPr kumimoji="1" lang="zh-CN" altLang="en-US"/>
          </a:p>
        </p:txBody>
      </p:sp>
      <p:sp>
        <p:nvSpPr>
          <p:cNvPr id="8" name="标题 1"/>
          <p:cNvSpPr txBox="1"/>
          <p:nvPr/>
        </p:nvSpPr>
        <p:spPr>
          <a:xfrm rot="0" flipH="0" flipV="0">
            <a:off x="6318110" y="1834890"/>
            <a:ext cx="444222" cy="444220"/>
          </a:xfrm>
          <a:prstGeom prst="ellipse">
            <a:avLst/>
          </a:prstGeom>
          <a:solidFill>
            <a:schemeClr val="accent2"/>
          </a:solidFill>
          <a:ln w="12700" cap="rnd">
            <a:noFill/>
            <a:round/>
            <a:headEnd/>
            <a:tailEnd/>
          </a:ln>
          <a:effectLst>
            <a:outerShdw dist="127000" blurRad="254000" dir="0" sx="100000" sy="100000" kx="0" ky="0" algn="ctr" rotWithShape="0">
              <a:schemeClr val="accent2">
                <a:alpha val="32000"/>
              </a:schemeClr>
            </a:outerShdw>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6540222" y="2034381"/>
            <a:ext cx="4914884" cy="3328988"/>
          </a:xfrm>
          <a:prstGeom prst="roundRect">
            <a:avLst>
              <a:gd name="adj" fmla="val 4347"/>
            </a:avLst>
          </a:prstGeom>
          <a:solidFill>
            <a:schemeClr val="bg1"/>
          </a:solidFill>
          <a:ln w="12700" cap="rnd">
            <a:noFill/>
            <a:round/>
            <a:headEnd/>
            <a:tailEnd/>
          </a:ln>
          <a:effectLst>
            <a:outerShdw dist="127000" blurRad="254000" dir="0" sx="100000" sy="100000" kx="0" ky="0" algn="ctr" rotWithShape="0">
              <a:schemeClr val="bg1">
                <a:lumMod val="65000"/>
                <a:alpha val="20000"/>
              </a:schemeClr>
            </a:outerShdw>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8774640" y="2354504"/>
            <a:ext cx="446048" cy="390509"/>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accent2"/>
          </a:solidFill>
          <a:ln cap="sq">
            <a:noFill/>
          </a:ln>
        </p:spPr>
        <p:txBody>
          <a:bodyPr vert="horz" wrap="square" lIns="91440" tIns="45720" rIns="91440" bIns="45720" rtlCol="0" anchor="t"/>
          <a:lstStyle/>
          <a:p>
            <a:pPr algn="l"/>
            <a:endParaRPr kumimoji="1" lang="zh-CN" altLang="en-US"/>
          </a:p>
        </p:txBody>
      </p:sp>
      <p:sp>
        <p:nvSpPr>
          <p:cNvPr id="11" name="标题 1"/>
          <p:cNvSpPr txBox="1"/>
          <p:nvPr/>
        </p:nvSpPr>
        <p:spPr>
          <a:xfrm rot="0" flipH="0" flipV="0">
            <a:off x="6854822" y="2843330"/>
            <a:ext cx="4285685" cy="722106"/>
          </a:xfrm>
          <a:prstGeom prst="rect">
            <a:avLst/>
          </a:prstGeom>
          <a:noFill/>
          <a:ln cap="sq">
            <a:noFill/>
          </a:ln>
          <a:effectLst/>
        </p:spPr>
        <p:txBody>
          <a:bodyPr vert="horz" wrap="square" lIns="0" tIns="0" rIns="0" bIns="0" rtlCol="0" anchor="b"/>
          <a:lstStyle/>
          <a:p>
            <a:pPr algn="ctr"/>
            <a:r>
              <a:rPr kumimoji="1" lang="en-US" altLang="zh-CN" sz="1600">
                <a:ln w="12700">
                  <a:noFill/>
                </a:ln>
                <a:solidFill>
                  <a:schemeClr val="tx1"/>
                </a:solidFill>
                <a:latin typeface="Source Han Sans CN Bold"/>
                <a:ea typeface="Source Han Sans CN Bold"/>
                <a:cs typeface="Source Han Sans CN Bold"/>
              </a:rPr>
              <a:t>Applying Custom Functions</a:t>
            </a:r>
            <a:endParaRPr kumimoji="1" lang="zh-CN" altLang="en-US"/>
          </a:p>
        </p:txBody>
      </p:sp>
      <p:sp>
        <p:nvSpPr>
          <p:cNvPr id="12" name="标题 1"/>
          <p:cNvSpPr txBox="1"/>
          <p:nvPr/>
        </p:nvSpPr>
        <p:spPr>
          <a:xfrm rot="0" flipH="0" flipV="0">
            <a:off x="6854822" y="3654830"/>
            <a:ext cx="4285685" cy="1377158"/>
          </a:xfrm>
          <a:prstGeom prst="rect">
            <a:avLst/>
          </a:prstGeom>
          <a:noFill/>
          <a:ln>
            <a:noFill/>
          </a:ln>
        </p:spPr>
        <p:txBody>
          <a:bodyPr vert="horz" wrap="square" lIns="0" tIns="0" rIns="0" bIns="0" rtlCol="0" anchor="t"/>
          <a:lstStyle/>
          <a:p>
            <a:pPr algn="ctr"/>
            <a:r>
              <a:rPr kumimoji="1" lang="en-US" altLang="zh-CN" sz="1056">
                <a:ln w="12700">
                  <a:noFill/>
                </a:ln>
                <a:solidFill>
                  <a:schemeClr val="tx1"/>
                </a:solidFill>
                <a:latin typeface="Source Han Sans"/>
                <a:ea typeface="Source Han Sans"/>
                <a:cs typeface="Source Han Sans"/>
              </a:rPr>
              <a:t>Applying custom functions to pandas dataframes is a powerful technique for advanced data manipulation.
The apply() function can be used to apply a function to each row or column of a dataframe, or to specific subsets of the data.
This allows for complex computations, data cleaning, or feature engineering by using custom Python functions on pandas data structures.</a:t>
            </a:r>
            <a:endParaRPr kumimoji="1" lang="zh-CN" altLang="en-US"/>
          </a:p>
        </p:txBody>
      </p:sp>
      <p:sp>
        <p:nvSpPr>
          <p:cNvPr id="13"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Advanced Data Manipulation Techniques</a:t>
            </a:r>
            <a:endParaRPr kumimoji="1" lang="zh-CN" altLang="en-US"/>
          </a:p>
        </p:txBody>
      </p:sp>
      <p:sp>
        <p:nvSpPr>
          <p:cNvPr id="14"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06</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Conclusion and Further Learning</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205538" y="1540042"/>
            <a:ext cx="8319754" cy="1380175"/>
          </a:xfrm>
          <a:prstGeom prst="parallelogram">
            <a:avLst>
              <a:gd name="adj" fmla="val 68750"/>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1">
            <a:off x="1654008" y="1820779"/>
            <a:ext cx="1524000" cy="1099438"/>
          </a:xfrm>
          <a:prstGeom prst="triangle">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1">
            <a:off x="1654008" y="1540042"/>
            <a:ext cx="1524000" cy="1099438"/>
          </a:xfrm>
          <a:prstGeom prst="triangle">
            <a:avLst/>
          </a:prstGeom>
          <a:solidFill>
            <a:schemeClr val="accent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2145214" y="1664368"/>
            <a:ext cx="541588" cy="529390"/>
          </a:xfrm>
          <a:prstGeom prst="rect">
            <a:avLst/>
          </a:prstGeom>
          <a:noFill/>
          <a:ln cap="sq">
            <a:noFill/>
          </a:ln>
        </p:spPr>
        <p:txBody>
          <a:bodyPr vert="horz" wrap="square" lIns="0" tIns="0" rIns="0" bIns="0" rtlCol="0" anchor="t"/>
          <a:lstStyle/>
          <a:p>
            <a:pPr algn="ctr"/>
            <a:r>
              <a:rPr kumimoji="1" lang="en-US" altLang="zh-CN" sz="2800">
                <a:ln w="12700">
                  <a:noFill/>
                </a:ln>
                <a:solidFill>
                  <a:schemeClr val="bg1"/>
                </a:solidFill>
                <a:latin typeface="Source Han Sans"/>
                <a:ea typeface="Source Han Sans"/>
                <a:cs typeface="Source Han Sans"/>
              </a:rPr>
              <a:t>01</a:t>
            </a:r>
            <a:endParaRPr kumimoji="1" lang="zh-CN" altLang="en-US"/>
          </a:p>
        </p:txBody>
      </p:sp>
      <p:sp>
        <p:nvSpPr>
          <p:cNvPr id="7" name="标题 1"/>
          <p:cNvSpPr txBox="1"/>
          <p:nvPr/>
        </p:nvSpPr>
        <p:spPr>
          <a:xfrm rot="0" flipH="0" flipV="0">
            <a:off x="3336757" y="2089761"/>
            <a:ext cx="6257129" cy="830455"/>
          </a:xfrm>
          <a:prstGeom prst="rect">
            <a:avLst/>
          </a:prstGeom>
          <a:noFill/>
          <a:ln cap="sq">
            <a:noFill/>
          </a:ln>
        </p:spPr>
        <p:txBody>
          <a:bodyPr vert="horz" wrap="square" lIns="0" tIns="0" rIns="0" bIns="0" rtlCol="0" anchor="t"/>
          <a:lstStyle/>
          <a:p>
            <a:pPr algn="l"/>
            <a:r>
              <a:rPr kumimoji="1" lang="en-US" altLang="zh-CN" sz="848">
                <a:ln w="12700">
                  <a:noFill/>
                </a:ln>
                <a:solidFill>
                  <a:schemeClr val="tx1">
                    <a:lumMod val="85000"/>
                    <a:lumOff val="15000"/>
                  </a:schemeClr>
                </a:solidFill>
                <a:latin typeface="Source Han Sans"/>
                <a:ea typeface="Source Han Sans"/>
                <a:cs typeface="Source Han Sans"/>
              </a:rPr>
              <a:t>Python Pandas is a popular open source library used for data analysis in Python.
It provides easy- to- use data structures and data analysis tools to simplify data processing and manipulation.
Key features include dataframes, series, indexing and selection tools, merging and joining capabilities, and intuitive data reshaping and pivoting.
The benefits of using Pandas include efficient data processing, seamless compatibility with other Python libraries, and the ability to handle large datasets.</a:t>
            </a:r>
            <a:endParaRPr kumimoji="1" lang="zh-CN" altLang="en-US"/>
          </a:p>
        </p:txBody>
      </p:sp>
      <p:sp>
        <p:nvSpPr>
          <p:cNvPr id="8" name="标题 1"/>
          <p:cNvSpPr txBox="1"/>
          <p:nvPr/>
        </p:nvSpPr>
        <p:spPr>
          <a:xfrm rot="0" flipH="0" flipV="1">
            <a:off x="1890211" y="2691584"/>
            <a:ext cx="255003" cy="183963"/>
          </a:xfrm>
          <a:prstGeom prst="triangle">
            <a:avLst/>
          </a:prstGeom>
          <a:solidFill>
            <a:schemeClr val="accent1">
              <a:lumMod val="40000"/>
              <a:lumOff val="60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3336756" y="1660633"/>
            <a:ext cx="6257128" cy="429128"/>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Key Features and Benefits</a:t>
            </a:r>
            <a:endParaRPr kumimoji="1" lang="zh-CN" altLang="en-US"/>
          </a:p>
        </p:txBody>
      </p:sp>
      <p:sp>
        <p:nvSpPr>
          <p:cNvPr id="10" name="标题 1"/>
          <p:cNvSpPr txBox="1"/>
          <p:nvPr/>
        </p:nvSpPr>
        <p:spPr>
          <a:xfrm rot="0" flipH="0" flipV="0">
            <a:off x="2205538" y="3737811"/>
            <a:ext cx="8319754" cy="1380175"/>
          </a:xfrm>
          <a:prstGeom prst="parallelogram">
            <a:avLst>
              <a:gd name="adj" fmla="val 68750"/>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1">
            <a:off x="1654008" y="4018548"/>
            <a:ext cx="1524000" cy="1099438"/>
          </a:xfrm>
          <a:prstGeom prst="triangle">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1">
            <a:off x="1654008" y="3737811"/>
            <a:ext cx="1524000" cy="1099438"/>
          </a:xfrm>
          <a:prstGeom prst="triangle">
            <a:avLst/>
          </a:prstGeom>
          <a:solidFill>
            <a:schemeClr val="accent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2145214" y="3862137"/>
            <a:ext cx="541588" cy="529390"/>
          </a:xfrm>
          <a:prstGeom prst="rect">
            <a:avLst/>
          </a:prstGeom>
          <a:noFill/>
          <a:ln cap="sq">
            <a:noFill/>
          </a:ln>
        </p:spPr>
        <p:txBody>
          <a:bodyPr vert="horz" wrap="square" lIns="0" tIns="0" rIns="0" bIns="0" rtlCol="0" anchor="t"/>
          <a:lstStyle/>
          <a:p>
            <a:pPr algn="ctr"/>
            <a:r>
              <a:rPr kumimoji="1" lang="en-US" altLang="zh-CN" sz="2800">
                <a:ln w="12700">
                  <a:noFill/>
                </a:ln>
                <a:solidFill>
                  <a:schemeClr val="bg1"/>
                </a:solidFill>
                <a:latin typeface="Source Han Sans"/>
                <a:ea typeface="Source Han Sans"/>
                <a:cs typeface="Source Han Sans"/>
              </a:rPr>
              <a:t>02</a:t>
            </a:r>
            <a:endParaRPr kumimoji="1" lang="zh-CN" altLang="en-US"/>
          </a:p>
        </p:txBody>
      </p:sp>
      <p:sp>
        <p:nvSpPr>
          <p:cNvPr id="14" name="标题 1"/>
          <p:cNvSpPr txBox="1"/>
          <p:nvPr/>
        </p:nvSpPr>
        <p:spPr>
          <a:xfrm rot="0" flipH="0" flipV="0">
            <a:off x="3336757" y="4287530"/>
            <a:ext cx="6257129" cy="830455"/>
          </a:xfrm>
          <a:prstGeom prst="rect">
            <a:avLst/>
          </a:prstGeom>
          <a:noFill/>
          <a:ln cap="sq">
            <a:noFill/>
          </a:ln>
        </p:spPr>
        <p:txBody>
          <a:bodyPr vert="horz" wrap="square" lIns="0" tIns="0" rIns="0" bIns="0" rtlCol="0" anchor="t"/>
          <a:lstStyle/>
          <a:p>
            <a:pPr algn="l"/>
            <a:r>
              <a:rPr kumimoji="1" lang="en-US" altLang="zh-CN" sz="1058">
                <a:ln w="12700">
                  <a:noFill/>
                </a:ln>
                <a:solidFill>
                  <a:schemeClr val="tx1">
                    <a:lumMod val="85000"/>
                    <a:lumOff val="15000"/>
                  </a:schemeClr>
                </a:solidFill>
                <a:latin typeface="Source Han Sans"/>
                <a:ea typeface="Source Han Sans"/>
                <a:cs typeface="Source Han Sans"/>
              </a:rPr>
              <a:t>Pandas is widely used in various industries such as finance, data science, and research for data cleaning, preparation and analysis.
Some common use cases include analyzing and visualizing large amounts of data to extract insights, identifying patterns, trends and anomalies, and preparing data for machine learning algorithms.</a:t>
            </a:r>
            <a:endParaRPr kumimoji="1" lang="zh-CN" altLang="en-US"/>
          </a:p>
        </p:txBody>
      </p:sp>
      <p:sp>
        <p:nvSpPr>
          <p:cNvPr id="15" name="标题 1"/>
          <p:cNvSpPr txBox="1"/>
          <p:nvPr/>
        </p:nvSpPr>
        <p:spPr>
          <a:xfrm rot="0" flipH="0" flipV="1">
            <a:off x="1890211" y="4889353"/>
            <a:ext cx="255003" cy="183963"/>
          </a:xfrm>
          <a:prstGeom prst="triangle">
            <a:avLst/>
          </a:prstGeom>
          <a:solidFill>
            <a:schemeClr val="accent1">
              <a:lumMod val="40000"/>
              <a:lumOff val="60000"/>
            </a:schemeClr>
          </a:solidFill>
          <a:ln w="12700" cap="sq">
            <a:noFill/>
            <a:miter/>
          </a:ln>
        </p:spPr>
        <p:txBody>
          <a:bodyPr vert="horz" wrap="square" lIns="91440" tIns="45720" rIns="91440" bIns="45720" rtlCol="0" anchor="ctr"/>
          <a:lstStyle/>
          <a:p>
            <a:pPr algn="ctr"/>
            <a:endParaRPr kumimoji="1" lang="zh-CN" altLang="en-US"/>
          </a:p>
        </p:txBody>
      </p:sp>
      <p:sp>
        <p:nvSpPr>
          <p:cNvPr id="16" name="标题 1"/>
          <p:cNvSpPr txBox="1"/>
          <p:nvPr/>
        </p:nvSpPr>
        <p:spPr>
          <a:xfrm rot="0" flipH="0" flipV="0">
            <a:off x="3336756" y="3858402"/>
            <a:ext cx="6257128" cy="429128"/>
          </a:xfrm>
          <a:prstGeom prst="rect">
            <a:avLst/>
          </a:prstGeom>
          <a:noFill/>
          <a:ln cap="sq">
            <a:noFill/>
          </a:ln>
        </p:spPr>
        <p:txBody>
          <a:bodyPr vert="horz" wrap="square" lIns="0" tIns="0" rIns="0" bIns="0" rtlCol="0" anchor="b"/>
          <a:lstStyle/>
          <a:p>
            <a:pPr algn="l"/>
            <a:r>
              <a:rPr kumimoji="1" lang="en-US" altLang="zh-CN" sz="1600">
                <a:ln w="12700">
                  <a:noFill/>
                </a:ln>
                <a:solidFill>
                  <a:schemeClr val="accent1"/>
                </a:solidFill>
                <a:latin typeface="Source Han Sans CN Bold"/>
                <a:ea typeface="Source Han Sans CN Bold"/>
                <a:cs typeface="Source Han Sans CN Bold"/>
              </a:rPr>
              <a:t>Common Use Cases</a:t>
            </a:r>
            <a:endParaRPr kumimoji="1" lang="zh-CN" altLang="en-US"/>
          </a:p>
        </p:txBody>
      </p:sp>
      <p:sp>
        <p:nvSpPr>
          <p:cNvPr id="17"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Summary of Python Pandas</a:t>
            </a:r>
            <a:endParaRPr kumimoji="1" lang="zh-CN" altLang="en-US"/>
          </a:p>
        </p:txBody>
      </p:sp>
      <p:sp>
        <p:nvSpPr>
          <p:cNvPr id="18"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60399"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1"/>
          </a:solidFill>
          <a:ln w="9525" cap="flat">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830311" y="1903513"/>
            <a:ext cx="2123900" cy="339824"/>
          </a:xfrm>
          <a:prstGeom prst="rect">
            <a:avLst/>
          </a:prstGeom>
          <a:noFill/>
          <a:ln>
            <a:noFill/>
          </a:ln>
        </p:spPr>
        <p:txBody>
          <a:bodyPr vert="horz" wrap="none" lIns="0" tIns="0" rIns="0" bIns="0" rtlCol="0" anchor="ctr"/>
          <a:lstStyle/>
          <a:p>
            <a:pPr algn="l"/>
            <a:r>
              <a:rPr kumimoji="1" lang="en-US" altLang="zh-CN" sz="1600">
                <a:ln w="12700">
                  <a:noFill/>
                </a:ln>
                <a:solidFill>
                  <a:schemeClr val="bg1"/>
                </a:solidFill>
                <a:latin typeface="OPPOSans L"/>
                <a:ea typeface="OPPOSans L"/>
                <a:cs typeface="OPPOSans L"/>
              </a:rPr>
              <a:t>STEP. 01 </a:t>
            </a:r>
            <a:endParaRPr kumimoji="1" lang="zh-CN" altLang="en-US"/>
          </a:p>
        </p:txBody>
      </p:sp>
      <p:sp>
        <p:nvSpPr>
          <p:cNvPr id="5" name="标题 1"/>
          <p:cNvSpPr txBox="1"/>
          <p:nvPr/>
        </p:nvSpPr>
        <p:spPr>
          <a:xfrm rot="0" flipH="0" flipV="0">
            <a:off x="4480981"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2"/>
          </a:solidFill>
          <a:ln w="9525"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4650893" y="1903513"/>
            <a:ext cx="2123900" cy="339824"/>
          </a:xfrm>
          <a:prstGeom prst="rect">
            <a:avLst/>
          </a:prstGeom>
          <a:noFill/>
          <a:ln>
            <a:noFill/>
          </a:ln>
        </p:spPr>
        <p:txBody>
          <a:bodyPr vert="horz" wrap="none" lIns="0" tIns="0" rIns="0" bIns="0" rtlCol="0" anchor="ctr"/>
          <a:lstStyle/>
          <a:p>
            <a:pPr algn="l"/>
            <a:r>
              <a:rPr kumimoji="1" lang="en-US" altLang="zh-CN" sz="1600">
                <a:ln w="12700">
                  <a:noFill/>
                </a:ln>
                <a:solidFill>
                  <a:schemeClr val="bg1"/>
                </a:solidFill>
                <a:latin typeface="OPPOSans L"/>
                <a:ea typeface="OPPOSans L"/>
                <a:cs typeface="OPPOSans L"/>
              </a:rPr>
              <a:t>STEP. 02</a:t>
            </a:r>
            <a:endParaRPr kumimoji="1" lang="zh-CN" altLang="en-US"/>
          </a:p>
        </p:txBody>
      </p:sp>
      <p:sp>
        <p:nvSpPr>
          <p:cNvPr id="7" name="标题 1"/>
          <p:cNvSpPr txBox="1"/>
          <p:nvPr/>
        </p:nvSpPr>
        <p:spPr>
          <a:xfrm rot="0" flipH="0" flipV="0">
            <a:off x="8301565" y="1783916"/>
            <a:ext cx="2463724" cy="679648"/>
          </a:xfrm>
          <a:custGeom>
            <a:avLst/>
            <a:gdLst>
              <a:gd name="connsiteX0" fmla="*/ 719138 w 9429750"/>
              <a:gd name="connsiteY0" fmla="*/ 2190750 h 2591431"/>
              <a:gd name="connsiteX1" fmla="*/ 1245965 w 9429750"/>
              <a:gd name="connsiteY1" fmla="*/ 2190750 h 2591431"/>
              <a:gd name="connsiteX2" fmla="*/ 1309021 w 9429750"/>
              <a:gd name="connsiteY2" fmla="*/ 2235803 h 2591431"/>
              <a:gd name="connsiteX3" fmla="*/ 1649921 w 9429750"/>
              <a:gd name="connsiteY3" fmla="*/ 2584037 h 2591431"/>
              <a:gd name="connsiteX4" fmla="*/ 1739703 w 9429750"/>
              <a:gd name="connsiteY4" fmla="*/ 2555234 h 2591431"/>
              <a:gd name="connsiteX5" fmla="*/ 1744409 w 9429750"/>
              <a:gd name="connsiteY5" fmla="*/ 2506028 h 2591431"/>
              <a:gd name="connsiteX6" fmla="*/ 1874139 w 9429750"/>
              <a:gd name="connsiteY6" fmla="*/ 2195417 h 2591431"/>
              <a:gd name="connsiteX7" fmla="*/ 1898618 w 9429750"/>
              <a:gd name="connsiteY7" fmla="*/ 2190750 h 2591431"/>
              <a:gd name="connsiteX8" fmla="*/ 8710612 w 9429750"/>
              <a:gd name="connsiteY8" fmla="*/ 2190750 h 2591431"/>
              <a:gd name="connsiteX9" fmla="*/ 9429750 w 9429750"/>
              <a:gd name="connsiteY9" fmla="*/ 1471613 h 2591431"/>
              <a:gd name="connsiteX10" fmla="*/ 9429750 w 9429750"/>
              <a:gd name="connsiteY10" fmla="*/ 719138 h 2591431"/>
              <a:gd name="connsiteX11" fmla="*/ 8710612 w 9429750"/>
              <a:gd name="connsiteY11" fmla="*/ 0 h 2591431"/>
              <a:gd name="connsiteX12" fmla="*/ 719138 w 9429750"/>
              <a:gd name="connsiteY12" fmla="*/ 0 h 2591431"/>
              <a:gd name="connsiteX13" fmla="*/ 0 w 9429750"/>
              <a:gd name="connsiteY13" fmla="*/ 719138 h 2591431"/>
              <a:gd name="connsiteX14" fmla="*/ 0 w 9429750"/>
              <a:gd name="connsiteY14" fmla="*/ 1471613 h 2591431"/>
              <a:gd name="connsiteX15" fmla="*/ 719138 w 9429750"/>
              <a:gd name="connsiteY15" fmla="*/ 2190750 h 2591431"/>
            </a:gdLst>
            <a:rect l="l" t="t" r="r" b="b"/>
            <a:pathLst>
              <a:path w="9429750" h="2591431">
                <a:moveTo>
                  <a:pt x="719138" y="2190750"/>
                </a:moveTo>
                <a:lnTo>
                  <a:pt x="1245965" y="2190750"/>
                </a:lnTo>
                <a:cubicBezTo>
                  <a:pt x="1274445" y="2190760"/>
                  <a:pt x="1299782" y="2208857"/>
                  <a:pt x="1309021" y="2235803"/>
                </a:cubicBezTo>
                <a:cubicBezTo>
                  <a:pt x="1372362" y="2413064"/>
                  <a:pt x="1528096" y="2522791"/>
                  <a:pt x="1649921" y="2584037"/>
                </a:cubicBezTo>
                <a:cubicBezTo>
                  <a:pt x="1682668" y="2600878"/>
                  <a:pt x="1722863" y="2587981"/>
                  <a:pt x="1739703" y="2555234"/>
                </a:cubicBezTo>
                <a:cubicBezTo>
                  <a:pt x="1747523" y="2540041"/>
                  <a:pt x="1749209" y="2522430"/>
                  <a:pt x="1744409" y="2506028"/>
                </a:cubicBezTo>
                <a:cubicBezTo>
                  <a:pt x="1712500" y="2400300"/>
                  <a:pt x="1710785" y="2262950"/>
                  <a:pt x="1874139" y="2195417"/>
                </a:cubicBezTo>
                <a:cubicBezTo>
                  <a:pt x="1881912" y="2192255"/>
                  <a:pt x="1890227" y="2190664"/>
                  <a:pt x="1898618" y="2190750"/>
                </a:cubicBezTo>
                <a:lnTo>
                  <a:pt x="8710612" y="2190750"/>
                </a:lnTo>
                <a:cubicBezTo>
                  <a:pt x="9107786" y="2190750"/>
                  <a:pt x="9429750" y="1868777"/>
                  <a:pt x="9429750" y="1471613"/>
                </a:cubicBezTo>
                <a:lnTo>
                  <a:pt x="9429750" y="719138"/>
                </a:lnTo>
                <a:cubicBezTo>
                  <a:pt x="9429750" y="321969"/>
                  <a:pt x="9107786" y="0"/>
                  <a:pt x="8710612" y="0"/>
                </a:cubicBezTo>
                <a:lnTo>
                  <a:pt x="719138" y="0"/>
                </a:lnTo>
                <a:cubicBezTo>
                  <a:pt x="321969" y="0"/>
                  <a:pt x="0" y="321969"/>
                  <a:pt x="0" y="719138"/>
                </a:cubicBezTo>
                <a:lnTo>
                  <a:pt x="0" y="1471613"/>
                </a:lnTo>
                <a:cubicBezTo>
                  <a:pt x="0" y="1868777"/>
                  <a:pt x="321969" y="2190750"/>
                  <a:pt x="719138" y="2190750"/>
                </a:cubicBezTo>
                <a:close/>
              </a:path>
            </a:pathLst>
          </a:custGeom>
          <a:solidFill>
            <a:schemeClr val="accent1"/>
          </a:solidFill>
          <a:ln w="9525"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8471477" y="1903513"/>
            <a:ext cx="2123900" cy="339824"/>
          </a:xfrm>
          <a:prstGeom prst="rect">
            <a:avLst/>
          </a:prstGeom>
          <a:noFill/>
          <a:ln>
            <a:noFill/>
          </a:ln>
        </p:spPr>
        <p:txBody>
          <a:bodyPr vert="horz" wrap="none" lIns="0" tIns="0" rIns="0" bIns="0" rtlCol="0" anchor="ctr"/>
          <a:lstStyle/>
          <a:p>
            <a:pPr algn="l"/>
            <a:r>
              <a:rPr kumimoji="1" lang="en-US" altLang="zh-CN" sz="1600">
                <a:ln w="12700">
                  <a:noFill/>
                </a:ln>
                <a:solidFill>
                  <a:schemeClr val="bg1"/>
                </a:solidFill>
                <a:latin typeface="OPPOSans L"/>
                <a:ea typeface="OPPOSans L"/>
                <a:cs typeface="OPPOSans L"/>
              </a:rPr>
              <a:t>STEP .03</a:t>
            </a:r>
            <a:endParaRPr kumimoji="1" lang="zh-CN" altLang="en-US"/>
          </a:p>
        </p:txBody>
      </p:sp>
      <p:cxnSp>
        <p:nvCxnSpPr>
          <p:cNvPr id="9" name="标题 1"/>
          <p:cNvCxnSpPr/>
          <p:nvPr/>
        </p:nvCxnSpPr>
        <p:spPr>
          <a:xfrm rot="0" flipH="0" flipV="0">
            <a:off x="686527" y="5473471"/>
            <a:ext cx="7668000" cy="0"/>
          </a:xfrm>
          <a:prstGeom prst="line">
            <a:avLst/>
          </a:prstGeom>
          <a:noFill/>
          <a:ln w="12700" cap="sq">
            <a:solidFill>
              <a:schemeClr val="bg1">
                <a:lumMod val="85000"/>
              </a:schemeClr>
            </a:solidFill>
            <a:round/>
            <a:headEnd type="none"/>
            <a:tailEnd type="none"/>
          </a:ln>
        </p:spPr>
      </p:cxnSp>
      <p:sp>
        <p:nvSpPr>
          <p:cNvPr id="10" name="标题 1"/>
          <p:cNvSpPr txBox="1"/>
          <p:nvPr/>
        </p:nvSpPr>
        <p:spPr>
          <a:xfrm rot="0" flipH="0" flipV="0">
            <a:off x="4480981" y="5419471"/>
            <a:ext cx="108000" cy="108000"/>
          </a:xfrm>
          <a:prstGeom prst="ellipse">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8301565" y="5419471"/>
            <a:ext cx="108000" cy="108000"/>
          </a:xfrm>
          <a:prstGeom prst="ellipse">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660399" y="5419471"/>
            <a:ext cx="108000" cy="108000"/>
          </a:xfrm>
          <a:prstGeom prst="ellipse">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660398" y="2535123"/>
            <a:ext cx="3217335" cy="720000"/>
          </a:xfrm>
          <a:prstGeom prst="rect">
            <a:avLst/>
          </a:prstGeom>
          <a:noFill/>
          <a:ln>
            <a:noFill/>
          </a:ln>
        </p:spPr>
        <p:txBody>
          <a:bodyPr vert="horz" wrap="square" lIns="0" tIns="0" rIns="0" bIns="0" rtlCol="0" anchor="ctr"/>
          <a:lstStyle/>
          <a:p>
            <a:pPr algn="l"/>
            <a:r>
              <a:rPr kumimoji="1" lang="en-US" altLang="zh-CN" sz="1600">
                <a:ln w="12700">
                  <a:noFill/>
                </a:ln>
                <a:solidFill>
                  <a:schemeClr val="tx1"/>
                </a:solidFill>
                <a:latin typeface="Source Han Sans CN Bold"/>
                <a:ea typeface="Source Han Sans CN Bold"/>
                <a:cs typeface="Source Han Sans CN Bold"/>
              </a:rPr>
              <a:t>Official Pandas Documentation</a:t>
            </a:r>
            <a:endParaRPr kumimoji="1" lang="zh-CN" altLang="en-US"/>
          </a:p>
        </p:txBody>
      </p:sp>
      <p:sp>
        <p:nvSpPr>
          <p:cNvPr id="14" name="标题 1"/>
          <p:cNvSpPr txBox="1"/>
          <p:nvPr/>
        </p:nvSpPr>
        <p:spPr>
          <a:xfrm rot="0" flipH="0" flipV="0">
            <a:off x="660398" y="3265573"/>
            <a:ext cx="3217335" cy="1980000"/>
          </a:xfrm>
          <a:prstGeom prst="rect">
            <a:avLst/>
          </a:prstGeom>
          <a:noFill/>
          <a:ln>
            <a:noFill/>
          </a:ln>
        </p:spPr>
        <p:txBody>
          <a:bodyPr vert="horz" wrap="square" lIns="0" tIns="0" rIns="0" bIns="0" rtlCol="0" anchor="t"/>
          <a:lstStyle/>
          <a:p>
            <a:pPr algn="l"/>
            <a:r>
              <a:rPr kumimoji="1" lang="en-US" altLang="zh-CN" sz="1234">
                <a:ln w="12700">
                  <a:noFill/>
                </a:ln>
                <a:solidFill>
                  <a:schemeClr val="tx1">
                    <a:lumMod val="85000"/>
                    <a:lumOff val="15000"/>
                  </a:schemeClr>
                </a:solidFill>
                <a:latin typeface="Source Han Sans"/>
                <a:ea typeface="Source Han Sans"/>
                <a:cs typeface="Source Han Sans"/>
              </a:rPr>
              <a:t>The official Pandas documentation provides a wealth of information on the library's features, functions, and methods.
It is updated and maintained regularly and includes detailed explanations, examples and code snippets to help users learn and implement Pandas effectively.</a:t>
            </a:r>
            <a:endParaRPr kumimoji="1" lang="zh-CN" altLang="en-US"/>
          </a:p>
        </p:txBody>
      </p:sp>
      <p:sp>
        <p:nvSpPr>
          <p:cNvPr id="15" name="标题 1"/>
          <p:cNvSpPr txBox="1"/>
          <p:nvPr/>
        </p:nvSpPr>
        <p:spPr>
          <a:xfrm rot="0" flipH="0" flipV="0">
            <a:off x="4480982" y="2535123"/>
            <a:ext cx="3217335" cy="720000"/>
          </a:xfrm>
          <a:prstGeom prst="rect">
            <a:avLst/>
          </a:prstGeom>
          <a:noFill/>
          <a:ln>
            <a:noFill/>
          </a:ln>
        </p:spPr>
        <p:txBody>
          <a:bodyPr vert="horz" wrap="square" lIns="0" tIns="0" rIns="0" bIns="0" rtlCol="0" anchor="ctr"/>
          <a:lstStyle/>
          <a:p>
            <a:pPr algn="l"/>
            <a:r>
              <a:rPr kumimoji="1" lang="en-US" altLang="zh-CN" sz="1600">
                <a:ln w="12700">
                  <a:noFill/>
                </a:ln>
                <a:solidFill>
                  <a:schemeClr val="tx1"/>
                </a:solidFill>
                <a:latin typeface="Source Han Sans CN Bold"/>
                <a:ea typeface="Source Han Sans CN Bold"/>
                <a:cs typeface="Source Han Sans CN Bold"/>
              </a:rPr>
              <a:t>Online Tutorials and Courses</a:t>
            </a:r>
            <a:endParaRPr kumimoji="1" lang="zh-CN" altLang="en-US"/>
          </a:p>
        </p:txBody>
      </p:sp>
      <p:sp>
        <p:nvSpPr>
          <p:cNvPr id="16" name="标题 1"/>
          <p:cNvSpPr txBox="1"/>
          <p:nvPr/>
        </p:nvSpPr>
        <p:spPr>
          <a:xfrm rot="0" flipH="0" flipV="0">
            <a:off x="4480982" y="3265573"/>
            <a:ext cx="3217335" cy="1980000"/>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85000"/>
                    <a:lumOff val="15000"/>
                  </a:schemeClr>
                </a:solidFill>
                <a:latin typeface="Source Han Sans"/>
                <a:ea typeface="Source Han Sans"/>
                <a:cs typeface="Source Han Sans"/>
              </a:rPr>
              <a:t>There are various online tutorials and courses available for Pandas, ranging from beginner to advanced levels.
Some popular platforms for learning Pandas include DataCamp, Udemy, Coursera, and Kaggle.</a:t>
            </a:r>
            <a:endParaRPr kumimoji="1" lang="zh-CN" altLang="en-US"/>
          </a:p>
        </p:txBody>
      </p:sp>
      <p:sp>
        <p:nvSpPr>
          <p:cNvPr id="17" name="标题 1"/>
          <p:cNvSpPr txBox="1"/>
          <p:nvPr/>
        </p:nvSpPr>
        <p:spPr>
          <a:xfrm rot="0" flipH="0" flipV="0">
            <a:off x="8301565" y="2535123"/>
            <a:ext cx="3217335" cy="720000"/>
          </a:xfrm>
          <a:prstGeom prst="rect">
            <a:avLst/>
          </a:prstGeom>
          <a:noFill/>
          <a:ln>
            <a:noFill/>
          </a:ln>
        </p:spPr>
        <p:txBody>
          <a:bodyPr vert="horz" wrap="square" lIns="0" tIns="0" rIns="0" bIns="0" rtlCol="0" anchor="ctr"/>
          <a:lstStyle/>
          <a:p>
            <a:pPr algn="l"/>
            <a:r>
              <a:rPr kumimoji="1" lang="en-US" altLang="zh-CN" sz="1600">
                <a:ln w="12700">
                  <a:noFill/>
                </a:ln>
                <a:solidFill>
                  <a:schemeClr val="tx1"/>
                </a:solidFill>
                <a:latin typeface="Source Han Sans CN Bold"/>
                <a:ea typeface="Source Han Sans CN Bold"/>
                <a:cs typeface="Source Han Sans CN Bold"/>
              </a:rPr>
              <a:t>Books and References</a:t>
            </a:r>
            <a:endParaRPr kumimoji="1" lang="zh-CN" altLang="en-US"/>
          </a:p>
        </p:txBody>
      </p:sp>
      <p:sp>
        <p:nvSpPr>
          <p:cNvPr id="18" name="标题 1"/>
          <p:cNvSpPr txBox="1"/>
          <p:nvPr/>
        </p:nvSpPr>
        <p:spPr>
          <a:xfrm rot="0" flipH="0" flipV="0">
            <a:off x="8301565" y="3265573"/>
            <a:ext cx="3217335" cy="1980000"/>
          </a:xfrm>
          <a:prstGeom prst="rect">
            <a:avLst/>
          </a:prstGeom>
          <a:noFill/>
          <a:ln>
            <a:noFill/>
          </a:ln>
        </p:spPr>
        <p:txBody>
          <a:bodyPr vert="horz" wrap="square" lIns="0" tIns="0" rIns="0" bIns="0" rtlCol="0" anchor="t"/>
          <a:lstStyle/>
          <a:p>
            <a:pPr algn="l"/>
            <a:r>
              <a:rPr kumimoji="1" lang="en-US" altLang="zh-CN" sz="1234">
                <a:ln w="12700">
                  <a:noFill/>
                </a:ln>
                <a:solidFill>
                  <a:schemeClr val="tx1">
                    <a:lumMod val="85000"/>
                    <a:lumOff val="15000"/>
                  </a:schemeClr>
                </a:solidFill>
                <a:latin typeface="Source Han Sans"/>
                <a:ea typeface="Source Han Sans"/>
                <a:cs typeface="Source Han Sans"/>
              </a:rPr>
              <a:t>Pandas is widely used and there are many books and references available to learn more about it.
Some popular books on Pandas include Python for Data Analysis by Wes McKinney and Pandas Cookbook by Theodore Petrou. Additionally, the Pandas documentation includes a comprehensive list of references and resources for further learning.</a:t>
            </a:r>
            <a:endParaRPr kumimoji="1" lang="zh-CN" altLang="en-US"/>
          </a:p>
        </p:txBody>
      </p:sp>
      <p:sp>
        <p:nvSpPr>
          <p:cNvPr id="19"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Resources for Further Learning</a:t>
            </a:r>
            <a:endParaRPr kumimoji="1" lang="zh-CN" altLang="en-US"/>
          </a:p>
        </p:txBody>
      </p:sp>
      <p:sp>
        <p:nvSpPr>
          <p:cNvPr id="20"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2"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4392725 h 6336704"/>
              <a:gd name="connsiteX4" fmla="*/ 11652603 w 11665296"/>
              <a:gd name="connsiteY4" fmla="*/ 4391445 h 6336704"/>
              <a:gd name="connsiteX5" fmla="*/ 11368939 w 11665296"/>
              <a:gd name="connsiteY5" fmla="*/ 4675109 h 6336704"/>
              <a:gd name="connsiteX6" fmla="*/ 11652603 w 11665296"/>
              <a:gd name="connsiteY6" fmla="*/ 4958773 h 6336704"/>
              <a:gd name="connsiteX7" fmla="*/ 11665296 w 11665296"/>
              <a:gd name="connsiteY7" fmla="*/ 4957494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4958262 h 6336704"/>
              <a:gd name="connsiteX13" fmla="*/ 5071 w 11665296"/>
              <a:gd name="connsiteY13" fmla="*/ 4958773 h 6336704"/>
              <a:gd name="connsiteX14" fmla="*/ 288735 w 11665296"/>
              <a:gd name="connsiteY14" fmla="*/ 4675109 h 6336704"/>
              <a:gd name="connsiteX15" fmla="*/ 5071 w 11665296"/>
              <a:gd name="connsiteY15" fmla="*/ 4391445 h 6336704"/>
              <a:gd name="connsiteX16" fmla="*/ 0 w 11665296"/>
              <a:gd name="connsiteY16" fmla="*/ 4391956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4392725"/>
                </a:lnTo>
                <a:lnTo>
                  <a:pt x="11652603" y="4391445"/>
                </a:lnTo>
                <a:cubicBezTo>
                  <a:pt x="11495940" y="4391445"/>
                  <a:pt x="11368939" y="4518446"/>
                  <a:pt x="11368939" y="4675109"/>
                </a:cubicBezTo>
                <a:cubicBezTo>
                  <a:pt x="11368939" y="4831772"/>
                  <a:pt x="11495940" y="4958773"/>
                  <a:pt x="11652603" y="4958773"/>
                </a:cubicBezTo>
                <a:lnTo>
                  <a:pt x="11665296" y="4957494"/>
                </a:lnTo>
                <a:lnTo>
                  <a:pt x="11665296" y="6142167"/>
                </a:lnTo>
                <a:cubicBezTo>
                  <a:pt x="11665296" y="6249607"/>
                  <a:pt x="11578199" y="6336704"/>
                  <a:pt x="11470759" y="6336704"/>
                </a:cubicBezTo>
                <a:lnTo>
                  <a:pt x="194537" y="6336704"/>
                </a:lnTo>
                <a:cubicBezTo>
                  <a:pt x="87097" y="6336704"/>
                  <a:pt x="0" y="6249607"/>
                  <a:pt x="0" y="6142167"/>
                </a:cubicBezTo>
                <a:lnTo>
                  <a:pt x="0" y="4958262"/>
                </a:lnTo>
                <a:lnTo>
                  <a:pt x="5071" y="4958773"/>
                </a:lnTo>
                <a:cubicBezTo>
                  <a:pt x="161734" y="4958773"/>
                  <a:pt x="288735" y="4831772"/>
                  <a:pt x="288735" y="4675109"/>
                </a:cubicBezTo>
                <a:cubicBezTo>
                  <a:pt x="288735" y="4518446"/>
                  <a:pt x="161734" y="4391445"/>
                  <a:pt x="5071" y="4391445"/>
                </a:cubicBezTo>
                <a:lnTo>
                  <a:pt x="0" y="4391956"/>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r>
              <a:rPr kumimoji="1" lang="en-US" altLang="zh-CN" sz="1800">
                <a:ln w="12700">
                  <a:noFill/>
                </a:ln>
                <a:solidFill>
                  <a:srgbClr val="FFFFFF">
                    <a:alpha val="100000"/>
                  </a:srgbClr>
                </a:solidFill>
                <a:latin typeface="Source Han Sans"/>
                <a:ea typeface="Source Han Sans"/>
                <a:cs typeface="Source Han Sans"/>
              </a:rPr>
              <a:t>员工入职培训</a:t>
            </a:r>
            <a:endParaRPr kumimoji="1" lang="zh-CN" altLang="en-US"/>
          </a:p>
        </p:txBody>
      </p:sp>
      <p:sp>
        <p:nvSpPr>
          <p:cNvPr id="3" name="标题 1"/>
          <p:cNvSpPr txBox="1"/>
          <p:nvPr/>
        </p:nvSpPr>
        <p:spPr>
          <a:xfrm rot="0" flipH="0" flipV="0">
            <a:off x="6166527" y="5442070"/>
            <a:ext cx="2002707" cy="447189"/>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cxnSp>
        <p:nvCxnSpPr>
          <p:cNvPr id="4" name="标题 1"/>
          <p:cNvCxnSpPr/>
          <p:nvPr/>
        </p:nvCxnSpPr>
        <p:spPr>
          <a:xfrm rot="0" flipH="0" flipV="0">
            <a:off x="552087" y="4935758"/>
            <a:ext cx="11083653" cy="9622"/>
          </a:xfrm>
          <a:prstGeom prst="line">
            <a:avLst/>
          </a:prstGeom>
          <a:noFill/>
          <a:ln w="12700" cap="sq">
            <a:solidFill>
              <a:schemeClr val="bg1">
                <a:lumMod val="85000"/>
              </a:schemeClr>
            </a:solidFill>
            <a:miter/>
          </a:ln>
        </p:spPr>
      </p:cxnSp>
      <p:grpSp>
        <p:nvGrpSpPr>
          <p:cNvPr id="5" name=""/>
          <p:cNvGrpSpPr/>
          <p:nvPr/>
        </p:nvGrpSpPr>
        <p:grpSpPr>
          <a:xfrm>
            <a:off x="10903130" y="847164"/>
            <a:ext cx="615769" cy="139337"/>
            <a:chOff x="10903130" y="847164"/>
            <a:chExt cx="615769" cy="139337"/>
          </a:xfrm>
        </p:grpSpPr>
        <p:sp>
          <p:nvSpPr>
            <p:cNvPr id="6"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
        <p:nvSpPr>
          <p:cNvPr id="8" name="标题 1"/>
          <p:cNvSpPr txBox="1"/>
          <p:nvPr/>
        </p:nvSpPr>
        <p:spPr>
          <a:xfrm rot="1994810" flipH="0" flipV="0">
            <a:off x="2225899" y="3051744"/>
            <a:ext cx="855923" cy="855923"/>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4307500" flipH="0" flipV="0">
            <a:off x="9415868" y="2047836"/>
            <a:ext cx="687765" cy="687765"/>
          </a:xfrm>
          <a:prstGeom prst="roundRect">
            <a:avLst>
              <a:gd name="adj" fmla="val 12557"/>
            </a:avLst>
          </a:prstGeom>
          <a:noFill/>
          <a:ln w="57150" cap="sq">
            <a:solidFill>
              <a:schemeClr val="accent2">
                <a:lumMod val="20000"/>
                <a:lumOff val="80000"/>
              </a:schemeClr>
            </a:solid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1783331" flipH="0" flipV="0">
            <a:off x="8240215" y="3262522"/>
            <a:ext cx="848668" cy="848668"/>
          </a:xfrm>
          <a:prstGeom prst="roundRect">
            <a:avLst>
              <a:gd name="adj" fmla="val 50000"/>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4010066" y="5442070"/>
            <a:ext cx="2002707" cy="447189"/>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19579249" flipH="0" flipV="0">
            <a:off x="3745359" y="1566770"/>
            <a:ext cx="600028" cy="517265"/>
          </a:xfrm>
          <a:prstGeom prst="triangle">
            <a:avLst/>
          </a:prstGeom>
          <a:noFill/>
          <a:ln w="57150" cap="sq">
            <a:solidFill>
              <a:schemeClr val="accent1">
                <a:lumMod val="20000"/>
                <a:lumOff val="80000"/>
              </a:schemeClr>
            </a:solid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1199456" y="2159185"/>
            <a:ext cx="9793088" cy="1461706"/>
          </a:xfrm>
          <a:prstGeom prst="rect">
            <a:avLst/>
          </a:prstGeom>
          <a:noFill/>
          <a:ln>
            <a:noFill/>
          </a:ln>
        </p:spPr>
        <p:txBody>
          <a:bodyPr vert="horz" wrap="square" lIns="0" tIns="0" rIns="0" bIns="0" rtlCol="0" anchor="ctr"/>
          <a:lstStyle/>
          <a:p>
            <a:pPr algn="ctr"/>
            <a:r>
              <a:rPr kumimoji="1" lang="en-US" altLang="zh-CN" sz="4900">
                <a:ln w="12700">
                  <a:noFill/>
                </a:ln>
                <a:solidFill>
                  <a:schemeClr val="tx1">
                    <a:lumMod val="85000"/>
                    <a:lumOff val="15000"/>
                  </a:schemeClr>
                </a:solidFill>
                <a:latin typeface="Source Han Sans"/>
                <a:ea typeface="Source Han Sans"/>
                <a:cs typeface="Source Han Sans"/>
              </a:rPr>
              <a:t>Thanks</a:t>
            </a:r>
            <a:endParaRPr kumimoji="1" lang="zh-CN" alt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01</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Introduction to Python Pandas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pic>
        <p:nvPicPr>
          <p:cNvPr id="3" name=""/>
          <p:cNvPicPr>
            <a:picLocks noChangeAspect="1"/>
          </p:cNvPicPr>
          <p:nvPr/>
        </p:nvPicPr>
        <p:blipFill>
          <a:blip r:embed="rId2">
            <a:alphaModFix amt="100000"/>
          </a:blip>
          <a:srcRect l="0" t="0" r="0" b="0"/>
          <a:stretch>
            <a:fillRect/>
          </a:stretch>
        </p:blipFill>
        <p:spPr>
          <a:xfrm rot="0" flipH="0" flipV="0">
            <a:off x="8158160" y="264892"/>
            <a:ext cx="3492820" cy="3492820"/>
          </a:xfrm>
          <a:prstGeom prst="rect">
            <a:avLst/>
          </a:prstGeom>
        </p:spPr>
      </p:pic>
      <p:pic>
        <p:nvPicPr>
          <p:cNvPr id="4" name=""/>
          <p:cNvPicPr>
            <a:picLocks noChangeAspect="1"/>
          </p:cNvPicPr>
          <p:nvPr/>
        </p:nvPicPr>
        <p:blipFill>
          <a:blip r:embed="rId3">
            <a:alphaModFix amt="100000"/>
          </a:blip>
          <a:srcRect l="0" t="0" r="0" b="0"/>
          <a:stretch>
            <a:fillRect/>
          </a:stretch>
        </p:blipFill>
        <p:spPr>
          <a:xfrm rot="0" flipH="0" flipV="0">
            <a:off x="6400799" y="3621604"/>
            <a:ext cx="1757362" cy="1757362"/>
          </a:xfrm>
          <a:prstGeom prst="rect">
            <a:avLst/>
          </a:prstGeom>
        </p:spPr>
      </p:pic>
      <p:sp>
        <p:nvSpPr>
          <p:cNvPr id="5" name="标题 1"/>
          <p:cNvSpPr txBox="1"/>
          <p:nvPr/>
        </p:nvSpPr>
        <p:spPr>
          <a:xfrm rot="0" flipH="0" flipV="1">
            <a:off x="6066594" y="1519238"/>
            <a:ext cx="2091567" cy="2095500"/>
          </a:xfrm>
          <a:prstGeom prst="teardrop">
            <a:avLst/>
          </a:prstGeom>
          <a:solidFill>
            <a:schemeClr val="bg1"/>
          </a:solidFill>
          <a:ln w="3175" cap="sq">
            <a:solidFill>
              <a:schemeClr val="accent1"/>
            </a:solidFill>
          </a:ln>
          <a:effectLst>
            <a:outerShdw dist="0" blurRad="254000" dir="0" sx="102000" sy="102000" kx="0" ky="0" algn="ctr" rotWithShape="0">
              <a:schemeClr val="accent1">
                <a:alpha val="5000"/>
              </a:schemeClr>
            </a:outerShdw>
          </a:effectLst>
        </p:spPr>
        <p:txBody>
          <a:bodyPr vert="horz" wrap="square" lIns="91440" tIns="45720" rIns="91440" bIns="45720" rtlCol="0" anchor="t"/>
          <a:lstStyle/>
          <a:p>
            <a:pPr algn="l"/>
            <a:endParaRPr kumimoji="1" lang="zh-CN" altLang="en-US"/>
          </a:p>
        </p:txBody>
      </p:sp>
      <p:sp>
        <p:nvSpPr>
          <p:cNvPr id="6" name="标题 1"/>
          <p:cNvSpPr txBox="1"/>
          <p:nvPr/>
        </p:nvSpPr>
        <p:spPr>
          <a:xfrm rot="0" flipH="1" flipV="0">
            <a:off x="8158161" y="3621605"/>
            <a:ext cx="2738438" cy="2753795"/>
          </a:xfrm>
          <a:prstGeom prst="teardrop">
            <a:avLst/>
          </a:prstGeom>
          <a:solidFill>
            <a:schemeClr val="bg1"/>
          </a:solidFill>
          <a:ln w="3175" cap="sq">
            <a:solidFill>
              <a:schemeClr val="accent1"/>
            </a:solidFill>
          </a:ln>
          <a:effectLst>
            <a:outerShdw dist="0" blurRad="254000" dir="0" sx="102000" sy="102000" kx="0" ky="0" algn="ctr" rotWithShape="0">
              <a:schemeClr val="accent1">
                <a:alpha val="5000"/>
              </a:schemeClr>
            </a:outerShdw>
          </a:effectLst>
        </p:spPr>
        <p:txBody>
          <a:bodyPr vert="horz" wrap="square" lIns="91440" tIns="45720" rIns="91440" bIns="45720" rtlCol="0" anchor="t"/>
          <a:lstStyle/>
          <a:p>
            <a:pPr algn="l"/>
            <a:endParaRPr kumimoji="1" lang="zh-CN" altLang="en-US"/>
          </a:p>
        </p:txBody>
      </p:sp>
      <p:sp>
        <p:nvSpPr>
          <p:cNvPr id="7" name="标题 1"/>
          <p:cNvSpPr txBox="1"/>
          <p:nvPr/>
        </p:nvSpPr>
        <p:spPr>
          <a:xfrm rot="0" flipH="0" flipV="0">
            <a:off x="6802724" y="2221109"/>
            <a:ext cx="619307" cy="583711"/>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accent1">
              <a:lumMod val="40000"/>
              <a:lumOff val="60000"/>
            </a:schemeClr>
          </a:solidFill>
          <a:ln cap="sq">
            <a:noFill/>
          </a:ln>
        </p:spPr>
        <p:txBody>
          <a:bodyPr vert="horz" wrap="square" lIns="91440" tIns="45720" rIns="91440" bIns="45720" rtlCol="0" anchor="t"/>
          <a:lstStyle/>
          <a:p>
            <a:pPr algn="l"/>
            <a:endParaRPr kumimoji="1" lang="zh-CN" altLang="en-US"/>
          </a:p>
        </p:txBody>
      </p:sp>
      <p:sp>
        <p:nvSpPr>
          <p:cNvPr id="8" name="标题 1"/>
          <p:cNvSpPr txBox="1"/>
          <p:nvPr/>
        </p:nvSpPr>
        <p:spPr>
          <a:xfrm rot="0" flipH="0" flipV="0">
            <a:off x="660401" y="1376700"/>
            <a:ext cx="4795519" cy="743168"/>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Introduction to Pandas Library</a:t>
            </a:r>
            <a:endParaRPr kumimoji="1" lang="zh-CN" altLang="en-US"/>
          </a:p>
        </p:txBody>
      </p:sp>
      <p:sp>
        <p:nvSpPr>
          <p:cNvPr id="9" name="标题 1"/>
          <p:cNvSpPr txBox="1"/>
          <p:nvPr/>
        </p:nvSpPr>
        <p:spPr>
          <a:xfrm rot="0" flipH="0" flipV="0">
            <a:off x="660400" y="2208002"/>
            <a:ext cx="4795519" cy="1383577"/>
          </a:xfrm>
          <a:prstGeom prst="rect">
            <a:avLst/>
          </a:prstGeom>
          <a:noFill/>
          <a:ln>
            <a:noFill/>
          </a:ln>
        </p:spPr>
        <p:txBody>
          <a:bodyPr vert="horz" wrap="square" lIns="0" tIns="0" rIns="0" bIns="0" rtlCol="0" anchor="t"/>
          <a:lstStyle/>
          <a:p>
            <a:pPr algn="l"/>
            <a:r>
              <a:rPr kumimoji="1" lang="en-US" altLang="zh-CN" sz="1400">
                <a:ln w="12700">
                  <a:noFill/>
                </a:ln>
                <a:solidFill>
                  <a:schemeClr val="tx1">
                    <a:lumMod val="75000"/>
                    <a:lumOff val="25000"/>
                  </a:schemeClr>
                </a:solidFill>
                <a:latin typeface="Source Han Sans"/>
                <a:ea typeface="Source Han Sans"/>
                <a:cs typeface="Source Han Sans"/>
              </a:rPr>
              <a:t>Python Pandas is an open- source library built on top of the Python programming language. It provides high- performance data structures and data analysis tools for efficient data manipulation and analysis.</a:t>
            </a:r>
            <a:endParaRPr kumimoji="1" lang="zh-CN" altLang="en-US"/>
          </a:p>
        </p:txBody>
      </p:sp>
      <p:sp>
        <p:nvSpPr>
          <p:cNvPr id="10" name="标题 1"/>
          <p:cNvSpPr txBox="1"/>
          <p:nvPr/>
        </p:nvSpPr>
        <p:spPr>
          <a:xfrm rot="0" flipH="0" flipV="0">
            <a:off x="9103041" y="4569935"/>
            <a:ext cx="881778" cy="771983"/>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accent1">
              <a:lumMod val="40000"/>
              <a:lumOff val="60000"/>
            </a:schemeClr>
          </a:solidFill>
          <a:ln cap="sq">
            <a:noFill/>
          </a:ln>
        </p:spPr>
        <p:txBody>
          <a:bodyPr vert="horz" wrap="square" lIns="91440" tIns="45720" rIns="91440" bIns="45720" rtlCol="0" anchor="t"/>
          <a:lstStyle/>
          <a:p>
            <a:pPr algn="l"/>
            <a:endParaRPr kumimoji="1" lang="zh-CN" altLang="en-US"/>
          </a:p>
        </p:txBody>
      </p:sp>
      <p:sp>
        <p:nvSpPr>
          <p:cNvPr id="11" name="标题 1"/>
          <p:cNvSpPr txBox="1"/>
          <p:nvPr/>
        </p:nvSpPr>
        <p:spPr>
          <a:xfrm rot="0" flipH="0" flipV="0">
            <a:off x="660401" y="3672821"/>
            <a:ext cx="4795519" cy="743168"/>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Role of Pandas in Data Analysis</a:t>
            </a:r>
            <a:endParaRPr kumimoji="1" lang="zh-CN" altLang="en-US"/>
          </a:p>
        </p:txBody>
      </p:sp>
      <p:sp>
        <p:nvSpPr>
          <p:cNvPr id="12" name="标题 1"/>
          <p:cNvSpPr txBox="1"/>
          <p:nvPr/>
        </p:nvSpPr>
        <p:spPr>
          <a:xfrm rot="0" flipH="0" flipV="0">
            <a:off x="660400" y="4504124"/>
            <a:ext cx="4795519" cy="1383577"/>
          </a:xfrm>
          <a:prstGeom prst="rect">
            <a:avLst/>
          </a:prstGeom>
          <a:noFill/>
          <a:ln>
            <a:noFill/>
          </a:ln>
        </p:spPr>
        <p:txBody>
          <a:bodyPr vert="horz" wrap="square" lIns="0" tIns="0" rIns="0" bIns="0" rtlCol="0" anchor="t"/>
          <a:lstStyle/>
          <a:p>
            <a:pPr algn="l"/>
            <a:r>
              <a:rPr kumimoji="1" lang="en-US" altLang="zh-CN" sz="1174">
                <a:ln w="12700">
                  <a:noFill/>
                </a:ln>
                <a:solidFill>
                  <a:schemeClr val="tx1">
                    <a:lumMod val="75000"/>
                    <a:lumOff val="25000"/>
                  </a:schemeClr>
                </a:solidFill>
                <a:latin typeface="Source Han Sans"/>
                <a:ea typeface="Source Han Sans"/>
                <a:cs typeface="Source Han Sans"/>
              </a:rPr>
              <a:t>Pandas plays a crucial role in data analysis tasks by offering powerful data manipulation and analysis capabilities. It allows users to handle structured data, such as CSV or Excel files, as well as unstructured data, like JSON or HTML formats. Pandas provides features to load, clean, transform, and analyze data effectively.</a:t>
            </a:r>
            <a:endParaRPr kumimoji="1" lang="zh-CN" altLang="en-US"/>
          </a:p>
        </p:txBody>
      </p:sp>
      <p:sp>
        <p:nvSpPr>
          <p:cNvPr id="13"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What is Python Pandas?</a:t>
            </a:r>
            <a:endParaRPr kumimoji="1" lang="zh-CN" altLang="en-US"/>
          </a:p>
        </p:txBody>
      </p:sp>
      <p:sp>
        <p:nvSpPr>
          <p:cNvPr id="14"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312071" y="1776663"/>
            <a:ext cx="1780674" cy="902369"/>
          </a:xfrm>
          <a:custGeom>
            <a:avLst/>
            <a:gdLst>
              <a:gd name="connsiteX0" fmla="*/ 890337 w 1780674"/>
              <a:gd name="connsiteY0" fmla="*/ 0 h 902369"/>
              <a:gd name="connsiteX1" fmla="*/ 1780674 w 1780674"/>
              <a:gd name="connsiteY1" fmla="*/ 890337 h 902369"/>
              <a:gd name="connsiteX2" fmla="*/ 1780067 w 1780674"/>
              <a:gd name="connsiteY2" fmla="*/ 902369 h 902369"/>
              <a:gd name="connsiteX3" fmla="*/ 608 w 1780674"/>
              <a:gd name="connsiteY3" fmla="*/ 902369 h 902369"/>
              <a:gd name="connsiteX4" fmla="*/ 0 w 1780674"/>
              <a:gd name="connsiteY4" fmla="*/ 890337 h 902369"/>
              <a:gd name="connsiteX5" fmla="*/ 890337 w 1780674"/>
              <a:gd name="connsiteY5" fmla="*/ 0 h 902369"/>
            </a:gdLst>
            <a:rect l="l" t="t" r="r" b="b"/>
            <a:pathLst>
              <a:path w="1780674" h="902369">
                <a:moveTo>
                  <a:pt x="890337" y="0"/>
                </a:moveTo>
                <a:cubicBezTo>
                  <a:pt x="1382057" y="0"/>
                  <a:pt x="1780674" y="398617"/>
                  <a:pt x="1780674" y="890337"/>
                </a:cubicBezTo>
                <a:lnTo>
                  <a:pt x="1780067" y="902369"/>
                </a:lnTo>
                <a:lnTo>
                  <a:pt x="608" y="902369"/>
                </a:lnTo>
                <a:lnTo>
                  <a:pt x="0" y="890337"/>
                </a:lnTo>
                <a:cubicBezTo>
                  <a:pt x="0" y="398617"/>
                  <a:pt x="398617" y="0"/>
                  <a:pt x="890337" y="0"/>
                </a:cubicBez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660400" y="2679032"/>
            <a:ext cx="5084016" cy="2646946"/>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893016" y="3448778"/>
            <a:ext cx="4618784" cy="1364160"/>
          </a:xfrm>
          <a:prstGeom prst="rect">
            <a:avLst/>
          </a:prstGeom>
          <a:noFill/>
          <a:ln>
            <a:noFill/>
          </a:ln>
        </p:spPr>
        <p:txBody>
          <a:bodyPr vert="horz" wrap="square" lIns="0" tIns="0" rIns="0" bIns="0" rtlCol="0" anchor="t"/>
          <a:lstStyle/>
          <a:p>
            <a:pPr algn="ctr"/>
            <a:r>
              <a:rPr kumimoji="1" lang="en-US" altLang="zh-CN" sz="1170">
                <a:ln w="12700">
                  <a:noFill/>
                </a:ln>
                <a:solidFill>
                  <a:schemeClr val="tx1">
                    <a:lumMod val="85000"/>
                    <a:lumOff val="15000"/>
                  </a:schemeClr>
                </a:solidFill>
                <a:latin typeface="Source Han Sans"/>
                <a:ea typeface="Source Han Sans"/>
                <a:cs typeface="Source Han Sans"/>
              </a:rPr>
              <a:t>Python Pandas provides two primary data structuresSeries and DataFrame. A Series is a one- dimensional labeled array that can hold any data type. A DataFrame is a two- dimensional labeled data structure with columns of potential different types. These data structures enable flexible data handling and analysis.</a:t>
            </a:r>
            <a:endParaRPr kumimoji="1" lang="zh-CN" altLang="en-US"/>
          </a:p>
        </p:txBody>
      </p:sp>
      <p:sp>
        <p:nvSpPr>
          <p:cNvPr id="6" name="标题 1"/>
          <p:cNvSpPr txBox="1"/>
          <p:nvPr/>
        </p:nvSpPr>
        <p:spPr>
          <a:xfrm rot="0" flipH="0" flipV="0">
            <a:off x="2989851" y="2063417"/>
            <a:ext cx="425114" cy="425114"/>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8086555" y="1776663"/>
            <a:ext cx="1780674" cy="902369"/>
          </a:xfrm>
          <a:custGeom>
            <a:avLst/>
            <a:gdLst>
              <a:gd name="connsiteX0" fmla="*/ 890337 w 1780674"/>
              <a:gd name="connsiteY0" fmla="*/ 0 h 902369"/>
              <a:gd name="connsiteX1" fmla="*/ 1780674 w 1780674"/>
              <a:gd name="connsiteY1" fmla="*/ 890337 h 902369"/>
              <a:gd name="connsiteX2" fmla="*/ 1780067 w 1780674"/>
              <a:gd name="connsiteY2" fmla="*/ 902369 h 902369"/>
              <a:gd name="connsiteX3" fmla="*/ 608 w 1780674"/>
              <a:gd name="connsiteY3" fmla="*/ 902369 h 902369"/>
              <a:gd name="connsiteX4" fmla="*/ 0 w 1780674"/>
              <a:gd name="connsiteY4" fmla="*/ 890337 h 902369"/>
              <a:gd name="connsiteX5" fmla="*/ 890337 w 1780674"/>
              <a:gd name="connsiteY5" fmla="*/ 0 h 902369"/>
            </a:gdLst>
            <a:rect l="l" t="t" r="r" b="b"/>
            <a:pathLst>
              <a:path w="1780674" h="902369">
                <a:moveTo>
                  <a:pt x="890337" y="0"/>
                </a:moveTo>
                <a:cubicBezTo>
                  <a:pt x="1382057" y="0"/>
                  <a:pt x="1780674" y="398617"/>
                  <a:pt x="1780674" y="890337"/>
                </a:cubicBezTo>
                <a:lnTo>
                  <a:pt x="1780067" y="902369"/>
                </a:lnTo>
                <a:lnTo>
                  <a:pt x="608" y="902369"/>
                </a:lnTo>
                <a:lnTo>
                  <a:pt x="0" y="890337"/>
                </a:lnTo>
                <a:cubicBezTo>
                  <a:pt x="0" y="398617"/>
                  <a:pt x="398617" y="0"/>
                  <a:pt x="890337" y="0"/>
                </a:cubicBez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6434884" y="2679032"/>
            <a:ext cx="5084016" cy="2646946"/>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8764335" y="2075635"/>
            <a:ext cx="425114" cy="400679"/>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660400" y="5219339"/>
            <a:ext cx="5084016" cy="106639"/>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6434884" y="5219339"/>
            <a:ext cx="5084016" cy="106639"/>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893016" y="2900614"/>
            <a:ext cx="4618784" cy="402114"/>
          </a:xfrm>
          <a:prstGeom prst="rect">
            <a:avLst/>
          </a:prstGeom>
          <a:noFill/>
          <a:ln>
            <a:noFill/>
          </a:ln>
        </p:spPr>
        <p:txBody>
          <a:bodyPr vert="horz" wrap="square" lIns="0" tIns="0" rIns="0" bIns="0" rtlCol="0" anchor="ctr"/>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Data Structures in Pandas</a:t>
            </a:r>
            <a:endParaRPr kumimoji="1" lang="zh-CN" altLang="en-US"/>
          </a:p>
        </p:txBody>
      </p:sp>
      <p:sp>
        <p:nvSpPr>
          <p:cNvPr id="13" name="标题 1"/>
          <p:cNvSpPr txBox="1"/>
          <p:nvPr/>
        </p:nvSpPr>
        <p:spPr>
          <a:xfrm rot="0" flipH="0" flipV="0">
            <a:off x="6667500" y="3448778"/>
            <a:ext cx="4618784" cy="1364522"/>
          </a:xfrm>
          <a:prstGeom prst="rect">
            <a:avLst/>
          </a:prstGeom>
          <a:noFill/>
          <a:ln>
            <a:noFill/>
          </a:ln>
        </p:spPr>
        <p:txBody>
          <a:bodyPr vert="horz" wrap="square" lIns="0" tIns="0" rIns="0" bIns="0" rtlCol="0" anchor="t"/>
          <a:lstStyle/>
          <a:p>
            <a:pPr algn="ctr"/>
            <a:r>
              <a:rPr kumimoji="1" lang="en-US" altLang="zh-CN" sz="1170">
                <a:ln w="12700">
                  <a:noFill/>
                </a:ln>
                <a:solidFill>
                  <a:schemeClr val="tx1">
                    <a:lumMod val="85000"/>
                    <a:lumOff val="15000"/>
                  </a:schemeClr>
                </a:solidFill>
                <a:latin typeface="Source Han Sans"/>
                <a:ea typeface="Source Han Sans"/>
                <a:cs typeface="Source Han Sans"/>
              </a:rPr>
              <a:t>With Python Pandas, users can perform various data manipulation tasks like merging, joining, reshaping, and slicing data. It provides a broad range of statistical functions to summarize and analyze data easily. Pandas also offers powerful time series functionality, allowing for time- based analysis and manipulation of data.</a:t>
            </a:r>
            <a:endParaRPr kumimoji="1" lang="zh-CN" altLang="en-US"/>
          </a:p>
        </p:txBody>
      </p:sp>
      <p:sp>
        <p:nvSpPr>
          <p:cNvPr id="14" name="标题 1"/>
          <p:cNvSpPr txBox="1"/>
          <p:nvPr/>
        </p:nvSpPr>
        <p:spPr>
          <a:xfrm rot="0" flipH="0" flipV="0">
            <a:off x="6667500" y="2895600"/>
            <a:ext cx="4618784" cy="407128"/>
          </a:xfrm>
          <a:prstGeom prst="rect">
            <a:avLst/>
          </a:prstGeom>
          <a:noFill/>
          <a:ln>
            <a:noFill/>
          </a:ln>
        </p:spPr>
        <p:txBody>
          <a:bodyPr vert="horz" wrap="square" lIns="0" tIns="0" rIns="0" bIns="0" rtlCol="0" anchor="ctr"/>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Data Manipulation and Analysis Capabilities</a:t>
            </a:r>
            <a:endParaRPr kumimoji="1" lang="zh-CN" altLang="en-US"/>
          </a:p>
        </p:txBody>
      </p: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Features of Python Pandas</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043891" y="1886361"/>
            <a:ext cx="8651414" cy="1542639"/>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2372850" y="2194090"/>
            <a:ext cx="7909284" cy="927180"/>
          </a:xfrm>
          <a:prstGeom prst="rect">
            <a:avLst/>
          </a:prstGeom>
          <a:noFill/>
          <a:ln>
            <a:noFill/>
          </a:ln>
        </p:spPr>
        <p:txBody>
          <a:bodyPr vert="horz" wrap="square" lIns="0" tIns="0" rIns="0" bIns="0" rtlCol="0" anchor="ctr"/>
          <a:lstStyle/>
          <a:p>
            <a:pPr algn="l"/>
            <a:r>
              <a:rPr kumimoji="1" lang="en-US" altLang="zh-CN" sz="968">
                <a:ln w="12700">
                  <a:noFill/>
                </a:ln>
                <a:solidFill>
                  <a:schemeClr val="tx1">
                    <a:lumMod val="85000"/>
                    <a:lumOff val="15000"/>
                  </a:schemeClr>
                </a:solidFill>
                <a:latin typeface="Source Han Sans"/>
                <a:ea typeface="Source Han Sans"/>
                <a:cs typeface="Source Han Sans"/>
              </a:rPr>
              <a:t>There are several benefits of using Python Pandas for data analysisPandas provides an intuitive and easy- to- use interface, making data analysis tasks more accessible and efficient.
It offers high- performance data structures and data manipulation functions, allowing for faster data processing.
Pandas integrates well with other libraries in the Python ecosystem, such as NumPy and Matplotlib, providing a comprehensive data analysis environment.</a:t>
            </a:r>
            <a:endParaRPr kumimoji="1" lang="zh-CN" altLang="en-US"/>
          </a:p>
        </p:txBody>
      </p:sp>
      <p:sp>
        <p:nvSpPr>
          <p:cNvPr id="5" name="标题 1"/>
          <p:cNvSpPr txBox="1"/>
          <p:nvPr/>
        </p:nvSpPr>
        <p:spPr>
          <a:xfrm rot="0" flipH="0" flipV="0">
            <a:off x="1596702" y="1269870"/>
            <a:ext cx="894377" cy="89437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1483995" y="1886361"/>
            <a:ext cx="199475" cy="199475"/>
          </a:xfrm>
          <a:prstGeom prst="rect">
            <a:avLst/>
          </a:prstGeom>
          <a:solidFill>
            <a:schemeClr val="accent3"/>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1835435" y="1528069"/>
            <a:ext cx="416910" cy="377978"/>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2043891" y="4353220"/>
            <a:ext cx="8651414" cy="1542639"/>
          </a:xfrm>
          <a:prstGeom prst="rec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2372850" y="4660949"/>
            <a:ext cx="7909284" cy="927180"/>
          </a:xfrm>
          <a:prstGeom prst="rect">
            <a:avLst/>
          </a:prstGeom>
          <a:noFill/>
          <a:ln>
            <a:noFill/>
          </a:ln>
        </p:spPr>
        <p:txBody>
          <a:bodyPr vert="horz" wrap="square" lIns="0" tIns="0" rIns="0" bIns="0" rtlCol="0" anchor="ctr"/>
          <a:lstStyle/>
          <a:p>
            <a:pPr algn="l"/>
            <a:r>
              <a:rPr kumimoji="1" lang="en-US" altLang="zh-CN" sz="968">
                <a:ln w="12700">
                  <a:noFill/>
                </a:ln>
                <a:solidFill>
                  <a:schemeClr val="tx1">
                    <a:lumMod val="85000"/>
                    <a:lumOff val="15000"/>
                  </a:schemeClr>
                </a:solidFill>
                <a:latin typeface="Source Han Sans"/>
                <a:ea typeface="Source Han Sans"/>
                <a:cs typeface="Source Han Sans"/>
              </a:rPr>
              <a:t>Compared to other data analysis libraries, Python Pandas has some advantagesIt offers a more flexible and user- friendly syntax for data manipulation and analysis compared to libraries like SQL or Excel.
Pandas provides a wide range of built- in functions specifically designed for data analysis tasks, making it more suitable for data science workflows.
The integration of Pandas with other Python libraries, such as NumPy and Matplotlib, makes it a powerful choice for comprehensive data analysis.</a:t>
            </a:r>
            <a:endParaRPr kumimoji="1" lang="zh-CN" altLang="en-US"/>
          </a:p>
        </p:txBody>
      </p:sp>
      <p:sp>
        <p:nvSpPr>
          <p:cNvPr id="10" name="标题 1"/>
          <p:cNvSpPr txBox="1"/>
          <p:nvPr/>
        </p:nvSpPr>
        <p:spPr>
          <a:xfrm rot="0" flipH="0" flipV="0">
            <a:off x="1596702" y="3736729"/>
            <a:ext cx="894377" cy="89437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1483995" y="4353220"/>
            <a:ext cx="199475" cy="199475"/>
          </a:xfrm>
          <a:prstGeom prst="rect">
            <a:avLst/>
          </a:prstGeom>
          <a:solidFill>
            <a:schemeClr val="accent3"/>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1835435" y="3991081"/>
            <a:ext cx="416910" cy="385671"/>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2603786" y="1452852"/>
            <a:ext cx="7683214" cy="377527"/>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Benefits of Using Pandas for Data Analysis</a:t>
            </a:r>
            <a:endParaRPr kumimoji="1" lang="zh-CN" altLang="en-US"/>
          </a:p>
        </p:txBody>
      </p:sp>
      <p:sp>
        <p:nvSpPr>
          <p:cNvPr id="14" name="标题 1"/>
          <p:cNvSpPr txBox="1"/>
          <p:nvPr/>
        </p:nvSpPr>
        <p:spPr>
          <a:xfrm rot="0" flipH="0" flipV="0">
            <a:off x="2603786" y="3881244"/>
            <a:ext cx="7683214" cy="377527"/>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85000"/>
                    <a:lumOff val="15000"/>
                  </a:schemeClr>
                </a:solidFill>
                <a:latin typeface="Source Han Sans CN Bold"/>
                <a:ea typeface="Source Han Sans CN Bold"/>
                <a:cs typeface="Source Han Sans CN Bold"/>
              </a:rPr>
              <a:t>Comparison with Other Data Analysis Libraries</a:t>
            </a:r>
            <a:endParaRPr kumimoji="1" lang="zh-CN" altLang="en-US"/>
          </a:p>
        </p:txBody>
      </p: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Why Use Python Pandas?</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1" flipV="0">
            <a:off x="6011693" y="733727"/>
            <a:ext cx="168614" cy="6051994"/>
          </a:xfrm>
          <a:prstGeom prst="round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4361459" y="1829162"/>
            <a:ext cx="3469082" cy="1434738"/>
          </a:xfrm>
          <a:prstGeom prst="rect">
            <a:avLst/>
          </a:prstGeom>
          <a:noFill/>
          <a:ln>
            <a:noFill/>
          </a:ln>
        </p:spPr>
        <p:txBody>
          <a:bodyPr vert="horz" wrap="square" lIns="0" tIns="0" rIns="0" bIns="0" rtlCol="0" anchor="t"/>
          <a:lstStyle/>
          <a:p>
            <a:pPr algn="ctr"/>
            <a:r>
              <a:rPr kumimoji="1" lang="en-US" altLang="zh-CN" sz="11500">
                <a:ln w="12700">
                  <a:noFill/>
                </a:ln>
                <a:solidFill>
                  <a:schemeClr val="bg1">
                    <a:lumMod val="95000"/>
                  </a:schemeClr>
                </a:solidFill>
                <a:latin typeface="Source Han Sans"/>
                <a:ea typeface="Source Han Sans"/>
                <a:cs typeface="Source Han Sans"/>
              </a:rPr>
              <a:t>02</a:t>
            </a:r>
            <a:endParaRPr kumimoji="1" lang="zh-CN" altLang="en-US"/>
          </a:p>
        </p:txBody>
      </p:sp>
      <p:sp>
        <p:nvSpPr>
          <p:cNvPr id="5" name="标题 1"/>
          <p:cNvSpPr txBox="1"/>
          <p:nvPr/>
        </p:nvSpPr>
        <p:spPr>
          <a:xfrm rot="2700000" flipH="0" flipV="0">
            <a:off x="8080649" y="3268762"/>
            <a:ext cx="205580" cy="205580"/>
          </a:xfrm>
          <a:prstGeom prst="roundRect">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3133564" y="3324526"/>
            <a:ext cx="5924872" cy="903721"/>
          </a:xfrm>
          <a:prstGeom prst="rect">
            <a:avLst/>
          </a:prstGeom>
          <a:noFill/>
          <a:ln>
            <a:noFill/>
          </a:ln>
        </p:spPr>
        <p:txBody>
          <a:bodyPr vert="horz" wrap="square" lIns="0" tIns="0" rIns="0" bIns="0" rtlCol="0" anchor="t"/>
          <a:lstStyle/>
          <a:p>
            <a:pPr algn="ctr"/>
            <a:r>
              <a:rPr kumimoji="1" lang="en-US" altLang="zh-CN" sz="2400">
                <a:ln w="12700">
                  <a:noFill/>
                </a:ln>
                <a:solidFill>
                  <a:schemeClr val="tx1">
                    <a:lumMod val="85000"/>
                    <a:lumOff val="15000"/>
                  </a:schemeClr>
                </a:solidFill>
                <a:latin typeface="Source Han Sans"/>
                <a:ea typeface="Source Han Sans"/>
                <a:cs typeface="Source Han Sans"/>
              </a:rPr>
              <a:t>Getting Started with Python Pandas</a:t>
            </a:r>
            <a:endParaRPr kumimoji="1" lang="zh-CN" altLang="en-US"/>
          </a:p>
        </p:txBody>
      </p:sp>
      <p:grpSp>
        <p:nvGrpSpPr>
          <p:cNvPr id="7" name=""/>
          <p:cNvGrpSpPr/>
          <p:nvPr/>
        </p:nvGrpSpPr>
        <p:grpSpPr>
          <a:xfrm>
            <a:off x="10903130" y="847164"/>
            <a:ext cx="615769" cy="139337"/>
            <a:chOff x="10903130" y="847164"/>
            <a:chExt cx="615769" cy="139337"/>
          </a:xfrm>
        </p:grpSpPr>
        <p:sp>
          <p:nvSpPr>
            <p:cNvPr id="8" name="标题 1"/>
            <p:cNvSpPr txBox="1"/>
            <p:nvPr/>
          </p:nvSpPr>
          <p:spPr>
            <a:xfrm rot="0" flipH="0" flipV="0">
              <a:off x="10975489" y="847164"/>
              <a:ext cx="543410" cy="139337"/>
            </a:xfrm>
            <a:prstGeom prst="roundRect">
              <a:avLst>
                <a:gd name="adj" fmla="val 50000"/>
              </a:avLst>
            </a:prstGeom>
            <a:solidFill>
              <a:schemeClr val="bg1">
                <a:lumMod val="85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10903130" y="847164"/>
              <a:ext cx="395247" cy="139337"/>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grpSp>
    </p:spTree>
  </p:cSl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5566619" y="2293950"/>
            <a:ext cx="5558852" cy="461665"/>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75000"/>
                    <a:lumOff val="25000"/>
                  </a:schemeClr>
                </a:solidFill>
                <a:latin typeface="Source Han Sans CN Bold"/>
                <a:ea typeface="Source Han Sans CN Bold"/>
                <a:cs typeface="Source Han Sans CN Bold"/>
              </a:rPr>
              <a:t>Installation using pip</a:t>
            </a:r>
            <a:endParaRPr kumimoji="1" lang="zh-CN" altLang="en-US"/>
          </a:p>
        </p:txBody>
      </p:sp>
      <p:sp>
        <p:nvSpPr>
          <p:cNvPr id="4" name="标题 1"/>
          <p:cNvSpPr txBox="1"/>
          <p:nvPr/>
        </p:nvSpPr>
        <p:spPr>
          <a:xfrm rot="0" flipH="0" flipV="0">
            <a:off x="5566618" y="2851888"/>
            <a:ext cx="5558854" cy="660272"/>
          </a:xfrm>
          <a:prstGeom prst="rect">
            <a:avLst/>
          </a:prstGeom>
          <a:noFill/>
          <a:ln>
            <a:noFill/>
          </a:ln>
        </p:spPr>
        <p:txBody>
          <a:bodyPr vert="horz" wrap="square" lIns="0" tIns="0" rIns="0" bIns="0" rtlCol="0" anchor="t"/>
          <a:lstStyle/>
          <a:p>
            <a:pPr algn="l"/>
            <a:r>
              <a:rPr kumimoji="1" lang="en-US" altLang="zh-CN" sz="997">
                <a:ln w="12700">
                  <a:noFill/>
                </a:ln>
                <a:solidFill>
                  <a:schemeClr val="tx1">
                    <a:lumMod val="75000"/>
                    <a:lumOff val="25000"/>
                  </a:schemeClr>
                </a:solidFill>
                <a:latin typeface="Source Han Sans"/>
                <a:ea typeface="Source Han Sans"/>
                <a:cs typeface="Source Han Sans"/>
              </a:rPr>
              <a:t>Pandas can be installed using pip, which is the package installer for Python. You can open a terminal or command prompt and use the following command to install pandaspip install pandas</a:t>
            </a:r>
            <a:endParaRPr kumimoji="1" lang="zh-CN" altLang="en-US"/>
          </a:p>
        </p:txBody>
      </p:sp>
      <p:sp>
        <p:nvSpPr>
          <p:cNvPr id="5" name="标题 1"/>
          <p:cNvSpPr txBox="1"/>
          <p:nvPr/>
        </p:nvSpPr>
        <p:spPr>
          <a:xfrm rot="0" flipH="0" flipV="0">
            <a:off x="4765372" y="2303401"/>
            <a:ext cx="792000" cy="492443"/>
          </a:xfrm>
          <a:prstGeom prst="rect">
            <a:avLst/>
          </a:prstGeom>
          <a:noFill/>
          <a:ln>
            <a:noFill/>
          </a:ln>
        </p:spPr>
        <p:txBody>
          <a:bodyPr vert="horz" wrap="square" lIns="0" tIns="0" rIns="0" bIns="0" rtlCol="0" anchor="t"/>
          <a:lstStyle/>
          <a:p>
            <a:pPr algn="l"/>
            <a:r>
              <a:rPr kumimoji="1" lang="en-US" altLang="zh-CN" sz="3200">
                <a:ln w="12700">
                  <a:noFill/>
                </a:ln>
                <a:solidFill>
                  <a:schemeClr val="accent1"/>
                </a:solidFill>
                <a:latin typeface="OPPOSans H"/>
                <a:ea typeface="OPPOSans H"/>
                <a:cs typeface="OPPOSans H"/>
              </a:rPr>
              <a:t>01.</a:t>
            </a:r>
            <a:endParaRPr kumimoji="1" lang="zh-CN" altLang="en-US"/>
          </a:p>
        </p:txBody>
      </p:sp>
      <p:sp>
        <p:nvSpPr>
          <p:cNvPr id="6" name="标题 1"/>
          <p:cNvSpPr txBox="1"/>
          <p:nvPr/>
        </p:nvSpPr>
        <p:spPr>
          <a:xfrm rot="0" flipH="0" flipV="0">
            <a:off x="5566619" y="3946688"/>
            <a:ext cx="5558852" cy="461665"/>
          </a:xfrm>
          <a:prstGeom prst="rect">
            <a:avLst/>
          </a:prstGeom>
          <a:noFill/>
          <a:ln>
            <a:noFill/>
          </a:ln>
        </p:spPr>
        <p:txBody>
          <a:bodyPr vert="horz" wrap="square" lIns="0" tIns="0" rIns="0" bIns="0" rtlCol="0" anchor="b"/>
          <a:lstStyle/>
          <a:p>
            <a:pPr algn="l"/>
            <a:r>
              <a:rPr kumimoji="1" lang="en-US" altLang="zh-CN" sz="1600">
                <a:ln w="12700">
                  <a:noFill/>
                </a:ln>
                <a:solidFill>
                  <a:schemeClr val="tx1">
                    <a:lumMod val="75000"/>
                    <a:lumOff val="25000"/>
                  </a:schemeClr>
                </a:solidFill>
                <a:latin typeface="Source Han Sans CN Bold"/>
                <a:ea typeface="Source Han Sans CN Bold"/>
                <a:cs typeface="Source Han Sans CN Bold"/>
              </a:rPr>
              <a:t>Installation using conda</a:t>
            </a:r>
            <a:endParaRPr kumimoji="1" lang="zh-CN" altLang="en-US"/>
          </a:p>
        </p:txBody>
      </p:sp>
      <p:sp>
        <p:nvSpPr>
          <p:cNvPr id="7" name="标题 1"/>
          <p:cNvSpPr txBox="1"/>
          <p:nvPr/>
        </p:nvSpPr>
        <p:spPr>
          <a:xfrm rot="0" flipH="0" flipV="0">
            <a:off x="5566618" y="4504626"/>
            <a:ext cx="5558853" cy="660272"/>
          </a:xfrm>
          <a:prstGeom prst="rect">
            <a:avLst/>
          </a:prstGeom>
          <a:noFill/>
          <a:ln>
            <a:noFill/>
          </a:ln>
        </p:spPr>
        <p:txBody>
          <a:bodyPr vert="horz" wrap="square" lIns="0" tIns="0" rIns="0" bIns="0" rtlCol="0" anchor="t"/>
          <a:lstStyle/>
          <a:p>
            <a:pPr algn="l"/>
            <a:r>
              <a:rPr kumimoji="1" lang="en-US" altLang="zh-CN" sz="997">
                <a:ln w="12700">
                  <a:noFill/>
                </a:ln>
                <a:solidFill>
                  <a:schemeClr val="tx1">
                    <a:lumMod val="75000"/>
                    <a:lumOff val="25000"/>
                  </a:schemeClr>
                </a:solidFill>
                <a:latin typeface="Source Han Sans"/>
                <a:ea typeface="Source Han Sans"/>
                <a:cs typeface="Source Han Sans"/>
              </a:rPr>
              <a:t>If you are using Anaconda distribution for Python, you can use conda package manager to install pandas. Open a terminal or command prompt and run the following command to install pandasconda install pandas</a:t>
            </a:r>
            <a:endParaRPr kumimoji="1" lang="zh-CN" altLang="en-US"/>
          </a:p>
        </p:txBody>
      </p:sp>
      <p:sp>
        <p:nvSpPr>
          <p:cNvPr id="8" name="标题 1"/>
          <p:cNvSpPr txBox="1"/>
          <p:nvPr/>
        </p:nvSpPr>
        <p:spPr>
          <a:xfrm rot="0" flipH="0" flipV="0">
            <a:off x="4765372" y="3956139"/>
            <a:ext cx="792000" cy="492443"/>
          </a:xfrm>
          <a:prstGeom prst="rect">
            <a:avLst/>
          </a:prstGeom>
          <a:noFill/>
          <a:ln>
            <a:noFill/>
          </a:ln>
        </p:spPr>
        <p:txBody>
          <a:bodyPr vert="horz" wrap="square" lIns="0" tIns="0" rIns="0" bIns="0" rtlCol="0" anchor="t"/>
          <a:lstStyle/>
          <a:p>
            <a:pPr algn="l"/>
            <a:r>
              <a:rPr kumimoji="1" lang="en-US" altLang="zh-CN" sz="3200">
                <a:ln w="12700">
                  <a:noFill/>
                </a:ln>
                <a:solidFill>
                  <a:schemeClr val="accent1"/>
                </a:solidFill>
                <a:latin typeface="OPPOSans H"/>
                <a:ea typeface="OPPOSans H"/>
                <a:cs typeface="OPPOSans H"/>
              </a:rPr>
              <a:t>02.</a:t>
            </a:r>
            <a:endParaRPr kumimoji="1" lang="zh-CN" altLang="en-US"/>
          </a:p>
        </p:txBody>
      </p:sp>
      <p:sp>
        <p:nvSpPr>
          <p:cNvPr id="9" name="标题 1"/>
          <p:cNvSpPr txBox="1"/>
          <p:nvPr/>
        </p:nvSpPr>
        <p:spPr>
          <a:xfrm rot="0" flipH="0" flipV="0">
            <a:off x="1251862" y="1421053"/>
            <a:ext cx="3030936" cy="4636409"/>
          </a:xfrm>
          <a:prstGeom prst="rect">
            <a:avLst/>
          </a:prstGeom>
          <a:solidFill>
            <a:schemeClr val="accent1">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1185851" y="1350839"/>
            <a:ext cx="3030936" cy="4636409"/>
          </a:xfrm>
          <a:prstGeom prst="rect">
            <a:avLst/>
          </a:prstGeom>
          <a:solidFill>
            <a:schemeClr val="accent1">
              <a:lumMod val="40000"/>
              <a:lumOff val="6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1119840" y="1280625"/>
            <a:ext cx="3030936" cy="4636409"/>
          </a:xfrm>
          <a:prstGeom prst="rect">
            <a:avLst/>
          </a:prstGeom>
          <a:solidFill>
            <a:schemeClr val="accent1">
              <a:lumMod val="60000"/>
              <a:lumOff val="40000"/>
            </a:schemeClr>
          </a:solidFill>
          <a:ln w="12700" cap="sq">
            <a:noFill/>
            <a:miter/>
          </a:ln>
          <a:effectLst/>
        </p:spPr>
        <p:txBody>
          <a:bodyPr vert="horz" wrap="square" lIns="91440" tIns="45720" rIns="91440" bIns="45720" rtlCol="0" anchor="ctr"/>
          <a:lstStyle/>
          <a:p>
            <a:pPr algn="ctr"/>
            <a:endParaRPr kumimoji="1" lang="zh-CN" altLang="en-US"/>
          </a:p>
        </p:txBody>
      </p:sp>
      <p:pic>
        <p:nvPicPr>
          <p:cNvPr id="12" name=""/>
          <p:cNvPicPr>
            <a:picLocks noChangeAspect="1"/>
          </p:cNvPicPr>
          <p:nvPr/>
        </p:nvPicPr>
        <p:blipFill>
          <a:blip r:embed="rId2">
            <a:alphaModFix amt="100000"/>
          </a:blip>
          <a:srcRect l="0" t="0" r="0" b="0"/>
          <a:stretch>
            <a:fillRect/>
          </a:stretch>
        </p:blipFill>
        <p:spPr>
          <a:xfrm rot="0" flipH="0" flipV="0">
            <a:off x="1053829" y="1210412"/>
            <a:ext cx="3030936" cy="4636409"/>
          </a:xfrm>
          <a:prstGeom prst="rect">
            <a:avLst/>
          </a:prstGeom>
        </p:spPr>
      </p:pic>
      <p:sp>
        <p:nvSpPr>
          <p:cNvPr id="13"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Installing Pandas</a:t>
            </a:r>
            <a:endParaRPr kumimoji="1" lang="zh-CN" altLang="en-US"/>
          </a:p>
        </p:txBody>
      </p:sp>
      <p:sp>
        <p:nvSpPr>
          <p:cNvPr id="14"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63353" y="260649"/>
            <a:ext cx="11665296" cy="6336704"/>
          </a:xfrm>
          <a:custGeom>
            <a:avLst/>
            <a:gdLst>
              <a:gd name="connsiteX0" fmla="*/ 194537 w 11665296"/>
              <a:gd name="connsiteY0" fmla="*/ 0 h 6336704"/>
              <a:gd name="connsiteX1" fmla="*/ 11470759 w 11665296"/>
              <a:gd name="connsiteY1" fmla="*/ 0 h 6336704"/>
              <a:gd name="connsiteX2" fmla="*/ 11665296 w 11665296"/>
              <a:gd name="connsiteY2" fmla="*/ 194537 h 6336704"/>
              <a:gd name="connsiteX3" fmla="*/ 11665296 w 11665296"/>
              <a:gd name="connsiteY3" fmla="*/ 2885968 h 6336704"/>
              <a:gd name="connsiteX4" fmla="*/ 11652603 w 11665296"/>
              <a:gd name="connsiteY4" fmla="*/ 2884688 h 6336704"/>
              <a:gd name="connsiteX5" fmla="*/ 11368939 w 11665296"/>
              <a:gd name="connsiteY5" fmla="*/ 3168352 h 6336704"/>
              <a:gd name="connsiteX6" fmla="*/ 11652603 w 11665296"/>
              <a:gd name="connsiteY6" fmla="*/ 3452016 h 6336704"/>
              <a:gd name="connsiteX7" fmla="*/ 11665296 w 11665296"/>
              <a:gd name="connsiteY7" fmla="*/ 3450737 h 6336704"/>
              <a:gd name="connsiteX8" fmla="*/ 11665296 w 11665296"/>
              <a:gd name="connsiteY8" fmla="*/ 6142167 h 6336704"/>
              <a:gd name="connsiteX9" fmla="*/ 11470759 w 11665296"/>
              <a:gd name="connsiteY9" fmla="*/ 6336704 h 6336704"/>
              <a:gd name="connsiteX10" fmla="*/ 194537 w 11665296"/>
              <a:gd name="connsiteY10" fmla="*/ 6336704 h 6336704"/>
              <a:gd name="connsiteX11" fmla="*/ 0 w 11665296"/>
              <a:gd name="connsiteY11" fmla="*/ 6142167 h 6336704"/>
              <a:gd name="connsiteX12" fmla="*/ 0 w 11665296"/>
              <a:gd name="connsiteY12" fmla="*/ 3451505 h 6336704"/>
              <a:gd name="connsiteX13" fmla="*/ 5071 w 11665296"/>
              <a:gd name="connsiteY13" fmla="*/ 3452016 h 6336704"/>
              <a:gd name="connsiteX14" fmla="*/ 288735 w 11665296"/>
              <a:gd name="connsiteY14" fmla="*/ 3168352 h 6336704"/>
              <a:gd name="connsiteX15" fmla="*/ 5071 w 11665296"/>
              <a:gd name="connsiteY15" fmla="*/ 2884688 h 6336704"/>
              <a:gd name="connsiteX16" fmla="*/ 0 w 11665296"/>
              <a:gd name="connsiteY16" fmla="*/ 2885199 h 6336704"/>
              <a:gd name="connsiteX17" fmla="*/ 0 w 11665296"/>
              <a:gd name="connsiteY17" fmla="*/ 194537 h 6336704"/>
              <a:gd name="connsiteX18" fmla="*/ 194537 w 11665296"/>
              <a:gd name="connsiteY18" fmla="*/ 0 h 6336704"/>
            </a:gdLst>
            <a:rect l="l" t="t" r="r" b="b"/>
            <a:pathLst>
              <a:path w="11665296" h="6336704">
                <a:moveTo>
                  <a:pt x="194537" y="0"/>
                </a:moveTo>
                <a:lnTo>
                  <a:pt x="11470759" y="0"/>
                </a:lnTo>
                <a:cubicBezTo>
                  <a:pt x="11578199" y="0"/>
                  <a:pt x="11665296" y="87097"/>
                  <a:pt x="11665296" y="194537"/>
                </a:cubicBezTo>
                <a:lnTo>
                  <a:pt x="11665296" y="2885968"/>
                </a:lnTo>
                <a:lnTo>
                  <a:pt x="11652603" y="2884688"/>
                </a:lnTo>
                <a:cubicBezTo>
                  <a:pt x="11495940" y="2884688"/>
                  <a:pt x="11368939" y="3011689"/>
                  <a:pt x="11368939" y="3168352"/>
                </a:cubicBezTo>
                <a:cubicBezTo>
                  <a:pt x="11368939" y="3325015"/>
                  <a:pt x="11495940" y="3452016"/>
                  <a:pt x="11652603" y="3452016"/>
                </a:cubicBezTo>
                <a:lnTo>
                  <a:pt x="11665296" y="3450737"/>
                </a:lnTo>
                <a:lnTo>
                  <a:pt x="11665296" y="6142167"/>
                </a:lnTo>
                <a:cubicBezTo>
                  <a:pt x="11665296" y="6249607"/>
                  <a:pt x="11578199" y="6336704"/>
                  <a:pt x="11470759" y="6336704"/>
                </a:cubicBezTo>
                <a:lnTo>
                  <a:pt x="194537" y="6336704"/>
                </a:lnTo>
                <a:cubicBezTo>
                  <a:pt x="87097" y="6336704"/>
                  <a:pt x="0" y="6249607"/>
                  <a:pt x="0" y="6142167"/>
                </a:cubicBezTo>
                <a:lnTo>
                  <a:pt x="0" y="3451505"/>
                </a:lnTo>
                <a:lnTo>
                  <a:pt x="5071" y="3452016"/>
                </a:lnTo>
                <a:cubicBezTo>
                  <a:pt x="161734" y="3452016"/>
                  <a:pt x="288735" y="3325015"/>
                  <a:pt x="288735" y="3168352"/>
                </a:cubicBezTo>
                <a:cubicBezTo>
                  <a:pt x="288735" y="3011689"/>
                  <a:pt x="161734" y="2884688"/>
                  <a:pt x="5071" y="2884688"/>
                </a:cubicBezTo>
                <a:lnTo>
                  <a:pt x="0" y="2885199"/>
                </a:lnTo>
                <a:lnTo>
                  <a:pt x="0" y="194537"/>
                </a:lnTo>
                <a:cubicBezTo>
                  <a:pt x="0" y="87097"/>
                  <a:pt x="87097" y="0"/>
                  <a:pt x="194537" y="0"/>
                </a:cubicBezTo>
                <a:close/>
              </a:path>
            </a:pathLst>
          </a:cu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2550175" y="1783183"/>
            <a:ext cx="1891448" cy="1891448"/>
          </a:xfrm>
          <a:prstGeom prst="ellipse">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1875899" y="4353241"/>
            <a:ext cx="3240000" cy="1343876"/>
          </a:xfrm>
          <a:prstGeom prst="rect">
            <a:avLst/>
          </a:prstGeom>
          <a:noFill/>
          <a:ln>
            <a:noFill/>
          </a:ln>
        </p:spPr>
        <p:txBody>
          <a:bodyPr vert="horz" wrap="square" lIns="0" tIns="0" rIns="0" bIns="0" rtlCol="0" anchor="t"/>
          <a:lstStyle/>
          <a:p>
            <a:pPr algn="ctr"/>
            <a:r>
              <a:rPr kumimoji="1" lang="en-US" altLang="zh-CN" sz="1400">
                <a:ln w="12700">
                  <a:noFill/>
                </a:ln>
                <a:solidFill>
                  <a:schemeClr val="tx1">
                    <a:lumMod val="85000"/>
                    <a:lumOff val="15000"/>
                  </a:schemeClr>
                </a:solidFill>
                <a:latin typeface="Source Han Sans"/>
                <a:ea typeface="Source Han Sans"/>
                <a:cs typeface="Source Han Sans"/>
              </a:rPr>
              <a:t>After installing pandas, you can import the entire library using the "import" keyword followed by the module name, which is "pandas". Here's an exampleimport pandas</a:t>
            </a:r>
            <a:endParaRPr kumimoji="1" lang="zh-CN" altLang="en-US"/>
          </a:p>
        </p:txBody>
      </p:sp>
      <p:sp>
        <p:nvSpPr>
          <p:cNvPr id="5" name="标题 1"/>
          <p:cNvSpPr txBox="1"/>
          <p:nvPr/>
        </p:nvSpPr>
        <p:spPr>
          <a:xfrm rot="0" flipH="0" flipV="0">
            <a:off x="2846057" y="2076497"/>
            <a:ext cx="1299685" cy="1299684"/>
          </a:xfrm>
          <a:prstGeom prst="roundRect">
            <a:avLst>
              <a:gd name="adj" fmla="val 50000"/>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2846057" y="2081630"/>
            <a:ext cx="1299685" cy="1299684"/>
          </a:xfrm>
          <a:prstGeom prst="roundRect">
            <a:avLst>
              <a:gd name="adj" fmla="val 50000"/>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3256740" y="2500029"/>
            <a:ext cx="478318" cy="462886"/>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7737677" y="1783183"/>
            <a:ext cx="1891448" cy="1891448"/>
          </a:xfrm>
          <a:prstGeom prst="ellipse">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8033559" y="2076497"/>
            <a:ext cx="1299685" cy="1299684"/>
          </a:xfrm>
          <a:prstGeom prst="roundRect">
            <a:avLst>
              <a:gd name="adj" fmla="val 50000"/>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8033559" y="2081630"/>
            <a:ext cx="1299685" cy="1299684"/>
          </a:xfrm>
          <a:prstGeom prst="roundRect">
            <a:avLst>
              <a:gd name="adj" fmla="val 50000"/>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8444243" y="2492313"/>
            <a:ext cx="478318" cy="478318"/>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1875899" y="3912939"/>
            <a:ext cx="3240000" cy="287814"/>
          </a:xfrm>
          <a:prstGeom prst="rect">
            <a:avLst/>
          </a:prstGeom>
          <a:noFill/>
          <a:ln>
            <a:noFill/>
          </a:ln>
        </p:spPr>
        <p:txBody>
          <a:bodyPr vert="horz" wrap="square" lIns="0" tIns="0" rIns="0" bIns="0" rtlCol="0" anchor="ctr"/>
          <a:lstStyle/>
          <a:p>
            <a:pPr algn="ctr"/>
            <a:r>
              <a:rPr kumimoji="1" lang="en-US" altLang="zh-CN" sz="1412">
                <a:ln w="12700">
                  <a:noFill/>
                </a:ln>
                <a:solidFill>
                  <a:schemeClr val="tx1">
                    <a:lumMod val="85000"/>
                    <a:lumOff val="15000"/>
                  </a:schemeClr>
                </a:solidFill>
                <a:latin typeface="Source Han Sans CN Bold"/>
                <a:ea typeface="Source Han Sans CN Bold"/>
                <a:cs typeface="Source Han Sans CN Bold"/>
              </a:rPr>
              <a:t>Importing Entire Pandas Library</a:t>
            </a:r>
            <a:endParaRPr kumimoji="1" lang="zh-CN" altLang="en-US"/>
          </a:p>
        </p:txBody>
      </p:sp>
      <p:sp>
        <p:nvSpPr>
          <p:cNvPr id="13" name="标题 1"/>
          <p:cNvSpPr txBox="1"/>
          <p:nvPr/>
        </p:nvSpPr>
        <p:spPr>
          <a:xfrm rot="0" flipH="0" flipV="0">
            <a:off x="7063401" y="4353241"/>
            <a:ext cx="3240000" cy="1343876"/>
          </a:xfrm>
          <a:prstGeom prst="rect">
            <a:avLst/>
          </a:prstGeom>
          <a:noFill/>
          <a:ln>
            <a:noFill/>
          </a:ln>
        </p:spPr>
        <p:txBody>
          <a:bodyPr vert="horz" wrap="square" lIns="0" tIns="0" rIns="0" bIns="0" rtlCol="0" anchor="t"/>
          <a:lstStyle/>
          <a:p>
            <a:pPr algn="ctr"/>
            <a:r>
              <a:rPr kumimoji="1" lang="en-US" altLang="zh-CN" sz="1052">
                <a:ln w="12700">
                  <a:noFill/>
                </a:ln>
                <a:solidFill>
                  <a:schemeClr val="tx1">
                    <a:lumMod val="85000"/>
                    <a:lumOff val="15000"/>
                  </a:schemeClr>
                </a:solidFill>
                <a:latin typeface="Source Han Sans"/>
                <a:ea typeface="Source Han Sans"/>
                <a:cs typeface="Source Han Sans"/>
              </a:rPr>
              <a:t>Alternatively, you can import specific modules from pandas instead of importing the entire library. This can be done using the "from" keyword followed by the module name and the "import" keyword followed by the specific module name. Here's an examplefrom pandas import Series, DataFrame</a:t>
            </a:r>
            <a:endParaRPr kumimoji="1" lang="zh-CN" altLang="en-US"/>
          </a:p>
        </p:txBody>
      </p:sp>
      <p:sp>
        <p:nvSpPr>
          <p:cNvPr id="14" name="标题 1"/>
          <p:cNvSpPr txBox="1"/>
          <p:nvPr/>
        </p:nvSpPr>
        <p:spPr>
          <a:xfrm rot="0" flipH="0" flipV="0">
            <a:off x="7063401" y="3912939"/>
            <a:ext cx="3240000" cy="287814"/>
          </a:xfrm>
          <a:prstGeom prst="rect">
            <a:avLst/>
          </a:prstGeom>
          <a:noFill/>
          <a:ln>
            <a:noFill/>
          </a:ln>
        </p:spPr>
        <p:txBody>
          <a:bodyPr vert="horz" wrap="square" lIns="0" tIns="0" rIns="0" bIns="0" rtlCol="0" anchor="ctr"/>
          <a:lstStyle/>
          <a:p>
            <a:pPr algn="ctr"/>
            <a:r>
              <a:rPr kumimoji="1" lang="en-US" altLang="zh-CN" sz="1600">
                <a:ln w="12700">
                  <a:noFill/>
                </a:ln>
                <a:solidFill>
                  <a:schemeClr val="tx1">
                    <a:lumMod val="85000"/>
                    <a:lumOff val="15000"/>
                  </a:schemeClr>
                </a:solidFill>
                <a:latin typeface="Source Han Sans CN Bold"/>
                <a:ea typeface="Source Han Sans CN Bold"/>
                <a:cs typeface="Source Han Sans CN Bold"/>
              </a:rPr>
              <a:t>Importing Specific Modules</a:t>
            </a:r>
            <a:endParaRPr kumimoji="1" lang="zh-CN" altLang="en-US"/>
          </a:p>
        </p:txBody>
      </p:sp>
      <p:sp>
        <p:nvSpPr>
          <p:cNvPr id="15" name="标题 1"/>
          <p:cNvSpPr txBox="1"/>
          <p:nvPr/>
        </p:nvSpPr>
        <p:spPr>
          <a:xfrm rot="0" flipH="0" flipV="0">
            <a:off x="1044659" y="527337"/>
            <a:ext cx="10474240" cy="432000"/>
          </a:xfrm>
          <a:prstGeom prst="rect">
            <a:avLst/>
          </a:prstGeom>
          <a:noFill/>
          <a:ln>
            <a:noFill/>
          </a:ln>
        </p:spPr>
        <p:txBody>
          <a:bodyPr vert="horz" wrap="square" lIns="0" tIns="0" rIns="0" bIns="0" rtlCol="0" anchor="ctr"/>
          <a:lstStyle/>
          <a:p>
            <a:pPr algn="l"/>
            <a:r>
              <a:rPr kumimoji="1" lang="en-US" altLang="zh-CN" sz="2800">
                <a:ln w="12700">
                  <a:noFill/>
                </a:ln>
                <a:solidFill>
                  <a:schemeClr val="tx1">
                    <a:lumMod val="85000"/>
                    <a:lumOff val="15000"/>
                  </a:schemeClr>
                </a:solidFill>
                <a:latin typeface="Source Han Sans CN Bold"/>
                <a:ea typeface="Source Han Sans CN Bold"/>
                <a:cs typeface="Source Han Sans CN Bold"/>
              </a:rPr>
              <a:t>Importing Pandas</a:t>
            </a:r>
            <a:endParaRPr kumimoji="1" lang="zh-CN" altLang="en-US"/>
          </a:p>
        </p:txBody>
      </p:sp>
      <p:sp>
        <p:nvSpPr>
          <p:cNvPr id="16" name="标题 1"/>
          <p:cNvSpPr txBox="1"/>
          <p:nvPr/>
        </p:nvSpPr>
        <p:spPr>
          <a:xfrm rot="0" flipH="1" flipV="0">
            <a:off x="451793" y="527337"/>
            <a:ext cx="432000" cy="432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41487" y="617337"/>
            <a:ext cx="252613" cy="252000"/>
          </a:xfrm>
          <a:custGeom>
            <a:avLst/>
            <a:gdLst>
              <a:gd name="connsiteX0" fmla="*/ 339916 w 993944"/>
              <a:gd name="connsiteY0" fmla="*/ 447401 h 991544"/>
              <a:gd name="connsiteX1" fmla="*/ 664749 w 993944"/>
              <a:gd name="connsiteY1" fmla="*/ 447401 h 991544"/>
              <a:gd name="connsiteX2" fmla="*/ 670199 w 993944"/>
              <a:gd name="connsiteY2" fmla="*/ 447401 h 991544"/>
              <a:gd name="connsiteX3" fmla="*/ 676249 w 993944"/>
              <a:gd name="connsiteY3" fmla="*/ 446632 h 991544"/>
              <a:gd name="connsiteX4" fmla="*/ 671447 w 993944"/>
              <a:gd name="connsiteY4" fmla="*/ 442551 h 991544"/>
              <a:gd name="connsiteX5" fmla="*/ 646071 w 993944"/>
              <a:gd name="connsiteY5" fmla="*/ 422864 h 991544"/>
              <a:gd name="connsiteX6" fmla="*/ 620838 w 993944"/>
              <a:gd name="connsiteY6" fmla="*/ 400680 h 991544"/>
              <a:gd name="connsiteX7" fmla="*/ 598198 w 993944"/>
              <a:gd name="connsiteY7" fmla="*/ 378545 h 991544"/>
              <a:gd name="connsiteX8" fmla="*/ 584321 w 993944"/>
              <a:gd name="connsiteY8" fmla="*/ 363107 h 991544"/>
              <a:gd name="connsiteX9" fmla="*/ 576494 w 993944"/>
              <a:gd name="connsiteY9" fmla="*/ 354200 h 991544"/>
              <a:gd name="connsiteX10" fmla="*/ 549365 w 993944"/>
              <a:gd name="connsiteY10" fmla="*/ 319580 h 991544"/>
              <a:gd name="connsiteX11" fmla="*/ 523628 w 993944"/>
              <a:gd name="connsiteY11" fmla="*/ 280303 h 991544"/>
              <a:gd name="connsiteX12" fmla="*/ 512920 w 993944"/>
              <a:gd name="connsiteY12" fmla="*/ 261360 h 991544"/>
              <a:gd name="connsiteX13" fmla="*/ 505718 w 993944"/>
              <a:gd name="connsiteY13" fmla="*/ 247819 h 991544"/>
              <a:gd name="connsiteX14" fmla="*/ 495130 w 993944"/>
              <a:gd name="connsiteY14" fmla="*/ 225468 h 991544"/>
              <a:gd name="connsiteX15" fmla="*/ 487928 w 993944"/>
              <a:gd name="connsiteY15" fmla="*/ 208662 h 991544"/>
              <a:gd name="connsiteX16" fmla="*/ 480533 w 993944"/>
              <a:gd name="connsiteY16" fmla="*/ 189791 h 991544"/>
              <a:gd name="connsiteX17" fmla="*/ 471050 w 993944"/>
              <a:gd name="connsiteY17" fmla="*/ 161677 h 991544"/>
              <a:gd name="connsiteX18" fmla="*/ 461230 w 993944"/>
              <a:gd name="connsiteY18" fmla="*/ 124921 h 991544"/>
              <a:gd name="connsiteX19" fmla="*/ 455108 w 993944"/>
              <a:gd name="connsiteY19" fmla="*/ 93446 h 991544"/>
              <a:gd name="connsiteX20" fmla="*/ 451555 w 993944"/>
              <a:gd name="connsiteY20" fmla="*/ 70542 h 991544"/>
              <a:gd name="connsiteX21" fmla="*/ 450115 w 993944"/>
              <a:gd name="connsiteY21" fmla="*/ 57793 h 991544"/>
              <a:gd name="connsiteX22" fmla="*/ 448554 w 993944"/>
              <a:gd name="connsiteY22" fmla="*/ 41108 h 991544"/>
              <a:gd name="connsiteX23" fmla="*/ 448554 w 993944"/>
              <a:gd name="connsiteY23" fmla="*/ 40123 h 991544"/>
              <a:gd name="connsiteX24" fmla="*/ 447450 w 993944"/>
              <a:gd name="connsiteY24" fmla="*/ 5527 h 991544"/>
              <a:gd name="connsiteX25" fmla="*/ 447450 w 993944"/>
              <a:gd name="connsiteY25" fmla="*/ 4063 h 991544"/>
              <a:gd name="connsiteX26" fmla="*/ 449610 w 993944"/>
              <a:gd name="connsiteY26" fmla="*/ 1854 h 991544"/>
              <a:gd name="connsiteX27" fmla="*/ 453572 w 993944"/>
              <a:gd name="connsiteY27" fmla="*/ 1854 h 991544"/>
              <a:gd name="connsiteX28" fmla="*/ 540242 w 993944"/>
              <a:gd name="connsiteY28" fmla="*/ 1854 h 991544"/>
              <a:gd name="connsiteX29" fmla="*/ 546460 w 993944"/>
              <a:gd name="connsiteY29" fmla="*/ 8144 h 991544"/>
              <a:gd name="connsiteX30" fmla="*/ 547180 w 993944"/>
              <a:gd name="connsiteY30" fmla="*/ 20460 h 991544"/>
              <a:gd name="connsiteX31" fmla="*/ 547372 w 993944"/>
              <a:gd name="connsiteY31" fmla="*/ 26390 h 991544"/>
              <a:gd name="connsiteX32" fmla="*/ 548213 w 993944"/>
              <a:gd name="connsiteY32" fmla="*/ 38203 h 991544"/>
              <a:gd name="connsiteX33" fmla="*/ 548357 w 993944"/>
              <a:gd name="connsiteY33" fmla="*/ 40603 h 991544"/>
              <a:gd name="connsiteX34" fmla="*/ 550109 w 993944"/>
              <a:gd name="connsiteY34" fmla="*/ 58250 h 991544"/>
              <a:gd name="connsiteX35" fmla="*/ 553182 w 993944"/>
              <a:gd name="connsiteY35" fmla="*/ 78753 h 991544"/>
              <a:gd name="connsiteX36" fmla="*/ 559617 w 993944"/>
              <a:gd name="connsiteY36" fmla="*/ 110180 h 991544"/>
              <a:gd name="connsiteX37" fmla="*/ 573157 w 993944"/>
              <a:gd name="connsiteY37" fmla="*/ 154619 h 991544"/>
              <a:gd name="connsiteX38" fmla="*/ 586746 w 993944"/>
              <a:gd name="connsiteY38" fmla="*/ 187510 h 991544"/>
              <a:gd name="connsiteX39" fmla="*/ 593732 w 993944"/>
              <a:gd name="connsiteY39" fmla="*/ 202276 h 991544"/>
              <a:gd name="connsiteX40" fmla="*/ 623551 w 993944"/>
              <a:gd name="connsiteY40" fmla="*/ 252405 h 991544"/>
              <a:gd name="connsiteX41" fmla="*/ 645638 w 993944"/>
              <a:gd name="connsiteY41" fmla="*/ 282175 h 991544"/>
              <a:gd name="connsiteX42" fmla="*/ 660451 w 993944"/>
              <a:gd name="connsiteY42" fmla="*/ 299437 h 991544"/>
              <a:gd name="connsiteX43" fmla="*/ 688829 w 993944"/>
              <a:gd name="connsiteY43" fmla="*/ 328439 h 991544"/>
              <a:gd name="connsiteX44" fmla="*/ 702178 w 993944"/>
              <a:gd name="connsiteY44" fmla="*/ 340179 h 991544"/>
              <a:gd name="connsiteX45" fmla="*/ 719752 w 993944"/>
              <a:gd name="connsiteY45" fmla="*/ 354584 h 991544"/>
              <a:gd name="connsiteX46" fmla="*/ 730316 w 993944"/>
              <a:gd name="connsiteY46" fmla="*/ 362723 h 991544"/>
              <a:gd name="connsiteX47" fmla="*/ 770002 w 993944"/>
              <a:gd name="connsiteY47" fmla="*/ 388580 h 991544"/>
              <a:gd name="connsiteX48" fmla="*/ 817418 w 993944"/>
              <a:gd name="connsiteY48" fmla="*/ 412228 h 991544"/>
              <a:gd name="connsiteX49" fmla="*/ 857728 w 993944"/>
              <a:gd name="connsiteY49" fmla="*/ 427186 h 991544"/>
              <a:gd name="connsiteX50" fmla="*/ 902215 w 993944"/>
              <a:gd name="connsiteY50" fmla="*/ 438590 h 991544"/>
              <a:gd name="connsiteX51" fmla="*/ 920630 w 993944"/>
              <a:gd name="connsiteY51" fmla="*/ 442119 h 991544"/>
              <a:gd name="connsiteX52" fmla="*/ 938708 w 993944"/>
              <a:gd name="connsiteY52" fmla="*/ 444520 h 991544"/>
              <a:gd name="connsiteX53" fmla="*/ 952921 w 993944"/>
              <a:gd name="connsiteY53" fmla="*/ 446152 h 991544"/>
              <a:gd name="connsiteX54" fmla="*/ 956378 w 993944"/>
              <a:gd name="connsiteY54" fmla="*/ 446368 h 991544"/>
              <a:gd name="connsiteX55" fmla="*/ 967206 w 993944"/>
              <a:gd name="connsiteY55" fmla="*/ 447160 h 991544"/>
              <a:gd name="connsiteX56" fmla="*/ 973616 w 993944"/>
              <a:gd name="connsiteY56" fmla="*/ 447377 h 991544"/>
              <a:gd name="connsiteX57" fmla="*/ 989462 w 993944"/>
              <a:gd name="connsiteY57" fmla="*/ 447377 h 991544"/>
              <a:gd name="connsiteX58" fmla="*/ 992175 w 993944"/>
              <a:gd name="connsiteY58" fmla="*/ 450114 h 991544"/>
              <a:gd name="connsiteX59" fmla="*/ 992175 w 993944"/>
              <a:gd name="connsiteY59" fmla="*/ 453595 h 991544"/>
              <a:gd name="connsiteX60" fmla="*/ 992175 w 993944"/>
              <a:gd name="connsiteY60" fmla="*/ 540241 h 991544"/>
              <a:gd name="connsiteX61" fmla="*/ 985500 w 993944"/>
              <a:gd name="connsiteY61" fmla="*/ 547107 h 991544"/>
              <a:gd name="connsiteX62" fmla="*/ 969175 w 993944"/>
              <a:gd name="connsiteY62" fmla="*/ 547323 h 991544"/>
              <a:gd name="connsiteX63" fmla="*/ 960340 w 993944"/>
              <a:gd name="connsiteY63" fmla="*/ 548044 h 991544"/>
              <a:gd name="connsiteX64" fmla="*/ 958371 w 993944"/>
              <a:gd name="connsiteY64" fmla="*/ 548236 h 991544"/>
              <a:gd name="connsiteX65" fmla="*/ 942141 w 993944"/>
              <a:gd name="connsiteY65" fmla="*/ 549484 h 991544"/>
              <a:gd name="connsiteX66" fmla="*/ 917725 w 993944"/>
              <a:gd name="connsiteY66" fmla="*/ 552989 h 991544"/>
              <a:gd name="connsiteX67" fmla="*/ 875758 w 993944"/>
              <a:gd name="connsiteY67" fmla="*/ 562088 h 991544"/>
              <a:gd name="connsiteX68" fmla="*/ 788272 w 993944"/>
              <a:gd name="connsiteY68" fmla="*/ 595868 h 991544"/>
              <a:gd name="connsiteX69" fmla="*/ 754396 w 993944"/>
              <a:gd name="connsiteY69" fmla="*/ 615315 h 991544"/>
              <a:gd name="connsiteX70" fmla="*/ 723930 w 993944"/>
              <a:gd name="connsiteY70" fmla="*/ 636418 h 991544"/>
              <a:gd name="connsiteX71" fmla="*/ 705035 w 993944"/>
              <a:gd name="connsiteY71" fmla="*/ 651567 h 991544"/>
              <a:gd name="connsiteX72" fmla="*/ 663284 w 993944"/>
              <a:gd name="connsiteY72" fmla="*/ 691637 h 991544"/>
              <a:gd name="connsiteX73" fmla="*/ 648135 w 993944"/>
              <a:gd name="connsiteY73" fmla="*/ 709235 h 991544"/>
              <a:gd name="connsiteX74" fmla="*/ 632578 w 993944"/>
              <a:gd name="connsiteY74" fmla="*/ 729066 h 991544"/>
              <a:gd name="connsiteX75" fmla="*/ 614524 w 993944"/>
              <a:gd name="connsiteY75" fmla="*/ 755644 h 991544"/>
              <a:gd name="connsiteX76" fmla="*/ 589723 w 993944"/>
              <a:gd name="connsiteY76" fmla="*/ 800683 h 991544"/>
              <a:gd name="connsiteX77" fmla="*/ 575030 w 993944"/>
              <a:gd name="connsiteY77" fmla="*/ 835279 h 991544"/>
              <a:gd name="connsiteX78" fmla="*/ 566867 w 993944"/>
              <a:gd name="connsiteY78" fmla="*/ 859119 h 991544"/>
              <a:gd name="connsiteX79" fmla="*/ 555343 w 993944"/>
              <a:gd name="connsiteY79" fmla="*/ 904591 h 991544"/>
              <a:gd name="connsiteX80" fmla="*/ 550685 w 993944"/>
              <a:gd name="connsiteY80" fmla="*/ 930832 h 991544"/>
              <a:gd name="connsiteX81" fmla="*/ 549341 w 993944"/>
              <a:gd name="connsiteY81" fmla="*/ 943077 h 991544"/>
              <a:gd name="connsiteX82" fmla="*/ 547684 w 993944"/>
              <a:gd name="connsiteY82" fmla="*/ 959762 h 991544"/>
              <a:gd name="connsiteX83" fmla="*/ 547468 w 993944"/>
              <a:gd name="connsiteY83" fmla="*/ 964204 h 991544"/>
              <a:gd name="connsiteX84" fmla="*/ 546700 w 993944"/>
              <a:gd name="connsiteY84" fmla="*/ 977024 h 991544"/>
              <a:gd name="connsiteX85" fmla="*/ 546508 w 993944"/>
              <a:gd name="connsiteY85" fmla="*/ 985427 h 991544"/>
              <a:gd name="connsiteX86" fmla="*/ 546508 w 993944"/>
              <a:gd name="connsiteY86" fmla="*/ 989893 h 991544"/>
              <a:gd name="connsiteX87" fmla="*/ 544251 w 993944"/>
              <a:gd name="connsiteY87" fmla="*/ 992006 h 991544"/>
              <a:gd name="connsiteX88" fmla="*/ 540794 w 993944"/>
              <a:gd name="connsiteY88" fmla="*/ 992006 h 991544"/>
              <a:gd name="connsiteX89" fmla="*/ 453572 w 993944"/>
              <a:gd name="connsiteY89" fmla="*/ 992006 h 991544"/>
              <a:gd name="connsiteX90" fmla="*/ 447450 w 993944"/>
              <a:gd name="connsiteY90" fmla="*/ 985643 h 991544"/>
              <a:gd name="connsiteX91" fmla="*/ 447450 w 993944"/>
              <a:gd name="connsiteY91" fmla="*/ 975248 h 991544"/>
              <a:gd name="connsiteX92" fmla="*/ 447954 w 993944"/>
              <a:gd name="connsiteY92" fmla="*/ 969846 h 991544"/>
              <a:gd name="connsiteX93" fmla="*/ 448386 w 993944"/>
              <a:gd name="connsiteY93" fmla="*/ 960963 h 991544"/>
              <a:gd name="connsiteX94" fmla="*/ 449154 w 993944"/>
              <a:gd name="connsiteY94" fmla="*/ 951119 h 991544"/>
              <a:gd name="connsiteX95" fmla="*/ 449298 w 993944"/>
              <a:gd name="connsiteY95" fmla="*/ 949655 h 991544"/>
              <a:gd name="connsiteX96" fmla="*/ 450499 w 993944"/>
              <a:gd name="connsiteY96" fmla="*/ 933401 h 991544"/>
              <a:gd name="connsiteX97" fmla="*/ 452059 w 993944"/>
              <a:gd name="connsiteY97" fmla="*/ 921685 h 991544"/>
              <a:gd name="connsiteX98" fmla="*/ 454244 w 993944"/>
              <a:gd name="connsiteY98" fmla="*/ 906560 h 991544"/>
              <a:gd name="connsiteX99" fmla="*/ 457533 w 993944"/>
              <a:gd name="connsiteY99" fmla="*/ 887089 h 991544"/>
              <a:gd name="connsiteX100" fmla="*/ 465120 w 993944"/>
              <a:gd name="connsiteY100" fmla="*/ 853886 h 991544"/>
              <a:gd name="connsiteX101" fmla="*/ 482430 w 993944"/>
              <a:gd name="connsiteY101" fmla="*/ 799771 h 991544"/>
              <a:gd name="connsiteX102" fmla="*/ 499019 w 993944"/>
              <a:gd name="connsiteY102" fmla="*/ 760613 h 991544"/>
              <a:gd name="connsiteX103" fmla="*/ 517602 w 993944"/>
              <a:gd name="connsiteY103" fmla="*/ 724601 h 991544"/>
              <a:gd name="connsiteX104" fmla="*/ 539353 w 993944"/>
              <a:gd name="connsiteY104" fmla="*/ 689212 h 991544"/>
              <a:gd name="connsiteX105" fmla="*/ 566219 w 993944"/>
              <a:gd name="connsiteY105" fmla="*/ 652528 h 991544"/>
              <a:gd name="connsiteX106" fmla="*/ 584657 w 993944"/>
              <a:gd name="connsiteY106" fmla="*/ 630584 h 991544"/>
              <a:gd name="connsiteX107" fmla="*/ 602543 w 993944"/>
              <a:gd name="connsiteY107" fmla="*/ 611377 h 991544"/>
              <a:gd name="connsiteX108" fmla="*/ 615892 w 993944"/>
              <a:gd name="connsiteY108" fmla="*/ 598125 h 991544"/>
              <a:gd name="connsiteX109" fmla="*/ 633874 w 993944"/>
              <a:gd name="connsiteY109" fmla="*/ 581919 h 991544"/>
              <a:gd name="connsiteX110" fmla="*/ 649288 w 993944"/>
              <a:gd name="connsiteY110" fmla="*/ 568763 h 991544"/>
              <a:gd name="connsiteX111" fmla="*/ 668494 w 993944"/>
              <a:gd name="connsiteY111" fmla="*/ 553998 h 991544"/>
              <a:gd name="connsiteX112" fmla="*/ 675913 w 993944"/>
              <a:gd name="connsiteY112" fmla="*/ 548260 h 991544"/>
              <a:gd name="connsiteX113" fmla="*/ 676321 w 993944"/>
              <a:gd name="connsiteY113" fmla="*/ 547011 h 991544"/>
              <a:gd name="connsiteX114" fmla="*/ 675121 w 993944"/>
              <a:gd name="connsiteY114" fmla="*/ 546411 h 991544"/>
              <a:gd name="connsiteX115" fmla="*/ 673152 w 993944"/>
              <a:gd name="connsiteY115" fmla="*/ 546411 h 991544"/>
              <a:gd name="connsiteX116" fmla="*/ 665301 w 993944"/>
              <a:gd name="connsiteY116" fmla="*/ 547011 h 991544"/>
              <a:gd name="connsiteX117" fmla="*/ 12683 w 993944"/>
              <a:gd name="connsiteY117" fmla="*/ 547011 h 991544"/>
              <a:gd name="connsiteX118" fmla="*/ 3848 w 993944"/>
              <a:gd name="connsiteY118" fmla="*/ 546195 h 991544"/>
              <a:gd name="connsiteX119" fmla="*/ 1807 w 993944"/>
              <a:gd name="connsiteY119" fmla="*/ 543794 h 991544"/>
              <a:gd name="connsiteX120" fmla="*/ 1807 w 993944"/>
              <a:gd name="connsiteY120" fmla="*/ 539352 h 991544"/>
              <a:gd name="connsiteX121" fmla="*/ 1807 w 993944"/>
              <a:gd name="connsiteY121" fmla="*/ 454459 h 991544"/>
              <a:gd name="connsiteX122" fmla="*/ 8721 w 993944"/>
              <a:gd name="connsiteY122" fmla="*/ 447401 h 991544"/>
            </a:gdLst>
            <a:rect l="l" t="t" r="r" b="b"/>
            <a:pathLst>
              <a:path w="993944" h="991544">
                <a:moveTo>
                  <a:pt x="339916" y="447401"/>
                </a:moveTo>
                <a:lnTo>
                  <a:pt x="664749" y="447401"/>
                </a:lnTo>
                <a:cubicBezTo>
                  <a:pt x="666574" y="447401"/>
                  <a:pt x="668398" y="447401"/>
                  <a:pt x="670199" y="447401"/>
                </a:cubicBezTo>
                <a:cubicBezTo>
                  <a:pt x="671999" y="447401"/>
                  <a:pt x="674400" y="448217"/>
                  <a:pt x="676249" y="446632"/>
                </a:cubicBezTo>
                <a:cubicBezTo>
                  <a:pt x="674893" y="445007"/>
                  <a:pt x="673270" y="443626"/>
                  <a:pt x="671447" y="442551"/>
                </a:cubicBezTo>
                <a:cubicBezTo>
                  <a:pt x="662924" y="436069"/>
                  <a:pt x="654281" y="429754"/>
                  <a:pt x="646071" y="422864"/>
                </a:cubicBezTo>
                <a:cubicBezTo>
                  <a:pt x="637860" y="415974"/>
                  <a:pt x="629145" y="408171"/>
                  <a:pt x="620838" y="400680"/>
                </a:cubicBezTo>
                <a:cubicBezTo>
                  <a:pt x="612987" y="393478"/>
                  <a:pt x="605592" y="386059"/>
                  <a:pt x="598198" y="378545"/>
                </a:cubicBezTo>
                <a:cubicBezTo>
                  <a:pt x="593396" y="373623"/>
                  <a:pt x="588955" y="368245"/>
                  <a:pt x="584321" y="363107"/>
                </a:cubicBezTo>
                <a:cubicBezTo>
                  <a:pt x="581680" y="360178"/>
                  <a:pt x="579039" y="357225"/>
                  <a:pt x="576494" y="354200"/>
                </a:cubicBezTo>
                <a:cubicBezTo>
                  <a:pt x="566987" y="342996"/>
                  <a:pt x="557943" y="331457"/>
                  <a:pt x="549365" y="319580"/>
                </a:cubicBezTo>
                <a:cubicBezTo>
                  <a:pt x="540218" y="306880"/>
                  <a:pt x="531695" y="293723"/>
                  <a:pt x="523628" y="280303"/>
                </a:cubicBezTo>
                <a:cubicBezTo>
                  <a:pt x="519907" y="274084"/>
                  <a:pt x="516426" y="267722"/>
                  <a:pt x="512920" y="261360"/>
                </a:cubicBezTo>
                <a:cubicBezTo>
                  <a:pt x="510519" y="256894"/>
                  <a:pt x="507999" y="252405"/>
                  <a:pt x="505718" y="247819"/>
                </a:cubicBezTo>
                <a:cubicBezTo>
                  <a:pt x="502093" y="240401"/>
                  <a:pt x="498515" y="232958"/>
                  <a:pt x="495130" y="225468"/>
                </a:cubicBezTo>
                <a:cubicBezTo>
                  <a:pt x="492609" y="219898"/>
                  <a:pt x="490328" y="214256"/>
                  <a:pt x="487928" y="208662"/>
                </a:cubicBezTo>
                <a:cubicBezTo>
                  <a:pt x="485383" y="202396"/>
                  <a:pt x="482838" y="196129"/>
                  <a:pt x="480533" y="189791"/>
                </a:cubicBezTo>
                <a:cubicBezTo>
                  <a:pt x="477148" y="180500"/>
                  <a:pt x="473883" y="171161"/>
                  <a:pt x="471050" y="161677"/>
                </a:cubicBezTo>
                <a:cubicBezTo>
                  <a:pt x="467449" y="149505"/>
                  <a:pt x="464063" y="137309"/>
                  <a:pt x="461230" y="124921"/>
                </a:cubicBezTo>
                <a:cubicBezTo>
                  <a:pt x="458830" y="114501"/>
                  <a:pt x="456621" y="104033"/>
                  <a:pt x="455108" y="93446"/>
                </a:cubicBezTo>
                <a:cubicBezTo>
                  <a:pt x="454004" y="85811"/>
                  <a:pt x="452395" y="78224"/>
                  <a:pt x="451555" y="70542"/>
                </a:cubicBezTo>
                <a:cubicBezTo>
                  <a:pt x="451099" y="66316"/>
                  <a:pt x="450667" y="62019"/>
                  <a:pt x="450115" y="57793"/>
                </a:cubicBezTo>
                <a:cubicBezTo>
                  <a:pt x="449394" y="52247"/>
                  <a:pt x="449874" y="46581"/>
                  <a:pt x="448554" y="41108"/>
                </a:cubicBezTo>
                <a:cubicBezTo>
                  <a:pt x="448518" y="40781"/>
                  <a:pt x="448518" y="40450"/>
                  <a:pt x="448554" y="40123"/>
                </a:cubicBezTo>
                <a:cubicBezTo>
                  <a:pt x="448818" y="28575"/>
                  <a:pt x="446897" y="17099"/>
                  <a:pt x="447450" y="5527"/>
                </a:cubicBezTo>
                <a:cubicBezTo>
                  <a:pt x="447450" y="5047"/>
                  <a:pt x="447450" y="4543"/>
                  <a:pt x="447450" y="4063"/>
                </a:cubicBezTo>
                <a:cubicBezTo>
                  <a:pt x="447618" y="2622"/>
                  <a:pt x="448170" y="1974"/>
                  <a:pt x="449610" y="1854"/>
                </a:cubicBezTo>
                <a:cubicBezTo>
                  <a:pt x="451051" y="1734"/>
                  <a:pt x="452251" y="1854"/>
                  <a:pt x="453572" y="1854"/>
                </a:cubicBezTo>
                <a:lnTo>
                  <a:pt x="540242" y="1854"/>
                </a:lnTo>
                <a:cubicBezTo>
                  <a:pt x="546676" y="1854"/>
                  <a:pt x="546436" y="1854"/>
                  <a:pt x="546460" y="8144"/>
                </a:cubicBezTo>
                <a:cubicBezTo>
                  <a:pt x="546256" y="12264"/>
                  <a:pt x="546496" y="16393"/>
                  <a:pt x="547180" y="20460"/>
                </a:cubicBezTo>
                <a:cubicBezTo>
                  <a:pt x="547425" y="22427"/>
                  <a:pt x="547490" y="24412"/>
                  <a:pt x="547372" y="26390"/>
                </a:cubicBezTo>
                <a:cubicBezTo>
                  <a:pt x="547147" y="30348"/>
                  <a:pt x="547430" y="34317"/>
                  <a:pt x="548213" y="38203"/>
                </a:cubicBezTo>
                <a:cubicBezTo>
                  <a:pt x="548352" y="38995"/>
                  <a:pt x="548402" y="39800"/>
                  <a:pt x="548357" y="40603"/>
                </a:cubicBezTo>
                <a:cubicBezTo>
                  <a:pt x="548604" y="46514"/>
                  <a:pt x="549190" y="52406"/>
                  <a:pt x="550109" y="58250"/>
                </a:cubicBezTo>
                <a:cubicBezTo>
                  <a:pt x="550974" y="65116"/>
                  <a:pt x="552030" y="71934"/>
                  <a:pt x="553182" y="78753"/>
                </a:cubicBezTo>
                <a:cubicBezTo>
                  <a:pt x="554959" y="89292"/>
                  <a:pt x="557072" y="99784"/>
                  <a:pt x="559617" y="110180"/>
                </a:cubicBezTo>
                <a:cubicBezTo>
                  <a:pt x="563345" y="125220"/>
                  <a:pt x="567866" y="140054"/>
                  <a:pt x="573157" y="154619"/>
                </a:cubicBezTo>
                <a:cubicBezTo>
                  <a:pt x="577215" y="165759"/>
                  <a:pt x="581680" y="176779"/>
                  <a:pt x="586746" y="187510"/>
                </a:cubicBezTo>
                <a:cubicBezTo>
                  <a:pt x="589147" y="192312"/>
                  <a:pt x="591308" y="197402"/>
                  <a:pt x="593732" y="202276"/>
                </a:cubicBezTo>
                <a:cubicBezTo>
                  <a:pt x="602575" y="219614"/>
                  <a:pt x="612536" y="236359"/>
                  <a:pt x="623551" y="252405"/>
                </a:cubicBezTo>
                <a:cubicBezTo>
                  <a:pt x="630496" y="262664"/>
                  <a:pt x="637860" y="272589"/>
                  <a:pt x="645638" y="282175"/>
                </a:cubicBezTo>
                <a:cubicBezTo>
                  <a:pt x="650440" y="288033"/>
                  <a:pt x="655434" y="293747"/>
                  <a:pt x="660451" y="299437"/>
                </a:cubicBezTo>
                <a:cubicBezTo>
                  <a:pt x="669407" y="309617"/>
                  <a:pt x="679202" y="318932"/>
                  <a:pt x="688829" y="328439"/>
                </a:cubicBezTo>
                <a:cubicBezTo>
                  <a:pt x="693031" y="332593"/>
                  <a:pt x="697808" y="336170"/>
                  <a:pt x="702178" y="340179"/>
                </a:cubicBezTo>
                <a:cubicBezTo>
                  <a:pt x="707772" y="345317"/>
                  <a:pt x="713774" y="349927"/>
                  <a:pt x="719752" y="354584"/>
                </a:cubicBezTo>
                <a:cubicBezTo>
                  <a:pt x="723233" y="357321"/>
                  <a:pt x="726690" y="360130"/>
                  <a:pt x="730316" y="362723"/>
                </a:cubicBezTo>
                <a:cubicBezTo>
                  <a:pt x="743067" y="372055"/>
                  <a:pt x="756314" y="380689"/>
                  <a:pt x="770002" y="388580"/>
                </a:cubicBezTo>
                <a:cubicBezTo>
                  <a:pt x="785340" y="397367"/>
                  <a:pt x="801172" y="405261"/>
                  <a:pt x="817418" y="412228"/>
                </a:cubicBezTo>
                <a:cubicBezTo>
                  <a:pt x="830647" y="417822"/>
                  <a:pt x="844043" y="422864"/>
                  <a:pt x="857728" y="427186"/>
                </a:cubicBezTo>
                <a:cubicBezTo>
                  <a:pt x="872323" y="431846"/>
                  <a:pt x="887177" y="435653"/>
                  <a:pt x="902215" y="438590"/>
                </a:cubicBezTo>
                <a:cubicBezTo>
                  <a:pt x="908362" y="439766"/>
                  <a:pt x="914460" y="441134"/>
                  <a:pt x="920630" y="442119"/>
                </a:cubicBezTo>
                <a:cubicBezTo>
                  <a:pt x="926800" y="443103"/>
                  <a:pt x="932634" y="443463"/>
                  <a:pt x="938708" y="444520"/>
                </a:cubicBezTo>
                <a:cubicBezTo>
                  <a:pt x="943510" y="445408"/>
                  <a:pt x="948311" y="444952"/>
                  <a:pt x="952921" y="446152"/>
                </a:cubicBezTo>
                <a:cubicBezTo>
                  <a:pt x="954061" y="446356"/>
                  <a:pt x="955221" y="446431"/>
                  <a:pt x="956378" y="446368"/>
                </a:cubicBezTo>
                <a:cubicBezTo>
                  <a:pt x="960003" y="446296"/>
                  <a:pt x="963629" y="446563"/>
                  <a:pt x="967206" y="447160"/>
                </a:cubicBezTo>
                <a:cubicBezTo>
                  <a:pt x="969331" y="447437"/>
                  <a:pt x="971477" y="447509"/>
                  <a:pt x="973616" y="447377"/>
                </a:cubicBezTo>
                <a:cubicBezTo>
                  <a:pt x="978898" y="447377"/>
                  <a:pt x="984180" y="447377"/>
                  <a:pt x="989462" y="447377"/>
                </a:cubicBezTo>
                <a:cubicBezTo>
                  <a:pt x="991502" y="447377"/>
                  <a:pt x="992031" y="448073"/>
                  <a:pt x="992175" y="450114"/>
                </a:cubicBezTo>
                <a:cubicBezTo>
                  <a:pt x="992175" y="451266"/>
                  <a:pt x="992175" y="452514"/>
                  <a:pt x="992175" y="453595"/>
                </a:cubicBezTo>
                <a:cubicBezTo>
                  <a:pt x="992175" y="482405"/>
                  <a:pt x="992175" y="511287"/>
                  <a:pt x="992175" y="540241"/>
                </a:cubicBezTo>
                <a:cubicBezTo>
                  <a:pt x="992175" y="546411"/>
                  <a:pt x="993063" y="546387"/>
                  <a:pt x="985500" y="547107"/>
                </a:cubicBezTo>
                <a:cubicBezTo>
                  <a:pt x="980122" y="547635"/>
                  <a:pt x="974625" y="547275"/>
                  <a:pt x="969175" y="547323"/>
                </a:cubicBezTo>
                <a:cubicBezTo>
                  <a:pt x="966210" y="547141"/>
                  <a:pt x="963235" y="547383"/>
                  <a:pt x="960340" y="548044"/>
                </a:cubicBezTo>
                <a:cubicBezTo>
                  <a:pt x="959701" y="548226"/>
                  <a:pt x="959033" y="548293"/>
                  <a:pt x="958371" y="548236"/>
                </a:cubicBezTo>
                <a:cubicBezTo>
                  <a:pt x="952933" y="548132"/>
                  <a:pt x="947500" y="548550"/>
                  <a:pt x="942141" y="549484"/>
                </a:cubicBezTo>
                <a:cubicBezTo>
                  <a:pt x="933978" y="550428"/>
                  <a:pt x="925840" y="551597"/>
                  <a:pt x="917725" y="552989"/>
                </a:cubicBezTo>
                <a:cubicBezTo>
                  <a:pt x="903608" y="555407"/>
                  <a:pt x="889618" y="558439"/>
                  <a:pt x="875758" y="562088"/>
                </a:cubicBezTo>
                <a:cubicBezTo>
                  <a:pt x="845474" y="570191"/>
                  <a:pt x="816143" y="581516"/>
                  <a:pt x="788272" y="595868"/>
                </a:cubicBezTo>
                <a:cubicBezTo>
                  <a:pt x="776700" y="601846"/>
                  <a:pt x="765464" y="608424"/>
                  <a:pt x="754396" y="615315"/>
                </a:cubicBezTo>
                <a:cubicBezTo>
                  <a:pt x="743880" y="621845"/>
                  <a:pt x="733821" y="629024"/>
                  <a:pt x="723930" y="636418"/>
                </a:cubicBezTo>
                <a:cubicBezTo>
                  <a:pt x="717471" y="641220"/>
                  <a:pt x="711277" y="646454"/>
                  <a:pt x="705035" y="651567"/>
                </a:cubicBezTo>
                <a:cubicBezTo>
                  <a:pt x="690383" y="664136"/>
                  <a:pt x="676443" y="677513"/>
                  <a:pt x="663284" y="691637"/>
                </a:cubicBezTo>
                <a:cubicBezTo>
                  <a:pt x="657907" y="697183"/>
                  <a:pt x="653225" y="703377"/>
                  <a:pt x="648135" y="709235"/>
                </a:cubicBezTo>
                <a:cubicBezTo>
                  <a:pt x="642637" y="715598"/>
                  <a:pt x="637572" y="722272"/>
                  <a:pt x="632578" y="729066"/>
                </a:cubicBezTo>
                <a:cubicBezTo>
                  <a:pt x="626240" y="737709"/>
                  <a:pt x="620262" y="746568"/>
                  <a:pt x="614524" y="755644"/>
                </a:cubicBezTo>
                <a:cubicBezTo>
                  <a:pt x="605364" y="770149"/>
                  <a:pt x="597084" y="785188"/>
                  <a:pt x="589723" y="800683"/>
                </a:cubicBezTo>
                <a:cubicBezTo>
                  <a:pt x="584328" y="811984"/>
                  <a:pt x="579431" y="823515"/>
                  <a:pt x="575030" y="835279"/>
                </a:cubicBezTo>
                <a:cubicBezTo>
                  <a:pt x="572101" y="843154"/>
                  <a:pt x="569381" y="851101"/>
                  <a:pt x="566867" y="859119"/>
                </a:cubicBezTo>
                <a:cubicBezTo>
                  <a:pt x="562082" y="874021"/>
                  <a:pt x="558231" y="889209"/>
                  <a:pt x="555343" y="904591"/>
                </a:cubicBezTo>
                <a:cubicBezTo>
                  <a:pt x="553783" y="913330"/>
                  <a:pt x="552126" y="922069"/>
                  <a:pt x="550685" y="930832"/>
                </a:cubicBezTo>
                <a:cubicBezTo>
                  <a:pt x="550037" y="934866"/>
                  <a:pt x="550181" y="939067"/>
                  <a:pt x="549341" y="943077"/>
                </a:cubicBezTo>
                <a:cubicBezTo>
                  <a:pt x="548189" y="948598"/>
                  <a:pt x="548981" y="954288"/>
                  <a:pt x="547684" y="959762"/>
                </a:cubicBezTo>
                <a:cubicBezTo>
                  <a:pt x="547456" y="961232"/>
                  <a:pt x="547384" y="962720"/>
                  <a:pt x="547468" y="964204"/>
                </a:cubicBezTo>
                <a:cubicBezTo>
                  <a:pt x="547548" y="968492"/>
                  <a:pt x="547291" y="972777"/>
                  <a:pt x="546700" y="977024"/>
                </a:cubicBezTo>
                <a:cubicBezTo>
                  <a:pt x="546407" y="979816"/>
                  <a:pt x="546342" y="982625"/>
                  <a:pt x="546508" y="985427"/>
                </a:cubicBezTo>
                <a:cubicBezTo>
                  <a:pt x="546508" y="986916"/>
                  <a:pt x="546508" y="988404"/>
                  <a:pt x="546508" y="989893"/>
                </a:cubicBezTo>
                <a:cubicBezTo>
                  <a:pt x="546508" y="991381"/>
                  <a:pt x="545740" y="991885"/>
                  <a:pt x="544251" y="992006"/>
                </a:cubicBezTo>
                <a:cubicBezTo>
                  <a:pt x="542763" y="992126"/>
                  <a:pt x="541850" y="992006"/>
                  <a:pt x="540794" y="992006"/>
                </a:cubicBezTo>
                <a:lnTo>
                  <a:pt x="453572" y="992006"/>
                </a:lnTo>
                <a:cubicBezTo>
                  <a:pt x="447161" y="992006"/>
                  <a:pt x="447426" y="992006"/>
                  <a:pt x="447450" y="985643"/>
                </a:cubicBezTo>
                <a:cubicBezTo>
                  <a:pt x="447450" y="982186"/>
                  <a:pt x="447450" y="978705"/>
                  <a:pt x="447450" y="975248"/>
                </a:cubicBezTo>
                <a:cubicBezTo>
                  <a:pt x="447402" y="973433"/>
                  <a:pt x="447572" y="971620"/>
                  <a:pt x="447954" y="969846"/>
                </a:cubicBezTo>
                <a:cubicBezTo>
                  <a:pt x="448398" y="966907"/>
                  <a:pt x="448542" y="963930"/>
                  <a:pt x="448386" y="960963"/>
                </a:cubicBezTo>
                <a:cubicBezTo>
                  <a:pt x="448199" y="957662"/>
                  <a:pt x="448456" y="954351"/>
                  <a:pt x="449154" y="951119"/>
                </a:cubicBezTo>
                <a:cubicBezTo>
                  <a:pt x="449286" y="950644"/>
                  <a:pt x="449334" y="950147"/>
                  <a:pt x="449298" y="949655"/>
                </a:cubicBezTo>
                <a:cubicBezTo>
                  <a:pt x="448890" y="944181"/>
                  <a:pt x="450307" y="938851"/>
                  <a:pt x="450499" y="933401"/>
                </a:cubicBezTo>
                <a:cubicBezTo>
                  <a:pt x="450643" y="929488"/>
                  <a:pt x="451675" y="925598"/>
                  <a:pt x="452059" y="921685"/>
                </a:cubicBezTo>
                <a:cubicBezTo>
                  <a:pt x="452539" y="916595"/>
                  <a:pt x="453332" y="911578"/>
                  <a:pt x="454244" y="906560"/>
                </a:cubicBezTo>
                <a:cubicBezTo>
                  <a:pt x="455396" y="900078"/>
                  <a:pt x="456237" y="893547"/>
                  <a:pt x="457533" y="887089"/>
                </a:cubicBezTo>
                <a:cubicBezTo>
                  <a:pt x="459766" y="875973"/>
                  <a:pt x="462143" y="864857"/>
                  <a:pt x="465120" y="853886"/>
                </a:cubicBezTo>
                <a:cubicBezTo>
                  <a:pt x="469972" y="835567"/>
                  <a:pt x="475748" y="817506"/>
                  <a:pt x="482430" y="799771"/>
                </a:cubicBezTo>
                <a:cubicBezTo>
                  <a:pt x="487544" y="786518"/>
                  <a:pt x="493089" y="773506"/>
                  <a:pt x="499019" y="760613"/>
                </a:cubicBezTo>
                <a:cubicBezTo>
                  <a:pt x="504685" y="748297"/>
                  <a:pt x="511024" y="736389"/>
                  <a:pt x="517602" y="724601"/>
                </a:cubicBezTo>
                <a:cubicBezTo>
                  <a:pt x="524180" y="712813"/>
                  <a:pt x="531623" y="700592"/>
                  <a:pt x="539353" y="689212"/>
                </a:cubicBezTo>
                <a:cubicBezTo>
                  <a:pt x="547804" y="676608"/>
                  <a:pt x="556712" y="664364"/>
                  <a:pt x="566219" y="652528"/>
                </a:cubicBezTo>
                <a:cubicBezTo>
                  <a:pt x="572197" y="645061"/>
                  <a:pt x="578223" y="637715"/>
                  <a:pt x="584657" y="630584"/>
                </a:cubicBezTo>
                <a:cubicBezTo>
                  <a:pt x="590491" y="624078"/>
                  <a:pt x="596205" y="617476"/>
                  <a:pt x="602543" y="611377"/>
                </a:cubicBezTo>
                <a:cubicBezTo>
                  <a:pt x="607081" y="607056"/>
                  <a:pt x="611426" y="602518"/>
                  <a:pt x="615892" y="598125"/>
                </a:cubicBezTo>
                <a:cubicBezTo>
                  <a:pt x="621654" y="592459"/>
                  <a:pt x="627704" y="587129"/>
                  <a:pt x="633874" y="581919"/>
                </a:cubicBezTo>
                <a:cubicBezTo>
                  <a:pt x="639036" y="577550"/>
                  <a:pt x="644030" y="572988"/>
                  <a:pt x="649288" y="568763"/>
                </a:cubicBezTo>
                <a:cubicBezTo>
                  <a:pt x="655578" y="563697"/>
                  <a:pt x="662084" y="558895"/>
                  <a:pt x="668494" y="553998"/>
                </a:cubicBezTo>
                <a:lnTo>
                  <a:pt x="675913" y="548260"/>
                </a:lnTo>
                <a:cubicBezTo>
                  <a:pt x="676321" y="547947"/>
                  <a:pt x="676681" y="547467"/>
                  <a:pt x="676321" y="547011"/>
                </a:cubicBezTo>
                <a:cubicBezTo>
                  <a:pt x="676006" y="546673"/>
                  <a:pt x="675579" y="546459"/>
                  <a:pt x="675121" y="546411"/>
                </a:cubicBezTo>
                <a:cubicBezTo>
                  <a:pt x="674470" y="546291"/>
                  <a:pt x="673803" y="546291"/>
                  <a:pt x="673152" y="546411"/>
                </a:cubicBezTo>
                <a:cubicBezTo>
                  <a:pt x="670578" y="546994"/>
                  <a:pt x="667932" y="547196"/>
                  <a:pt x="665301" y="547011"/>
                </a:cubicBezTo>
                <a:lnTo>
                  <a:pt x="12683" y="547011"/>
                </a:lnTo>
                <a:cubicBezTo>
                  <a:pt x="9714" y="547158"/>
                  <a:pt x="6739" y="546884"/>
                  <a:pt x="3848" y="546195"/>
                </a:cubicBezTo>
                <a:cubicBezTo>
                  <a:pt x="2664" y="546015"/>
                  <a:pt x="1793" y="544992"/>
                  <a:pt x="1807" y="543794"/>
                </a:cubicBezTo>
                <a:cubicBezTo>
                  <a:pt x="1807" y="542305"/>
                  <a:pt x="1807" y="540817"/>
                  <a:pt x="1807" y="539352"/>
                </a:cubicBezTo>
                <a:lnTo>
                  <a:pt x="1807" y="454459"/>
                </a:lnTo>
                <a:cubicBezTo>
                  <a:pt x="1807" y="446944"/>
                  <a:pt x="1327" y="447401"/>
                  <a:pt x="8721" y="447401"/>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Tree>
  </p:cSld>
</p:sld>
</file>

<file path=ppt/theme/_rels/theme1.xml.rels><?xml version="1.0" encoding="UTF-8" standalone="yes"?>
<Relationships xmlns="http://schemas.openxmlformats.org/package/2006/relationships">

</Relationships>
</file>

<file path=ppt/theme/theme1.xml><?xml version="1.0" encoding="utf-8"?>
<a:theme xmlns:a="http://schemas.openxmlformats.org/drawingml/2006/main" xmlns:r="http://schemas.openxmlformats.org/officeDocument/2006/relationships" xmlns:p="http://schemas.openxmlformats.org/presentationml/2006/main" name="Office 主题​​">
  <a:themeElements>
    <a:clrScheme name="Office">
      <a:dk1>
        <a:srgbClr val="000000"/>
      </a:dk1>
      <a:lt1>
        <a:srgbClr val="FFFFFF"/>
      </a:lt1>
      <a:dk2>
        <a:srgbClr val="4A66AC"/>
      </a:dk2>
      <a:lt2>
        <a:srgbClr val="E0EBF6"/>
      </a:lt2>
      <a:accent1>
        <a:srgbClr val="00B447"/>
      </a:accent1>
      <a:accent2>
        <a:srgbClr val="FFCF05"/>
      </a:accent2>
      <a:accent3>
        <a:srgbClr val="9FEB71"/>
      </a:accent3>
      <a:accent4>
        <a:srgbClr val="797979"/>
      </a:accent4>
      <a:accent5>
        <a:srgbClr val="A5A5A5"/>
      </a:accent5>
      <a:accent6>
        <a:srgbClr val="C9C9C9"/>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