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7" d="100"/>
          <a:sy n="87" d="100"/>
        </p:scale>
        <p:origin x="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1C4A87-543E-4D0F-8DC3-E18B57B4B25A}"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89036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C4A87-543E-4D0F-8DC3-E18B57B4B25A}"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198819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C4A87-543E-4D0F-8DC3-E18B57B4B25A}"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236749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C4A87-543E-4D0F-8DC3-E18B57B4B25A}"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375919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1C4A87-543E-4D0F-8DC3-E18B57B4B25A}"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348141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1C4A87-543E-4D0F-8DC3-E18B57B4B25A}"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225712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1C4A87-543E-4D0F-8DC3-E18B57B4B25A}"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73556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1C4A87-543E-4D0F-8DC3-E18B57B4B25A}"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198526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C4A87-543E-4D0F-8DC3-E18B57B4B25A}"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276906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C4A87-543E-4D0F-8DC3-E18B57B4B25A}"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106776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C4A87-543E-4D0F-8DC3-E18B57B4B25A}"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88354-100E-452A-A08D-4137A4F9966A}" type="slidenum">
              <a:rPr lang="en-US" smtClean="0"/>
              <a:t>‹#›</a:t>
            </a:fld>
            <a:endParaRPr lang="en-US"/>
          </a:p>
        </p:txBody>
      </p:sp>
    </p:spTree>
    <p:extLst>
      <p:ext uri="{BB962C8B-B14F-4D97-AF65-F5344CB8AC3E}">
        <p14:creationId xmlns:p14="http://schemas.microsoft.com/office/powerpoint/2010/main" val="207453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C4A87-543E-4D0F-8DC3-E18B57B4B25A}" type="datetimeFigureOut">
              <a:rPr lang="en-US" smtClean="0"/>
              <a:t>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88354-100E-452A-A08D-4137A4F9966A}" type="slidenum">
              <a:rPr lang="en-US" smtClean="0"/>
              <a:t>‹#›</a:t>
            </a:fld>
            <a:endParaRPr lang="en-US"/>
          </a:p>
        </p:txBody>
      </p:sp>
    </p:spTree>
    <p:extLst>
      <p:ext uri="{BB962C8B-B14F-4D97-AF65-F5344CB8AC3E}">
        <p14:creationId xmlns:p14="http://schemas.microsoft.com/office/powerpoint/2010/main" val="1456666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sending_the_request_to_the_right_view_urls.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handling_the_request_views.p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handling_the_request_views.p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defining_data_models_models.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defining_data_models_models.p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querying_data_views.p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rendering_data_html_templat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rendering_data_html_templat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what_else_can_you_d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where_did_it_come_fr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how_popular_is_djang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en-US/docs/Learn/Server-side/Django/Introduction#what_does_django_code_look_lik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what_does_django_code_look_lik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Django</a:t>
            </a:r>
            <a:br>
              <a:rPr lang="en-US" b="1" dirty="0"/>
            </a:br>
            <a:r>
              <a:rPr lang="en-US" b="1" dirty="0" smtClean="0"/>
              <a:t>web framework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241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lstStyle/>
          <a:p>
            <a:pPr marL="0" indent="0">
              <a:buNone/>
            </a:pPr>
            <a:r>
              <a:rPr lang="en-US" dirty="0" smtClean="0"/>
              <a:t>While </a:t>
            </a:r>
            <a:r>
              <a:rPr lang="en-US" dirty="0"/>
              <a:t>it is possible to process requests from every single URL via a single function, it is much more maintainable to write a separate view function to handle each resource. </a:t>
            </a:r>
            <a:endParaRPr lang="en-US" dirty="0" smtClean="0"/>
          </a:p>
          <a:p>
            <a:pPr marL="0" indent="0">
              <a:buNone/>
            </a:pPr>
            <a:endParaRPr lang="en-US" dirty="0"/>
          </a:p>
          <a:p>
            <a:pPr marL="0" indent="0">
              <a:buNone/>
            </a:pPr>
            <a:r>
              <a:rPr lang="en-US" dirty="0" smtClean="0"/>
              <a:t>A </a:t>
            </a:r>
            <a:r>
              <a:rPr lang="en-US" dirty="0"/>
              <a:t>URL mapper is used to redirect HTTP requests to the appropriate view based on the request URL. </a:t>
            </a:r>
            <a:endParaRPr lang="en-US" dirty="0" smtClean="0"/>
          </a:p>
          <a:p>
            <a:pPr marL="0" indent="0">
              <a:buNone/>
            </a:pPr>
            <a:endParaRPr lang="en-US" dirty="0"/>
          </a:p>
          <a:p>
            <a:pPr marL="0" indent="0">
              <a:buNone/>
            </a:pPr>
            <a:r>
              <a:rPr lang="en-US" dirty="0" smtClean="0"/>
              <a:t>The </a:t>
            </a:r>
            <a:r>
              <a:rPr lang="en-US" dirty="0"/>
              <a:t>URL mapper can also match particular patterns of strings or digits that appear in a URL and pass these to a view function as data.</a:t>
            </a:r>
          </a:p>
          <a:p>
            <a:endParaRPr lang="en-US" dirty="0"/>
          </a:p>
        </p:txBody>
      </p:sp>
    </p:spTree>
    <p:extLst>
      <p:ext uri="{BB962C8B-B14F-4D97-AF65-F5344CB8AC3E}">
        <p14:creationId xmlns:p14="http://schemas.microsoft.com/office/powerpoint/2010/main" val="270792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3" name="Content Placeholder 2"/>
          <p:cNvSpPr>
            <a:spLocks noGrp="1"/>
          </p:cNvSpPr>
          <p:nvPr>
            <p:ph idx="1"/>
          </p:nvPr>
        </p:nvSpPr>
        <p:spPr/>
        <p:txBody>
          <a:bodyPr/>
          <a:lstStyle/>
          <a:p>
            <a:r>
              <a:rPr lang="en-US" dirty="0"/>
              <a:t>A view is a request handler function, which receives HTTP requests and returns HTTP responses. </a:t>
            </a:r>
            <a:endParaRPr lang="en-US" dirty="0" smtClean="0"/>
          </a:p>
          <a:p>
            <a:endParaRPr lang="en-US" dirty="0"/>
          </a:p>
          <a:p>
            <a:r>
              <a:rPr lang="en-US" dirty="0" smtClean="0"/>
              <a:t>Views </a:t>
            </a:r>
            <a:r>
              <a:rPr lang="en-US" dirty="0"/>
              <a:t>access the data needed to satisfy requests via </a:t>
            </a:r>
            <a:r>
              <a:rPr lang="en-US" i="1" dirty="0"/>
              <a:t>models</a:t>
            </a:r>
            <a:r>
              <a:rPr lang="en-US" dirty="0"/>
              <a:t>, and delegate the formatting of the response to </a:t>
            </a:r>
            <a:r>
              <a:rPr lang="en-US" i="1" dirty="0"/>
              <a:t>templates</a:t>
            </a:r>
            <a:r>
              <a:rPr lang="en-US" dirty="0"/>
              <a:t>.</a:t>
            </a:r>
          </a:p>
        </p:txBody>
      </p:sp>
    </p:spTree>
    <p:extLst>
      <p:ext uri="{BB962C8B-B14F-4D97-AF65-F5344CB8AC3E}">
        <p14:creationId xmlns:p14="http://schemas.microsoft.com/office/powerpoint/2010/main" val="14230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Models</a:t>
            </a:r>
            <a:endParaRPr lang="en-US" dirty="0"/>
          </a:p>
        </p:txBody>
      </p:sp>
      <p:sp>
        <p:nvSpPr>
          <p:cNvPr id="3" name="Content Placeholder 2"/>
          <p:cNvSpPr>
            <a:spLocks noGrp="1"/>
          </p:cNvSpPr>
          <p:nvPr>
            <p:ph idx="1"/>
          </p:nvPr>
        </p:nvSpPr>
        <p:spPr>
          <a:xfrm>
            <a:off x="838200" y="2871910"/>
            <a:ext cx="10515600" cy="4351338"/>
          </a:xfrm>
        </p:spPr>
        <p:txBody>
          <a:bodyPr/>
          <a:lstStyle/>
          <a:p>
            <a:r>
              <a:rPr lang="en-US" dirty="0"/>
              <a:t>Models are Python objects that define the structure of an application's data, and provide mechanisms to manage (add, modify, delete) and query records in the database.</a:t>
            </a:r>
          </a:p>
        </p:txBody>
      </p:sp>
    </p:spTree>
    <p:extLst>
      <p:ext uri="{BB962C8B-B14F-4D97-AF65-F5344CB8AC3E}">
        <p14:creationId xmlns:p14="http://schemas.microsoft.com/office/powerpoint/2010/main" val="376723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Templates</a:t>
            </a:r>
            <a:endParaRPr lang="en-US" dirty="0"/>
          </a:p>
        </p:txBody>
      </p:sp>
      <p:sp>
        <p:nvSpPr>
          <p:cNvPr id="3" name="Content Placeholder 2"/>
          <p:cNvSpPr>
            <a:spLocks noGrp="1"/>
          </p:cNvSpPr>
          <p:nvPr>
            <p:ph idx="1"/>
          </p:nvPr>
        </p:nvSpPr>
        <p:spPr/>
        <p:txBody>
          <a:bodyPr/>
          <a:lstStyle/>
          <a:p>
            <a:r>
              <a:rPr lang="en-US" dirty="0"/>
              <a:t>A template is a text file defining the structure or layout of a file (such as an HTML page), with placeholders used to represent actual content. </a:t>
            </a:r>
            <a:endParaRPr lang="en-US" dirty="0" smtClean="0"/>
          </a:p>
          <a:p>
            <a:endParaRPr lang="en-US" dirty="0"/>
          </a:p>
          <a:p>
            <a:r>
              <a:rPr lang="en-US" dirty="0" smtClean="0"/>
              <a:t>A</a:t>
            </a:r>
            <a:r>
              <a:rPr lang="en-US" dirty="0"/>
              <a:t> </a:t>
            </a:r>
            <a:r>
              <a:rPr lang="en-US" i="1" dirty="0"/>
              <a:t>view</a:t>
            </a:r>
            <a:r>
              <a:rPr lang="en-US" dirty="0"/>
              <a:t> can dynamically create an HTML page using an HTML template, populating it with data from a </a:t>
            </a:r>
            <a:r>
              <a:rPr lang="en-US" i="1" dirty="0"/>
              <a:t>model</a:t>
            </a:r>
            <a:r>
              <a:rPr lang="en-US" dirty="0"/>
              <a:t>. </a:t>
            </a:r>
            <a:endParaRPr lang="en-US" dirty="0" smtClean="0"/>
          </a:p>
          <a:p>
            <a:endParaRPr lang="en-US" dirty="0"/>
          </a:p>
          <a:p>
            <a:r>
              <a:rPr lang="en-US" dirty="0" smtClean="0"/>
              <a:t>A </a:t>
            </a:r>
            <a:r>
              <a:rPr lang="en-US" dirty="0"/>
              <a:t>template can be used to define the structure of any type of file; it doesn't have to be HTML!</a:t>
            </a:r>
          </a:p>
        </p:txBody>
      </p:sp>
    </p:spTree>
    <p:extLst>
      <p:ext uri="{BB962C8B-B14F-4D97-AF65-F5344CB8AC3E}">
        <p14:creationId xmlns:p14="http://schemas.microsoft.com/office/powerpoint/2010/main" val="359847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hlinkClick r:id="rId2" tooltip="Permalink to Sending the request to the right view (urls.py)"/>
              </a:rPr>
              <a:t>Sending the request to the right view (urls.py)</a:t>
            </a:r>
            <a:endParaRPr lang="en-US" dirty="0"/>
          </a:p>
        </p:txBody>
      </p:sp>
      <p:sp>
        <p:nvSpPr>
          <p:cNvPr id="3" name="Content Placeholder 2"/>
          <p:cNvSpPr>
            <a:spLocks noGrp="1"/>
          </p:cNvSpPr>
          <p:nvPr>
            <p:ph idx="1"/>
          </p:nvPr>
        </p:nvSpPr>
        <p:spPr/>
        <p:txBody>
          <a:bodyPr/>
          <a:lstStyle/>
          <a:p>
            <a:r>
              <a:rPr lang="en-US" dirty="0" smtClean="0"/>
              <a:t>A URL mapper is typically stored in a file named urls.py. </a:t>
            </a:r>
          </a:p>
          <a:p>
            <a:endParaRPr lang="en-US" dirty="0"/>
          </a:p>
          <a:p>
            <a:r>
              <a:rPr lang="en-US" dirty="0" smtClean="0"/>
              <a:t>In the example below, the mapper (</a:t>
            </a:r>
            <a:r>
              <a:rPr lang="en-US" dirty="0" err="1" smtClean="0"/>
              <a:t>urlpatterns</a:t>
            </a:r>
            <a:r>
              <a:rPr lang="en-US" dirty="0" smtClean="0"/>
              <a:t>) defines a list of mappings between routes (specific URL patterns) and corresponding view functions. </a:t>
            </a:r>
          </a:p>
          <a:p>
            <a:endParaRPr lang="en-US" dirty="0"/>
          </a:p>
          <a:p>
            <a:r>
              <a:rPr lang="en-US" dirty="0" smtClean="0"/>
              <a:t>If an HTTP Request is received that has a URL matching a specified pattern, then the associated view function will be called and passed the request.</a:t>
            </a:r>
            <a:endParaRPr lang="en-US" dirty="0"/>
          </a:p>
        </p:txBody>
      </p:sp>
    </p:spTree>
    <p:extLst>
      <p:ext uri="{BB962C8B-B14F-4D97-AF65-F5344CB8AC3E}">
        <p14:creationId xmlns:p14="http://schemas.microsoft.com/office/powerpoint/2010/main" val="3847758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00970" y="2439866"/>
            <a:ext cx="8143875" cy="1943100"/>
          </a:xfrm>
          <a:prstGeom prst="rect">
            <a:avLst/>
          </a:prstGeom>
        </p:spPr>
      </p:pic>
    </p:spTree>
    <p:extLst>
      <p:ext uri="{BB962C8B-B14F-4D97-AF65-F5344CB8AC3E}">
        <p14:creationId xmlns:p14="http://schemas.microsoft.com/office/powerpoint/2010/main" val="136608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tooltip="Permalink to Handling the request (views.py)"/>
              </a:rPr>
              <a:t>Handling the request (views.py)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Views are the heart of the web application, receiving HTTP requests from web clients and returning HTTP responses. </a:t>
            </a:r>
            <a:endParaRPr lang="en-US" dirty="0" smtClean="0"/>
          </a:p>
          <a:p>
            <a:endParaRPr lang="en-US" dirty="0"/>
          </a:p>
          <a:p>
            <a:r>
              <a:rPr lang="en-US" dirty="0" smtClean="0"/>
              <a:t>In </a:t>
            </a:r>
            <a:r>
              <a:rPr lang="en-US" dirty="0"/>
              <a:t>between, they marshal the other resources of the framework to access databases, render templates, etc.</a:t>
            </a:r>
          </a:p>
        </p:txBody>
      </p:sp>
    </p:spTree>
    <p:extLst>
      <p:ext uri="{BB962C8B-B14F-4D97-AF65-F5344CB8AC3E}">
        <p14:creationId xmlns:p14="http://schemas.microsoft.com/office/powerpoint/2010/main" val="1052176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tooltip="Permalink to Handling the request (views.py)"/>
              </a:rPr>
              <a:t>Handling the request (views.py)</a:t>
            </a:r>
            <a:endParaRPr lang="en-US" dirty="0"/>
          </a:p>
        </p:txBody>
      </p:sp>
      <p:sp>
        <p:nvSpPr>
          <p:cNvPr id="3" name="Content Placeholder 2"/>
          <p:cNvSpPr>
            <a:spLocks noGrp="1"/>
          </p:cNvSpPr>
          <p:nvPr>
            <p:ph idx="1"/>
          </p:nvPr>
        </p:nvSpPr>
        <p:spPr/>
        <p:txBody>
          <a:bodyPr/>
          <a:lstStyle/>
          <a:p>
            <a:r>
              <a:rPr lang="en-US" dirty="0" smtClean="0"/>
              <a:t>The example below shows a minimal view function index(), which could have been called by our URL mapper in the previous section.</a:t>
            </a:r>
          </a:p>
          <a:p>
            <a:endParaRPr lang="en-US" dirty="0"/>
          </a:p>
          <a:p>
            <a:r>
              <a:rPr lang="en-US" dirty="0" smtClean="0"/>
              <a:t> Like all view functions it receives an </a:t>
            </a:r>
            <a:r>
              <a:rPr lang="en-US" dirty="0" err="1" smtClean="0"/>
              <a:t>HttpRequest</a:t>
            </a:r>
            <a:r>
              <a:rPr lang="en-US" dirty="0" smtClean="0"/>
              <a:t> object as a parameter (request) and returns an </a:t>
            </a:r>
            <a:r>
              <a:rPr lang="en-US" dirty="0" err="1" smtClean="0"/>
              <a:t>HttpResponse</a:t>
            </a:r>
            <a:r>
              <a:rPr lang="en-US" dirty="0" smtClean="0"/>
              <a:t> object.</a:t>
            </a:r>
            <a:endParaRPr lang="en-US" dirty="0"/>
          </a:p>
        </p:txBody>
      </p:sp>
    </p:spTree>
    <p:extLst>
      <p:ext uri="{BB962C8B-B14F-4D97-AF65-F5344CB8AC3E}">
        <p14:creationId xmlns:p14="http://schemas.microsoft.com/office/powerpoint/2010/main" val="353346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52940" y="1362441"/>
            <a:ext cx="9569309" cy="3614005"/>
          </a:xfrm>
          <a:prstGeom prst="rect">
            <a:avLst/>
          </a:prstGeom>
        </p:spPr>
      </p:pic>
    </p:spTree>
    <p:extLst>
      <p:ext uri="{BB962C8B-B14F-4D97-AF65-F5344CB8AC3E}">
        <p14:creationId xmlns:p14="http://schemas.microsoft.com/office/powerpoint/2010/main" val="253166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tooltip="Permalink to Defining data models (models.py)"/>
              </a:rPr>
              <a:t>Defining data models (models.py)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Django web applications manage and query data through Python objects referred to as models</a:t>
            </a:r>
            <a:r>
              <a:rPr lang="en-US" dirty="0" smtClean="0"/>
              <a:t>.</a:t>
            </a:r>
          </a:p>
          <a:p>
            <a:endParaRPr lang="en-US" dirty="0"/>
          </a:p>
          <a:p>
            <a:r>
              <a:rPr lang="en-US" dirty="0" smtClean="0"/>
              <a:t> </a:t>
            </a:r>
            <a:r>
              <a:rPr lang="en-US" dirty="0"/>
              <a:t>Models define the structure of stored data, including the field </a:t>
            </a:r>
            <a:r>
              <a:rPr lang="en-US" i="1" dirty="0"/>
              <a:t>types</a:t>
            </a:r>
            <a:r>
              <a:rPr lang="en-US" dirty="0"/>
              <a:t> and possibly also their maximum size, default values, selection list options, help text for documentation, label text for forms, etc. </a:t>
            </a:r>
          </a:p>
        </p:txBody>
      </p:sp>
    </p:spTree>
    <p:extLst>
      <p:ext uri="{BB962C8B-B14F-4D97-AF65-F5344CB8AC3E}">
        <p14:creationId xmlns:p14="http://schemas.microsoft.com/office/powerpoint/2010/main" val="281625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508" y="2589579"/>
            <a:ext cx="10515600" cy="1325563"/>
          </a:xfrm>
        </p:spPr>
        <p:txBody>
          <a:bodyPr/>
          <a:lstStyle/>
          <a:p>
            <a:pPr algn="ctr"/>
            <a:r>
              <a:rPr lang="en-US" dirty="0" smtClean="0"/>
              <a:t>What is Django?</a:t>
            </a:r>
            <a:endParaRPr lang="en-US" dirty="0"/>
          </a:p>
        </p:txBody>
      </p:sp>
    </p:spTree>
    <p:extLst>
      <p:ext uri="{BB962C8B-B14F-4D97-AF65-F5344CB8AC3E}">
        <p14:creationId xmlns:p14="http://schemas.microsoft.com/office/powerpoint/2010/main" val="180882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tooltip="Permalink to Defining data models (models.py)"/>
              </a:rPr>
              <a:t>Defining data models (models.py)</a:t>
            </a:r>
            <a:endParaRPr lang="en-US" dirty="0"/>
          </a:p>
        </p:txBody>
      </p:sp>
      <p:sp>
        <p:nvSpPr>
          <p:cNvPr id="3" name="Content Placeholder 2"/>
          <p:cNvSpPr>
            <a:spLocks noGrp="1"/>
          </p:cNvSpPr>
          <p:nvPr>
            <p:ph idx="1"/>
          </p:nvPr>
        </p:nvSpPr>
        <p:spPr/>
        <p:txBody>
          <a:bodyPr/>
          <a:lstStyle/>
          <a:p>
            <a:r>
              <a:rPr lang="en-US" dirty="0"/>
              <a:t>The definition of the model is independent of the underlying database — you can choose one of several as part of your project settings</a:t>
            </a:r>
            <a:r>
              <a:rPr lang="en-US" dirty="0" smtClean="0"/>
              <a:t>.</a:t>
            </a:r>
          </a:p>
          <a:p>
            <a:endParaRPr lang="en-US" dirty="0"/>
          </a:p>
          <a:p>
            <a:r>
              <a:rPr lang="en-US" dirty="0" smtClean="0"/>
              <a:t> </a:t>
            </a:r>
            <a:r>
              <a:rPr lang="en-US" dirty="0"/>
              <a:t>Once you've chosen what database you want to use, you don't need to talk to it directly at all — you just write your model structure and other code, and Django handles all the "dirty work" of communicating with the database for you.</a:t>
            </a:r>
          </a:p>
        </p:txBody>
      </p:sp>
    </p:spTree>
    <p:extLst>
      <p:ext uri="{BB962C8B-B14F-4D97-AF65-F5344CB8AC3E}">
        <p14:creationId xmlns:p14="http://schemas.microsoft.com/office/powerpoint/2010/main" val="80044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27538"/>
            <a:ext cx="10515600" cy="5649425"/>
          </a:xfrm>
        </p:spPr>
        <p:txBody>
          <a:bodyPr/>
          <a:lstStyle/>
          <a:p>
            <a:r>
              <a:rPr lang="en-US" dirty="0" smtClean="0"/>
              <a:t>The code snippet below shows a very simple Django model for a Team object. </a:t>
            </a:r>
          </a:p>
          <a:p>
            <a:endParaRPr lang="en-US" dirty="0"/>
          </a:p>
          <a:p>
            <a:r>
              <a:rPr lang="en-US" dirty="0" smtClean="0"/>
              <a:t>The Team class is derived from the </a:t>
            </a:r>
            <a:r>
              <a:rPr lang="en-US" dirty="0" err="1" smtClean="0"/>
              <a:t>django</a:t>
            </a:r>
            <a:r>
              <a:rPr lang="en-US" dirty="0" smtClean="0"/>
              <a:t> class </a:t>
            </a:r>
            <a:r>
              <a:rPr lang="en-US" dirty="0" err="1" smtClean="0"/>
              <a:t>models.Model</a:t>
            </a:r>
            <a:r>
              <a:rPr lang="en-US" dirty="0" smtClean="0"/>
              <a:t>. </a:t>
            </a:r>
          </a:p>
          <a:p>
            <a:endParaRPr lang="en-US" dirty="0" smtClean="0"/>
          </a:p>
          <a:p>
            <a:r>
              <a:rPr lang="en-US" dirty="0" smtClean="0"/>
              <a:t>It defines the team name and team level as character fields and specifies a maximum number of characters to be stored for each record. </a:t>
            </a:r>
          </a:p>
          <a:p>
            <a:endParaRPr lang="en-US" dirty="0"/>
          </a:p>
          <a:p>
            <a:r>
              <a:rPr lang="en-US" dirty="0" smtClean="0"/>
              <a:t>The </a:t>
            </a:r>
            <a:r>
              <a:rPr lang="en-US" dirty="0" err="1" smtClean="0"/>
              <a:t>team_level</a:t>
            </a:r>
            <a:r>
              <a:rPr lang="en-US" dirty="0" smtClean="0"/>
              <a:t> can be one of several values, so we define it as a choice field and provide a mapping between choices to be displayed and data to be stored, along with a default value.</a:t>
            </a:r>
            <a:endParaRPr lang="en-US" dirty="0"/>
          </a:p>
        </p:txBody>
      </p:sp>
    </p:spTree>
    <p:extLst>
      <p:ext uri="{BB962C8B-B14F-4D97-AF65-F5344CB8AC3E}">
        <p14:creationId xmlns:p14="http://schemas.microsoft.com/office/powerpoint/2010/main" val="371719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1587" y="1371600"/>
            <a:ext cx="9648825" cy="4114800"/>
          </a:xfrm>
          <a:prstGeom prst="rect">
            <a:avLst/>
          </a:prstGeom>
        </p:spPr>
      </p:pic>
    </p:spTree>
    <p:extLst>
      <p:ext uri="{BB962C8B-B14F-4D97-AF65-F5344CB8AC3E}">
        <p14:creationId xmlns:p14="http://schemas.microsoft.com/office/powerpoint/2010/main" val="4280404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tooltip="Permalink to Querying data (views.py)"/>
              </a:rPr>
              <a:t>Querying data (views.py)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Django model provides a simple query API for searching the associated database. </a:t>
            </a:r>
            <a:endParaRPr lang="en-US" dirty="0" smtClean="0"/>
          </a:p>
          <a:p>
            <a:endParaRPr lang="en-US" dirty="0"/>
          </a:p>
          <a:p>
            <a:r>
              <a:rPr lang="en-US" dirty="0" smtClean="0"/>
              <a:t>This </a:t>
            </a:r>
            <a:r>
              <a:rPr lang="en-US" dirty="0"/>
              <a:t>can match against a number of fields at a time using different criteria (e.g. exact, case-insensitive, greater than, etc.), and can support complex statements (for example, you can specify a search on U11 teams that have a team name that starts with "Fr" or ends with "al").</a:t>
            </a:r>
          </a:p>
        </p:txBody>
      </p:sp>
    </p:spTree>
    <p:extLst>
      <p:ext uri="{BB962C8B-B14F-4D97-AF65-F5344CB8AC3E}">
        <p14:creationId xmlns:p14="http://schemas.microsoft.com/office/powerpoint/2010/main" val="3897982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70473" y="1300468"/>
            <a:ext cx="10383327" cy="4054048"/>
          </a:xfrm>
          <a:prstGeom prst="rect">
            <a:avLst/>
          </a:prstGeom>
        </p:spPr>
      </p:pic>
    </p:spTree>
    <p:extLst>
      <p:ext uri="{BB962C8B-B14F-4D97-AF65-F5344CB8AC3E}">
        <p14:creationId xmlns:p14="http://schemas.microsoft.com/office/powerpoint/2010/main" val="2443203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tooltip="Permalink to Rendering data (HTML templates)"/>
              </a:rPr>
              <a:t>Rendering data (HTML templates)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Template systems allow you to specify the structure of an output document, using placeholders for data that will be filled in when a page is generated</a:t>
            </a:r>
            <a:r>
              <a:rPr lang="en-US" dirty="0" smtClean="0"/>
              <a:t>.</a:t>
            </a:r>
          </a:p>
          <a:p>
            <a:endParaRPr lang="en-US" dirty="0" smtClean="0"/>
          </a:p>
          <a:p>
            <a:r>
              <a:rPr lang="en-US" dirty="0" smtClean="0"/>
              <a:t> </a:t>
            </a:r>
            <a:r>
              <a:rPr lang="en-US" dirty="0"/>
              <a:t>Templates are often used to create HTML, but can also create other types of document. </a:t>
            </a:r>
            <a:endParaRPr lang="en-US" dirty="0" smtClean="0"/>
          </a:p>
          <a:p>
            <a:endParaRPr lang="en-US" dirty="0" smtClean="0"/>
          </a:p>
          <a:p>
            <a:r>
              <a:rPr lang="en-US" dirty="0" smtClean="0"/>
              <a:t>Django </a:t>
            </a:r>
            <a:r>
              <a:rPr lang="en-US" dirty="0"/>
              <a:t>supports both its native </a:t>
            </a:r>
            <a:r>
              <a:rPr lang="en-US" dirty="0" err="1"/>
              <a:t>templating</a:t>
            </a:r>
            <a:r>
              <a:rPr lang="en-US" dirty="0"/>
              <a:t> system and another popular Python library called Jinja2 out of the box </a:t>
            </a:r>
          </a:p>
        </p:txBody>
      </p:sp>
    </p:spTree>
    <p:extLst>
      <p:ext uri="{BB962C8B-B14F-4D97-AF65-F5344CB8AC3E}">
        <p14:creationId xmlns:p14="http://schemas.microsoft.com/office/powerpoint/2010/main" val="1938782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tooltip="Permalink to Rendering data (HTML templates)"/>
              </a:rPr>
              <a:t>Rendering data (HTML templates)</a:t>
            </a:r>
            <a:endParaRPr lang="en-US" dirty="0"/>
          </a:p>
        </p:txBody>
      </p:sp>
      <p:sp>
        <p:nvSpPr>
          <p:cNvPr id="3" name="Content Placeholder 2"/>
          <p:cNvSpPr>
            <a:spLocks noGrp="1"/>
          </p:cNvSpPr>
          <p:nvPr>
            <p:ph idx="1"/>
          </p:nvPr>
        </p:nvSpPr>
        <p:spPr/>
        <p:txBody>
          <a:bodyPr/>
          <a:lstStyle/>
          <a:p>
            <a:r>
              <a:rPr lang="en-US" dirty="0" smtClean="0"/>
              <a:t>The code snippet shows what the HTML template called by the render() function in the previous section might look like.</a:t>
            </a:r>
          </a:p>
          <a:p>
            <a:endParaRPr lang="en-US" dirty="0"/>
          </a:p>
          <a:p>
            <a:r>
              <a:rPr lang="en-US" dirty="0" smtClean="0"/>
              <a:t> This template has been written under the assumption that it will have access to a list variable called </a:t>
            </a:r>
            <a:r>
              <a:rPr lang="en-US" dirty="0" err="1" smtClean="0"/>
              <a:t>youngest_teams</a:t>
            </a:r>
            <a:r>
              <a:rPr lang="en-US" dirty="0" smtClean="0"/>
              <a:t> when it is rendered (this is contained in the context variable inside the render() function above).</a:t>
            </a:r>
            <a:endParaRPr lang="en-US" dirty="0"/>
          </a:p>
        </p:txBody>
      </p:sp>
    </p:spTree>
    <p:extLst>
      <p:ext uri="{BB962C8B-B14F-4D97-AF65-F5344CB8AC3E}">
        <p14:creationId xmlns:p14="http://schemas.microsoft.com/office/powerpoint/2010/main" val="745313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52737" y="614362"/>
            <a:ext cx="6486525" cy="5629275"/>
          </a:xfrm>
          <a:prstGeom prst="rect">
            <a:avLst/>
          </a:prstGeom>
        </p:spPr>
      </p:pic>
    </p:spTree>
    <p:extLst>
      <p:ext uri="{BB962C8B-B14F-4D97-AF65-F5344CB8AC3E}">
        <p14:creationId xmlns:p14="http://schemas.microsoft.com/office/powerpoint/2010/main" val="117430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0477" y="2862141"/>
            <a:ext cx="10515600" cy="1325563"/>
          </a:xfrm>
        </p:spPr>
        <p:txBody>
          <a:bodyPr/>
          <a:lstStyle/>
          <a:p>
            <a:r>
              <a:rPr lang="en-US" b="1" dirty="0">
                <a:hlinkClick r:id="rId2" tooltip="Permalink to What else can you do?"/>
              </a:rPr>
              <a:t>What else can you do?</a:t>
            </a:r>
            <a:r>
              <a:rPr lang="en-US" b="1" dirty="0"/>
              <a:t/>
            </a:r>
            <a:br>
              <a:rPr lang="en-US" b="1" dirty="0"/>
            </a:br>
            <a:endParaRPr lang="en-US" dirty="0"/>
          </a:p>
        </p:txBody>
      </p:sp>
    </p:spTree>
    <p:extLst>
      <p:ext uri="{BB962C8B-B14F-4D97-AF65-F5344CB8AC3E}">
        <p14:creationId xmlns:p14="http://schemas.microsoft.com/office/powerpoint/2010/main" val="265242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Forms</a:t>
            </a:r>
          </a:p>
          <a:p>
            <a:r>
              <a:rPr lang="en-US" b="1" dirty="0"/>
              <a:t>User authentication and </a:t>
            </a:r>
            <a:r>
              <a:rPr lang="en-US" b="1" dirty="0" smtClean="0"/>
              <a:t>permissions</a:t>
            </a:r>
            <a:endParaRPr lang="en-US" dirty="0" smtClean="0"/>
          </a:p>
          <a:p>
            <a:r>
              <a:rPr lang="en-US" b="1" dirty="0" smtClean="0"/>
              <a:t>Caching</a:t>
            </a:r>
          </a:p>
          <a:p>
            <a:r>
              <a:rPr lang="en-US" b="1" dirty="0"/>
              <a:t>Administration </a:t>
            </a:r>
            <a:r>
              <a:rPr lang="en-US" b="1" dirty="0" smtClean="0"/>
              <a:t>site</a:t>
            </a:r>
          </a:p>
          <a:p>
            <a:r>
              <a:rPr lang="en-US" b="1" dirty="0"/>
              <a:t>Serializing data</a:t>
            </a:r>
            <a:endParaRPr lang="en-US" dirty="0"/>
          </a:p>
        </p:txBody>
      </p:sp>
    </p:spTree>
    <p:extLst>
      <p:ext uri="{BB962C8B-B14F-4D97-AF65-F5344CB8AC3E}">
        <p14:creationId xmlns:p14="http://schemas.microsoft.com/office/powerpoint/2010/main" val="4174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446" y="1218956"/>
            <a:ext cx="10515600" cy="4351338"/>
          </a:xfrm>
        </p:spPr>
        <p:txBody>
          <a:bodyPr/>
          <a:lstStyle/>
          <a:p>
            <a:r>
              <a:rPr lang="en-US" dirty="0"/>
              <a:t>Django is a high-level Python web framework that enables rapid development of secure and maintainable websites</a:t>
            </a:r>
            <a:r>
              <a:rPr lang="en-US" dirty="0" smtClean="0"/>
              <a:t>.</a:t>
            </a:r>
          </a:p>
          <a:p>
            <a:endParaRPr lang="en-US" dirty="0"/>
          </a:p>
          <a:p>
            <a:r>
              <a:rPr lang="en-US" dirty="0"/>
              <a:t>Django takes care of much of the hassle of web development, so you can focus on writing your app without needing to reinvent the wheel</a:t>
            </a:r>
            <a:r>
              <a:rPr lang="en-US" dirty="0" smtClean="0"/>
              <a:t>.</a:t>
            </a:r>
          </a:p>
          <a:p>
            <a:endParaRPr lang="en-US" dirty="0"/>
          </a:p>
          <a:p>
            <a:r>
              <a:rPr lang="en-US" dirty="0"/>
              <a:t>It is free and open source, has a thriving and active community, great documentation, and many options for free and paid-for support.</a:t>
            </a:r>
          </a:p>
        </p:txBody>
      </p:sp>
    </p:spTree>
    <p:extLst>
      <p:ext uri="{BB962C8B-B14F-4D97-AF65-F5344CB8AC3E}">
        <p14:creationId xmlns:p14="http://schemas.microsoft.com/office/powerpoint/2010/main" val="56258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r>
              <a:rPr lang="en-US" dirty="0"/>
              <a:t>Django helps you write software that is:</a:t>
            </a:r>
          </a:p>
        </p:txBody>
      </p:sp>
    </p:spTree>
    <p:extLst>
      <p:ext uri="{BB962C8B-B14F-4D97-AF65-F5344CB8AC3E}">
        <p14:creationId xmlns:p14="http://schemas.microsoft.com/office/powerpoint/2010/main" val="137119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Complete</a:t>
            </a:r>
          </a:p>
          <a:p>
            <a:r>
              <a:rPr lang="en-US" b="1" dirty="0" smtClean="0"/>
              <a:t>Versatile</a:t>
            </a:r>
          </a:p>
          <a:p>
            <a:r>
              <a:rPr lang="en-US" b="1" dirty="0" smtClean="0"/>
              <a:t>Secure</a:t>
            </a:r>
          </a:p>
          <a:p>
            <a:r>
              <a:rPr lang="en-US" b="1" dirty="0" smtClean="0"/>
              <a:t>Scalable</a:t>
            </a:r>
          </a:p>
          <a:p>
            <a:r>
              <a:rPr lang="en-US" b="1" dirty="0" smtClean="0"/>
              <a:t>Maintainable</a:t>
            </a:r>
          </a:p>
          <a:p>
            <a:r>
              <a:rPr lang="en-US" b="1" dirty="0"/>
              <a:t>Portable</a:t>
            </a:r>
            <a:endParaRPr lang="en-US" dirty="0"/>
          </a:p>
        </p:txBody>
      </p:sp>
    </p:spTree>
    <p:extLst>
      <p:ext uri="{BB962C8B-B14F-4D97-AF65-F5344CB8AC3E}">
        <p14:creationId xmlns:p14="http://schemas.microsoft.com/office/powerpoint/2010/main" val="263367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hlinkClick r:id="rId2" tooltip="Permalink to Where did it come from?"/>
              </a:rPr>
              <a:t>Where did it come from?</a:t>
            </a:r>
            <a:endParaRPr lang="en-US" b="1" dirty="0"/>
          </a:p>
        </p:txBody>
      </p:sp>
      <p:sp>
        <p:nvSpPr>
          <p:cNvPr id="3" name="Content Placeholder 2"/>
          <p:cNvSpPr>
            <a:spLocks noGrp="1"/>
          </p:cNvSpPr>
          <p:nvPr>
            <p:ph idx="1"/>
          </p:nvPr>
        </p:nvSpPr>
        <p:spPr>
          <a:xfrm>
            <a:off x="838200" y="1825624"/>
            <a:ext cx="10515600" cy="4847737"/>
          </a:xfrm>
        </p:spPr>
        <p:txBody>
          <a:bodyPr/>
          <a:lstStyle/>
          <a:p>
            <a:r>
              <a:rPr lang="en-US" dirty="0"/>
              <a:t>Django was initially developed between 2003 and 2005 by a web team who were responsible for creating and maintaining newspaper websites</a:t>
            </a:r>
            <a:r>
              <a:rPr lang="en-US" dirty="0" smtClean="0"/>
              <a:t>.</a:t>
            </a:r>
          </a:p>
          <a:p>
            <a:endParaRPr lang="en-US" dirty="0"/>
          </a:p>
          <a:p>
            <a:r>
              <a:rPr lang="en-US" dirty="0"/>
              <a:t>Django has continued to grow and improve, from its first milestone release (1.0) in September 2008 through to the recently-released version 3.1 (2020). </a:t>
            </a:r>
            <a:endParaRPr lang="en-US" dirty="0" smtClean="0"/>
          </a:p>
          <a:p>
            <a:endParaRPr lang="en-US" dirty="0"/>
          </a:p>
          <a:p>
            <a:r>
              <a:rPr lang="en-US" dirty="0"/>
              <a:t>Each release has added new functionality and bug fixes, ranging from support for new types of databases, template engines</a:t>
            </a:r>
            <a:endParaRPr lang="en-US" dirty="0" smtClean="0"/>
          </a:p>
          <a:p>
            <a:endParaRPr lang="en-US" dirty="0"/>
          </a:p>
        </p:txBody>
      </p:sp>
    </p:spTree>
    <p:extLst>
      <p:ext uri="{BB962C8B-B14F-4D97-AF65-F5344CB8AC3E}">
        <p14:creationId xmlns:p14="http://schemas.microsoft.com/office/powerpoint/2010/main" val="370644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linkClick r:id="rId2" tooltip="Permalink to How popular is Django?"/>
              </a:rPr>
              <a:t>How popular is Django?</a:t>
            </a:r>
            <a:endParaRPr lang="en-US" b="1" dirty="0"/>
          </a:p>
        </p:txBody>
      </p:sp>
      <p:sp>
        <p:nvSpPr>
          <p:cNvPr id="3" name="Content Placeholder 2"/>
          <p:cNvSpPr>
            <a:spLocks noGrp="1"/>
          </p:cNvSpPr>
          <p:nvPr>
            <p:ph idx="1"/>
          </p:nvPr>
        </p:nvSpPr>
        <p:spPr/>
        <p:txBody>
          <a:bodyPr/>
          <a:lstStyle/>
          <a:p>
            <a:r>
              <a:rPr lang="en-US" dirty="0"/>
              <a:t>Based on the number of high profile sites that use Django, the number of people contributing to the codebase, and the number of people providing both free and paid for support, then yes, Django is a popular framework</a:t>
            </a:r>
            <a:r>
              <a:rPr lang="en-US" dirty="0" smtClean="0"/>
              <a:t>!</a:t>
            </a:r>
          </a:p>
          <a:p>
            <a:endParaRPr lang="en-US" dirty="0"/>
          </a:p>
          <a:p>
            <a:r>
              <a:rPr lang="en-US" dirty="0"/>
              <a:t>High-profile sites that use Django include: </a:t>
            </a:r>
            <a:r>
              <a:rPr lang="en-US" dirty="0" err="1"/>
              <a:t>Disqus</a:t>
            </a:r>
            <a:r>
              <a:rPr lang="en-US" dirty="0"/>
              <a:t>, Instagram, Knight Foundation, MacArthur Foundation, Mozilla, National Geographic, Open Knowledge Foundation, Pinterest, and Open Stack </a:t>
            </a:r>
          </a:p>
        </p:txBody>
      </p:sp>
    </p:spTree>
    <p:extLst>
      <p:ext uri="{BB962C8B-B14F-4D97-AF65-F5344CB8AC3E}">
        <p14:creationId xmlns:p14="http://schemas.microsoft.com/office/powerpoint/2010/main" val="297840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hlinkClick r:id="rId2" tooltip="Permalink to What does Django code look like?"/>
              </a:rPr>
              <a:t>What does Django code look like?</a:t>
            </a:r>
            <a:endParaRPr lang="en-US" b="1" dirty="0"/>
          </a:p>
        </p:txBody>
      </p:sp>
      <p:pic>
        <p:nvPicPr>
          <p:cNvPr id="1026" name="Picture 2" descr="Django - files for views, model, urls,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368" y="1605756"/>
            <a:ext cx="6791325" cy="479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6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hlinkClick r:id="rId2" tooltip="Permalink to What does Django code look like?"/>
              </a:rPr>
              <a:t>What does Django code look like?</a:t>
            </a:r>
            <a:endParaRPr lang="en-US" b="1" dirty="0"/>
          </a:p>
        </p:txBody>
      </p:sp>
      <p:sp>
        <p:nvSpPr>
          <p:cNvPr id="3" name="Content Placeholder 2"/>
          <p:cNvSpPr>
            <a:spLocks noGrp="1"/>
          </p:cNvSpPr>
          <p:nvPr>
            <p:ph idx="1"/>
          </p:nvPr>
        </p:nvSpPr>
        <p:spPr/>
        <p:txBody>
          <a:bodyPr/>
          <a:lstStyle/>
          <a:p>
            <a:r>
              <a:rPr lang="en-US" dirty="0"/>
              <a:t>In a traditional data-driven website, a web application waits for HTTP requests from the web </a:t>
            </a:r>
            <a:r>
              <a:rPr lang="en-US" dirty="0" smtClean="0"/>
              <a:t>browser.</a:t>
            </a:r>
          </a:p>
          <a:p>
            <a:endParaRPr lang="en-US" dirty="0"/>
          </a:p>
          <a:p>
            <a:r>
              <a:rPr lang="en-US" dirty="0" smtClean="0"/>
              <a:t>When a request is received the application works out what is needed based on the URL and possibly information in POST data or GET data.</a:t>
            </a:r>
          </a:p>
          <a:p>
            <a:endParaRPr lang="en-US" dirty="0"/>
          </a:p>
          <a:p>
            <a:r>
              <a:rPr lang="en-US" dirty="0"/>
              <a:t> Depending on what is required it may then read or write information from a database or perform other tasks required to satisfy the request.</a:t>
            </a:r>
          </a:p>
        </p:txBody>
      </p:sp>
    </p:spTree>
    <p:extLst>
      <p:ext uri="{BB962C8B-B14F-4D97-AF65-F5344CB8AC3E}">
        <p14:creationId xmlns:p14="http://schemas.microsoft.com/office/powerpoint/2010/main" val="1290859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1208</Words>
  <Application>Microsoft Office PowerPoint</Application>
  <PresentationFormat>Widescreen</PresentationFormat>
  <Paragraphs>100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Django web framework</vt:lpstr>
      <vt:lpstr>What is Django?</vt:lpstr>
      <vt:lpstr>PowerPoint Presentation</vt:lpstr>
      <vt:lpstr>PowerPoint Presentation</vt:lpstr>
      <vt:lpstr>PowerPoint Presentation</vt:lpstr>
      <vt:lpstr>Where did it come from?</vt:lpstr>
      <vt:lpstr>How popular is Django?</vt:lpstr>
      <vt:lpstr>What does Django code look like?</vt:lpstr>
      <vt:lpstr>What does Django code look like?</vt:lpstr>
      <vt:lpstr>URLS</vt:lpstr>
      <vt:lpstr>View</vt:lpstr>
      <vt:lpstr>Models</vt:lpstr>
      <vt:lpstr>Templates</vt:lpstr>
      <vt:lpstr>Sending the request to the right view (urls.py)</vt:lpstr>
      <vt:lpstr>PowerPoint Presentation</vt:lpstr>
      <vt:lpstr>Handling the request (views.py) </vt:lpstr>
      <vt:lpstr>Handling the request (views.py)</vt:lpstr>
      <vt:lpstr>PowerPoint Presentation</vt:lpstr>
      <vt:lpstr>Defining data models (models.py) </vt:lpstr>
      <vt:lpstr>Defining data models (models.py)</vt:lpstr>
      <vt:lpstr>PowerPoint Presentation</vt:lpstr>
      <vt:lpstr>PowerPoint Presentation</vt:lpstr>
      <vt:lpstr>Querying data (views.py) </vt:lpstr>
      <vt:lpstr>PowerPoint Presentation</vt:lpstr>
      <vt:lpstr>Rendering data (HTML templates) </vt:lpstr>
      <vt:lpstr>Rendering data (HTML templates)</vt:lpstr>
      <vt:lpstr>PowerPoint Presentation</vt:lpstr>
      <vt:lpstr>What else can you do? </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web framework</dc:title>
  <dc:creator>Giridhar Sripathi</dc:creator>
  <cp:lastModifiedBy>Giridhar Sripathi</cp:lastModifiedBy>
  <cp:revision>5</cp:revision>
  <dcterms:created xsi:type="dcterms:W3CDTF">2022-02-11T15:16:28Z</dcterms:created>
  <dcterms:modified xsi:type="dcterms:W3CDTF">2022-02-11T18:09:04Z</dcterms:modified>
</cp:coreProperties>
</file>