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302" r:id="rId21"/>
    <p:sldId id="303" r:id="rId22"/>
    <p:sldId id="277" r:id="rId23"/>
    <p:sldId id="279" r:id="rId24"/>
    <p:sldId id="278" r:id="rId25"/>
    <p:sldId id="280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333A1-7E62-4193-9B1F-681FB03A7B73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CB97A-DEB0-4111-9A20-14E30DED35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86C2C9D-DA37-4F58-9D07-190D356C45DE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EDA2-D4CF-459D-A617-B098214E1CB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30D-8AF9-430D-8E81-263BF2A2DC5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6AE719-CAC4-4F18-9D30-273C0608D274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DA6D-CFBB-45B6-A0C3-2502C4BFBD95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84376-52AA-47CE-89EA-98E4C205550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BDD99-891E-493E-940B-998C502C4C88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F18A-3E46-4388-BB0D-056E65B6F94E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7197547-5B2E-4B8B-97B6-7B42891602FE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9785E-32C8-4FFD-9EDB-EA24D5AF9497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AB1731-0950-4B80-B941-F97A051047CB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ED8BFD-2371-47DA-B99A-A3798336F9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hyperlink" Target="https://docs.oracle.com/javase/7/docs/api/java/util/Set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oracle.com/javase/7/docs/api/java/util/Collection.html" TargetMode="External"/><Relationship Id="rId4" Type="http://schemas.openxmlformats.org/officeDocument/2006/relationships/hyperlink" Target="https://docs.oracle.com/javase/7/docs/api/java/util/Iterato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Queu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Queu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nkedList.html" TargetMode="External"/><Relationship Id="rId2" Type="http://schemas.openxmlformats.org/officeDocument/2006/relationships/hyperlink" Target="https://docs.oracle.com/javase/8/docs/api/java/util/ArrayDequ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Dequ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Deque.html" TargetMode="External"/><Relationship Id="rId2" Type="http://schemas.openxmlformats.org/officeDocument/2006/relationships/hyperlink" Target="https://docs.oracle.com/javase/8/docs/api/java/util/Queu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Deque.html" TargetMode="External"/><Relationship Id="rId2" Type="http://schemas.openxmlformats.org/officeDocument/2006/relationships/hyperlink" Target="https://docs.oracle.com/javase/8/docs/api/java/util/Stack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HashMap.html" TargetMode="External"/><Relationship Id="rId2" Type="http://schemas.openxmlformats.org/officeDocument/2006/relationships/hyperlink" Target="https://docs.oracle.com/javase/8/docs/api/java/util/M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api/java/util/TreeMap.html" TargetMode="External"/><Relationship Id="rId4" Type="http://schemas.openxmlformats.org/officeDocument/2006/relationships/hyperlink" Target="https://docs.oracle.com/javase/8/docs/api/java/util/LinkedHashMa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Map.html" TargetMode="External"/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oracle.com/javase/8/docs/api/java/util/function/BiFunction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collections/algorithms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javase/8/docs/api/java/util/S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LinkedHashSet.html" TargetMode="External"/><Relationship Id="rId2" Type="http://schemas.openxmlformats.org/officeDocument/2006/relationships/hyperlink" Target="https://docs.oracle.com/javase/8/docs/api/java/util/HashS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TreeSe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Mr</a:t>
            </a:r>
            <a:r>
              <a:rPr lang="en-US" dirty="0" smtClean="0"/>
              <a:t> </a:t>
            </a:r>
            <a:r>
              <a:rPr lang="en-US" dirty="0" err="1" smtClean="0"/>
              <a:t>Giridharan.R</a:t>
            </a:r>
            <a:r>
              <a:rPr lang="en-US" dirty="0" smtClean="0"/>
              <a:t> M.E.,M.B.A.,</a:t>
            </a:r>
          </a:p>
          <a:p>
            <a:r>
              <a:rPr lang="en-US" dirty="0" smtClean="0"/>
              <a:t>Assistant Professor, Dept of CSE,</a:t>
            </a:r>
          </a:p>
          <a:p>
            <a:r>
              <a:rPr lang="en-US" dirty="0" smtClean="0"/>
              <a:t>Sri </a:t>
            </a:r>
            <a:r>
              <a:rPr lang="en-US" dirty="0" err="1" smtClean="0"/>
              <a:t>Eshwar</a:t>
            </a:r>
            <a:r>
              <a:rPr lang="en-US" dirty="0" smtClean="0"/>
              <a:t> College of Engineering,</a:t>
            </a:r>
          </a:p>
          <a:p>
            <a:r>
              <a:rPr lang="en-US" dirty="0" smtClean="0"/>
              <a:t>Coimbatore - 641202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Interface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add</a:t>
            </a:r>
            <a:r>
              <a:rPr lang="en-US" dirty="0" smtClean="0"/>
              <a:t>(</a:t>
            </a:r>
            <a:r>
              <a:rPr lang="en-US" b="1" dirty="0" smtClean="0">
                <a:hlinkClick r:id="rId2" tooltip="type parameter in Set"/>
              </a:rPr>
              <a:t>E</a:t>
            </a:r>
            <a:r>
              <a:rPr lang="en-US" dirty="0" smtClean="0"/>
              <a:t> </a:t>
            </a:r>
            <a:r>
              <a:rPr lang="en-US" dirty="0" err="1" smtClean="0"/>
              <a:t>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contains</a:t>
            </a:r>
            <a:r>
              <a:rPr lang="en-US" dirty="0" smtClean="0"/>
              <a:t>(</a:t>
            </a:r>
            <a:r>
              <a:rPr lang="en-US" b="1" dirty="0" smtClean="0">
                <a:hlinkClick r:id="rId3" tooltip="class in java.lang"/>
              </a:rPr>
              <a:t>Object</a:t>
            </a:r>
            <a:r>
              <a:rPr lang="en-US" dirty="0" smtClean="0"/>
              <a:t> o)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equals</a:t>
            </a:r>
            <a:r>
              <a:rPr lang="en-US" dirty="0" smtClean="0"/>
              <a:t>(</a:t>
            </a:r>
            <a:r>
              <a:rPr lang="en-US" b="1" dirty="0" smtClean="0">
                <a:hlinkClick r:id="rId3" tooltip="class in java.lang"/>
              </a:rPr>
              <a:t>Object</a:t>
            </a:r>
            <a:r>
              <a:rPr lang="en-US" dirty="0" smtClean="0"/>
              <a:t> o)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>
                <a:hlinkClick r:id="rId2"/>
              </a:rPr>
              <a:t>hashCode</a:t>
            </a:r>
            <a:r>
              <a:rPr lang="en-US" dirty="0" smtClean="0"/>
              <a:t>()</a:t>
            </a:r>
          </a:p>
          <a:p>
            <a:r>
              <a:rPr lang="en-US" b="1" dirty="0" err="1" smtClean="0">
                <a:hlinkClick r:id="rId4" tooltip="interface in java.util"/>
              </a:rPr>
              <a:t>Iterator</a:t>
            </a:r>
            <a:r>
              <a:rPr lang="en-US" dirty="0" smtClean="0"/>
              <a:t>&lt;</a:t>
            </a:r>
            <a:r>
              <a:rPr lang="en-US" b="1" dirty="0" smtClean="0">
                <a:hlinkClick r:id="rId2" tooltip="type parameter in Set"/>
              </a:rPr>
              <a:t>E</a:t>
            </a:r>
            <a:r>
              <a:rPr lang="en-US" dirty="0" smtClean="0"/>
              <a:t>&gt; </a:t>
            </a:r>
            <a:r>
              <a:rPr lang="en-US" b="1" dirty="0" err="1" smtClean="0">
                <a:hlinkClick r:id="rId2"/>
              </a:rPr>
              <a:t>iterator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remove</a:t>
            </a:r>
            <a:r>
              <a:rPr lang="en-US" dirty="0" smtClean="0"/>
              <a:t>(</a:t>
            </a:r>
            <a:r>
              <a:rPr lang="en-US" b="1" dirty="0" smtClean="0">
                <a:hlinkClick r:id="rId3" tooltip="class in java.lang"/>
              </a:rPr>
              <a:t>Object</a:t>
            </a:r>
            <a:r>
              <a:rPr lang="en-US" dirty="0" smtClean="0"/>
              <a:t> o)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smtClean="0">
                <a:hlinkClick r:id="rId2"/>
              </a:rPr>
              <a:t>size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>
                <a:hlinkClick r:id="rId2"/>
              </a:rPr>
              <a:t>isEmpty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>
                <a:hlinkClick r:id="rId2"/>
              </a:rPr>
              <a:t>addAll</a:t>
            </a:r>
            <a:r>
              <a:rPr lang="en-US" dirty="0" smtClean="0"/>
              <a:t>(</a:t>
            </a:r>
            <a:r>
              <a:rPr lang="en-US" b="1" dirty="0" smtClean="0">
                <a:hlinkClick r:id="rId5" tooltip="interface in java.util"/>
              </a:rPr>
              <a:t>Collection</a:t>
            </a:r>
            <a:r>
              <a:rPr lang="en-US" dirty="0" smtClean="0"/>
              <a:t> c)</a:t>
            </a:r>
          </a:p>
          <a:p>
            <a:r>
              <a:rPr lang="en-US" dirty="0" smtClean="0"/>
              <a:t>void </a:t>
            </a:r>
            <a:r>
              <a:rPr lang="en-US" b="1" dirty="0" smtClean="0">
                <a:hlinkClick r:id="rId2"/>
              </a:rPr>
              <a:t>clear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>
                <a:hlinkClick r:id="rId2"/>
              </a:rPr>
              <a:t>containsAll</a:t>
            </a:r>
            <a:r>
              <a:rPr lang="en-US" dirty="0" smtClean="0"/>
              <a:t>(</a:t>
            </a:r>
            <a:r>
              <a:rPr lang="en-US" b="1" dirty="0" smtClean="0">
                <a:hlinkClick r:id="rId5" tooltip="interface in java.util"/>
              </a:rPr>
              <a:t>Collection</a:t>
            </a:r>
            <a:r>
              <a:rPr lang="en-US" b="1" dirty="0" smtClean="0"/>
              <a:t> </a:t>
            </a:r>
            <a:r>
              <a:rPr lang="en-US" dirty="0" smtClean="0"/>
              <a:t>c)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>
                <a:hlinkClick r:id="rId2"/>
              </a:rPr>
              <a:t>removeAll</a:t>
            </a:r>
            <a:r>
              <a:rPr lang="en-US" dirty="0" smtClean="0"/>
              <a:t>(</a:t>
            </a:r>
            <a:r>
              <a:rPr lang="en-US" b="1" dirty="0" smtClean="0">
                <a:hlinkClick r:id="rId5" tooltip="interface in java.util"/>
              </a:rPr>
              <a:t>Collection</a:t>
            </a:r>
            <a:r>
              <a:rPr lang="en-US" dirty="0" smtClean="0"/>
              <a:t> c)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>
                <a:hlinkClick r:id="rId2"/>
              </a:rPr>
              <a:t>retainAll</a:t>
            </a:r>
            <a:r>
              <a:rPr lang="en-US" dirty="0" smtClean="0"/>
              <a:t>(</a:t>
            </a:r>
            <a:r>
              <a:rPr lang="en-US" b="1" dirty="0" smtClean="0">
                <a:hlinkClick r:id="rId5" tooltip="interface in java.util"/>
              </a:rPr>
              <a:t>Collection</a:t>
            </a:r>
            <a:r>
              <a:rPr lang="en-US" dirty="0" smtClean="0"/>
              <a:t> c)</a:t>
            </a:r>
          </a:p>
          <a:p>
            <a:r>
              <a:rPr lang="en-US" b="1" dirty="0" smtClean="0">
                <a:hlinkClick r:id="rId3" tooltip="class in java.lang"/>
              </a:rPr>
              <a:t>Object</a:t>
            </a:r>
            <a:r>
              <a:rPr lang="en-US" dirty="0" smtClean="0"/>
              <a:t>[] </a:t>
            </a:r>
            <a:r>
              <a:rPr lang="en-US" b="1" dirty="0" err="1" smtClean="0">
                <a:hlinkClick r:id="rId2"/>
              </a:rPr>
              <a:t>toArray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&lt;T&gt; T[] </a:t>
            </a:r>
            <a:r>
              <a:rPr lang="en-US" b="1" dirty="0" err="1" smtClean="0">
                <a:hlinkClick r:id="rId2"/>
              </a:rPr>
              <a:t>toArray</a:t>
            </a:r>
            <a:r>
              <a:rPr lang="en-US" dirty="0" smtClean="0"/>
              <a:t>(T[] a)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Basic Operations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Set</a:t>
            </a:r>
          </a:p>
          <a:p>
            <a:pPr lvl="1"/>
            <a:r>
              <a:rPr lang="en-US" dirty="0" smtClean="0"/>
              <a:t>Set&lt;Integer&gt; number = new </a:t>
            </a:r>
            <a:r>
              <a:rPr lang="en-US" dirty="0" err="1" smtClean="0"/>
              <a:t>HashSet</a:t>
            </a:r>
            <a:r>
              <a:rPr lang="en-US" dirty="0" smtClean="0"/>
              <a:t>&lt;Integer&gt;();</a:t>
            </a:r>
          </a:p>
          <a:p>
            <a:pPr lvl="1"/>
            <a:r>
              <a:rPr lang="en-US" dirty="0" smtClean="0"/>
              <a:t>Set&lt;String&gt; name = new </a:t>
            </a:r>
            <a:r>
              <a:rPr lang="en-US" dirty="0" err="1" smtClean="0"/>
              <a:t>LinkedHashSet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Adding Elements to a set</a:t>
            </a:r>
          </a:p>
          <a:p>
            <a:pPr lvl="1"/>
            <a:r>
              <a:rPr lang="en-US" dirty="0" err="1" smtClean="0"/>
              <a:t>number.add</a:t>
            </a:r>
            <a:r>
              <a:rPr lang="en-US" dirty="0" smtClean="0"/>
              <a:t>(5)</a:t>
            </a:r>
          </a:p>
          <a:p>
            <a:pPr lvl="1"/>
            <a:r>
              <a:rPr lang="en-US" dirty="0" err="1" smtClean="0"/>
              <a:t>number.add</a:t>
            </a:r>
            <a:r>
              <a:rPr lang="en-US" dirty="0" smtClean="0"/>
              <a:t>(10)</a:t>
            </a:r>
          </a:p>
          <a:p>
            <a:pPr lvl="1"/>
            <a:r>
              <a:rPr lang="en-US" dirty="0" err="1" smtClean="0"/>
              <a:t>name.add</a:t>
            </a:r>
            <a:r>
              <a:rPr lang="en-US" dirty="0" smtClean="0"/>
              <a:t>(“</a:t>
            </a:r>
            <a:r>
              <a:rPr lang="en-US" dirty="0" err="1" smtClean="0"/>
              <a:t>Arun</a:t>
            </a:r>
            <a:r>
              <a:rPr lang="en-US" dirty="0" smtClean="0"/>
              <a:t>”)</a:t>
            </a:r>
          </a:p>
          <a:p>
            <a:pPr lvl="1"/>
            <a:r>
              <a:rPr lang="en-US" dirty="0" err="1" smtClean="0"/>
              <a:t>name.add</a:t>
            </a:r>
            <a:r>
              <a:rPr lang="en-US" dirty="0" smtClean="0"/>
              <a:t>(“</a:t>
            </a:r>
            <a:r>
              <a:rPr lang="en-US" dirty="0" err="1" smtClean="0"/>
              <a:t>Babu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Remove a element</a:t>
            </a:r>
          </a:p>
          <a:p>
            <a:pPr lvl="1"/>
            <a:r>
              <a:rPr lang="en-US" dirty="0" err="1" smtClean="0"/>
              <a:t>name.remove</a:t>
            </a:r>
            <a:r>
              <a:rPr lang="en-US" dirty="0" smtClean="0"/>
              <a:t>(</a:t>
            </a:r>
            <a:r>
              <a:rPr lang="en-US" dirty="0" err="1" smtClean="0"/>
              <a:t>Arun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Iterating a set</a:t>
            </a:r>
          </a:p>
          <a:p>
            <a:pPr lvl="1"/>
            <a:r>
              <a:rPr lang="en-US" dirty="0" smtClean="0"/>
              <a:t>for(String s:name) { </a:t>
            </a:r>
            <a:r>
              <a:rPr lang="en-US" dirty="0" err="1" smtClean="0"/>
              <a:t>System.out.println</a:t>
            </a:r>
            <a:r>
              <a:rPr lang="en-US" dirty="0" smtClean="0"/>
              <a:t>(s) 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84376-52AA-47CE-89EA-98E4C205550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Queue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 </a:t>
            </a:r>
            <a:r>
              <a:rPr lang="en-US" dirty="0" smtClean="0">
                <a:hlinkClick r:id="rId2"/>
              </a:rPr>
              <a:t>Queue</a:t>
            </a:r>
            <a:r>
              <a:rPr lang="en-US" dirty="0" smtClean="0"/>
              <a:t> is a collection for holding elements prior to processing.</a:t>
            </a:r>
          </a:p>
          <a:p>
            <a:r>
              <a:rPr lang="en-US" dirty="0" smtClean="0"/>
              <a:t>Queues typically, but not necessarily, order elements in a FIFO.</a:t>
            </a:r>
          </a:p>
          <a:p>
            <a:r>
              <a:rPr lang="en-US" dirty="0" smtClean="0"/>
              <a:t>Besides basic Collection operations, queues provide additional insertion, removal, and inspection operations.</a:t>
            </a:r>
          </a:p>
          <a:p>
            <a:r>
              <a:rPr lang="en-US" dirty="0" smtClean="0"/>
              <a:t>Such as</a:t>
            </a:r>
          </a:p>
          <a:p>
            <a:pPr lvl="1"/>
            <a:r>
              <a:rPr lang="en-US" dirty="0" smtClean="0"/>
              <a:t>offer(e)</a:t>
            </a:r>
          </a:p>
          <a:p>
            <a:pPr lvl="1"/>
            <a:r>
              <a:rPr lang="en-US" dirty="0" smtClean="0"/>
              <a:t>poll()</a:t>
            </a:r>
          </a:p>
          <a:p>
            <a:pPr lvl="1"/>
            <a:r>
              <a:rPr lang="en-US" dirty="0" smtClean="0"/>
              <a:t>peek()</a:t>
            </a:r>
          </a:p>
          <a:p>
            <a:pPr lvl="1"/>
            <a:r>
              <a:rPr lang="en-US" dirty="0" smtClean="0"/>
              <a:t>element()</a:t>
            </a:r>
          </a:p>
          <a:p>
            <a:r>
              <a:rPr lang="en-US" dirty="0" smtClean="0"/>
              <a:t>Each Queue method exists in two forms:</a:t>
            </a:r>
          </a:p>
          <a:p>
            <a:pPr lvl="1"/>
            <a:r>
              <a:rPr lang="en-US" dirty="0" smtClean="0"/>
              <a:t>(1) one throws an exception if the operation fails</a:t>
            </a:r>
          </a:p>
          <a:p>
            <a:pPr lvl="1"/>
            <a:r>
              <a:rPr lang="en-US" dirty="0" smtClean="0"/>
              <a:t>(2) the other returns a special value if the operation fails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Interface Structure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772400" cy="373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1363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Throws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Returns special value</a:t>
                      </a:r>
                      <a:endParaRPr lang="en-US" dirty="0"/>
                    </a:p>
                  </a:txBody>
                  <a:tcPr anchor="ctr"/>
                </a:tc>
              </a:tr>
              <a:tr h="79005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offer(e)</a:t>
                      </a:r>
                      <a:endParaRPr lang="en-US" dirty="0"/>
                    </a:p>
                  </a:txBody>
                  <a:tcPr/>
                </a:tc>
              </a:tr>
              <a:tr h="79005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poll()</a:t>
                      </a:r>
                      <a:endParaRPr lang="en-US" dirty="0"/>
                    </a:p>
                  </a:txBody>
                  <a:tcPr/>
                </a:tc>
              </a:tr>
              <a:tr h="79005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element()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peek()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offer</a:t>
            </a:r>
            <a:r>
              <a:rPr lang="en-US" dirty="0" smtClean="0"/>
              <a:t> method inserts an element if possible, otherwise returning false. </a:t>
            </a:r>
          </a:p>
          <a:p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remove()</a:t>
            </a:r>
            <a:r>
              <a:rPr lang="en-US" dirty="0" smtClean="0"/>
              <a:t> and </a:t>
            </a:r>
            <a:r>
              <a:rPr lang="en-US" dirty="0" smtClean="0">
                <a:hlinkClick r:id="rId2"/>
              </a:rPr>
              <a:t>poll()</a:t>
            </a:r>
            <a:r>
              <a:rPr lang="en-US" dirty="0" smtClean="0"/>
              <a:t> methods remove and return the head of the queue.</a:t>
            </a:r>
          </a:p>
          <a:p>
            <a:r>
              <a:rPr lang="en-US" dirty="0" smtClean="0"/>
              <a:t>The </a:t>
            </a:r>
            <a:r>
              <a:rPr lang="en-US" dirty="0" smtClean="0">
                <a:hlinkClick r:id="rId2"/>
              </a:rPr>
              <a:t>element()</a:t>
            </a:r>
            <a:r>
              <a:rPr lang="en-US" dirty="0" smtClean="0"/>
              <a:t> and </a:t>
            </a:r>
            <a:r>
              <a:rPr lang="en-US" dirty="0" smtClean="0">
                <a:hlinkClick r:id="rId2"/>
              </a:rPr>
              <a:t>peek()</a:t>
            </a:r>
            <a:r>
              <a:rPr lang="en-US" dirty="0" smtClean="0"/>
              <a:t> methods return, but do not remove, the head of the queue.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Deque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Usually pronounced as deck, a </a:t>
            </a:r>
            <a:r>
              <a:rPr lang="en-US" dirty="0" err="1" smtClean="0"/>
              <a:t>deque</a:t>
            </a:r>
            <a:r>
              <a:rPr lang="en-US" dirty="0" smtClean="0"/>
              <a:t> is a double-ended-queue. </a:t>
            </a:r>
          </a:p>
          <a:p>
            <a:r>
              <a:rPr lang="en-US" dirty="0" smtClean="0"/>
              <a:t>A double-ended-queue is a linear collection of elements that supports the insertion and removal of elements at both end points.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Deque</a:t>
            </a:r>
            <a:r>
              <a:rPr lang="en-US" dirty="0" smtClean="0"/>
              <a:t> interface is a richer abstract data type than both Stack and Queue because it implements both stacks and queues at the same time.</a:t>
            </a:r>
          </a:p>
          <a:p>
            <a:r>
              <a:rPr lang="en-US" dirty="0" smtClean="0"/>
              <a:t>Predefined classes like </a:t>
            </a:r>
            <a:r>
              <a:rPr lang="en-US" dirty="0" err="1" smtClean="0">
                <a:hlinkClick r:id="rId2"/>
              </a:rPr>
              <a:t>ArrayDeque</a:t>
            </a:r>
            <a:r>
              <a:rPr lang="en-US" dirty="0" smtClean="0"/>
              <a:t> and </a:t>
            </a:r>
            <a:r>
              <a:rPr lang="en-US" dirty="0" err="1" smtClean="0">
                <a:hlinkClick r:id="rId3"/>
              </a:rPr>
              <a:t>LinkedList</a:t>
            </a:r>
            <a:r>
              <a:rPr lang="en-US" dirty="0" smtClean="0"/>
              <a:t> implement the </a:t>
            </a:r>
            <a:r>
              <a:rPr lang="en-US" dirty="0" err="1" smtClean="0"/>
              <a:t>Deque</a:t>
            </a:r>
            <a:r>
              <a:rPr lang="en-US" dirty="0" smtClean="0"/>
              <a:t> interface.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Deque</a:t>
            </a:r>
            <a:r>
              <a:rPr lang="en-US" b="1" dirty="0" smtClean="0"/>
              <a:t>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381000" y="1676398"/>
          <a:ext cx="7696200" cy="4419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/>
                <a:gridCol w="1539240"/>
                <a:gridCol w="1539240"/>
                <a:gridCol w="1539240"/>
                <a:gridCol w="1539240"/>
              </a:tblGrid>
              <a:tr h="684991"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 of Operation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First Element (Head)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Last Element (Tail)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823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Throws exception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Throws exception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value</a:t>
                      </a:r>
                      <a:endParaRPr lang="en-US" dirty="0"/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addFirst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(e)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offerFirst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(e)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addLast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(e)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offerLast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(e)</a:t>
                      </a:r>
                      <a:endParaRPr lang="en-US" sz="1750" dirty="0"/>
                    </a:p>
                  </a:txBody>
                  <a:tcPr anchor="ctr"/>
                </a:tc>
              </a:tr>
              <a:tr h="1182314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removeFirst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pollFirst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removeLast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pollLast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getFirst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peekFirst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getLast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75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peekLast</a:t>
                      </a:r>
                      <a:r>
                        <a:rPr kumimoji="0" lang="en-US" sz="175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lang="en-US" sz="175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Queue and </a:t>
            </a:r>
            <a:r>
              <a:rPr lang="en-US" dirty="0" err="1" smtClean="0"/>
              <a:t>Deque</a:t>
            </a:r>
            <a:r>
              <a:rPr lang="en-US" dirty="0" smtClean="0"/>
              <a:t> methods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038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576943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Queue Method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Equivalent </a:t>
                      </a:r>
                      <a:r>
                        <a:rPr kumimoji="0" lang="en-US" sz="20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  <a:endParaRPr lang="en-US" sz="2000" dirty="0"/>
                    </a:p>
                  </a:txBody>
                  <a:tcPr anchor="ctr"/>
                </a:tc>
              </a:tr>
              <a:tr h="576943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add(e)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 smtClean="0">
                          <a:solidFill>
                            <a:srgbClr val="4A6782"/>
                          </a:solidFill>
                          <a:hlinkClick r:id="rId3"/>
                        </a:rPr>
                        <a:t>addLast</a:t>
                      </a:r>
                      <a:r>
                        <a:rPr lang="en-US" sz="2000" u="none" strike="noStrike" dirty="0" smtClean="0">
                          <a:solidFill>
                            <a:srgbClr val="4A6782"/>
                          </a:solidFill>
                          <a:hlinkClick r:id="rId3"/>
                        </a:rPr>
                        <a:t>(e</a:t>
                      </a:r>
                      <a:r>
                        <a:rPr lang="en-US" sz="2000" u="none" strike="noStrike" dirty="0">
                          <a:solidFill>
                            <a:srgbClr val="4A6782"/>
                          </a:solidFill>
                          <a:hlinkClick r:id="rId3"/>
                        </a:rPr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576943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offer(e)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 err="1" smtClean="0">
                          <a:solidFill>
                            <a:srgbClr val="4A6782"/>
                          </a:solidFill>
                          <a:hlinkClick r:id="rId3"/>
                        </a:rPr>
                        <a:t>offerLast</a:t>
                      </a:r>
                      <a:r>
                        <a:rPr lang="en-US" sz="2000" u="none" strike="noStrike" dirty="0" smtClean="0">
                          <a:solidFill>
                            <a:srgbClr val="4A6782"/>
                          </a:solidFill>
                          <a:hlinkClick r:id="rId3"/>
                        </a:rPr>
                        <a:t>(e</a:t>
                      </a:r>
                      <a:r>
                        <a:rPr lang="en-US" sz="2000" u="none" strike="noStrike" dirty="0">
                          <a:solidFill>
                            <a:srgbClr val="4A6782"/>
                          </a:solidFill>
                          <a:hlinkClick r:id="rId3"/>
                        </a:rPr>
                        <a:t>)</a:t>
                      </a:r>
                      <a:endParaRPr lang="en-US" sz="2000" dirty="0"/>
                    </a:p>
                  </a:txBody>
                  <a:tcPr marL="28575" marR="28575" marT="28575" marB="28575" anchor="ctr"/>
                </a:tc>
              </a:tr>
              <a:tr h="576943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remove()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removeFirst</a:t>
                      </a:r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US" sz="2000" dirty="0"/>
                    </a:p>
                  </a:txBody>
                  <a:tcPr anchor="ctr"/>
                </a:tc>
              </a:tr>
              <a:tr h="576943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poll()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pollFirst</a:t>
                      </a:r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US" sz="2000" dirty="0"/>
                    </a:p>
                  </a:txBody>
                  <a:tcPr anchor="ctr"/>
                </a:tc>
              </a:tr>
              <a:tr h="576943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element()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getFirst</a:t>
                      </a:r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US" sz="2000" dirty="0"/>
                    </a:p>
                  </a:txBody>
                  <a:tcPr anchor="ctr"/>
                </a:tc>
              </a:tr>
              <a:tr h="576943"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peek()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000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peekFirst</a:t>
                      </a:r>
                      <a:r>
                        <a:rPr kumimoji="0" lang="en-US" sz="20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Deque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Deques</a:t>
            </a:r>
            <a:r>
              <a:rPr lang="en-US" dirty="0" smtClean="0"/>
              <a:t> can also be used as LIFO (Last-In-First-Out) stacks.</a:t>
            </a:r>
          </a:p>
          <a:p>
            <a:r>
              <a:rPr lang="en-US" dirty="0" smtClean="0"/>
              <a:t>This interface should be used in preference to the legacy </a:t>
            </a:r>
            <a:r>
              <a:rPr lang="en-US" dirty="0" smtClean="0">
                <a:hlinkClick r:id="rId2" tooltip="class in java.util"/>
              </a:rPr>
              <a:t>Stack</a:t>
            </a:r>
            <a:r>
              <a:rPr lang="en-US" dirty="0" smtClean="0"/>
              <a:t> class</a:t>
            </a:r>
          </a:p>
          <a:p>
            <a:r>
              <a:rPr lang="en-US" dirty="0" smtClean="0"/>
              <a:t>When a </a:t>
            </a:r>
            <a:r>
              <a:rPr lang="en-US" dirty="0" err="1" smtClean="0"/>
              <a:t>deque</a:t>
            </a:r>
            <a:r>
              <a:rPr lang="en-US" dirty="0" smtClean="0"/>
              <a:t> is used as a stack, elements are pushed and popped from the beginning of the </a:t>
            </a:r>
            <a:r>
              <a:rPr lang="en-US" dirty="0" err="1" smtClean="0"/>
              <a:t>deque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Comparison of Stack and </a:t>
            </a:r>
            <a:r>
              <a:rPr lang="en-US" dirty="0" err="1" smtClean="0"/>
              <a:t>Deque</a:t>
            </a:r>
            <a:r>
              <a:rPr lang="en-US" dirty="0" smtClean="0"/>
              <a:t> methods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4876800"/>
          <a:ext cx="609600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Stack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Equivalent </a:t>
                      </a:r>
                      <a:r>
                        <a:rPr kumimoji="0" lang="en-US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  <a:endParaRPr lang="en-US" dirty="0"/>
                    </a:p>
                  </a:txBody>
                  <a:tcPr anchor="ctr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push(e)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strike="noStrike" dirty="0" err="1" smtClean="0">
                          <a:solidFill>
                            <a:srgbClr val="4A6782"/>
                          </a:solidFill>
                          <a:hlinkClick r:id="rId3"/>
                        </a:rPr>
                        <a:t>addFirst</a:t>
                      </a:r>
                      <a:r>
                        <a:rPr lang="en-US" u="none" strike="noStrike" dirty="0" smtClean="0">
                          <a:solidFill>
                            <a:srgbClr val="4A6782"/>
                          </a:solidFill>
                          <a:hlinkClick r:id="rId3"/>
                        </a:rPr>
                        <a:t>(e</a:t>
                      </a:r>
                      <a:r>
                        <a:rPr lang="en-US" u="none" strike="noStrike" dirty="0">
                          <a:solidFill>
                            <a:srgbClr val="4A6782"/>
                          </a:solidFill>
                          <a:hlinkClick r:id="rId3"/>
                        </a:rPr>
                        <a:t>)</a:t>
                      </a:r>
                      <a:endParaRPr lang="en-US" dirty="0"/>
                    </a:p>
                  </a:txBody>
                  <a:tcPr marL="28575" marR="28575" marT="28575" marB="28575" anchor="ctr"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pop()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removeFirst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peekFirst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dirty="0" smtClean="0">
                <a:hlinkClick r:id="rId2"/>
              </a:rPr>
              <a:t>Map</a:t>
            </a:r>
            <a:r>
              <a:rPr lang="en-US" dirty="0" smtClean="0"/>
              <a:t> is an object that maps keys to values.</a:t>
            </a:r>
          </a:p>
          <a:p>
            <a:r>
              <a:rPr lang="en-US" dirty="0" smtClean="0"/>
              <a:t>A map cannot contain duplicate keys: Each key can map to at most one value.</a:t>
            </a:r>
          </a:p>
          <a:p>
            <a:r>
              <a:rPr lang="en-US" dirty="0" smtClean="0"/>
              <a:t>The Java platform contains three general-purpose Map implementations:</a:t>
            </a:r>
          </a:p>
          <a:p>
            <a:pPr lvl="1"/>
            <a:r>
              <a:rPr lang="en-US" dirty="0" err="1" smtClean="0">
                <a:hlinkClick r:id="rId3"/>
              </a:rPr>
              <a:t>HashMap</a:t>
            </a:r>
            <a:r>
              <a:rPr lang="en-US" dirty="0" smtClean="0"/>
              <a:t> -&gt; No Ordering</a:t>
            </a:r>
          </a:p>
          <a:p>
            <a:pPr lvl="1"/>
            <a:r>
              <a:rPr lang="en-US" u="sng" dirty="0" err="1" smtClean="0">
                <a:hlinkClick r:id="rId4"/>
              </a:rPr>
              <a:t>LinkedHashMap</a:t>
            </a:r>
            <a:r>
              <a:rPr lang="en-US" u="sng" dirty="0" smtClean="0"/>
              <a:t> -&gt; Insertion Order</a:t>
            </a:r>
          </a:p>
          <a:p>
            <a:pPr lvl="1"/>
            <a:r>
              <a:rPr lang="en-US" u="sng" dirty="0" err="1" smtClean="0">
                <a:hlinkClick r:id="rId5"/>
              </a:rPr>
              <a:t>TreeMap</a:t>
            </a:r>
            <a:r>
              <a:rPr lang="en-US" u="sng" dirty="0" smtClean="0"/>
              <a:t> -&gt; Sorted Order</a:t>
            </a:r>
          </a:p>
          <a:p>
            <a:r>
              <a:rPr lang="en-US" dirty="0" smtClean="0"/>
              <a:t>Their behavior and performance are precisely analogous to </a:t>
            </a:r>
            <a:r>
              <a:rPr lang="en-US" dirty="0" err="1" smtClean="0"/>
              <a:t>HashSet</a:t>
            </a:r>
            <a:r>
              <a:rPr lang="en-US" dirty="0" smtClean="0"/>
              <a:t>, </a:t>
            </a:r>
            <a:r>
              <a:rPr lang="en-US" dirty="0" err="1" smtClean="0"/>
              <a:t>TreeSet</a:t>
            </a:r>
            <a:r>
              <a:rPr lang="en-US" dirty="0" smtClean="0"/>
              <a:t>, and </a:t>
            </a:r>
            <a:r>
              <a:rPr lang="en-US" dirty="0" err="1" smtClean="0"/>
              <a:t>LinkedHashSet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A </a:t>
            </a:r>
            <a:r>
              <a:rPr lang="en-US" i="1" dirty="0" smtClean="0"/>
              <a:t>collection</a:t>
            </a:r>
            <a:r>
              <a:rPr lang="en-US" dirty="0" smtClean="0"/>
              <a:t> — sometimes called a container — is simply an object that groups multiple elements into a single unit.</a:t>
            </a:r>
          </a:p>
          <a:p>
            <a:pPr lvl="1"/>
            <a:r>
              <a:rPr lang="en-US" dirty="0" smtClean="0"/>
              <a:t>Collections are used to store, retrieve, manipulate, and communicate aggregate data.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pic>
        <p:nvPicPr>
          <p:cNvPr id="7" name="Picture 6" descr="28-collection-of-books-on-shelf-clipart-high-quality-free-free-png-of-library-books-2400_148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124200"/>
            <a:ext cx="69342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Map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994065" y="2830033"/>
            <a:ext cx="0" cy="886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1"/>
          </p:cNvCxnSpPr>
          <p:nvPr/>
        </p:nvCxnSpPr>
        <p:spPr>
          <a:xfrm>
            <a:off x="3226130" y="2519917"/>
            <a:ext cx="1396340" cy="19493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1"/>
          </p:cNvCxnSpPr>
          <p:nvPr/>
        </p:nvCxnSpPr>
        <p:spPr>
          <a:xfrm>
            <a:off x="3226130" y="2519917"/>
            <a:ext cx="657101" cy="31897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Group 25"/>
          <p:cNvGrpSpPr/>
          <p:nvPr/>
        </p:nvGrpSpPr>
        <p:grpSpPr>
          <a:xfrm>
            <a:off x="762000" y="2209800"/>
            <a:ext cx="6324600" cy="3810000"/>
            <a:chOff x="685800" y="2209800"/>
            <a:chExt cx="5867400" cy="3276600"/>
          </a:xfrm>
        </p:grpSpPr>
        <p:sp>
          <p:nvSpPr>
            <p:cNvPr id="9" name="Rectangle 8"/>
            <p:cNvSpPr/>
            <p:nvPr/>
          </p:nvSpPr>
          <p:spPr>
            <a:xfrm>
              <a:off x="685800" y="2209800"/>
              <a:ext cx="2286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3505200"/>
              <a:ext cx="2286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SortedMap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3886200"/>
              <a:ext cx="2286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HashMap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4953000"/>
              <a:ext cx="2286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LinkedHashMap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" y="4953000"/>
              <a:ext cx="2286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TreeMap</a:t>
              </a:r>
              <a:endParaRPr lang="en-US" dirty="0"/>
            </a:p>
          </p:txBody>
        </p:sp>
        <p:cxnSp>
          <p:nvCxnSpPr>
            <p:cNvPr id="25" name="Shape 24"/>
            <p:cNvCxnSpPr>
              <a:stCxn id="10" idx="2"/>
              <a:endCxn id="13" idx="0"/>
            </p:cNvCxnSpPr>
            <p:nvPr/>
          </p:nvCxnSpPr>
          <p:spPr>
            <a:xfrm rot="5400000">
              <a:off x="1371600" y="44958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191000" y="1828800"/>
            <a:ext cx="2286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91000" y="2590800"/>
            <a:ext cx="2286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Map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size()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containsKey</a:t>
            </a:r>
            <a:r>
              <a:rPr lang="en-US" dirty="0" smtClean="0"/>
              <a:t>(</a:t>
            </a:r>
            <a:r>
              <a:rPr lang="en-US" dirty="0" smtClean="0">
                <a:hlinkClick r:id="rId2" tooltip="class in java.lang"/>
              </a:rPr>
              <a:t>Object</a:t>
            </a:r>
            <a:r>
              <a:rPr lang="en-US" dirty="0" smtClean="0"/>
              <a:t> key) 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containsValue</a:t>
            </a:r>
            <a:r>
              <a:rPr lang="en-US" dirty="0" smtClean="0"/>
              <a:t>(</a:t>
            </a:r>
            <a:r>
              <a:rPr lang="en-US" dirty="0" smtClean="0">
                <a:hlinkClick r:id="rId2" tooltip="class in java.lang"/>
              </a:rPr>
              <a:t>Object</a:t>
            </a:r>
            <a:r>
              <a:rPr lang="en-US" dirty="0" smtClean="0"/>
              <a:t> value)</a:t>
            </a:r>
          </a:p>
          <a:p>
            <a:r>
              <a:rPr lang="en-US" dirty="0" smtClean="0">
                <a:hlinkClick r:id="rId3" tooltip="type parameter in Map"/>
              </a:rPr>
              <a:t>V</a:t>
            </a:r>
            <a:r>
              <a:rPr lang="en-US" dirty="0" smtClean="0"/>
              <a:t> put(</a:t>
            </a:r>
            <a:r>
              <a:rPr lang="en-US" dirty="0" smtClean="0">
                <a:hlinkClick r:id="rId3" tooltip="type parameter in Map"/>
              </a:rPr>
              <a:t>K</a:t>
            </a:r>
            <a:r>
              <a:rPr lang="en-US" dirty="0" smtClean="0"/>
              <a:t> key, </a:t>
            </a:r>
            <a:r>
              <a:rPr lang="en-US" dirty="0" smtClean="0">
                <a:hlinkClick r:id="rId3" tooltip="type parameter in Map"/>
              </a:rPr>
              <a:t>V</a:t>
            </a:r>
            <a:r>
              <a:rPr lang="en-US" dirty="0" smtClean="0"/>
              <a:t> value)</a:t>
            </a:r>
          </a:p>
          <a:p>
            <a:r>
              <a:rPr lang="en-US" dirty="0" smtClean="0">
                <a:hlinkClick r:id="rId3" tooltip="type parameter in Map"/>
              </a:rPr>
              <a:t>V</a:t>
            </a:r>
            <a:r>
              <a:rPr lang="en-US" dirty="0" smtClean="0"/>
              <a:t> get(</a:t>
            </a:r>
            <a:r>
              <a:rPr lang="en-US" dirty="0" smtClean="0">
                <a:hlinkClick r:id="rId2" tooltip="class in java.lang"/>
              </a:rPr>
              <a:t>Object</a:t>
            </a:r>
            <a:r>
              <a:rPr lang="en-US" dirty="0" smtClean="0"/>
              <a:t> key)</a:t>
            </a:r>
          </a:p>
          <a:p>
            <a:r>
              <a:rPr lang="en-US" dirty="0" smtClean="0">
                <a:hlinkClick r:id="rId3" tooltip="type parameter in Map"/>
              </a:rPr>
              <a:t>V</a:t>
            </a:r>
            <a:r>
              <a:rPr lang="en-US" dirty="0" smtClean="0"/>
              <a:t> remove(</a:t>
            </a:r>
            <a:r>
              <a:rPr lang="en-US" dirty="0" smtClean="0">
                <a:hlinkClick r:id="rId2" tooltip="class in java.lang"/>
              </a:rPr>
              <a:t>Object</a:t>
            </a:r>
            <a:r>
              <a:rPr lang="en-US" dirty="0" smtClean="0"/>
              <a:t> key)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default void </a:t>
            </a:r>
            <a:r>
              <a:rPr lang="en-US" sz="2000" dirty="0" err="1" smtClean="0"/>
              <a:t>replaceAll</a:t>
            </a:r>
            <a:r>
              <a:rPr lang="en-US" sz="2000" dirty="0" smtClean="0"/>
              <a:t>(</a:t>
            </a:r>
            <a:r>
              <a:rPr lang="en-US" sz="2000" dirty="0" err="1" smtClean="0">
                <a:hlinkClick r:id="rId4" tooltip="interface in java.util.function"/>
              </a:rPr>
              <a:t>BiFunction</a:t>
            </a:r>
            <a:r>
              <a:rPr lang="en-US" sz="2000" dirty="0" smtClean="0"/>
              <a:t>&lt;? super </a:t>
            </a:r>
            <a:r>
              <a:rPr lang="en-US" sz="2000" dirty="0" smtClean="0">
                <a:hlinkClick r:id="rId3" tooltip="type parameter in Map"/>
              </a:rPr>
              <a:t>K</a:t>
            </a:r>
            <a:r>
              <a:rPr lang="en-US" sz="2000" dirty="0" smtClean="0"/>
              <a:t>,? super </a:t>
            </a:r>
            <a:r>
              <a:rPr lang="en-US" sz="2000" dirty="0" smtClean="0">
                <a:hlinkClick r:id="rId3" tooltip="type parameter in Map"/>
              </a:rPr>
              <a:t>V</a:t>
            </a:r>
            <a:r>
              <a:rPr lang="en-US" sz="2000" dirty="0" smtClean="0"/>
              <a:t>,? extends </a:t>
            </a:r>
            <a:r>
              <a:rPr lang="en-US" sz="2000" dirty="0" smtClean="0">
                <a:hlinkClick r:id="rId3" tooltip="type parameter in Map"/>
              </a:rPr>
              <a:t>V</a:t>
            </a:r>
            <a:r>
              <a:rPr lang="en-US" sz="2000" dirty="0" smtClean="0"/>
              <a:t>&gt; function)</a:t>
            </a:r>
          </a:p>
          <a:p>
            <a:r>
              <a:rPr lang="en-US" sz="2000" dirty="0" smtClean="0"/>
              <a:t>void </a:t>
            </a:r>
            <a:r>
              <a:rPr lang="en-US" sz="2000" dirty="0" err="1" smtClean="0"/>
              <a:t>putAll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3" tooltip="interface in java.util"/>
              </a:rPr>
              <a:t>Map</a:t>
            </a:r>
            <a:r>
              <a:rPr lang="en-US" sz="2000" dirty="0" smtClean="0"/>
              <a:t>&lt;? extends </a:t>
            </a:r>
            <a:r>
              <a:rPr lang="en-US" sz="2000" dirty="0" smtClean="0">
                <a:hlinkClick r:id="rId3" tooltip="type parameter in Map"/>
              </a:rPr>
              <a:t>K</a:t>
            </a:r>
            <a:r>
              <a:rPr lang="en-US" sz="2000" dirty="0" smtClean="0"/>
              <a:t>,? extends </a:t>
            </a:r>
            <a:r>
              <a:rPr lang="en-US" sz="2000" dirty="0" smtClean="0">
                <a:hlinkClick r:id="rId3" tooltip="type parameter in Map"/>
              </a:rPr>
              <a:t>V</a:t>
            </a:r>
            <a:r>
              <a:rPr lang="en-US" sz="2000" dirty="0" smtClean="0"/>
              <a:t>&gt; m)</a:t>
            </a:r>
            <a:endParaRPr lang="en-US" sz="2200" dirty="0" smtClean="0"/>
          </a:p>
          <a:p>
            <a:r>
              <a:rPr lang="en-US" sz="2200" dirty="0" smtClean="0"/>
              <a:t>void clear()</a:t>
            </a:r>
          </a:p>
          <a:p>
            <a:endParaRPr lang="en-US" sz="2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Collection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 Collection view methods allow a Map to be viewed as a Collection in these three ways:</a:t>
            </a:r>
          </a:p>
          <a:p>
            <a:pPr lvl="1"/>
            <a:r>
              <a:rPr lang="en-US" dirty="0" err="1" smtClean="0"/>
              <a:t>keySet</a:t>
            </a:r>
            <a:r>
              <a:rPr lang="en-US" dirty="0" smtClean="0"/>
              <a:t> — the Set of keys contained in the Map</a:t>
            </a:r>
          </a:p>
          <a:p>
            <a:pPr lvl="1"/>
            <a:r>
              <a:rPr lang="en-US" dirty="0" smtClean="0"/>
              <a:t>values — The Collection of values contained in the Map.</a:t>
            </a:r>
          </a:p>
          <a:p>
            <a:pPr lvl="1"/>
            <a:r>
              <a:rPr lang="en-US" dirty="0" err="1" smtClean="0"/>
              <a:t>entrySet</a:t>
            </a:r>
            <a:r>
              <a:rPr lang="en-US" dirty="0" smtClean="0"/>
              <a:t> — the Set of key-value pairs contained in the Map.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General-purpose implementations</a:t>
            </a:r>
          </a:p>
          <a:p>
            <a:r>
              <a:rPr lang="en-US" b="1" dirty="0" smtClean="0"/>
              <a:t>Special-purpose implementations </a:t>
            </a:r>
            <a:r>
              <a:rPr lang="en-US" dirty="0" smtClean="0"/>
              <a:t>are designed for use in special situations</a:t>
            </a:r>
            <a:endParaRPr lang="en-US" b="1" dirty="0" smtClean="0"/>
          </a:p>
          <a:p>
            <a:r>
              <a:rPr lang="en-US" b="1" dirty="0" smtClean="0"/>
              <a:t>Concurrent implementations </a:t>
            </a:r>
            <a:r>
              <a:rPr lang="en-US" dirty="0" smtClean="0"/>
              <a:t>are designed to support high concurrency</a:t>
            </a:r>
            <a:endParaRPr lang="en-US" b="1" dirty="0" smtClean="0"/>
          </a:p>
          <a:p>
            <a:r>
              <a:rPr lang="en-US" b="1" dirty="0" smtClean="0"/>
              <a:t>Wrapper implementations</a:t>
            </a:r>
          </a:p>
          <a:p>
            <a:r>
              <a:rPr lang="en-US" b="1" dirty="0" smtClean="0"/>
              <a:t>Convenience implementations </a:t>
            </a:r>
            <a:r>
              <a:rPr lang="en-US" dirty="0" smtClean="0"/>
              <a:t>are mini-implementations</a:t>
            </a:r>
            <a:endParaRPr lang="en-US" b="1" dirty="0" smtClean="0"/>
          </a:p>
          <a:p>
            <a:r>
              <a:rPr lang="en-US" b="1" dirty="0" smtClean="0"/>
              <a:t>Abstract implementations </a:t>
            </a:r>
            <a:r>
              <a:rPr lang="en-US" dirty="0" smtClean="0"/>
              <a:t>are skeletal implementations</a:t>
            </a:r>
          </a:p>
          <a:p>
            <a:r>
              <a:rPr lang="en-US" dirty="0" smtClean="0"/>
              <a:t>The legacy collections Vector and </a:t>
            </a:r>
            <a:r>
              <a:rPr lang="en-US" dirty="0" err="1" smtClean="0"/>
              <a:t>Hashtable</a:t>
            </a:r>
            <a:r>
              <a:rPr lang="en-US" dirty="0" smtClean="0"/>
              <a:t> are synchronized.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General-purpose Implementations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28600" y="1905000"/>
          <a:ext cx="83058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055"/>
                <a:gridCol w="1287145"/>
                <a:gridCol w="1600200"/>
                <a:gridCol w="11430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Hash 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Resizable array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Linked 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Hash table + Linked list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TreeSet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LinkedHashSet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ArrayDeque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HashMap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TreeMap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LinkedHashMap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section briefly describes the following algorithms:</a:t>
            </a:r>
          </a:p>
          <a:p>
            <a:pPr lvl="1"/>
            <a:r>
              <a:rPr lang="en-US" dirty="0" smtClean="0">
                <a:hlinkClick r:id="rId2"/>
              </a:rPr>
              <a:t>Sorting</a:t>
            </a:r>
            <a:r>
              <a:rPr lang="en-US" dirty="0" smtClean="0"/>
              <a:t> – Fast &amp; Stable</a:t>
            </a:r>
          </a:p>
          <a:p>
            <a:pPr lvl="1"/>
            <a:r>
              <a:rPr lang="en-US" dirty="0" smtClean="0">
                <a:hlinkClick r:id="rId2"/>
              </a:rPr>
              <a:t>Shuffling</a:t>
            </a:r>
            <a:r>
              <a:rPr lang="en-US" dirty="0" smtClean="0"/>
              <a:t> – Opposite to Sorting</a:t>
            </a:r>
          </a:p>
          <a:p>
            <a:pPr lvl="1"/>
            <a:r>
              <a:rPr lang="en-US" dirty="0" smtClean="0">
                <a:hlinkClick r:id="rId2"/>
              </a:rPr>
              <a:t>Routine Data Manipulation</a:t>
            </a:r>
            <a:r>
              <a:rPr lang="en-US" dirty="0" smtClean="0"/>
              <a:t> – </a:t>
            </a:r>
            <a:r>
              <a:rPr lang="en-US" dirty="0" err="1" smtClean="0"/>
              <a:t>Reversr</a:t>
            </a:r>
            <a:r>
              <a:rPr lang="en-US" dirty="0" smtClean="0"/>
              <a:t>, Fill, Copy , Swap, </a:t>
            </a:r>
            <a:r>
              <a:rPr lang="en-US" dirty="0" err="1" smtClean="0"/>
              <a:t>addAll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2"/>
              </a:rPr>
              <a:t>Searching</a:t>
            </a:r>
            <a:r>
              <a:rPr lang="en-US" dirty="0" smtClean="0"/>
              <a:t> - </a:t>
            </a:r>
            <a:r>
              <a:rPr lang="en-US" dirty="0" err="1" smtClean="0"/>
              <a:t>binarySearch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>
                <a:hlinkClick r:id="rId2"/>
              </a:rPr>
              <a:t>Composition</a:t>
            </a:r>
            <a:r>
              <a:rPr lang="en-US" dirty="0" smtClean="0"/>
              <a:t> - frequency , disjoint .</a:t>
            </a:r>
          </a:p>
          <a:p>
            <a:pPr lvl="1"/>
            <a:r>
              <a:rPr lang="en-US" dirty="0" smtClean="0">
                <a:hlinkClick r:id="rId2"/>
              </a:rPr>
              <a:t>Finding Extreme Values</a:t>
            </a:r>
            <a:r>
              <a:rPr lang="en-US" dirty="0" smtClean="0"/>
              <a:t> - min , max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Questions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interface represents a collection that does not allow duplicate elements? </a:t>
            </a:r>
          </a:p>
          <a:p>
            <a:r>
              <a:rPr lang="en-US" dirty="0" smtClean="0"/>
              <a:t> What interface forms the root of the collections hierarchy?</a:t>
            </a:r>
          </a:p>
          <a:p>
            <a:r>
              <a:rPr lang="en-US" dirty="0" smtClean="0"/>
              <a:t>What interface represents a collection that holds elements prior to processing?</a:t>
            </a:r>
          </a:p>
          <a:p>
            <a:r>
              <a:rPr lang="en-US" dirty="0" smtClean="0"/>
              <a:t>What interface represents a double-ended queue?</a:t>
            </a:r>
          </a:p>
          <a:p>
            <a:r>
              <a:rPr lang="en-US" dirty="0" smtClean="0"/>
              <a:t>Name three different ways to iterate over the elements of a Collection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ima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7391400" cy="5943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Collections Framework?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 </a:t>
            </a:r>
            <a:r>
              <a:rPr lang="en-US" i="1" dirty="0" smtClean="0"/>
              <a:t>collections framework</a:t>
            </a:r>
            <a:r>
              <a:rPr lang="en-US" dirty="0" smtClean="0"/>
              <a:t> is a unified architecture for representing and manipulating collections.</a:t>
            </a:r>
          </a:p>
          <a:p>
            <a:r>
              <a:rPr lang="en-US" dirty="0" smtClean="0"/>
              <a:t>All collections frameworks contain the following: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Algorithms</a:t>
            </a:r>
          </a:p>
          <a:p>
            <a:r>
              <a:rPr lang="en-US" b="1" dirty="0" smtClean="0"/>
              <a:t>Benefits of the Java Collections Framework</a:t>
            </a:r>
          </a:p>
          <a:p>
            <a:pPr lvl="1"/>
            <a:r>
              <a:rPr lang="en-US" dirty="0" smtClean="0"/>
              <a:t>Reduces programming effort</a:t>
            </a:r>
          </a:p>
          <a:p>
            <a:pPr lvl="1"/>
            <a:r>
              <a:rPr lang="en-US" dirty="0" smtClean="0"/>
              <a:t>Increases program speed and quality</a:t>
            </a:r>
          </a:p>
          <a:p>
            <a:pPr lvl="1"/>
            <a:r>
              <a:rPr lang="en-US" dirty="0" smtClean="0"/>
              <a:t>Allows interoperability among unrelated APIs</a:t>
            </a:r>
          </a:p>
          <a:p>
            <a:pPr lvl="1"/>
            <a:r>
              <a:rPr lang="en-US" dirty="0" smtClean="0"/>
              <a:t>Reduces effort to learn and to use new APIs</a:t>
            </a:r>
          </a:p>
          <a:p>
            <a:pPr lvl="1"/>
            <a:r>
              <a:rPr lang="en-US" dirty="0" smtClean="0"/>
              <a:t>Reduces effort to design new APIs</a:t>
            </a:r>
          </a:p>
          <a:p>
            <a:pPr lvl="1"/>
            <a:r>
              <a:rPr lang="en-US" dirty="0" smtClean="0"/>
              <a:t>Fosters software reuse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Collection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List 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Deque</a:t>
            </a:r>
            <a:endParaRPr lang="en-US" dirty="0" smtClean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SortedSet</a:t>
            </a:r>
            <a:endParaRPr lang="en-US" dirty="0" smtClean="0"/>
          </a:p>
          <a:p>
            <a:r>
              <a:rPr lang="en-US" dirty="0" err="1" smtClean="0"/>
              <a:t>SortedMap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pic>
        <p:nvPicPr>
          <p:cNvPr id="7" name="Picture 6" descr="Java-collections-interfac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1371600"/>
            <a:ext cx="51054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Collection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size()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contains(E)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add(E)</a:t>
            </a:r>
          </a:p>
          <a:p>
            <a:r>
              <a:rPr lang="en-US" dirty="0" err="1" smtClean="0"/>
              <a:t>boolean</a:t>
            </a:r>
            <a:r>
              <a:rPr lang="en-US" dirty="0" smtClean="0"/>
              <a:t> remove(E)</a:t>
            </a:r>
          </a:p>
          <a:p>
            <a:r>
              <a:rPr lang="en-US" dirty="0" err="1" smtClean="0"/>
              <a:t>Iterator</a:t>
            </a:r>
            <a:r>
              <a:rPr lang="en-US" dirty="0" smtClean="0"/>
              <a:t>&lt;E&gt; </a:t>
            </a:r>
            <a:r>
              <a:rPr lang="en-US" dirty="0" err="1" smtClean="0"/>
              <a:t>iterator</a:t>
            </a:r>
            <a:r>
              <a:rPr lang="en-US" dirty="0" smtClean="0"/>
              <a:t>()</a:t>
            </a:r>
          </a:p>
          <a:p>
            <a:r>
              <a:rPr lang="en-US" b="1" dirty="0" smtClean="0"/>
              <a:t>Array Operations</a:t>
            </a:r>
          </a:p>
          <a:p>
            <a:pPr lvl="2">
              <a:buNone/>
            </a:pPr>
            <a:r>
              <a:rPr lang="en-US" dirty="0" err="1" smtClean="0"/>
              <a:t>c.toArray</a:t>
            </a:r>
            <a:r>
              <a:rPr lang="en-US" dirty="0" smtClean="0"/>
              <a:t>()</a:t>
            </a:r>
          </a:p>
          <a:p>
            <a:pPr lvl="2">
              <a:buNone/>
            </a:pPr>
            <a:r>
              <a:rPr lang="en-US" dirty="0" err="1" smtClean="0"/>
              <a:t>c.toArray</a:t>
            </a:r>
            <a:r>
              <a:rPr lang="en-US" dirty="0" smtClean="0"/>
              <a:t>(new String[0])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containsAll</a:t>
            </a:r>
            <a:r>
              <a:rPr lang="en-US" sz="2200" dirty="0" smtClean="0"/>
              <a:t>(Collection c)</a:t>
            </a:r>
          </a:p>
          <a:p>
            <a:r>
              <a:rPr lang="en-US" sz="2200" dirty="0" smtClean="0"/>
              <a:t> 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addAll</a:t>
            </a:r>
            <a:r>
              <a:rPr lang="en-US" sz="2200" dirty="0" smtClean="0"/>
              <a:t>(Collection c)</a:t>
            </a:r>
          </a:p>
          <a:p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removeAll</a:t>
            </a:r>
            <a:r>
              <a:rPr lang="en-US" sz="2200" dirty="0" smtClean="0"/>
              <a:t>(Collection c)</a:t>
            </a:r>
          </a:p>
          <a:p>
            <a:r>
              <a:rPr lang="en-US" sz="2200" dirty="0" err="1" smtClean="0"/>
              <a:t>boolean</a:t>
            </a:r>
            <a:r>
              <a:rPr lang="en-US" sz="2200" dirty="0" smtClean="0"/>
              <a:t> </a:t>
            </a:r>
            <a:r>
              <a:rPr lang="en-US" sz="2200" dirty="0" err="1" smtClean="0"/>
              <a:t>retainAll</a:t>
            </a:r>
            <a:r>
              <a:rPr lang="en-US" sz="2200" dirty="0" smtClean="0"/>
              <a:t>(Collection c)</a:t>
            </a:r>
          </a:p>
          <a:p>
            <a:r>
              <a:rPr lang="en-US" sz="2200" dirty="0" smtClean="0"/>
              <a:t>void clear()</a:t>
            </a:r>
          </a:p>
          <a:p>
            <a:endParaRPr lang="en-US" sz="2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Traversing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three ways to traverse collections</a:t>
            </a:r>
          </a:p>
          <a:p>
            <a:pPr lvl="1"/>
            <a:r>
              <a:rPr lang="en-US" b="1" dirty="0" smtClean="0"/>
              <a:t>Aggregate Operations</a:t>
            </a:r>
          </a:p>
          <a:p>
            <a:pPr lvl="1"/>
            <a:endParaRPr lang="en-US" b="1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for-each Construct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/>
              <a:t>Iterators</a:t>
            </a:r>
            <a:endParaRPr lang="en-US" b="1" dirty="0" smtClean="0"/>
          </a:p>
          <a:p>
            <a:pPr lvl="1"/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4876800"/>
            <a:ext cx="54864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for (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it = </a:t>
            </a:r>
            <a:r>
              <a:rPr lang="en-US" sz="2000" dirty="0" err="1" smtClean="0"/>
              <a:t>c.iterator</a:t>
            </a:r>
            <a:r>
              <a:rPr lang="en-US" sz="2000" dirty="0" smtClean="0"/>
              <a:t>();</a:t>
            </a:r>
            <a:r>
              <a:rPr lang="en-US" sz="2000" dirty="0" err="1" smtClean="0"/>
              <a:t>it.hasNext</a:t>
            </a:r>
            <a:r>
              <a:rPr lang="en-US" sz="2000" dirty="0" smtClean="0"/>
              <a:t>(); ) </a:t>
            </a:r>
          </a:p>
          <a:p>
            <a:r>
              <a:rPr lang="en-US" sz="2000" dirty="0" smtClean="0"/>
              <a:t>	if (!</a:t>
            </a:r>
            <a:r>
              <a:rPr lang="en-US" sz="2000" dirty="0" err="1" smtClean="0"/>
              <a:t>cond</a:t>
            </a:r>
            <a:r>
              <a:rPr lang="en-US" sz="2000" dirty="0" smtClean="0"/>
              <a:t>(</a:t>
            </a:r>
            <a:r>
              <a:rPr lang="en-US" sz="2000" dirty="0" err="1" smtClean="0"/>
              <a:t>it.next</a:t>
            </a:r>
            <a:r>
              <a:rPr lang="en-US" sz="2000" dirty="0" smtClean="0"/>
              <a:t>()))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it.remove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71600" y="3581400"/>
            <a:ext cx="5486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/>
            <a:endParaRPr lang="en-US" sz="2000" dirty="0" smtClean="0"/>
          </a:p>
          <a:p>
            <a:pPr marL="0" lvl="2"/>
            <a:r>
              <a:rPr lang="en-US" sz="2000" dirty="0" smtClean="0"/>
              <a:t>for (Object o : collection) 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(o);</a:t>
            </a:r>
          </a:p>
          <a:p>
            <a:pPr algn="ctr"/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2438400"/>
            <a:ext cx="5486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myShapesCollection.forEach</a:t>
            </a:r>
            <a:r>
              <a:rPr lang="en-US" sz="2000" dirty="0" smtClean="0"/>
              <a:t>(e -&gt;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e.getName</a:t>
            </a:r>
            <a:r>
              <a:rPr lang="en-US" sz="2000" dirty="0" smtClean="0"/>
              <a:t>()));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dirty="0" smtClean="0">
                <a:hlinkClick r:id="rId2"/>
              </a:rPr>
              <a:t>Set</a:t>
            </a:r>
            <a:r>
              <a:rPr lang="en-US" dirty="0" smtClean="0"/>
              <a:t> is a </a:t>
            </a:r>
            <a:r>
              <a:rPr lang="en-US" dirty="0" smtClean="0">
                <a:hlinkClick r:id="rId3"/>
              </a:rPr>
              <a:t>Collection</a:t>
            </a:r>
            <a:r>
              <a:rPr lang="en-US" dirty="0" smtClean="0"/>
              <a:t> that cannot contain duplicate elements. </a:t>
            </a:r>
          </a:p>
          <a:p>
            <a:r>
              <a:rPr lang="en-US" dirty="0" smtClean="0"/>
              <a:t>The Set interface contains </a:t>
            </a:r>
            <a:r>
              <a:rPr lang="en-US" i="1" dirty="0" smtClean="0"/>
              <a:t>only</a:t>
            </a:r>
            <a:r>
              <a:rPr lang="en-US" dirty="0" smtClean="0"/>
              <a:t> methods inherited from Collection and adds the restriction that duplicate elements are prohibited.</a:t>
            </a:r>
          </a:p>
          <a:p>
            <a:r>
              <a:rPr lang="en-US" dirty="0" smtClean="0"/>
              <a:t>Set also adds a stronger contract on the behavior of the equals and </a:t>
            </a:r>
            <a:r>
              <a:rPr lang="en-US" dirty="0" err="1" smtClean="0"/>
              <a:t>hashCode</a:t>
            </a:r>
            <a:r>
              <a:rPr lang="en-US" dirty="0" smtClean="0"/>
              <a:t> operations</a:t>
            </a:r>
          </a:p>
          <a:p>
            <a:r>
              <a:rPr lang="en-US" dirty="0" smtClean="0"/>
              <a:t>Two Set instances are equal if they contain the same elements.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D83775-85DF-42C8-8A67-6DD8B6137CA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 rot="5400000">
            <a:off x="1714500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rot="5400000">
            <a:off x="1714500" y="3390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 rot="5400000">
            <a:off x="1676400" y="434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1" idx="1"/>
          </p:cNvCxnSpPr>
          <p:nvPr/>
        </p:nvCxnSpPr>
        <p:spPr>
          <a:xfrm>
            <a:off x="3048000" y="38481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1"/>
          </p:cNvCxnSpPr>
          <p:nvPr/>
        </p:nvCxnSpPr>
        <p:spPr>
          <a:xfrm>
            <a:off x="3048000" y="38481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62000" y="1752600"/>
            <a:ext cx="6019800" cy="4343400"/>
            <a:chOff x="762000" y="1752600"/>
            <a:chExt cx="6019800" cy="4343400"/>
          </a:xfrm>
        </p:grpSpPr>
        <p:sp>
          <p:nvSpPr>
            <p:cNvPr id="7" name="Rectangle 6"/>
            <p:cNvSpPr/>
            <p:nvPr/>
          </p:nvSpPr>
          <p:spPr>
            <a:xfrm>
              <a:off x="762000" y="1752600"/>
              <a:ext cx="2286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Iterable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2667000"/>
              <a:ext cx="2286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Collection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" y="3581400"/>
              <a:ext cx="2286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4572000"/>
              <a:ext cx="22860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SortedSet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9600" y="3581400"/>
              <a:ext cx="2286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HashSet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4419600"/>
              <a:ext cx="2286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LinkedHashSet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5800" y="5562600"/>
              <a:ext cx="2286000" cy="533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TreeSet</a:t>
              </a:r>
              <a:endParaRPr lang="en-US" dirty="0"/>
            </a:p>
          </p:txBody>
        </p:sp>
        <p:cxnSp>
          <p:nvCxnSpPr>
            <p:cNvPr id="25" name="Shape 24"/>
            <p:cNvCxnSpPr>
              <a:stCxn id="10" idx="2"/>
              <a:endCxn id="13" idx="1"/>
            </p:cNvCxnSpPr>
            <p:nvPr/>
          </p:nvCxnSpPr>
          <p:spPr>
            <a:xfrm rot="16200000" flipH="1">
              <a:off x="2838450" y="4171950"/>
              <a:ext cx="723900" cy="2590800"/>
            </a:xfrm>
            <a:prstGeom prst="bentConnector2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191000" y="1828800"/>
            <a:ext cx="2286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191000" y="2590800"/>
            <a:ext cx="22860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Set Interface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platform contains three general-purpose Set implementations: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>
                <a:hlinkClick r:id="rId2"/>
              </a:rPr>
              <a:t>HashSet</a:t>
            </a:r>
            <a:r>
              <a:rPr lang="en-US" dirty="0" smtClean="0"/>
              <a:t> -&gt; hash table -&gt; no order.</a:t>
            </a:r>
          </a:p>
          <a:p>
            <a:pPr lvl="1"/>
            <a:r>
              <a:rPr lang="en-US" dirty="0" err="1" smtClean="0">
                <a:hlinkClick r:id="rId3"/>
              </a:rPr>
              <a:t>LinkedHashSet</a:t>
            </a:r>
            <a:r>
              <a:rPr lang="en-US" dirty="0" smtClean="0"/>
              <a:t> -&gt; hash table with a linked list -&gt; insertion-order. </a:t>
            </a:r>
          </a:p>
          <a:p>
            <a:pPr lvl="1"/>
            <a:r>
              <a:rPr lang="en-US" dirty="0" err="1" smtClean="0">
                <a:hlinkClick r:id="rId4"/>
              </a:rPr>
              <a:t>TreeSet</a:t>
            </a:r>
            <a:r>
              <a:rPr lang="en-US" dirty="0" smtClean="0"/>
              <a:t> -&gt;red-black tree, -&gt;orders based on their values.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0C84376-52AA-47CE-89EA-98E4C2055506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D8BFD-2371-47DA-B99A-A3798336F91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Java - Collections - Giri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356</TotalTime>
  <Words>688</Words>
  <Application>Microsoft Office PowerPoint</Application>
  <PresentationFormat>On-screen Show (4:3)</PresentationFormat>
  <Paragraphs>354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Oriel</vt:lpstr>
      <vt:lpstr>Collections</vt:lpstr>
      <vt:lpstr>Introduction to Collections</vt:lpstr>
      <vt:lpstr>What Is a Collections Framework? </vt:lpstr>
      <vt:lpstr>Interfaces</vt:lpstr>
      <vt:lpstr>The Collection Interface</vt:lpstr>
      <vt:lpstr>Traversing Collections</vt:lpstr>
      <vt:lpstr>The Set Interface</vt:lpstr>
      <vt:lpstr>The Set Interface</vt:lpstr>
      <vt:lpstr>The Set Interface</vt:lpstr>
      <vt:lpstr>Set Interface Operations</vt:lpstr>
      <vt:lpstr>Set Basic Operations</vt:lpstr>
      <vt:lpstr>The Queue Interface</vt:lpstr>
      <vt:lpstr>Queue Interface Structure</vt:lpstr>
      <vt:lpstr>Queue Operations</vt:lpstr>
      <vt:lpstr>The Deque Interface</vt:lpstr>
      <vt:lpstr>Deque Methods</vt:lpstr>
      <vt:lpstr>Comparison of Queue and Deque methods</vt:lpstr>
      <vt:lpstr>The Deque Interface</vt:lpstr>
      <vt:lpstr>The Map Interface</vt:lpstr>
      <vt:lpstr>The Map Interface</vt:lpstr>
      <vt:lpstr>The Map Interface</vt:lpstr>
      <vt:lpstr>Collection Views</vt:lpstr>
      <vt:lpstr>Implementations</vt:lpstr>
      <vt:lpstr>General-purpose Implementations</vt:lpstr>
      <vt:lpstr>Algorithms</vt:lpstr>
      <vt:lpstr>Questions and Exercises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Giridharan Rajendran</dc:creator>
  <cp:lastModifiedBy>acer</cp:lastModifiedBy>
  <cp:revision>21</cp:revision>
  <dcterms:created xsi:type="dcterms:W3CDTF">2019-12-02T11:49:17Z</dcterms:created>
  <dcterms:modified xsi:type="dcterms:W3CDTF">2024-10-09T07:32:48Z</dcterms:modified>
</cp:coreProperties>
</file>