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692C57-3933-4A4C-8435-98A11A35F9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F9E783-9E74-42E7-8F61-13CA954BC5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540CDB-EA03-427C-B596-52B86D0FAC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BF9B78-7EA7-4B9D-826B-94EB7746D0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D56312-4600-4588-B0AE-9719C0DB0D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D1D83B-51A1-4658-9DB7-8951C4EC23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E0E3FD-5885-4EA1-B78C-60A37740F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E79788-C23F-4862-A56D-EB29D89D48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CAC254-4456-4041-990A-CABC9A3C28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E004AD-0685-422C-8511-56178F03F8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80603B-F05E-4CDE-85B4-E9F697C6E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206379-17A2-44B2-95A0-ED42DB3EE2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6964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Click to edit the outline text format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Second Outline Level</a:t>
            </a:r>
            <a:endParaRPr b="0" lang="en-IN" sz="2000" spc="-1" strike="noStrike"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b="0" lang="en-IN" sz="2000" spc="-1" strike="noStrike">
                <a:latin typeface="Arial"/>
              </a:rPr>
              <a:t>Third Outline Level</a:t>
            </a:r>
            <a:endParaRPr b="0" lang="en-IN" sz="2000" spc="-1" strike="noStrike"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920000" y="90000"/>
            <a:ext cx="900000" cy="117000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0000" y="450000"/>
            <a:ext cx="90900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Click to edit the title text format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r>
              <a:rPr b="0" lang="en-IN" sz="1400" spc="-1" strike="noStrike">
                <a:solidFill>
                  <a:srgbClr val="eeeeee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buNone/>
            </a:pPr>
            <a:fld id="{3D329414-9668-4AC8-BF90-67EA5E090765}" type="slidenum">
              <a:rPr b="0" lang="en-IN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eeeee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ocs.oracle.com/javase/8/docs/api/java/time/package-summary.html" TargetMode="External"/><Relationship Id="rId2" Type="http://schemas.openxmlformats.org/officeDocument/2006/relationships/hyperlink" Target="https://cldr.unicode.org/" TargetMode="External"/><Relationship Id="rId3" Type="http://schemas.openxmlformats.org/officeDocument/2006/relationships/hyperlink" Target="https://www.iana.org/time-zones" TargetMode="External"/><Relationship Id="rId4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45036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200" spc="-1" strike="noStrike">
                <a:latin typeface="Arial"/>
              </a:rPr>
              <a:t>Java Date Time</a:t>
            </a:r>
            <a:endParaRPr b="0" lang="en-IN" sz="3200" spc="-1" strike="noStrike">
              <a:latin typeface="Arial"/>
            </a:endParaRPr>
          </a:p>
          <a:p>
            <a:pPr algn="ctr">
              <a:buNone/>
            </a:pPr>
            <a:endParaRPr b="0" lang="en-IN" sz="3200" spc="-1" strike="noStrike">
              <a:latin typeface="Arial"/>
            </a:endParaRPr>
          </a:p>
          <a:p>
            <a:pPr algn="r">
              <a:buNone/>
            </a:pPr>
            <a:r>
              <a:rPr b="0" lang="en-IN" sz="2000" spc="-1" strike="noStrike">
                <a:latin typeface="Arial"/>
              </a:rPr>
              <a:t>by</a:t>
            </a:r>
            <a:endParaRPr b="0" lang="en-IN" sz="2000" spc="-1" strike="noStrike">
              <a:latin typeface="Arial"/>
            </a:endParaRPr>
          </a:p>
          <a:p>
            <a:pPr algn="r">
              <a:buNone/>
            </a:pPr>
            <a:r>
              <a:rPr b="0" lang="en-IN" sz="2000" spc="-1" strike="noStrike">
                <a:latin typeface="Arial"/>
              </a:rPr>
              <a:t>Giridhara R M.E.,M.B.A.,</a:t>
            </a:r>
            <a:endParaRPr b="0" lang="en-IN" sz="2000" spc="-1" strike="noStrike">
              <a:latin typeface="Arial"/>
            </a:endParaRPr>
          </a:p>
          <a:p>
            <a:pPr algn="r">
              <a:buNone/>
            </a:pPr>
            <a:r>
              <a:rPr b="0" lang="en-IN" sz="2000" spc="-1" strike="noStrike">
                <a:latin typeface="Arial"/>
              </a:rPr>
              <a:t>Assistant Professor,</a:t>
            </a:r>
            <a:endParaRPr b="0" lang="en-IN" sz="2000" spc="-1" strike="noStrike">
              <a:latin typeface="Arial"/>
            </a:endParaRPr>
          </a:p>
          <a:p>
            <a:pPr algn="r">
              <a:buNone/>
            </a:pPr>
            <a:r>
              <a:rPr b="0" lang="en-IN" sz="2000" spc="-1" strike="noStrike">
                <a:latin typeface="Arial"/>
              </a:rPr>
              <a:t>Dept of CSE,</a:t>
            </a:r>
            <a:endParaRPr b="0" lang="en-IN" sz="2000" spc="-1" strike="noStrike">
              <a:latin typeface="Arial"/>
            </a:endParaRPr>
          </a:p>
          <a:p>
            <a:pPr algn="r">
              <a:buNone/>
            </a:pPr>
            <a:r>
              <a:rPr b="0" lang="en-IN" sz="2000" spc="-1" strike="noStrike">
                <a:latin typeface="Arial"/>
              </a:rPr>
              <a:t>Sri Eshwar College of Engineering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8E1896-DE30-4A45-82BE-70B4BCB6C77A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DCE1458-2CA9-4205-BC91-E674FBD03734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DayOfWeek and Month Enums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720000" y="126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DayOfWeek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The DayOfWeek enum consists of seven constants that describe the days of the week: MONDAY through SUNDAY.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The integer values of the DayOfWeek constants range from 1 (Monday) through 7 (Sunday).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he following code adds 3 days to "Monday" and prints the result. The output is "THURSDAY":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i="1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20000" y="3600000"/>
            <a:ext cx="7560000" cy="720000"/>
          </a:xfrm>
          <a:custGeom>
            <a:avLst/>
            <a:gdLst/>
            <a:ahLst/>
            <a:rect l="l" t="t" r="r" b="b"/>
            <a:pathLst>
              <a:path w="226697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23097" y="21600"/>
                </a:lnTo>
                <a:arcTo wR="201497" hR="3600" stAng="5400000" swAng="5400000"/>
                <a:lnTo>
                  <a:pt x="21600" y="3600"/>
                </a:lnTo>
                <a:arcTo wR="201497" hR="3600" stAng="10800000" swAng="5400000"/>
                <a:close/>
              </a:path>
            </a:pathLst>
          </a:custGeom>
          <a:solidFill>
            <a:srgbClr val="729fcf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i="1" lang="en-IN" sz="1800" spc="-1" strike="noStrike">
                <a:latin typeface="Arial"/>
              </a:rPr>
              <a:t>System.out.printf("%s%n", DayOfWeek.MONDAY.plus(3));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A6118D-31A6-4F05-9DC5-A2DA89AD5D91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7F2A849-96F7-4E29-8D7F-C7FE7D6D84E9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DayOfWeek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By using the getDisplayName(TextStyle, Locale) method, you can retrieve </a:t>
            </a:r>
            <a:r>
              <a:rPr b="0" lang="en-IN" sz="2000" spc="-1" strike="noStrike">
                <a:latin typeface="Arial"/>
              </a:rPr>
              <a:t>a string to identify the day of the week in the user's locale.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TextStyle enum enables you to specify what sort of string you want to </a:t>
            </a:r>
            <a:r>
              <a:rPr b="0" lang="en-IN" sz="2000" spc="-1" strike="noStrike">
                <a:latin typeface="Arial"/>
              </a:rPr>
              <a:t>display: FULL, NARROW (typically a single letter), or SHORT (an </a:t>
            </a:r>
            <a:r>
              <a:rPr b="0" lang="en-IN" sz="2000" spc="-1" strike="noStrike">
                <a:latin typeface="Arial"/>
              </a:rPr>
              <a:t>abbreviation).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080000" y="3060000"/>
            <a:ext cx="7380000" cy="1890000"/>
          </a:xfrm>
          <a:prstGeom prst="rect">
            <a:avLst/>
          </a:pr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IN" sz="1800" spc="-1" strike="noStrike" u="sng">
                <a:uFillTx/>
                <a:latin typeface="Arial"/>
              </a:rPr>
              <a:t>Example Program :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DayOfWeek dow = DayOfWeek.MONDAY;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Locale locale = Locale.getDefault();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System.out.println(dow.getDisplayName(TextStyle.FULL, locale));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System.out.println(dow.getDisplayName(TextStyle.NARROW, locale));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System.out.println(dow.getDisplayName(TextStyle.SHORT, locale));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640000" y="2880000"/>
            <a:ext cx="1080000" cy="2160000"/>
          </a:xfrm>
          <a:prstGeom prst="ellipse">
            <a:avLst/>
          </a:pr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lang="en-IN" sz="1800" spc="-1" strike="noStrike" u="sng">
                <a:uFillTx/>
                <a:latin typeface="Arial"/>
              </a:rPr>
              <a:t>Output 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Monday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70D319-364A-4382-96DB-BC05D5B52851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26F2D41-2393-46DE-A494-4104E608B5A9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Month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Month enum includes constants for the twelve months, JANUARY through DECEMBER.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integer value of each constant corresponds to the ISO range from 1 (January) through 12 (December).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Month enum also includes a number of methods.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line of code uses the maxLength method to print the maximum possible number of days in the month of February.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output is "29":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260000" y="4320000"/>
            <a:ext cx="7380000" cy="630000"/>
          </a:xfrm>
          <a:custGeom>
            <a:avLst/>
            <a:gdLst/>
            <a:ahLst/>
            <a:rect l="l" t="t" r="r" b="b"/>
            <a:pathLst>
              <a:path w="25289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249296" y="21600"/>
                </a:lnTo>
                <a:arcTo wR="227696" hR="3600" stAng="5400000" swAng="5400000"/>
                <a:lnTo>
                  <a:pt x="21600" y="3600"/>
                </a:lnTo>
                <a:arcTo wR="227696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i="1" lang="en-IN" sz="1800" spc="-1" strike="noStrike">
                <a:latin typeface="Arial"/>
              </a:rPr>
              <a:t>System.out.printf("%d%n", Month.FEBRUARY.maxLength());</a:t>
            </a:r>
            <a:endParaRPr b="0" i="1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3A1485-74F8-4BCF-8762-DFBEB55FEA15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1D9D80F-16AC-4548-AE93-BEE57EA7B662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Month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Month enum also implements the getDisplayName(TextStyle, Locale) method to retrieve a string to identify the month in the user's locale using the specified TextStyle.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00000" y="2340000"/>
            <a:ext cx="7560000" cy="2340000"/>
          </a:xfrm>
          <a:custGeom>
            <a:avLst/>
            <a:gdLst/>
            <a:ahLst/>
            <a:rect l="l" t="t" r="r" b="b"/>
            <a:pathLst>
              <a:path w="69777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6177" y="21600"/>
                </a:lnTo>
                <a:arcTo wR="44577" hR="3600" stAng="5400000" swAng="5400000"/>
                <a:lnTo>
                  <a:pt x="21600" y="3600"/>
                </a:lnTo>
                <a:arcTo wR="44577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1" lang="en-IN" sz="1800" spc="-1" strike="noStrike" u="sng">
                <a:uFillTx/>
                <a:latin typeface="Arial"/>
              </a:rPr>
              <a:t>Example Program :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Month month = Month.AUGUST;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Locale locale = Locale.getDefault();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System.out.println(month.getDisplayName(TextStyle.FULL, locale));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System.out.println(month.getDisplayName(TextStyle.NARROW, locale));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System.out.println(month.getDisplayName(TextStyle.SHORT, locale));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640000" y="2520000"/>
            <a:ext cx="1080000" cy="1980000"/>
          </a:xfrm>
          <a:prstGeom prst="ellipse">
            <a:avLst/>
          </a:pr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lang="en-IN" sz="1800" spc="-1" strike="noStrike" u="sng">
                <a:uFillTx/>
                <a:latin typeface="Arial"/>
              </a:rPr>
              <a:t>Output: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August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Aug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A724B0-1113-4F64-B7BB-2633A63A01CE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369DE2C-5446-4E04-8D3C-CA2D503E26B4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Date Classes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LocalDate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YearMonth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MonthDay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Year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8829C1-44FC-45B7-8F0C-E5A66310EDCD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0002A76-3C4D-4EE6-8603-EB9F403568AA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LocalDate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 LocalDate represents a year-month-day in the ISO calendar and is useful for representing a date without a time.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examples use the of and with methods to create instances of LocalDate: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The getDayOfWeek method returns the day of the week that a particular date falls on. the following line of code returns "MONDAY":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080000" y="2700000"/>
            <a:ext cx="6840000" cy="1080000"/>
          </a:xfrm>
          <a:custGeom>
            <a:avLst/>
            <a:gdLst/>
            <a:ahLst/>
            <a:rect l="l" t="t" r="r" b="b"/>
            <a:pathLst>
              <a:path w="136762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33162" y="21600"/>
                </a:lnTo>
                <a:arcTo wR="111562" hR="3600" stAng="5400000" swAng="5400000"/>
                <a:lnTo>
                  <a:pt x="21600" y="3600"/>
                </a:lnTo>
                <a:arcTo wR="111562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i="1" lang="en-IN" sz="1800" spc="-1" strike="noStrike">
                <a:latin typeface="Arial"/>
              </a:rPr>
              <a:t>LocalDate date = LocalDate.of(2000, Month.NOVEMBER, 20);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LocalDate nextWed = date.with(TemporalAdjusters.next(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DayOfWeek.WEDNESDAY));</a:t>
            </a:r>
            <a:endParaRPr b="0" i="1" lang="en-IN" sz="1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129680" y="4540680"/>
            <a:ext cx="7870320" cy="450000"/>
          </a:xfrm>
          <a:custGeom>
            <a:avLst/>
            <a:gdLst/>
            <a:ahLst/>
            <a:rect l="l" t="t" r="r" b="b"/>
            <a:pathLst>
              <a:path w="37749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73891" y="21600"/>
                </a:lnTo>
                <a:arcTo wR="352291" hR="3600" stAng="5400000" swAng="5400000"/>
                <a:lnTo>
                  <a:pt x="21600" y="3600"/>
                </a:lnTo>
                <a:arcTo wR="352291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i="1" lang="en-IN" sz="1800" spc="-1" strike="noStrike">
                <a:latin typeface="Arial"/>
              </a:rPr>
              <a:t>DayOfWeek dotw = LocalDate.of(2012, Month.JULY, 9).getDayOfWeek();</a:t>
            </a:r>
            <a:endParaRPr b="0" i="1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5DDF56-F4E3-4165-91A9-9D460B0AA564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09F9F3A-8C9D-4B29-99BB-91055307EEAE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LocalDate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example uses a TemporalAdjuster to retrieve the first Wednesday after a specific date.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900000" y="2160000"/>
            <a:ext cx="6660000" cy="2700000"/>
          </a:xfrm>
          <a:custGeom>
            <a:avLst/>
            <a:gdLst/>
            <a:ahLst/>
            <a:rect l="l" t="t" r="r" b="b"/>
            <a:pathLst>
              <a:path w="5327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49676" y="21600"/>
                </a:lnTo>
                <a:arcTo wR="28076" hR="3600" stAng="5400000" swAng="5400000"/>
                <a:lnTo>
                  <a:pt x="21600" y="3600"/>
                </a:lnTo>
                <a:arcTo wR="28076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i="1" lang="en-IN" sz="1800" spc="-1" strike="noStrike">
                <a:latin typeface="Arial"/>
              </a:rPr>
              <a:t>LocalDate date = LocalDate.of(2000, Month.NOVEMBER, 20);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TemporalAdjuster adj = TemporalAdjusters.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next(DayOfWeek.WEDNESDAY);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LocalDate nextWed = date.with(adj);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System.out.printf("For the date of %s, 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the next Wednesday is %s.%n",</a:t>
            </a:r>
            <a:endParaRPr b="0" i="1" lang="en-IN" sz="1800" spc="-1" strike="noStrike">
              <a:latin typeface="Arial"/>
            </a:endParaRPr>
          </a:p>
          <a:p>
            <a:r>
              <a:rPr b="0" i="1" lang="en-IN" sz="1800" spc="-1" strike="noStrike">
                <a:latin typeface="Arial"/>
              </a:rPr>
              <a:t>                  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	</a:t>
            </a:r>
            <a:r>
              <a:rPr b="0" i="1" lang="en-IN" sz="1800" spc="-1" strike="noStrike">
                <a:latin typeface="Arial"/>
              </a:rPr>
              <a:t>date, nextWed);</a:t>
            </a:r>
            <a:endParaRPr b="0" i="1" lang="en-IN" sz="18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920000" y="2340000"/>
            <a:ext cx="1800000" cy="2520000"/>
          </a:xfrm>
          <a:prstGeom prst="ellipse">
            <a:avLst/>
          </a:pr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i="1" lang="en-IN" sz="1800" spc="-1" strike="noStrike" u="sng">
                <a:uFillTx/>
                <a:latin typeface="Arial"/>
              </a:rPr>
              <a:t>Output: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For the date of 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2000-11-20, 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the next 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Wednesday is 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2000-11-22.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2D005-7974-4C37-A828-A414A34B456D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FD2C972-9A58-4E9F-BC19-A26C60C54E23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YearMonth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YearMonth class represents the month of a specific year.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example uses the YearMonth.lengthOfMonth() method to determine the number of days for several year and month combinations.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00000" y="2340000"/>
            <a:ext cx="6660000" cy="2520000"/>
          </a:xfrm>
          <a:custGeom>
            <a:avLst/>
            <a:gdLst/>
            <a:ahLst/>
            <a:rect l="l" t="t" r="r" b="b"/>
            <a:pathLst>
              <a:path w="5708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53481" y="21600"/>
                </a:lnTo>
                <a:arcTo wR="31881" hR="3600" stAng="5400000" swAng="5400000"/>
                <a:lnTo>
                  <a:pt x="21600" y="3600"/>
                </a:lnTo>
                <a:arcTo wR="31881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IN" sz="1800" spc="-1" strike="noStrike">
                <a:latin typeface="Arial"/>
              </a:rPr>
              <a:t>YearMonth date = YearMonth.now();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System.out.printf("%s: %d%n", date, date.lengthOfMonth());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YearMonth date2 = YearMonth.of(2010, Month.FEBRUARY);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System.out.printf("%s: %d%n", date2, date2.lengthOfMonth());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YearMonth date3 = YearMonth.of(2012, Month.FEBRUARY);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System.out.printf("%s: %d%n", date3, date3.lengthOfMonth());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7740000" y="2520000"/>
            <a:ext cx="1980000" cy="2340000"/>
          </a:xfrm>
          <a:prstGeom prst="ellipse">
            <a:avLst/>
          </a:pr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1" i="1" lang="en-IN" sz="1800" spc="-1" strike="noStrike" u="sng">
                <a:uFillTx/>
                <a:latin typeface="Arial"/>
              </a:rPr>
              <a:t>Output: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2013-06: 30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2010-02: 28</a:t>
            </a:r>
            <a:endParaRPr b="0" lang="en-IN" sz="1800" spc="-1" strike="noStrike">
              <a:latin typeface="Arial"/>
            </a:endParaRPr>
          </a:p>
          <a:p>
            <a:pPr algn="ctr">
              <a:buNone/>
            </a:pPr>
            <a:r>
              <a:rPr b="0" lang="en-IN" sz="1800" spc="-1" strike="noStrike">
                <a:latin typeface="Arial"/>
              </a:rPr>
              <a:t>2012-02: 29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3F12F5-E3D5-4B4E-ADBF-22F76C60DE99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E6703E4-0CFF-467D-876A-99F84422668F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MonthDay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MonthDay class represents the day of a particular month, such as New Year's Day on January 1.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example uses the MonthDay.isValidYear method to determine if February 29 is valid for the year 2010.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call returns false, confirming that 2010 is not a leap year.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080000" y="3240000"/>
            <a:ext cx="7740000" cy="1440000"/>
          </a:xfrm>
          <a:custGeom>
            <a:avLst/>
            <a:gdLst/>
            <a:ahLst/>
            <a:rect l="l" t="t" r="r" b="b"/>
            <a:pathLst>
              <a:path w="116076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12476" y="21600"/>
                </a:lnTo>
                <a:arcTo wR="90876" hR="3600" stAng="5400000" swAng="5400000"/>
                <a:lnTo>
                  <a:pt x="21600" y="3600"/>
                </a:lnTo>
                <a:arcTo wR="90876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r>
              <a:rPr b="0" lang="en-IN" sz="1800" spc="-1" strike="noStrike">
                <a:latin typeface="Arial"/>
              </a:rPr>
              <a:t>MonthDay date = MonthDay.of(Month.FEBRUARY, 29);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boolean validLeapYear = date.isValidYear(2010);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C67F8D-718D-46FF-B524-5FFB8B15B3AE}" type="slidenum">
              <a:t>18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12A93D6-70CD-4F8F-BCDC-44ACD4ABC1A2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Year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Year class represents a year.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example uses the Year.isLeap method to determine if the given year is a leap year.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call returns true, confirming that 2012 is a leap year.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980000" y="3060000"/>
            <a:ext cx="5940000" cy="900000"/>
          </a:xfrm>
          <a:custGeom>
            <a:avLst/>
            <a:gdLst/>
            <a:ahLst/>
            <a:rect l="l" t="t" r="r" b="b"/>
            <a:pathLst>
              <a:path w="142512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38912" y="21600"/>
                </a:lnTo>
                <a:arcTo wR="117312" hR="3600" stAng="5400000" swAng="5400000"/>
                <a:lnTo>
                  <a:pt x="21600" y="3600"/>
                </a:lnTo>
                <a:arcTo wR="117312" hR="3600" stAng="10800000" swAng="5400000"/>
                <a:close/>
              </a:path>
            </a:pathLst>
          </a:custGeom>
          <a:solidFill>
            <a:srgbClr val="c1c7f4"/>
          </a:solidFill>
          <a:ln w="10800">
            <a:solidFill>
              <a:srgbClr val="7d8a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buNone/>
            </a:pPr>
            <a:r>
              <a:rPr b="0" lang="en-IN" sz="1800" spc="-1" strike="noStrike">
                <a:latin typeface="Arial"/>
              </a:rPr>
              <a:t>boolean validLeapYear = Year.of(2012).isLeap();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CB7ED-5361-42E0-AA76-5B17C6656A5F}" type="slidenum">
              <a:t>19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7820651-40AB-4420-A654-17FBC715770F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Java Date Time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API uses the calendar system defined in </a:t>
            </a:r>
            <a:r>
              <a:rPr b="1" lang="en-IN" sz="2000" spc="-1" strike="noStrike">
                <a:latin typeface="Arial"/>
              </a:rPr>
              <a:t>ISO-8601</a:t>
            </a:r>
            <a:r>
              <a:rPr b="0" lang="en-IN" sz="2000" spc="-1" strike="noStrike">
                <a:latin typeface="Arial"/>
              </a:rPr>
              <a:t> as the default calendar.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This calendar is based on the </a:t>
            </a:r>
            <a:r>
              <a:rPr b="1" lang="en-IN" sz="2000" spc="-1" strike="noStrike">
                <a:latin typeface="Arial"/>
              </a:rPr>
              <a:t>Gregorian calendar</a:t>
            </a:r>
            <a:r>
              <a:rPr b="0" lang="en-IN" sz="2000" spc="-1" strike="noStrike">
                <a:latin typeface="Arial"/>
              </a:rPr>
              <a:t> system and is used globally as the de facto standard for representing date and time.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core classes in the Date-Time API have names such as </a:t>
            </a:r>
            <a:r>
              <a:rPr b="0" i="1" lang="en-IN" sz="2000" spc="-1" strike="noStrike">
                <a:latin typeface="Arial"/>
              </a:rPr>
              <a:t>LocalDateTime</a:t>
            </a:r>
            <a:r>
              <a:rPr b="0" lang="en-IN" sz="2000" spc="-1" strike="noStrike">
                <a:latin typeface="Arial"/>
              </a:rPr>
              <a:t>, </a:t>
            </a:r>
            <a:r>
              <a:rPr b="0" i="1" lang="en-IN" sz="2000" spc="-1" strike="noStrike">
                <a:latin typeface="Arial"/>
              </a:rPr>
              <a:t>ZonedDateTime</a:t>
            </a:r>
            <a:r>
              <a:rPr b="0" lang="en-IN" sz="2000" spc="-1" strike="noStrike">
                <a:latin typeface="Arial"/>
              </a:rPr>
              <a:t>, and </a:t>
            </a:r>
            <a:r>
              <a:rPr b="0" i="1" lang="en-IN" sz="2000" spc="-1" strike="noStrike">
                <a:latin typeface="Arial"/>
              </a:rPr>
              <a:t>OffsetDateTime</a:t>
            </a:r>
            <a:r>
              <a:rPr b="0" lang="en-IN" sz="2000" spc="-1" strike="noStrike">
                <a:latin typeface="Arial"/>
              </a:rPr>
              <a:t>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package, </a:t>
            </a:r>
            <a:r>
              <a:rPr b="0" lang="en-IN" sz="2000" spc="-1" strike="noStrike">
                <a:latin typeface="Arial"/>
                <a:hlinkClick r:id="rId1"/>
              </a:rPr>
              <a:t>java.time</a:t>
            </a:r>
            <a:r>
              <a:rPr b="0" lang="en-IN" sz="2000" spc="-1" strike="noStrike">
                <a:latin typeface="Arial"/>
              </a:rPr>
              <a:t>, introduced in the Java SE 8.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API uses the </a:t>
            </a:r>
            <a:r>
              <a:rPr b="0" lang="en-IN" sz="2000" spc="-1" strike="noStrike">
                <a:latin typeface="Arial"/>
                <a:hlinkClick r:id="rId2"/>
              </a:rPr>
              <a:t>Unicode Common Locale Data Repository (CLDR)</a:t>
            </a:r>
            <a:r>
              <a:rPr b="0" lang="en-IN" sz="2000" spc="-1" strike="noStrike">
                <a:latin typeface="Arial"/>
              </a:rPr>
              <a:t>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API also uses the </a:t>
            </a:r>
            <a:r>
              <a:rPr b="0" lang="en-IN" sz="2000" spc="-1" strike="noStrike">
                <a:latin typeface="Arial"/>
                <a:hlinkClick r:id="rId3"/>
              </a:rPr>
              <a:t>Time-Zone Database (TZDB)</a:t>
            </a:r>
            <a:r>
              <a:rPr b="0" lang="en-IN" sz="2000" spc="-1" strike="noStrike">
                <a:latin typeface="Arial"/>
              </a:rPr>
              <a:t>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3D4190-3741-46E8-AD79-C3523E08AEF4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DF29E3A-3666-4AEE-8A50-D701CFDD554C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Date and Time Classes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LocalTime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LocalDateTime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Time Zone and Offset Classes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ZoneId and ZoneOffset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The Date-Time Classes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ZonedDateTime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OffsetDateTime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OffsetTime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081FE1-9DA1-4A0E-8E21-B69725760D84}" type="slidenum">
              <a:t>20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897183A-6483-4A71-A2D7-77F31F8039A0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Instant Class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One of the core classes of the Date-Time API is the Instant class, which represents the start of a nanosecond on the timeline.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This class is useful for generating a time stamp to represent machine time.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 value returned from the Instant class counts time beginning from the first second of January 1, 1970 (1970-01-01T00:00:00Z) also called the EPOCH.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An instant that occurs before the epoch has a negative value, and an instant that occurs after the epoch has a positive value.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other constants provided by the Instant class are MIN, representing the smallest possible (far past) instant, and MAX, representing the largest (far future) instant.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0C5185-D372-459E-93AE-4A90282AFC89}" type="slidenum">
              <a:t>21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DC7DC54-0078-4F4F-A6B2-B966AFDE6614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Java date time classess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Parsing and Formatting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Parsing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Formatting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Temporal Package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Temporal and TemporalAccessor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ChronoField and IsoFields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ChronoUnit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Temporal Adjuster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Predefined Adjusters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Custom Adjusters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856F97-4175-4830-BC72-80E9BB378201}" type="slidenum">
              <a:t>22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6680435-4CE3-4ACC-B8CC-60CAD4668686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Java date time classess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Temporal Query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Predefined Queries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Custom Queries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Period and Duration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Duration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ChronoUnit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Period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Clock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Non-ISO Date Conversion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Converting to a Non-ISO-Based Date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Converting to an ISO-Based Date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DD7A65-9EBD-4E71-AB5B-2DF93F9CA1BA}" type="slidenum">
              <a:t>23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83DAB54-9E5B-4A3D-907C-1D84FE63CF9D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27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7920000" cy="351000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E52B2F-D460-4944-A455-26BFD29EDD49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1126740-87BB-4C3D-9C2A-24BE34905227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Date-Time Design Principles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640000" cy="31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API was developed using several design principles.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Clear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Fluent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Immutable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Extensible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 rot="21582600">
            <a:off x="5405400" y="1794240"/>
            <a:ext cx="2039400" cy="216036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64ADB7-770A-4E1D-B850-0CF165F01181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93EA866-0A36-4F08-8D7A-70722CC6BE85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The Date-Time Packages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API consists of the primary package, java.time, and four subpackages: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i="1" lang="en-IN" sz="2000" spc="-1" strike="noStrike">
                <a:latin typeface="Arial"/>
              </a:rPr>
              <a:t>java.time</a:t>
            </a:r>
            <a:r>
              <a:rPr b="0" lang="en-IN" sz="2000" spc="-1" strike="noStrike">
                <a:latin typeface="Arial"/>
              </a:rPr>
              <a:t> - The core of the API for representing date and time. 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i="1" lang="en-IN" sz="2000" spc="-1" strike="noStrike">
                <a:latin typeface="Arial"/>
              </a:rPr>
              <a:t>java.time.chrono</a:t>
            </a:r>
            <a:r>
              <a:rPr b="0" lang="en-IN" sz="2000" spc="-1" strike="noStrike">
                <a:latin typeface="Arial"/>
              </a:rPr>
              <a:t> - The API for representing calendar systems other than the default ISO-8601.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i="1" lang="en-IN" sz="2000" spc="-1" strike="noStrike">
                <a:latin typeface="Arial"/>
              </a:rPr>
              <a:t>java.time.format </a:t>
            </a:r>
            <a:r>
              <a:rPr b="0" lang="en-IN" sz="2000" spc="-1" strike="noStrike">
                <a:latin typeface="Arial"/>
              </a:rPr>
              <a:t>- Classes for formatting and parsing dates and times.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i="1" lang="en-IN" sz="2000" spc="-1" strike="noStrike">
                <a:latin typeface="Arial"/>
              </a:rPr>
              <a:t>java.time.temporal</a:t>
            </a:r>
            <a:r>
              <a:rPr b="0" lang="en-IN" sz="2000" spc="-1" strike="noStrike">
                <a:latin typeface="Arial"/>
              </a:rPr>
              <a:t> - Extended API, primarily for framework and library writers, allowing interoperations between the date and time classes, querying, and adjustment.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1" i="1" lang="en-IN" sz="2000" spc="-1" strike="noStrike">
                <a:latin typeface="Arial"/>
              </a:rPr>
              <a:t>java.time.zone</a:t>
            </a:r>
            <a:r>
              <a:rPr b="0" lang="en-IN" sz="2000" spc="-1" strike="noStrike">
                <a:latin typeface="Arial"/>
              </a:rPr>
              <a:t> - Classes that support time zones, offsets from time zones, and time zone rules.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FA9DC-408A-4CE7-867C-991122419D24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01E1261-DF96-41B7-8B8C-5167DC9AC8BA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Method Naming Conventions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API offers a rich set of methods within a rich set of </a:t>
            </a:r>
            <a:r>
              <a:rPr b="0" lang="en-IN" sz="2000" spc="-1" strike="noStrike">
                <a:latin typeface="Arial"/>
              </a:rPr>
              <a:t>classes.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There is also standardization regarding the method name prefixes.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Because most of the classes in the Date-Time API are immutable, the API </a:t>
            </a:r>
            <a:r>
              <a:rPr b="0" lang="en-IN" sz="2000" spc="-1" strike="noStrike">
                <a:latin typeface="Arial"/>
              </a:rPr>
              <a:t>does not include set methods.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immutable equivalent of a set method is with.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table lists the commonly used prefixes: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E5CCF8-BDF6-4E98-AF96-F672CB29B6FC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F2642B0-DA47-46D5-93A2-F47B1F021503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Method Naming Conventions</a:t>
            </a:r>
            <a:endParaRPr b="0" lang="en-IN" sz="2700" spc="-1" strike="noStrike">
              <a:latin typeface="Arial"/>
            </a:endParaRPr>
          </a:p>
        </p:txBody>
      </p:sp>
      <p:graphicFrame>
        <p:nvGraphicFramePr>
          <p:cNvPr id="57" name=""/>
          <p:cNvGraphicFramePr/>
          <p:nvPr/>
        </p:nvGraphicFramePr>
        <p:xfrm>
          <a:off x="540000" y="1350000"/>
          <a:ext cx="8639640" cy="2970000"/>
        </p:xfrm>
        <a:graphic>
          <a:graphicData uri="http://schemas.openxmlformats.org/drawingml/2006/table">
            <a:tbl>
              <a:tblPr/>
              <a:tblGrid>
                <a:gridCol w="814320"/>
                <a:gridCol w="1591560"/>
                <a:gridCol w="6234120"/>
              </a:tblGrid>
              <a:tr h="7725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1800" spc="-1" strike="noStrike">
                          <a:latin typeface="Arial"/>
                        </a:rPr>
                        <a:t>Prefix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1800" spc="-1" strike="noStrike">
                          <a:latin typeface="Arial"/>
                        </a:rPr>
                        <a:t>Method Type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1800" spc="-1" strike="noStrike">
                          <a:latin typeface="Arial"/>
                        </a:rPr>
                        <a:t>Use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845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of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static factory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Creates an instance where the factory is primarily validating the input parameters, not converting them.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940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from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static factory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Converts the input parameters to an instance of the target class, which may involve losing information from the input.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1348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0" lang="en-IN" sz="1800" spc="-1" strike="noStrike">
                          <a:latin typeface="Arial"/>
                        </a:rPr>
                        <a:t>parse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static factory</a:t>
                      </a:r>
                      <a:r>
                        <a:rPr b="0" lang="en-IN" sz="1800" spc="-1" strike="noStrike">
                          <a:latin typeface="Arial"/>
                        </a:rPr>
                        <a:t>	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Parses the input string to produce an instance of the target class.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483E11-8367-4C4B-99BF-13FF77F59E48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CFFB946-A7F1-4E10-BE74-9812163E9B71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Method Naming Conventions</a:t>
            </a:r>
            <a:endParaRPr b="0" lang="en-IN" sz="2700" spc="-1" strike="noStrike">
              <a:latin typeface="Arial"/>
            </a:endParaRPr>
          </a:p>
        </p:txBody>
      </p:sp>
      <p:graphicFrame>
        <p:nvGraphicFramePr>
          <p:cNvPr id="59" name=""/>
          <p:cNvGraphicFramePr/>
          <p:nvPr/>
        </p:nvGraphicFramePr>
        <p:xfrm>
          <a:off x="540000" y="1350000"/>
          <a:ext cx="8999640" cy="3216960"/>
        </p:xfrm>
        <a:graphic>
          <a:graphicData uri="http://schemas.openxmlformats.org/drawingml/2006/table">
            <a:tbl>
              <a:tblPr/>
              <a:tblGrid>
                <a:gridCol w="1228680"/>
                <a:gridCol w="2408400"/>
                <a:gridCol w="5362920"/>
              </a:tblGrid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1800" spc="-1" strike="noStrike">
                          <a:latin typeface="Arial"/>
                        </a:rPr>
                        <a:t>Prefix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1800" spc="-1" strike="noStrike">
                          <a:latin typeface="Arial"/>
                        </a:rPr>
                        <a:t>Method Type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buNone/>
                      </a:pPr>
                      <a:r>
                        <a:rPr b="1" lang="en-IN" sz="1800" spc="-1" strike="noStrike">
                          <a:latin typeface="Arial"/>
                        </a:rPr>
                        <a:t>Use</a:t>
                      </a:r>
                      <a:endParaRPr b="1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format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instance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Uses the specified formatter to format the values in the temporal object to produce a string.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get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instance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Returns a part of the state of the target object.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instance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Queries the state of the target object.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with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instance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Returns a copy of the target object with one element changed.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plus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instance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Returns a copy of the target object with an amount of time added.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minus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instance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Returns a copy of the target object with an amount of time subtracted.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878E62-0FA2-4557-AC8F-0176E72120A0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9E9F2D6-A69C-4B6E-8679-0242E4EF008A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Standard Calendar</a:t>
            </a:r>
            <a:endParaRPr b="0" lang="en-IN" sz="27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There are two basic ways to represent time. 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human terms - such as year, month, day, hour, minute and second.</a:t>
            </a:r>
            <a:endParaRPr b="0" lang="en-IN" sz="2000" spc="-1" strike="noStrike"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machine time - measures time continuously along a timeline from an origin, called the epoch, in nanosecond resolution.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Date-Time package provides a rich array of classes for representing date and time which supports both way of representations. 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The following table summarizes the temporal-based classes in the java.time package that store date and/or time information, or that can be used to measure an amount of time.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C3FCE4-9B84-417A-9935-3154B1040C40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219EE1E-2D4F-49CD-91C3-DC7010BF4ACE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700" spc="-1" strike="noStrike">
                <a:latin typeface="Arial"/>
              </a:rPr>
              <a:t>Standard Calendar</a:t>
            </a:r>
            <a:endParaRPr b="0" lang="en-IN" sz="27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40000" y="1435680"/>
            <a:ext cx="9000000" cy="34286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GIRI - DATE &amp; TIME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E85F9-2FDB-4916-AC18-CF71AA5BD1F1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07B64E2-7B0A-4395-9100-CDD70E9961E7}" type="datetime1">
              <a:rPr lang="en-IN"/>
              <a:t>25/11/23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2023-11-25T11:27:37Z</dcterms:created>
  <dc:creator/>
  <dc:description/>
  <dc:language>en-IN</dc:language>
  <cp:lastModifiedBy/>
  <dcterms:modified xsi:type="dcterms:W3CDTF">2023-11-25T16:26:24Z</dcterms:modified>
  <cp:revision>5</cp:revision>
  <dc:subject/>
  <dc:title>Inspiration</dc:title>
</cp:coreProperties>
</file>