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4"/>
  </p:sldMasterIdLst>
  <p:sldIdLst>
    <p:sldId id="257" r:id="rId5"/>
    <p:sldId id="263" r:id="rId6"/>
    <p:sldId id="27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2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1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Lead Scoring Case Study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8541-AA31-F870-CF9A-4EA8E0FE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6BA-3766-0324-9414-6A34FE66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4B1F-B405-C17C-CFC6-AE39EA5C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036"/>
            <a:ext cx="10515600" cy="1290926"/>
          </a:xfrm>
        </p:spPr>
        <p:txBody>
          <a:bodyPr>
            <a:normAutofit/>
          </a:bodyPr>
          <a:lstStyle/>
          <a:p>
            <a:r>
              <a:rPr lang="en-US" sz="1600" dirty="0"/>
              <a:t>Most of the converted leads ratio are from the customers who "will revert after reading email", "Closed by </a:t>
            </a:r>
            <a:r>
              <a:rPr lang="en-US" sz="1600" dirty="0" err="1"/>
              <a:t>Horizzon</a:t>
            </a:r>
            <a:r>
              <a:rPr lang="en-US" sz="1600" dirty="0"/>
              <a:t>" and "No Response".</a:t>
            </a:r>
          </a:p>
          <a:p>
            <a:r>
              <a:rPr lang="en-US" sz="1600" dirty="0"/>
              <a:t>Almost 1000 leads which are received from "Ringing“, the converted ratio is very less.</a:t>
            </a:r>
          </a:p>
          <a:p>
            <a:r>
              <a:rPr lang="en-US" sz="1600" dirty="0"/>
              <a:t>~200 leads are converted which are from “Lost to EINS”</a:t>
            </a:r>
          </a:p>
          <a:p>
            <a:endParaRPr 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73E6E1-5EB2-EB03-E62F-708B9553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324260"/>
            <a:ext cx="6982835" cy="333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0DD6D-24E1-6E32-6524-1A6FCD09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0369-573A-A442-A163-DD78BF66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A9DF-CFCB-D1A6-1E88-86BB6F39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782"/>
            <a:ext cx="4472420" cy="4239491"/>
          </a:xfrm>
        </p:spPr>
        <p:txBody>
          <a:bodyPr>
            <a:normAutofit/>
          </a:bodyPr>
          <a:lstStyle/>
          <a:p>
            <a:r>
              <a:rPr lang="en-US" sz="1600" dirty="0"/>
              <a:t>There are no strong correlations between the numerical columns.</a:t>
            </a:r>
          </a:p>
          <a:p>
            <a:r>
              <a:rPr lang="en-US" sz="1600" dirty="0"/>
              <a:t>There is good correlation between "Total time spent on website" and "Converted“</a:t>
            </a:r>
          </a:p>
          <a:p>
            <a:r>
              <a:rPr lang="en-US" sz="1600" dirty="0"/>
              <a:t>There is good correlation between "Page Views Per Visit" and "</a:t>
            </a:r>
            <a:r>
              <a:rPr lang="en-US" sz="1600" dirty="0" err="1"/>
              <a:t>TotalVisits</a:t>
            </a:r>
            <a:r>
              <a:rPr lang="en-US" sz="1600" dirty="0"/>
              <a:t>"</a:t>
            </a:r>
          </a:p>
          <a:p>
            <a:r>
              <a:rPr lang="en-US" sz="1600" dirty="0"/>
              <a:t>Least correlation is between Converted and </a:t>
            </a:r>
            <a:r>
              <a:rPr lang="en-US" sz="1600" dirty="0" err="1"/>
              <a:t>TotalVisits</a:t>
            </a:r>
            <a:r>
              <a:rPr lang="en-US" sz="1600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FFC951-6F43-A1E2-8B7D-76E5B4D7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8" y="1366982"/>
            <a:ext cx="5430981" cy="47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5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98746-CCCD-4EEA-1D26-79FD3F30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8D21-AD6C-DBA8-B2D0-D389EA6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Outliers: Numerical columns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AA42-0E16-F50A-E9E4-3AD2DABB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5181601"/>
            <a:ext cx="9903229" cy="979054"/>
          </a:xfrm>
        </p:spPr>
        <p:txBody>
          <a:bodyPr>
            <a:normAutofit/>
          </a:bodyPr>
          <a:lstStyle/>
          <a:p>
            <a:r>
              <a:rPr lang="en-US" sz="1600" dirty="0"/>
              <a:t>The outliers in the “</a:t>
            </a:r>
            <a:r>
              <a:rPr lang="en-US" sz="1600" dirty="0" err="1"/>
              <a:t>TotalVisits</a:t>
            </a:r>
            <a:r>
              <a:rPr lang="en-US" sz="1600" dirty="0"/>
              <a:t>”, “Page views per visit” and “Total Time spent on website” are removed. The datapoints which are above 99% and less than 1% are considered as outliers in these columns.</a:t>
            </a:r>
          </a:p>
          <a:p>
            <a:endParaRPr 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339F56-27BB-F2DB-6089-2C8CD91E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489364"/>
            <a:ext cx="9150133" cy="258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7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78BFB-C2B0-398D-A2D6-FBDFAB02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3EA1-4737-24BB-D606-D4288228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AC86-BAE5-7487-45E3-275FD949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3880"/>
            <a:ext cx="8371460" cy="43289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Splitting the dataset into train and test dataset</a:t>
            </a:r>
          </a:p>
          <a:p>
            <a:r>
              <a:rPr lang="en-US" sz="1600" dirty="0"/>
              <a:t>Scaling numerical columns using </a:t>
            </a:r>
            <a:r>
              <a:rPr lang="en-US" sz="1600" dirty="0" err="1"/>
              <a:t>StandardScaler</a:t>
            </a:r>
            <a:endParaRPr lang="en-US" sz="1600" dirty="0"/>
          </a:p>
          <a:p>
            <a:r>
              <a:rPr lang="en-US" sz="1600" dirty="0"/>
              <a:t>Model building using RFE to find most significant features and use Stats model for analysis</a:t>
            </a:r>
          </a:p>
          <a:p>
            <a:r>
              <a:rPr lang="en-US" sz="1600" dirty="0"/>
              <a:t>Check VIF for the existing features</a:t>
            </a:r>
          </a:p>
          <a:p>
            <a:r>
              <a:rPr lang="en-US" sz="1600" dirty="0"/>
              <a:t>Eliminate the variable with high p-value and high VIF value</a:t>
            </a:r>
          </a:p>
          <a:p>
            <a:r>
              <a:rPr lang="en-US" sz="1600" dirty="0"/>
              <a:t>Rebuild the model after removing the variables which are not useful</a:t>
            </a:r>
          </a:p>
          <a:p>
            <a:r>
              <a:rPr lang="en-US" sz="1600" dirty="0"/>
              <a:t>Predict the train dataset</a:t>
            </a:r>
          </a:p>
          <a:p>
            <a:r>
              <a:rPr lang="en-US" sz="1600" dirty="0"/>
              <a:t>Calculate Accuracy, Specificity, Sensitivity using Confusion matrix</a:t>
            </a:r>
          </a:p>
          <a:p>
            <a:r>
              <a:rPr lang="en-US" sz="1600" dirty="0"/>
              <a:t>Plot ROC curve</a:t>
            </a:r>
          </a:p>
          <a:p>
            <a:r>
              <a:rPr lang="en-US" sz="1600" dirty="0"/>
              <a:t>Find the optimal cutoff point and adjust the probabilities if required</a:t>
            </a:r>
          </a:p>
          <a:p>
            <a:r>
              <a:rPr lang="en-US" sz="1600" dirty="0"/>
              <a:t>Predict using test dataset and evaluate metrics - Accuracy, Specificity, Sensitivity</a:t>
            </a:r>
          </a:p>
          <a:p>
            <a:r>
              <a:rPr lang="en-US" sz="1600" dirty="0"/>
              <a:t>Perform precision and recall tradeoff</a:t>
            </a:r>
          </a:p>
          <a:p>
            <a:r>
              <a:rPr lang="en-US" sz="1600" dirty="0"/>
              <a:t>Calculate Accuracy, Specificity, Sensitivity using Confusion matrix</a:t>
            </a:r>
          </a:p>
          <a:p>
            <a:r>
              <a:rPr lang="en-US" sz="1600" dirty="0"/>
              <a:t>Precision and Recall analysis on test dataset predictions.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994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58A6-9B3C-CFCA-20C3-2588492F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5B80-6E82-97CF-1EC8-3A128A15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building – Final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63DA3-DE7C-EBA2-D51C-0859F679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39616"/>
            <a:ext cx="5165335" cy="465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7690E-EFFA-989A-9E91-0F39FC12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55" y="1239616"/>
            <a:ext cx="5753894" cy="37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61B8-00D7-B0B3-63F2-E1E8519D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D9AD-A65D-EC62-2B8F-2C8DCC7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building – ROC curve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201692-5FC7-A87E-8EA1-C1BAE7D0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5" y="1592278"/>
            <a:ext cx="44672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BFE97-52C8-6BB4-4645-21E9488D446B}"/>
              </a:ext>
            </a:extLst>
          </p:cNvPr>
          <p:cNvSpPr txBox="1"/>
          <p:nvPr/>
        </p:nvSpPr>
        <p:spPr>
          <a:xfrm>
            <a:off x="6419273" y="2276825"/>
            <a:ext cx="509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area under ROC curve is 0.97</a:t>
            </a:r>
          </a:p>
        </p:txBody>
      </p:sp>
    </p:spTree>
    <p:extLst>
      <p:ext uri="{BB962C8B-B14F-4D97-AF65-F5344CB8AC3E}">
        <p14:creationId xmlns:p14="http://schemas.microsoft.com/office/powerpoint/2010/main" val="5024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49839-D90F-5C46-1050-9EF42CE5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F174-5500-D978-B1C4-2232DD06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12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Evaluation(Train Dataset)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D04A1E3-CA1C-E2F4-20E1-963A9067C8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3790593"/>
            <a:ext cx="3585004" cy="27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7919722-5C28-9368-0D0F-7C724A19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491241"/>
            <a:ext cx="3585004" cy="24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86C4D-22F5-7B6D-B54D-63F0B0A770F5}"/>
              </a:ext>
            </a:extLst>
          </p:cNvPr>
          <p:cNvSpPr txBox="1">
            <a:spLocks/>
          </p:cNvSpPr>
          <p:nvPr/>
        </p:nvSpPr>
        <p:spPr>
          <a:xfrm>
            <a:off x="5298392" y="1307507"/>
            <a:ext cx="4170347" cy="498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Helvetica Neue"/>
              </a:rPr>
              <a:t>Accuracy Sensitivity and Specificity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Accuracy:  92.41%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Sensitivity: 91.61%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Specificity: 92.53%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Confusion matrix : [ [ 2778,  224 ]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                                    162 , 1771  ] ]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Helvetica Neue"/>
              </a:rPr>
              <a:t>Precision and Recall(After tradeoff)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Precision: 90.72%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Recall:      90.11%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681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CBB50-A5A3-20A5-E199-9802BDE0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4A5-F435-53A3-EAAC-C4D1D673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33"/>
            <a:ext cx="10058400" cy="9012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Evaluation (Test Dataset)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EA3E8B-3B7B-CF28-32A6-D20247136D88}"/>
              </a:ext>
            </a:extLst>
          </p:cNvPr>
          <p:cNvSpPr txBox="1">
            <a:spLocks/>
          </p:cNvSpPr>
          <p:nvPr/>
        </p:nvSpPr>
        <p:spPr>
          <a:xfrm>
            <a:off x="1204956" y="1510195"/>
            <a:ext cx="4170347" cy="498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F1CC39-3270-D2BA-C546-4F040423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2"/>
                </a:solidFill>
              </a:rPr>
              <a:t>Accuracy Sensitivity and Specificity</a:t>
            </a:r>
          </a:p>
          <a:p>
            <a:pPr marL="0" indent="0">
              <a:buNone/>
            </a:pPr>
            <a:r>
              <a:rPr lang="en-US" sz="1700" dirty="0"/>
              <a:t>Accuracy: 91.11%</a:t>
            </a:r>
            <a:br>
              <a:rPr lang="en-US" sz="1700" dirty="0"/>
            </a:br>
            <a:r>
              <a:rPr lang="en-US" sz="1700" dirty="0"/>
              <a:t>Sensitivity: 88.55%</a:t>
            </a:r>
            <a:br>
              <a:rPr lang="en-US" sz="1700" dirty="0"/>
            </a:br>
            <a:r>
              <a:rPr lang="en-US" sz="1700" dirty="0"/>
              <a:t>Specificity: 92.67%</a:t>
            </a:r>
          </a:p>
          <a:p>
            <a:pPr marL="0" indent="0">
              <a:buNone/>
            </a:pPr>
            <a:r>
              <a:rPr lang="en-US" sz="1700" dirty="0"/>
              <a:t>Confusion matrix : [ [ 1215,  96 ]</a:t>
            </a:r>
          </a:p>
          <a:p>
            <a:pPr marL="0" indent="0">
              <a:buNone/>
            </a:pPr>
            <a:r>
              <a:rPr lang="en-US" sz="1700" dirty="0"/>
              <a:t>                                    92 , 712  ] ]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2"/>
                </a:solidFill>
              </a:rPr>
              <a:t>                   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2"/>
                </a:solidFill>
              </a:rPr>
              <a:t>Precision and Recall</a:t>
            </a:r>
            <a:r>
              <a:rPr lang="en-US" sz="1800" dirty="0">
                <a:solidFill>
                  <a:schemeClr val="accent2"/>
                </a:solidFill>
              </a:rPr>
              <a:t>(After tradeoff)</a:t>
            </a:r>
            <a:endParaRPr lang="en-US" sz="17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700" dirty="0"/>
              <a:t>Precision: 90.21%</a:t>
            </a:r>
            <a:br>
              <a:rPr lang="en-US" sz="1700" dirty="0"/>
            </a:br>
            <a:r>
              <a:rPr lang="en-US" sz="1700" dirty="0"/>
              <a:t>Recall: 87.18%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0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4101-99B4-D4A6-CF8A-1090C00D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A076-3FB0-E857-4846-CE99501D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To improve the potential lead conversion rate X-Education will have to mainly focus important features responsible for good conversion rate are 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Total Time Spent on Website: The customers spending more time on website can turn to be potential leads.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Lead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Origin_Lead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Add Form: Leads who have engaged through 'Lead Add Form' having higher conversion rate so company can focus on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Activity_Converted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to Lead: The last activity by the customer who successfully converted to lead.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Tags_Closed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by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Horizzon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The converted leads that are closed by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Horizzon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as they play major role in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convertion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00F11-B6CE-92E9-1411-15524CED0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AAAEF-1C99-474A-4D39-2E11D7AA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9EC4-E193-4E3A-3F78-7E83D9C3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Giridhar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Ganesh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Vinay Kumar Sharma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6B3-5A46-1410-4596-12465B0F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Giridhar Challa</a:t>
            </a:r>
          </a:p>
          <a:p>
            <a:pPr marL="285750" indent="-285750">
              <a:buFontTx/>
              <a:buChar char="-"/>
            </a:pPr>
            <a:r>
              <a:rPr lang="en-US" dirty="0"/>
              <a:t>Ganesh Behera</a:t>
            </a:r>
          </a:p>
          <a:p>
            <a:pPr marL="285750" indent="-285750">
              <a:buFontTx/>
              <a:buChar char="-"/>
            </a:pPr>
            <a:r>
              <a:rPr lang="en-US" dirty="0"/>
              <a:t>Vinay Kumar Sharma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26CF3-1AF8-9156-F7A3-C894B69C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57" y="1481400"/>
            <a:ext cx="6924798" cy="38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A843-710B-FFC0-78CF-6F959E37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99B1-3EA7-6C56-CBF7-D24821DA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A27B-002B-F349-E5D2-D00B45DC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91E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education company named X Education sells online courses to industry professionals. On any given day, many professionals who are interested in the courses land on their website and browse for courses. </a:t>
            </a:r>
          </a:p>
          <a:p>
            <a:r>
              <a:rPr lang="en-US" sz="1600" dirty="0">
                <a:solidFill>
                  <a:srgbClr val="09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Although X Education gets a lot of leads, its lead conversion rate is very poor. The typical lead conversion rate at X education is around 30%. 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X Education need help to select the most promising leads, i.e.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 around 80%.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22B12-BE1F-36B4-40FD-9BEF5834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5096-DE70-C7C0-9751-44AC4710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58"/>
            <a:ext cx="10058400" cy="952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Approach taken for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F452-C261-0BB1-BB22-3C9986BF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Importing libraries and dataset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cleaning and data manipulation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for imbalanced data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for columns with Select value and Impute the data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for duplicate data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for  missing values and impute/drop the columns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for outliers and impute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Dataset split into Train and Test sets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Feature scaling and Dummy variables and encoding the data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Building using RFE and make use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spcBef>
                <a:spcPts val="10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Build logistic regression model and delete the variables which are not useful using the p-value and VIF values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marL="742950" lvl="2" indent="-285750">
              <a:spcBef>
                <a:spcPts val="10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Confusion Matrix and ROC curve</a:t>
            </a:r>
          </a:p>
          <a:p>
            <a:pPr marL="742950" lvl="2" indent="-285750">
              <a:spcBef>
                <a:spcPts val="10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Optimal cutoff point for Accuracy Sensitivity and Specificity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Prediction on test dataset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 View</a:t>
            </a:r>
          </a:p>
          <a:p>
            <a:pPr marL="742950" lvl="2" indent="-285750">
              <a:spcBef>
                <a:spcPts val="10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 tradeoff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Prediction on test dataset</a:t>
            </a:r>
          </a:p>
          <a:p>
            <a:pPr marL="457200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3031F-2ACD-2B3F-6ACD-72585632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8AB5-4B0B-558C-CC3F-E1308B62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Data collection, cleaning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4B45-8244-AFC8-153A-C91E6692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dataset used for the problem is “leads.csv” which has 37 columns(features)</a:t>
            </a:r>
          </a:p>
          <a:p>
            <a:r>
              <a:rPr lang="en-US" sz="1600" dirty="0"/>
              <a:t>5 columns which has more than 40% missing data are dropped</a:t>
            </a:r>
          </a:p>
          <a:p>
            <a:r>
              <a:rPr lang="en-US" sz="1600" dirty="0"/>
              <a:t>14 columns which are having unique values and highly imbalanced columns are removed</a:t>
            </a:r>
          </a:p>
          <a:p>
            <a:pPr lvl="1"/>
            <a:r>
              <a:rPr lang="en-US" sz="1100" dirty="0"/>
              <a:t>Prospect ID, Lead Number, Magazine, Receive More Updates About Our Courses, Update me on Supply Chain Content, Get updates on DM Content, I agree to pay the amount through cheque, Do Not Call, Search, Newspaper Article, X Education Forums, Newspaper, Digital Advertisement, Through Recommendations</a:t>
            </a:r>
          </a:p>
          <a:p>
            <a:r>
              <a:rPr lang="en-US" sz="1600" dirty="0"/>
              <a:t>On few columns the missing values are filled with median or mode accordingly based on datatype of the columns.</a:t>
            </a:r>
          </a:p>
        </p:txBody>
      </p:sp>
    </p:spTree>
    <p:extLst>
      <p:ext uri="{BB962C8B-B14F-4D97-AF65-F5344CB8AC3E}">
        <p14:creationId xmlns:p14="http://schemas.microsoft.com/office/powerpoint/2010/main" val="162764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8989-8F27-DBE3-B87A-442AC967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6BA8-4EEA-CCC3-5687-C02B20CB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EDA: Handling “Select” value in the columns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5300-251C-D5A1-183A-FFF1E583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799"/>
            <a:ext cx="10515600" cy="1300163"/>
          </a:xfrm>
        </p:spPr>
        <p:txBody>
          <a:bodyPr>
            <a:normAutofit/>
          </a:bodyPr>
          <a:lstStyle/>
          <a:p>
            <a:r>
              <a:rPr lang="en-US" sz="1600" dirty="0"/>
              <a:t>The “Select” value is treated as same as </a:t>
            </a:r>
            <a:r>
              <a:rPr lang="en-US" sz="1600" dirty="0" err="1"/>
              <a:t>NaN</a:t>
            </a:r>
            <a:r>
              <a:rPr lang="en-US" sz="1600" dirty="0"/>
              <a:t>. The columns which are having these values are </a:t>
            </a:r>
            <a:r>
              <a:rPr lang="en-US" altLang="en-US" sz="1600" dirty="0"/>
              <a:t>'Specialization', 'How did you hear about X Education', 'Lead Profile', 'City’ </a:t>
            </a:r>
          </a:p>
          <a:p>
            <a:r>
              <a:rPr lang="en-US" sz="1600" dirty="0"/>
              <a:t>Once the columns are updated, we further performed data missing/imputation treatment to the data</a:t>
            </a:r>
          </a:p>
          <a:p>
            <a:r>
              <a:rPr lang="en-US" sz="1600" dirty="0"/>
              <a:t>2 columns - </a:t>
            </a:r>
            <a:r>
              <a:rPr lang="en-US" altLang="en-US" sz="1600" dirty="0"/>
              <a:t>'How did you hear about X Education', 'Lead Profile’,  are having more than 40% data are deleted</a:t>
            </a:r>
            <a:endParaRPr lang="en-US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552FE3-0680-7E5B-D1AC-849B0CC6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1410920"/>
            <a:ext cx="4989945" cy="318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F14AD13-4EDC-9B44-83B0-9FA926D3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44" y="1415540"/>
            <a:ext cx="5225936" cy="33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FB4A-1740-169D-5246-FA8CECB4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A3C-BF4A-DD17-C352-1AF19EF7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Exploratory Data Analysis: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Lead Origin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5324-093E-075A-F3B6-2615B762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9206"/>
            <a:ext cx="10515600" cy="85775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Most leads are from API and Landing Page Submission</a:t>
            </a:r>
          </a:p>
          <a:p>
            <a:r>
              <a:rPr lang="en-US" sz="1600" dirty="0"/>
              <a:t>Most converted leads are from "Lead Add Form".</a:t>
            </a:r>
          </a:p>
          <a:p>
            <a:r>
              <a:rPr lang="en-US" sz="1600" dirty="0"/>
              <a:t>There are negligible leads from “Lead Import” and “Quick Add Form”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291029-01DE-1518-480A-B0E3DCD4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538793"/>
            <a:ext cx="5642189" cy="36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2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81EB-BA3B-2C9F-D273-EB86962A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810-5CD8-CA99-262C-808E8A2B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Last Activity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1AA6-3215-7DD4-F7CE-1A0630BA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3964"/>
            <a:ext cx="10515600" cy="902998"/>
          </a:xfrm>
        </p:spPr>
        <p:txBody>
          <a:bodyPr>
            <a:normAutofit/>
          </a:bodyPr>
          <a:lstStyle/>
          <a:p>
            <a:r>
              <a:rPr lang="en-US" sz="1600" dirty="0"/>
              <a:t>The major converted leads are from "Email Opened" and "SMS sent"</a:t>
            </a:r>
          </a:p>
          <a:p>
            <a:r>
              <a:rPr lang="en-US" sz="1600" dirty="0"/>
              <a:t>These options can be used efficiently for better converted ratio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159060-CD6F-9F5E-B897-6350C528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1297872"/>
            <a:ext cx="7725929" cy="388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83CA4-3B59-2FD7-C4C8-F1A2D8C2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ADB-5256-37AD-192A-91D552E4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Total Time Spent on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FD52-8423-DA6F-FC3F-56121032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5912"/>
            <a:ext cx="10515600" cy="781050"/>
          </a:xfrm>
        </p:spPr>
        <p:txBody>
          <a:bodyPr>
            <a:normAutofit/>
          </a:bodyPr>
          <a:lstStyle/>
          <a:p>
            <a:r>
              <a:rPr lang="en-US" sz="1600" dirty="0"/>
              <a:t>Maximum number of the leads are spent less than 45 mins i.e. ~2650 customers</a:t>
            </a:r>
          </a:p>
          <a:p>
            <a:r>
              <a:rPr lang="en-US" sz="1600" dirty="0"/>
              <a:t>&gt;2000 customers spent between 45 mins and 272 mins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034F55-D591-C46E-F5B5-645BC184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62088"/>
            <a:ext cx="533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2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1725-089A-C167-C111-16A879B3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DB2E-EC8C-71E3-A852-FCD0F68D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Last Notable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4724-407C-552E-8F47-2DAFE235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3964"/>
            <a:ext cx="10515600" cy="902998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Most of the leads and converted leads are from Modified, Email Opened and SMS sent.</a:t>
            </a:r>
          </a:p>
          <a:p>
            <a:r>
              <a:rPr lang="en-US" sz="1600" dirty="0"/>
              <a:t>High rate of converted leads are via SMS sent</a:t>
            </a:r>
          </a:p>
          <a:p>
            <a:r>
              <a:rPr lang="en-US" sz="1600" dirty="0"/>
              <a:t>There are no/negligible leads from Approached upfront, Resubscribed to emails, View in browser link, Form submitted on website, Email received and Email marked as spam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69FD11-C6B1-212F-A6DD-CE2E2373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71" y="1403496"/>
            <a:ext cx="7227166" cy="36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3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1206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2013 - 2022 Theme</vt:lpstr>
      <vt:lpstr>Lead Scoring Case Study</vt:lpstr>
      <vt:lpstr>Problem Statement</vt:lpstr>
      <vt:lpstr>Approach taken for Solution</vt:lpstr>
      <vt:lpstr>Data collection, cleaning</vt:lpstr>
      <vt:lpstr>EDA: Handling “Select” value in the columns</vt:lpstr>
      <vt:lpstr>Exploratory Data Analysis: Lead Origin</vt:lpstr>
      <vt:lpstr>Last Activity</vt:lpstr>
      <vt:lpstr>Total Time Spent on Website</vt:lpstr>
      <vt:lpstr>Last Notable Activity</vt:lpstr>
      <vt:lpstr>Tags</vt:lpstr>
      <vt:lpstr>Correlation</vt:lpstr>
      <vt:lpstr>Outliers: Numerical columns analysis</vt:lpstr>
      <vt:lpstr>Model building</vt:lpstr>
      <vt:lpstr>Model building – Final Model</vt:lpstr>
      <vt:lpstr>Model building – ROC curve</vt:lpstr>
      <vt:lpstr>Model Evaluation(Train Dataset)</vt:lpstr>
      <vt:lpstr>Model Evaluation (Test Dataset)</vt:lpstr>
      <vt:lpstr>Conclusions and Recommendations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Sharma</dc:creator>
  <cp:lastModifiedBy>Giridhar Challa</cp:lastModifiedBy>
  <cp:revision>5</cp:revision>
  <dcterms:created xsi:type="dcterms:W3CDTF">2024-10-21T03:07:22Z</dcterms:created>
  <dcterms:modified xsi:type="dcterms:W3CDTF">2024-10-22T16:35:45Z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de0a663-be8b-402a-b7a3-90b32572e268_Enabled">
    <vt:lpwstr>true</vt:lpwstr>
  </property>
  <property fmtid="{D5CDD505-2E9C-101B-9397-08002B2CF9AE}" pid="4" name="MSIP_Label_3de0a663-be8b-402a-b7a3-90b32572e268_SetDate">
    <vt:lpwstr>2024-10-22T03:52:32Z</vt:lpwstr>
  </property>
  <property fmtid="{D5CDD505-2E9C-101B-9397-08002B2CF9AE}" pid="5" name="MSIP_Label_3de0a663-be8b-402a-b7a3-90b32572e268_Method">
    <vt:lpwstr>Privileged</vt:lpwstr>
  </property>
  <property fmtid="{D5CDD505-2E9C-101B-9397-08002B2CF9AE}" pid="6" name="MSIP_Label_3de0a663-be8b-402a-b7a3-90b32572e268_Name">
    <vt:lpwstr>Public</vt:lpwstr>
  </property>
  <property fmtid="{D5CDD505-2E9C-101B-9397-08002B2CF9AE}" pid="7" name="MSIP_Label_3de0a663-be8b-402a-b7a3-90b32572e268_SiteId">
    <vt:lpwstr>423946e4-28c0-4deb-904c-a4a4b174fb3f</vt:lpwstr>
  </property>
  <property fmtid="{D5CDD505-2E9C-101B-9397-08002B2CF9AE}" pid="8" name="MSIP_Label_3de0a663-be8b-402a-b7a3-90b32572e268_ActionId">
    <vt:lpwstr>b2c4e481-5523-4081-817b-8566e932b512</vt:lpwstr>
  </property>
  <property fmtid="{D5CDD505-2E9C-101B-9397-08002B2CF9AE}" pid="9" name="MSIP_Label_3de0a663-be8b-402a-b7a3-90b32572e268_ContentBits">
    <vt:lpwstr>0</vt:lpwstr>
  </property>
</Properties>
</file>